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AF7B9-441D-4BCA-AA2E-1F9E4C283F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135F8-6F24-44D7-A2BF-239EE68B25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91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6560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241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6749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3559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7920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7387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1100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2286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494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2853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118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1939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788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899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0946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76688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22751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54804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0780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0929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4991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2644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8523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98118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456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7287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7053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8976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8405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045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377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80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7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403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8044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34180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399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04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6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989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455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216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021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6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891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C27E-A587-4AC6-943E-5E070411D466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98C5-F0B1-4E12-A9FA-0B870E4379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82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1" name="Google Shape;631;p26"/>
          <p:cNvGrpSpPr/>
          <p:nvPr/>
        </p:nvGrpSpPr>
        <p:grpSpPr>
          <a:xfrm>
            <a:off x="7669108" y="2449342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73445" y="2468893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/>
            </a:r>
            <a:b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</a:br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หน่วยที่ 6 ความท้าทาย</a:t>
            </a:r>
            <a:b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</a:br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/>
            </a:r>
            <a:b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</a:b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The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Organization of the future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6990" y="3665153"/>
            <a:ext cx="460414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6400" b="1" dirty="0">
                <a:cs typeface="+mj-cs"/>
              </a:rPr>
              <a:t>องค์การ</a:t>
            </a:r>
            <a:r>
              <a:rPr lang="th-TH" sz="6400" b="1" dirty="0">
                <a:cs typeface="+mj-cs"/>
              </a:rPr>
              <a:t>แห่งอนาคต </a:t>
            </a:r>
          </a:p>
        </p:txBody>
      </p:sp>
    </p:spTree>
    <p:extLst>
      <p:ext uri="{BB962C8B-B14F-4D97-AF65-F5344CB8AC3E}">
        <p14:creationId xmlns:p14="http://schemas.microsoft.com/office/powerpoint/2010/main" val="366885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93952" y="2468894"/>
            <a:ext cx="5760640" cy="223512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มีบุคคลที่มีความสามารถสร้างสรรค์และสามารถสื่อสาร</a:t>
            </a:r>
            <a:r>
              <a:rPr lang="th-TH" sz="3200" b="1" dirty="0">
                <a:cs typeface="+mj-cs"/>
              </a:rPr>
              <a:t>วิสัยทัศน์</a:t>
            </a: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428296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6" y="1988841"/>
            <a:ext cx="5760640" cy="34222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มุ่งที่การบริหารจัดการ แผนการจัด</a:t>
            </a:r>
            <a:r>
              <a:rPr lang="th-TH" sz="3200" dirty="0">
                <a:cs typeface="+mj-cs"/>
              </a:rPr>
              <a:t>องค์การ </a:t>
            </a:r>
            <a:r>
              <a:rPr lang="th-TH" sz="3200" dirty="0">
                <a:cs typeface="+mj-cs"/>
              </a:rPr>
              <a:t>การบริหารบุคคล การควบคุมงบประมาณ และการแก้ปัญหา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ให้ความสำคัญเรื่องการพัฒนาผู้นำที่สามารถ สร้างสรรค์และสามารถสื่อสารวิสัยทัศน์และกลยุทธ์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291316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6" y="2505449"/>
            <a:ext cx="5760640" cy="2935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มีการมอบอำนาจอย่างกว้างขวาง  </a:t>
            </a:r>
            <a:r>
              <a:rPr lang="th-TH" sz="3200" dirty="0">
                <a:cs typeface="+mj-cs"/>
              </a:rPr>
              <a:t>การเปลี่ยนแปลง</a:t>
            </a:r>
            <a:r>
              <a:rPr lang="th-TH" sz="3200" dirty="0">
                <a:cs typeface="+mj-cs"/>
              </a:rPr>
              <a:t>องค์การ</a:t>
            </a:r>
            <a:r>
              <a:rPr lang="th-TH" sz="3200" dirty="0">
                <a:cs typeface="+mj-cs"/>
              </a:rPr>
              <a:t>จำเป็นต้องคำนึงถึงความรู้สึกและความคิดของบุคลากรทุกคน จึงจำเป็นต้องมีการมอบอำนาจและความรับผิดชอบจาก</a:t>
            </a:r>
            <a:r>
              <a:rPr lang="th-TH" sz="3200" dirty="0">
                <a:cs typeface="+mj-cs"/>
              </a:rPr>
              <a:t>ระดับบนลงสู่</a:t>
            </a:r>
            <a:r>
              <a:rPr lang="th-TH" sz="3200" dirty="0">
                <a:cs typeface="+mj-cs"/>
              </a:rPr>
              <a:t>ระดับล่าง</a:t>
            </a: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269590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6" y="2468893"/>
            <a:ext cx="5760640" cy="2935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การบริหารจัดการโดยมอบหน้าที่ให้เพื่อผลการปฏิบัติงานในระยะสั้นที่ดีเลิศ  </a:t>
            </a:r>
            <a:r>
              <a:rPr lang="th-TH" sz="3200" dirty="0">
                <a:cs typeface="+mj-cs"/>
              </a:rPr>
              <a:t>องค์การที่</a:t>
            </a:r>
            <a:r>
              <a:rPr lang="th-TH" sz="3200" dirty="0">
                <a:cs typeface="+mj-cs"/>
              </a:rPr>
              <a:t>มีการมอบอำนาจหน้าที่ไปยังระดับล่าง จะทำให้เกิดความเป็นเลิศทางด้านการบริหารจัดการ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969803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708018" y="1452815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98184" y="1067183"/>
            <a:ext cx="5898411" cy="44017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ตัดการติดต่อภายในระหว่างกันที่ไม่จำเป็นออก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การติดต่อภายในจะมีลักษณะ ดังนี้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มีการประสานงานกับหน่วยย่อยอย่างรวดเร็วและประหยัด เนื่องจากสภาพแวดล้อมเปลี่ยนแปลงไปอย่างรวดเร็ว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เป็น</a:t>
            </a:r>
            <a:r>
              <a:rPr lang="th-TH" sz="3200" dirty="0">
                <a:cs typeface="+mj-cs"/>
              </a:rPr>
              <a:t>องค์การ</a:t>
            </a:r>
            <a:r>
              <a:rPr lang="th-TH" sz="3200" dirty="0">
                <a:cs typeface="+mj-cs"/>
              </a:rPr>
              <a:t>ที่มีความฉับไว มุ่งความสำคัญของการติดต่อ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98184" y="797582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50156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864772" y="1696655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98184" y="1067183"/>
            <a:ext cx="6073880" cy="44017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การติดต่อภายในจะมีลักษณะ ดังนี้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มีโครงสร้าง</a:t>
            </a:r>
            <a:r>
              <a:rPr lang="th-TH" sz="3200" dirty="0">
                <a:cs typeface="+mj-cs"/>
              </a:rPr>
              <a:t>องค์การ</a:t>
            </a:r>
            <a:r>
              <a:rPr lang="th-TH" sz="3200" dirty="0">
                <a:cs typeface="+mj-cs"/>
              </a:rPr>
              <a:t>ที่ไม่ซับซ้อน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 มีกระบวนการปฏิบัติงานที่ง่าย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ได้รับการส่งเสริมและสนับสนุนในสภาพแวดล้อมที่เปลี่ยนแปลงอย่างรวดเร็วมากขึ้น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มีการตรวจสอบการเชื่อมโยงอย่างสม่ำเสมอและกำจัดสิ่งต่างๆ ที่ไม่ได้เกี่ยวข้องออกไป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6186102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98184" y="797582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2064840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864772" y="1696655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98184" y="1235447"/>
            <a:ext cx="6073880" cy="44017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การติดต่อภายในจะมีลักษณะ ดังนี้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มีวัฒนธรรม</a:t>
            </a:r>
            <a:r>
              <a:rPr lang="th-TH" sz="3200" dirty="0">
                <a:cs typeface="+mj-cs"/>
              </a:rPr>
              <a:t>องค์กร</a:t>
            </a:r>
            <a:r>
              <a:rPr lang="th-TH" sz="3200" dirty="0">
                <a:cs typeface="+mj-cs"/>
              </a:rPr>
              <a:t>ที่สามารปรับตัวได้ การสร้างให้เกิดวัฒนธรรม</a:t>
            </a:r>
            <a:r>
              <a:rPr lang="th-TH" sz="3200" dirty="0">
                <a:cs typeface="+mj-cs"/>
              </a:rPr>
              <a:t>องค์กร</a:t>
            </a:r>
            <a:r>
              <a:rPr lang="th-TH" sz="3200" dirty="0">
                <a:cs typeface="+mj-cs"/>
              </a:rPr>
              <a:t>มีการเปลี่ยนแปลง จะช่วยให้</a:t>
            </a:r>
            <a:r>
              <a:rPr lang="th-TH" sz="3200" dirty="0">
                <a:cs typeface="+mj-cs"/>
              </a:rPr>
              <a:t>องค์การ</a:t>
            </a:r>
            <a:r>
              <a:rPr lang="th-TH" sz="3200" dirty="0">
                <a:cs typeface="+mj-cs"/>
              </a:rPr>
              <a:t>สามารถปรับตัวให้เข้ากับสภาพแวดล้อมที่มีการเปลี่ยนแปลงไปอย่างรวดเร็วมากขึ้น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ให้คุณค่าการปฏิบัติงานที่ดี สำหรับผู้ปฏิบัติงานทุกคนของ</a:t>
            </a:r>
            <a:r>
              <a:rPr lang="th-TH" sz="3200" dirty="0">
                <a:cs typeface="+mj-cs"/>
              </a:rPr>
              <a:t>องค์การ</a:t>
            </a: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6186102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98184" y="797582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3691836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864772" y="1696655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98184" y="1139437"/>
            <a:ext cx="6073880" cy="44017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การติดต่อภายในจะมีลักษณะ ดังนี้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มีการส่งเสริมการบริหารจัดการและความเป็นผู้นำที่มีความสามารถอย่างจริงจัง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สนับสนุนให้ผู้บริหารทำงานเป็นทีม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r>
              <a:rPr lang="th-TH" sz="3200" dirty="0">
                <a:cs typeface="+mj-cs"/>
              </a:rPr>
              <a:t>ลดขั้นตอนของกฎเกณฑ์การทำงาน ใช้ระบบราชการต่ำที่สุดเท่าที่จะทำได้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Courier New" pitchFamily="49" charset="0"/>
              <a:buChar char="o"/>
            </a:pP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6186102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98184" y="797582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446023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" name="Google Shape;1941;p45"/>
          <p:cNvSpPr txBox="1">
            <a:spLocks noGrp="1"/>
          </p:cNvSpPr>
          <p:nvPr>
            <p:ph type="ctrTitle"/>
          </p:nvPr>
        </p:nvSpPr>
        <p:spPr>
          <a:xfrm>
            <a:off x="882955" y="-657155"/>
            <a:ext cx="10617528" cy="398854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333" b="1" dirty="0">
                <a:cs typeface="+mj-cs"/>
              </a:rPr>
              <a:t/>
            </a:r>
            <a:br>
              <a:rPr lang="th-TH" sz="5333" b="1" dirty="0">
                <a:cs typeface="+mj-cs"/>
              </a:rPr>
            </a:br>
            <a:r>
              <a:rPr lang="th-TH" sz="5333" b="1" dirty="0">
                <a:cs typeface="+mj-cs"/>
              </a:rPr>
              <a:t>ความเปลี่ยนแปลงสู่การบริหารสมัยใหม่</a:t>
            </a:r>
            <a:br>
              <a:rPr lang="th-TH" sz="5333" b="1" dirty="0">
                <a:cs typeface="+mj-cs"/>
              </a:rPr>
            </a:br>
            <a:r>
              <a:rPr lang="th-TH" sz="4267" b="1" dirty="0">
                <a:cs typeface="+mj-cs"/>
              </a:rPr>
              <a:t/>
            </a:r>
            <a:br>
              <a:rPr lang="th-TH" sz="4267" b="1" dirty="0">
                <a:cs typeface="+mj-cs"/>
              </a:rPr>
            </a:br>
            <a:endParaRPr lang="th-TH" sz="4267" b="1" dirty="0">
              <a:cs typeface="+mj-cs"/>
            </a:endParaRPr>
          </a:p>
        </p:txBody>
      </p:sp>
      <p:sp>
        <p:nvSpPr>
          <p:cNvPr id="1942" name="Google Shape;1942;p45"/>
          <p:cNvSpPr/>
          <p:nvPr/>
        </p:nvSpPr>
        <p:spPr>
          <a:xfrm>
            <a:off x="13177445" y="2580572"/>
            <a:ext cx="6152" cy="1617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7968003" y="2771372"/>
            <a:ext cx="1565291" cy="1289857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3638330" y="4670521"/>
            <a:ext cx="1437401" cy="1382251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855070" y="3186504"/>
            <a:ext cx="2105089" cy="2865845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3574575" y="2859376"/>
            <a:ext cx="1565283" cy="2610661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5322488" y="3917360"/>
            <a:ext cx="4083841" cy="2135392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9406189" y="2905381"/>
            <a:ext cx="1930737" cy="3126307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10128476" y="3497412"/>
            <a:ext cx="562329" cy="395629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837824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6" y="2509744"/>
            <a:ext cx="5760640" cy="2935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r>
              <a:rPr lang="th-TH" sz="3200" b="1" dirty="0">
                <a:cs typeface="+mj-cs"/>
              </a:rPr>
              <a:t>          กล</a:t>
            </a:r>
            <a:r>
              <a:rPr lang="th-TH" sz="3200" b="1" dirty="0">
                <a:cs typeface="+mj-cs"/>
              </a:rPr>
              <a:t>ยุทธ์ในการ</a:t>
            </a:r>
            <a:r>
              <a:rPr lang="th-TH" sz="3200" b="1" dirty="0">
                <a:cs typeface="+mj-cs"/>
              </a:rPr>
              <a:t>บริหารที่ดีที่สุดคือ การมุ่งเน้นคุณภาพ การมุ่งให้ลูกค้าพึงพอใจ หรือตรงตามความต้องการของ</a:t>
            </a:r>
            <a:r>
              <a:rPr lang="th-TH" sz="3200" b="1" dirty="0">
                <a:cs typeface="+mj-cs"/>
              </a:rPr>
              <a:t>ลูกค้า</a:t>
            </a: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17803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31815" y="2644253"/>
            <a:ext cx="5760640" cy="229898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แห่งอนาคตเป็น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ที่ใช้หลักบริหารจัดการที่จะก่อให้ประสบความสำเร็จ จึงจำเป็นต้องมีการพัฒนาและแนวคิดใหม่ๆ ในการบริหารจัดการ</a:t>
            </a: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3241421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6" y="2084851"/>
            <a:ext cx="5760640" cy="2935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r>
              <a:rPr lang="th-TH" sz="4267" b="1" dirty="0">
                <a:cs typeface="+mj-cs"/>
              </a:rPr>
              <a:t>          </a:t>
            </a: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r>
              <a:rPr lang="th-TH" sz="4267" b="1" dirty="0">
                <a:cs typeface="+mj-cs"/>
              </a:rPr>
              <a:t>         การบริหารจัดการคุณภาพ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404422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6" y="1915886"/>
            <a:ext cx="5760640" cy="3525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r>
              <a:rPr lang="th-TH" sz="3200" dirty="0">
                <a:cs typeface="+mj-cs"/>
              </a:rPr>
              <a:t>         </a:t>
            </a:r>
            <a:r>
              <a:rPr lang="th-TH" sz="3200" dirty="0">
                <a:cs typeface="+mj-cs"/>
              </a:rPr>
              <a:t>องค์การ</a:t>
            </a:r>
            <a:r>
              <a:rPr lang="th-TH" sz="3200" dirty="0">
                <a:cs typeface="+mj-cs"/>
              </a:rPr>
              <a:t>สมัยใหม่  ได้รับแรงผลักดันต่างๆ การเปลี่ยนแปลงทางด้านเทคโนโลยี  การแข่งขัน การปรับเปลี่ยนกฎระเบียบใหม่ๆ ความผันผวนทางการเมือง  เศรษฐกิจและสังคม การเปลี่ยนแปลงข้อมูลเชิงประชากร แนวโน้มสู่ความเป็นสังคมยุคบริการและข้อมูลข่าวสาร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5492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+mj-cs"/>
              </a:rPr>
              <a:t>สร้างประสิทธิภาพการทำงานสูงสุดให้แก่</a:t>
            </a:r>
            <a:r>
              <a:rPr lang="th-TH" sz="3200" b="1" dirty="0">
                <a:cs typeface="+mj-cs"/>
              </a:rPr>
              <a:t>องค์การ</a:t>
            </a:r>
            <a:endParaRPr lang="th-TH" sz="3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7269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7173953" y="1988840"/>
            <a:ext cx="4814647" cy="2859361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335360" y="1920181"/>
            <a:ext cx="6724517" cy="3525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จะมีขนาดเล็กลง ใช้กำลังคนน้อย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การจัดโครงสร้าง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จะใช้ทีมงานเป็นฐานเพื่อมุ่งผลสัมฤทธิ์ของงาน  ประกอบด้วย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Wingdings" pitchFamily="2" charset="2"/>
              <a:buChar char="Ø"/>
            </a:pPr>
            <a:r>
              <a:rPr lang="th-TH" sz="3200" b="1" dirty="0">
                <a:cs typeface="+mj-cs"/>
              </a:rPr>
              <a:t> </a:t>
            </a:r>
            <a:r>
              <a:rPr lang="th-TH" sz="3200" dirty="0">
                <a:cs typeface="+mj-cs"/>
              </a:rPr>
              <a:t>บุคลากรที่มีความชำนาญแตกต่าง</a:t>
            </a:r>
            <a:r>
              <a:rPr lang="th-TH" sz="3200" dirty="0">
                <a:cs typeface="+mj-cs"/>
              </a:rPr>
              <a:t>กัน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Wingdings" pitchFamily="2" charset="2"/>
              <a:buChar char="Ø"/>
            </a:pPr>
            <a:r>
              <a:rPr lang="th-TH" sz="3200" dirty="0">
                <a:cs typeface="+mj-cs"/>
              </a:rPr>
              <a:t>เพิ่ม</a:t>
            </a:r>
            <a:r>
              <a:rPr lang="th-TH" sz="3200" dirty="0">
                <a:cs typeface="+mj-cs"/>
              </a:rPr>
              <a:t>การประสานงานกับกลุ่มบุคคลที่</a:t>
            </a:r>
            <a:r>
              <a:rPr lang="th-TH" sz="3200" dirty="0">
                <a:cs typeface="+mj-cs"/>
              </a:rPr>
              <a:t>จำเป็นที่ทำ</a:t>
            </a:r>
            <a:r>
              <a:rPr lang="th-TH" sz="3200" dirty="0">
                <a:cs typeface="+mj-cs"/>
              </a:rPr>
              <a:t>ให้งานสำเร็จ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Wingdings" pitchFamily="2" charset="2"/>
              <a:buChar char="Ø"/>
            </a:pP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  <a:buFont typeface="Wingdings" pitchFamily="2" charset="2"/>
              <a:buChar char="Ø"/>
            </a:pPr>
            <a:endParaRPr lang="th-TH" sz="3200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2331651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691477" y="2041646"/>
            <a:ext cx="7132715" cy="3525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 </a:t>
            </a:r>
            <a:r>
              <a:rPr lang="th-TH" sz="3200" b="1" dirty="0">
                <a:cs typeface="+mj-cs"/>
              </a:rPr>
              <a:t>ให้อำนาจตัดสินใจแก่ผู้ปฏิบัติมากขึ้น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สายการบริหารงานจะนิยมแบบราบมากกว่าเป็น</a:t>
            </a:r>
            <a:r>
              <a:rPr lang="th-TH" sz="3200" b="1" dirty="0" err="1">
                <a:cs typeface="+mj-cs"/>
              </a:rPr>
              <a:t>แบบปิ</a:t>
            </a:r>
            <a:r>
              <a:rPr lang="th-TH" sz="3200" b="1" dirty="0">
                <a:cs typeface="+mj-cs"/>
              </a:rPr>
              <a:t>รามิด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ปฏิบัติงานเน้นความเป็นส่วนหนึ่งของทีมและความเป็นกระบวนการหนึ่งของระบบมากกว่าเป็นหน้าที่เฉพาะ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958632" y="4949485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1392245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691477" y="2112202"/>
            <a:ext cx="7132715" cy="3525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ฐานอำนาจใน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จะเปลี่ยนไปจากการสั่งการอย่างเป็นทางการ จากผู้มีตำแหน่งและอำนาจหน้าที่ สู่การใช้ความสามารถในการระดมทรัพยากรบุคคลที่มีความรู้ ความสามารถ และมีความคิดสร้างสรรค์ ความสำเร็จของ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จะขึ้นอยู่กับการยอมรับและพันธะผูกผันร่วมกันของบุคลากร</a:t>
            </a:r>
          </a:p>
        </p:txBody>
      </p:sp>
      <p:sp>
        <p:nvSpPr>
          <p:cNvPr id="1051" name="Google Shape;1051;p35"/>
          <p:cNvSpPr/>
          <p:nvPr/>
        </p:nvSpPr>
        <p:spPr>
          <a:xfrm>
            <a:off x="1115386" y="5507699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3306182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691477" y="2041646"/>
            <a:ext cx="5692555" cy="3525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 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สมัยใหม่ จะเป็น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ที่ใช้ความรู้เป็นฐานบุคลากรใน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จะมีความเป็นวิชาชีพ ทำงานในบรรยากาศที่ร่วมกันกำหนดกฎเกณฑ์ของกิจกรรม บทบาทของผู้บริหารจะปรับเปลี่ยนเป็นผู้ช่วยเหลือให้สามารถทำงานได้บังเกิดผล</a:t>
            </a:r>
          </a:p>
        </p:txBody>
      </p:sp>
      <p:sp>
        <p:nvSpPr>
          <p:cNvPr id="1051" name="Google Shape;1051;p35"/>
          <p:cNvSpPr/>
          <p:nvPr/>
        </p:nvSpPr>
        <p:spPr>
          <a:xfrm>
            <a:off x="1012450" y="5061182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2428318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719403" y="2304223"/>
            <a:ext cx="5568852" cy="3525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r>
              <a:rPr lang="th-TH" sz="3200" b="1" dirty="0">
                <a:cs typeface="+mj-cs"/>
              </a:rPr>
              <a:t>       </a:t>
            </a:r>
            <a:r>
              <a:rPr lang="th-TH" sz="3733" b="1" dirty="0">
                <a:cs typeface="+mj-cs"/>
              </a:rPr>
              <a:t>องค์การ</a:t>
            </a:r>
            <a:r>
              <a:rPr lang="th-TH" sz="3733" b="1" dirty="0">
                <a:cs typeface="+mj-cs"/>
              </a:rPr>
              <a:t>ยุคใหม่เป็น</a:t>
            </a:r>
            <a:r>
              <a:rPr lang="th-TH" sz="3733" b="1" dirty="0">
                <a:cs typeface="+mj-cs"/>
              </a:rPr>
              <a:t>องค์การ</a:t>
            </a:r>
            <a:r>
              <a:rPr lang="th-TH" sz="3733" b="1" dirty="0">
                <a:cs typeface="+mj-cs"/>
              </a:rPr>
              <a:t>คลื่นลูกที่สาม มีลักษณะในแบบเครือข่าย </a:t>
            </a:r>
            <a:r>
              <a:rPr lang="en-US" sz="3733" b="1" dirty="0">
                <a:cs typeface="+mj-cs"/>
              </a:rPr>
              <a:t>(Network  </a:t>
            </a:r>
            <a:r>
              <a:rPr lang="en-US" sz="3733" b="1" dirty="0">
                <a:cs typeface="+mj-cs"/>
              </a:rPr>
              <a:t>Model) </a:t>
            </a:r>
            <a:r>
              <a:rPr lang="th-TH" sz="3733" b="1" dirty="0">
                <a:cs typeface="+mj-cs"/>
              </a:rPr>
              <a:t>หรือที่เรียกว่า </a:t>
            </a:r>
            <a:r>
              <a:rPr lang="en-US" sz="3733" b="1" dirty="0">
                <a:cs typeface="+mj-cs"/>
              </a:rPr>
              <a:t>N-form</a:t>
            </a:r>
            <a:endParaRPr lang="th-TH"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1012450" y="5061182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320403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644436" y="1892830"/>
            <a:ext cx="7210697" cy="3525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การบริหารกระบวนงานและทีมงาน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การบริหารคุณภาพทั่วทั้ง</a:t>
            </a:r>
            <a:r>
              <a:rPr lang="th-TH" sz="3200" b="1" dirty="0">
                <a:cs typeface="+mj-cs"/>
              </a:rPr>
              <a:t>องค์การ</a:t>
            </a:r>
            <a:endParaRPr lang="th-TH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การรื้อปรับ</a:t>
            </a:r>
            <a:r>
              <a:rPr lang="th-TH" sz="3200" b="1" dirty="0">
                <a:cs typeface="+mj-cs"/>
              </a:rPr>
              <a:t>ระบบงาน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ความ</a:t>
            </a:r>
            <a:r>
              <a:rPr lang="th-TH" sz="3200" b="1" dirty="0">
                <a:cs typeface="+mj-cs"/>
              </a:rPr>
              <a:t>ไว้วางใจซึ่งกันและกัน </a:t>
            </a:r>
            <a:r>
              <a:rPr lang="en-US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Trust</a:t>
            </a:r>
            <a:r>
              <a:rPr lang="en-US" sz="2667" b="1" dirty="0">
                <a:cs typeface="+mj-cs"/>
              </a:rPr>
              <a:t>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การวัดผลงานในเรื่องยุทธศาสตร์                                                </a:t>
            </a:r>
            <a:r>
              <a:rPr lang="en-US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Strategic </a:t>
            </a:r>
            <a:r>
              <a:rPr lang="en-US" sz="2667" b="1" dirty="0">
                <a:cs typeface="+mj-cs"/>
              </a:rPr>
              <a:t>Performance 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4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24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818605" y="6395542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1880486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7" y="2468894"/>
            <a:ext cx="7210697" cy="16872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4267" b="1" dirty="0">
                <a:cs typeface="+mj-cs"/>
              </a:rPr>
              <a:t>การเสริมมูลค่าเพิ่มให้แก่</a:t>
            </a:r>
            <a:r>
              <a:rPr lang="th-TH" sz="4267" b="1" dirty="0">
                <a:cs typeface="+mj-cs"/>
              </a:rPr>
              <a:t>ระบบงาน</a:t>
            </a:r>
            <a:endParaRPr lang="th-TH" sz="42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4267" b="1" dirty="0">
                <a:cs typeface="+mj-cs"/>
              </a:rPr>
              <a:t>การจัดการความรู้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24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818605" y="6395542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2966754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31372" y="2276872"/>
            <a:ext cx="7210697" cy="27752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องค์การ </a:t>
            </a:r>
            <a:r>
              <a:rPr lang="th-TH" sz="3200" b="1" dirty="0">
                <a:cs typeface="+mj-cs"/>
              </a:rPr>
              <a:t>เน้นการสร้างวิสัยทัศน์และทัศนคติของบุคคลใน</a:t>
            </a:r>
            <a:r>
              <a:rPr lang="th-TH" sz="3200" b="1" dirty="0">
                <a:cs typeface="+mj-cs"/>
              </a:rPr>
              <a:t>องค์การ </a:t>
            </a:r>
            <a:r>
              <a:rPr lang="th-TH" sz="3200" b="1" dirty="0">
                <a:cs typeface="+mj-cs"/>
              </a:rPr>
              <a:t>การกำหนดวิสัยทัศน์และคุณค่าอย่างชัดเจนเพื่อว่าบุคลากรจะสามารถดำเนินงานในทิศทางตามวิสัยทัศน์และคุณค่าของ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ได้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24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840656" y="5061182"/>
            <a:ext cx="6683549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>
            <a:off x="796860" y="1892830"/>
            <a:ext cx="6805469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359002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" name="Google Shape;1941;p45"/>
          <p:cNvSpPr txBox="1">
            <a:spLocks noGrp="1"/>
          </p:cNvSpPr>
          <p:nvPr>
            <p:ph type="ctrTitle"/>
          </p:nvPr>
        </p:nvSpPr>
        <p:spPr>
          <a:xfrm>
            <a:off x="815413" y="836712"/>
            <a:ext cx="10617528" cy="124551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609585" indent="-609585">
              <a:buFont typeface="Arial" pitchFamily="34" charset="0"/>
              <a:buChar char="•"/>
            </a:pPr>
            <a:r>
              <a:rPr lang="th-TH" sz="4267" b="1" dirty="0">
                <a:cs typeface="+mj-cs"/>
              </a:rPr>
              <a:t>องค์การ</a:t>
            </a:r>
            <a:r>
              <a:rPr lang="th-TH" sz="4267" b="1" dirty="0">
                <a:cs typeface="+mj-cs"/>
              </a:rPr>
              <a:t>ต้องเผชิญกับการเปลี่ยนแปลงภายใต้การแข่งขันที่รุนแรง</a:t>
            </a:r>
          </a:p>
        </p:txBody>
      </p:sp>
      <p:sp>
        <p:nvSpPr>
          <p:cNvPr id="1942" name="Google Shape;1942;p45"/>
          <p:cNvSpPr/>
          <p:nvPr/>
        </p:nvSpPr>
        <p:spPr>
          <a:xfrm>
            <a:off x="13177445" y="2580572"/>
            <a:ext cx="6152" cy="1617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7968003" y="2771372"/>
            <a:ext cx="1565291" cy="1289857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3638330" y="4670521"/>
            <a:ext cx="1437401" cy="1382251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855070" y="3186504"/>
            <a:ext cx="2105089" cy="2865845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3574575" y="2859376"/>
            <a:ext cx="1565283" cy="2610661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5322488" y="3917360"/>
            <a:ext cx="4083841" cy="2135392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9406189" y="2905381"/>
            <a:ext cx="1930737" cy="3126307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10128476" y="3497412"/>
            <a:ext cx="562329" cy="395629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594212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8115702" y="2756925"/>
            <a:ext cx="3872897" cy="2091275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7382" y="2276872"/>
            <a:ext cx="7210697" cy="27752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 </a:t>
            </a:r>
            <a:r>
              <a:rPr lang="th-TH" sz="3200" b="1" dirty="0">
                <a:cs typeface="+mj-cs"/>
              </a:rPr>
              <a:t>สภาวการณ์ทางด้านผู้นำ</a:t>
            </a:r>
            <a:r>
              <a:rPr lang="th-TH" sz="3200" b="1" dirty="0">
                <a:cs typeface="+mj-cs"/>
              </a:rPr>
              <a:t>และความรู้ความเข้าใจในพฤติกรรมจะมีความสำคัญยิ่งขึ้นต่อการบริหารจัดการที่มีประสิทธิภาพซึ่งจะเกี่ยวข้องกับ การพัฒนาทรัพยากรมนุษย์และการจัดการ</a:t>
            </a:r>
            <a:r>
              <a:rPr lang="th-TH" sz="3200" b="1" dirty="0">
                <a:cs typeface="+mj-cs"/>
              </a:rPr>
              <a:t>องค์การ</a:t>
            </a:r>
            <a:r>
              <a:rPr lang="th-TH" sz="3200" b="1" dirty="0">
                <a:cs typeface="+mj-cs"/>
              </a:rPr>
              <a:t>ภายใต้สิ่งแวดล้อมสู่แนวโน้มในอนาคต</a:t>
            </a:r>
            <a:endParaRPr lang="en-US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24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840656" y="5061182"/>
            <a:ext cx="6683549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>
            <a:off x="796860" y="1892830"/>
            <a:ext cx="6805469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4402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Angsana New"/>
              </a:rPr>
              <a:t>ลักษณะของการบริหารจัดการสมัยใหม่</a:t>
            </a:r>
          </a:p>
        </p:txBody>
      </p:sp>
    </p:spTree>
    <p:extLst>
      <p:ext uri="{BB962C8B-B14F-4D97-AF65-F5344CB8AC3E}">
        <p14:creationId xmlns:p14="http://schemas.microsoft.com/office/powerpoint/2010/main" val="3240480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1007435" y="2325037"/>
            <a:ext cx="10258548" cy="36962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r>
              <a:rPr lang="th-TH" sz="3200" b="1" dirty="0">
                <a:cs typeface="+mj-cs"/>
              </a:rPr>
              <a:t>             </a:t>
            </a:r>
            <a:r>
              <a:rPr lang="th-TH" sz="3200" b="1" dirty="0">
                <a:cs typeface="+mj-cs"/>
              </a:rPr>
              <a:t>การบริหารจัดการองค์การสมัยใหม่จะเน้นมิติ</a:t>
            </a:r>
            <a:r>
              <a:rPr lang="th-TH" sz="3200" b="1" dirty="0">
                <a:cs typeface="+mj-cs"/>
              </a:rPr>
              <a:t>ในการพัฒนา</a:t>
            </a:r>
            <a:r>
              <a:rPr lang="th-TH" sz="3200" b="1" dirty="0">
                <a:cs typeface="+mj-cs"/>
              </a:rPr>
              <a:t>องค์การให้เป็นองค์การแห่งการเรียนรู้</a:t>
            </a:r>
            <a:r>
              <a:rPr lang="en-US" sz="3200" b="1" dirty="0">
                <a:cs typeface="+mj-cs"/>
              </a:rPr>
              <a:t> </a:t>
            </a:r>
            <a:r>
              <a:rPr lang="en-US" sz="2667" b="1" dirty="0">
                <a:cs typeface="+mj-cs"/>
              </a:rPr>
              <a:t>(Learning </a:t>
            </a:r>
            <a:r>
              <a:rPr lang="en-US" sz="2667" b="1" dirty="0">
                <a:cs typeface="+mj-cs"/>
              </a:rPr>
              <a:t>Organization)</a:t>
            </a:r>
            <a:r>
              <a:rPr lang="en-US" sz="3200" b="1" dirty="0">
                <a:cs typeface="+mj-cs"/>
              </a:rPr>
              <a:t> </a:t>
            </a:r>
            <a:r>
              <a:rPr lang="th-TH" sz="3200" b="1" dirty="0">
                <a:cs typeface="+mj-cs"/>
              </a:rPr>
              <a:t>ซึ่งเกี่ยวเนื่อง</a:t>
            </a:r>
            <a:r>
              <a:rPr lang="th-TH" sz="3200" b="1" dirty="0">
                <a:cs typeface="+mj-cs"/>
              </a:rPr>
              <a:t>กับมิติทางด้านการพัฒนาทรัพยากรมนุษย์ </a:t>
            </a:r>
            <a:r>
              <a:rPr lang="en-US" sz="2400" b="1" dirty="0">
                <a:cs typeface="+mj-cs"/>
              </a:rPr>
              <a:t>(</a:t>
            </a:r>
            <a:r>
              <a:rPr lang="en-US" sz="2400" b="1" dirty="0">
                <a:cs typeface="+mj-cs"/>
              </a:rPr>
              <a:t>Human </a:t>
            </a:r>
            <a:r>
              <a:rPr lang="en-US" sz="2400" b="1" dirty="0">
                <a:cs typeface="+mj-cs"/>
              </a:rPr>
              <a:t>Resource Development)</a:t>
            </a:r>
            <a:r>
              <a:rPr lang="en-US" sz="3200" b="1" dirty="0">
                <a:cs typeface="+mj-cs"/>
              </a:rPr>
              <a:t> </a:t>
            </a:r>
            <a:r>
              <a:rPr lang="th-TH" sz="3200" b="1" dirty="0">
                <a:cs typeface="+mj-cs"/>
              </a:rPr>
              <a:t>อย่างแท้จริงกล่าวคือสถานะขององค์การแห่งการเรียนรู้จะดำรงอยู่ได้ต้องอาศัยบุคลากรเป็นสำคัญ มีหลายระดับ เช่น ผู้บริหาร หัวหน้างาน ผู้ปฏิบัติการ ซึ่ง</a:t>
            </a:r>
            <a:r>
              <a:rPr lang="th-TH" sz="3200" b="1" dirty="0">
                <a:cs typeface="+mj-cs"/>
              </a:rPr>
              <a:t>ต้องมีความชัดเจนในเรื่องของวินัย</a:t>
            </a:r>
            <a:endParaRPr lang="th-TH" sz="3200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b="1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736151" y="6088793"/>
            <a:ext cx="10950751" cy="146544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>
            <a:off x="796859" y="1892830"/>
            <a:ext cx="10579727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2" name="Rectangle 1"/>
          <p:cNvSpPr/>
          <p:nvPr/>
        </p:nvSpPr>
        <p:spPr>
          <a:xfrm>
            <a:off x="840657" y="1044229"/>
            <a:ext cx="9316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b="1" dirty="0">
                <a:cs typeface="Angsana New"/>
              </a:rPr>
              <a:t>สรุป</a:t>
            </a:r>
          </a:p>
        </p:txBody>
      </p:sp>
    </p:spTree>
    <p:extLst>
      <p:ext uri="{BB962C8B-B14F-4D97-AF65-F5344CB8AC3E}">
        <p14:creationId xmlns:p14="http://schemas.microsoft.com/office/powerpoint/2010/main" val="279535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" name="Google Shape;1941;p45"/>
          <p:cNvSpPr txBox="1">
            <a:spLocks noGrp="1"/>
          </p:cNvSpPr>
          <p:nvPr>
            <p:ph type="ctrTitle"/>
          </p:nvPr>
        </p:nvSpPr>
        <p:spPr>
          <a:xfrm>
            <a:off x="815413" y="548680"/>
            <a:ext cx="10617528" cy="245541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609585" indent="-609585">
              <a:buFont typeface="Arial" pitchFamily="34" charset="0"/>
              <a:buChar char="•"/>
            </a:pPr>
            <a:r>
              <a:rPr lang="th-TH" sz="4267" b="1" dirty="0">
                <a:cs typeface="+mj-cs"/>
              </a:rPr>
              <a:t>ต้องมีการปรับตัวและแสวงหาเรื่องทางด้านการบริหารจัดการใหม่เข้ามาช่วยในการบริหารและพัฒนาความสามารถ</a:t>
            </a:r>
            <a:br>
              <a:rPr lang="th-TH" sz="4267" b="1" dirty="0">
                <a:cs typeface="+mj-cs"/>
              </a:rPr>
            </a:br>
            <a:endParaRPr lang="th-TH" sz="4267" b="1" dirty="0">
              <a:cs typeface="+mj-cs"/>
            </a:endParaRPr>
          </a:p>
        </p:txBody>
      </p:sp>
      <p:sp>
        <p:nvSpPr>
          <p:cNvPr id="1942" name="Google Shape;1942;p45"/>
          <p:cNvSpPr/>
          <p:nvPr/>
        </p:nvSpPr>
        <p:spPr>
          <a:xfrm>
            <a:off x="13177445" y="2580572"/>
            <a:ext cx="6152" cy="1617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7968003" y="2771372"/>
            <a:ext cx="1565291" cy="1289857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3638330" y="4670521"/>
            <a:ext cx="1437401" cy="1382251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855070" y="3186504"/>
            <a:ext cx="2105089" cy="2865845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3574575" y="2859376"/>
            <a:ext cx="1565283" cy="2610661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5322488" y="3917360"/>
            <a:ext cx="4083841" cy="2135392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9406189" y="2905381"/>
            <a:ext cx="1930737" cy="3126307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10128476" y="3497412"/>
            <a:ext cx="562329" cy="395629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29153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" name="Google Shape;1941;p45"/>
          <p:cNvSpPr txBox="1">
            <a:spLocks noGrp="1"/>
          </p:cNvSpPr>
          <p:nvPr>
            <p:ph type="ctrTitle"/>
          </p:nvPr>
        </p:nvSpPr>
        <p:spPr>
          <a:xfrm>
            <a:off x="855069" y="-139697"/>
            <a:ext cx="10617528" cy="45477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5333" b="1" dirty="0">
                <a:cs typeface="+mj-cs"/>
              </a:rPr>
              <a:t/>
            </a:r>
            <a:br>
              <a:rPr lang="th-TH" sz="5333" b="1" dirty="0">
                <a:cs typeface="+mj-cs"/>
              </a:rPr>
            </a:br>
            <a:r>
              <a:rPr lang="th-TH" sz="5333" b="1" dirty="0">
                <a:cs typeface="+mj-cs"/>
              </a:rPr>
              <a:t>ลักษณะของ</a:t>
            </a:r>
            <a:r>
              <a:rPr lang="th-TH" sz="5333" b="1" dirty="0">
                <a:cs typeface="+mj-cs"/>
              </a:rPr>
              <a:t>องค์การ</a:t>
            </a:r>
            <a:r>
              <a:rPr lang="th-TH" sz="5333" b="1" dirty="0">
                <a:cs typeface="+mj-cs"/>
              </a:rPr>
              <a:t>ที่ประสบความสำเร็จ</a:t>
            </a:r>
            <a:br>
              <a:rPr lang="th-TH" sz="5333" b="1" dirty="0">
                <a:cs typeface="+mj-cs"/>
              </a:rPr>
            </a:br>
            <a:r>
              <a:rPr lang="th-TH" sz="5333" b="1" dirty="0">
                <a:cs typeface="+mj-cs"/>
              </a:rPr>
              <a:t/>
            </a:r>
            <a:br>
              <a:rPr lang="th-TH" sz="5333" b="1" dirty="0">
                <a:cs typeface="+mj-cs"/>
              </a:rPr>
            </a:br>
            <a:r>
              <a:rPr lang="th-TH" sz="4267" b="1" dirty="0">
                <a:cs typeface="+mj-cs"/>
              </a:rPr>
              <a:t/>
            </a:r>
            <a:br>
              <a:rPr lang="th-TH" sz="4267" b="1" dirty="0">
                <a:cs typeface="+mj-cs"/>
              </a:rPr>
            </a:br>
            <a:endParaRPr lang="th-TH" sz="4267" b="1" dirty="0">
              <a:cs typeface="+mj-cs"/>
            </a:endParaRPr>
          </a:p>
        </p:txBody>
      </p:sp>
      <p:sp>
        <p:nvSpPr>
          <p:cNvPr id="1942" name="Google Shape;1942;p45"/>
          <p:cNvSpPr/>
          <p:nvPr/>
        </p:nvSpPr>
        <p:spPr>
          <a:xfrm>
            <a:off x="13177445" y="2580572"/>
            <a:ext cx="6152" cy="1617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7968003" y="2771372"/>
            <a:ext cx="1565291" cy="1289857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3638330" y="4670521"/>
            <a:ext cx="1437401" cy="1382251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855070" y="3186504"/>
            <a:ext cx="2105089" cy="2865845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3574575" y="2859376"/>
            <a:ext cx="1565283" cy="2610661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5322488" y="3917360"/>
            <a:ext cx="4083841" cy="2135392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3733"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9406189" y="2905381"/>
            <a:ext cx="1930737" cy="3126307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10128476" y="3497412"/>
            <a:ext cx="562329" cy="395629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117635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528516" y="2630066"/>
            <a:ext cx="5760640" cy="19090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มีความฉับพลันรวดเร็วอยู่ตลอดเวลา </a:t>
            </a:r>
            <a:r>
              <a:rPr lang="th-TH" sz="3200" dirty="0">
                <a:cs typeface="+mj-cs"/>
              </a:rPr>
              <a:t>การเปลี่ยนแปลงสำคัญที่จะทำให้เกิดความสำเร็จกระบวนการแปลงอย่างฉับพลัน  ผู้บริหารต้อง</a:t>
            </a: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88645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627015" y="1988840"/>
            <a:ext cx="5454439" cy="33814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สามารถมองเห็นปัญหา </a:t>
            </a:r>
            <a:r>
              <a:rPr lang="en-US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Problems</a:t>
            </a:r>
            <a:r>
              <a:rPr lang="en-US" sz="2667" b="1" dirty="0">
                <a:cs typeface="+mj-cs"/>
              </a:rPr>
              <a:t>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โอกาส </a:t>
            </a:r>
            <a:r>
              <a:rPr lang="en-US" sz="2667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Opportunities</a:t>
            </a:r>
            <a:r>
              <a:rPr lang="en-US" sz="2667" b="1" dirty="0">
                <a:cs typeface="+mj-cs"/>
              </a:rPr>
              <a:t>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ระบบสารสนเทศในการ</a:t>
            </a:r>
            <a:r>
              <a:rPr lang="th-TH" sz="3200" b="1" dirty="0">
                <a:cs typeface="+mj-cs"/>
              </a:rPr>
              <a:t>ทำงาน</a:t>
            </a:r>
            <a:r>
              <a:rPr lang="en-US" sz="3200" b="1" dirty="0">
                <a:cs typeface="+mj-cs"/>
              </a:rPr>
              <a:t>(</a:t>
            </a:r>
            <a:r>
              <a:rPr lang="en-US" sz="2667" b="1" dirty="0">
                <a:cs typeface="+mj-cs"/>
              </a:rPr>
              <a:t>Performance </a:t>
            </a:r>
            <a:r>
              <a:rPr lang="en-US" sz="2667" b="1" dirty="0">
                <a:cs typeface="+mj-cs"/>
              </a:rPr>
              <a:t>Information System)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2667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275283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654527" y="740701"/>
            <a:ext cx="5774483" cy="523001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ข้อมูลทางด้านการเงิน </a:t>
            </a:r>
            <a:r>
              <a:rPr lang="en-US" sz="3200" dirty="0">
                <a:cs typeface="+mj-cs"/>
              </a:rPr>
              <a:t>(Finance </a:t>
            </a:r>
            <a:r>
              <a:rPr lang="en-US" sz="3200" dirty="0">
                <a:cs typeface="+mj-cs"/>
              </a:rPr>
              <a:t>Accounting)</a:t>
            </a: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ข้อมูลทางด้านลูกค้า  </a:t>
            </a:r>
            <a:r>
              <a:rPr lang="en-US" sz="3200" dirty="0">
                <a:cs typeface="+mj-cs"/>
              </a:rPr>
              <a:t>(Customers</a:t>
            </a:r>
            <a:r>
              <a:rPr lang="en-US" sz="3200" dirty="0">
                <a:cs typeface="+mj-cs"/>
              </a:rPr>
              <a:t>)</a:t>
            </a:r>
            <a:endParaRPr lang="th-TH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คู่แข่ง </a:t>
            </a:r>
            <a:r>
              <a:rPr lang="en-US" sz="3200" dirty="0">
                <a:cs typeface="+mj-cs"/>
              </a:rPr>
              <a:t>(Competitors</a:t>
            </a:r>
            <a:r>
              <a:rPr lang="en-US" sz="3200" dirty="0">
                <a:cs typeface="+mj-cs"/>
              </a:rPr>
              <a:t>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บุคลากร </a:t>
            </a:r>
            <a:r>
              <a:rPr lang="en-US" sz="3200" dirty="0">
                <a:cs typeface="+mj-cs"/>
              </a:rPr>
              <a:t>(Employees</a:t>
            </a:r>
            <a:r>
              <a:rPr lang="en-US" sz="3200" dirty="0">
                <a:cs typeface="+mj-cs"/>
              </a:rPr>
              <a:t>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ผู้มีส่วนเกี่ยวข้อง </a:t>
            </a:r>
            <a:r>
              <a:rPr lang="en-US" sz="3200" dirty="0">
                <a:cs typeface="+mj-cs"/>
              </a:rPr>
              <a:t>(Stakeholders</a:t>
            </a:r>
            <a:r>
              <a:rPr lang="en-US" sz="3200" dirty="0">
                <a:cs typeface="+mj-cs"/>
              </a:rPr>
              <a:t>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dirty="0">
                <a:cs typeface="+mj-cs"/>
              </a:rPr>
              <a:t>การพัฒนา</a:t>
            </a:r>
            <a:r>
              <a:rPr lang="th-TH" sz="3200" dirty="0">
                <a:cs typeface="+mj-cs"/>
              </a:rPr>
              <a:t>เทคโนโลยี </a:t>
            </a:r>
            <a:r>
              <a:rPr lang="en-US" sz="3200" dirty="0">
                <a:cs typeface="+mj-cs"/>
              </a:rPr>
              <a:t>(Technology Development)</a:t>
            </a:r>
            <a:endParaRPr lang="en-US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3200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2667" b="1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2667" b="1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27705" y="6377690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571159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78220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6523607" y="1193611"/>
            <a:ext cx="5046981" cy="3184328"/>
            <a:chOff x="238100" y="603575"/>
            <a:chExt cx="7144650" cy="4507825"/>
          </a:xfrm>
        </p:grpSpPr>
        <p:sp>
          <p:nvSpPr>
            <p:cNvPr id="1031" name="Google Shape;1031;p35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4" name="Google Shape;1034;p35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458848" y="2084851"/>
            <a:ext cx="5760640" cy="339122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r>
              <a:rPr lang="th-TH" sz="3200" b="1" dirty="0">
                <a:cs typeface="+mj-cs"/>
              </a:rPr>
              <a:t>มีการทำงานเป็นทีมของผู้บริหารระดับสูง</a:t>
            </a:r>
            <a:r>
              <a:rPr lang="th-TH" sz="3200" dirty="0">
                <a:cs typeface="+mj-cs"/>
              </a:rPr>
              <a:t>องค์การ</a:t>
            </a:r>
            <a:r>
              <a:rPr lang="th-TH" sz="3200" dirty="0">
                <a:cs typeface="+mj-cs"/>
              </a:rPr>
              <a:t>ทุกแห่งจำเป็นต้องมีผู้บริหารที่ยึดหลักการทำงาน เป็นทีม ดังนั้น ทีมงาน                                </a:t>
            </a:r>
            <a:r>
              <a:rPr lang="en-US" sz="3200" dirty="0">
                <a:cs typeface="+mj-cs"/>
              </a:rPr>
              <a:t>(</a:t>
            </a:r>
            <a:r>
              <a:rPr lang="en-US" sz="3200" dirty="0">
                <a:cs typeface="+mj-cs"/>
              </a:rPr>
              <a:t>Teamwork</a:t>
            </a:r>
            <a:r>
              <a:rPr lang="en-US" sz="3200" dirty="0">
                <a:cs typeface="+mj-cs"/>
              </a:rPr>
              <a:t>) </a:t>
            </a:r>
            <a:r>
              <a:rPr lang="th-TH" sz="3200" dirty="0">
                <a:cs typeface="+mj-cs"/>
              </a:rPr>
              <a:t>จึงเป็นสิ่งจำเป็นในการเปลี่ยนแปลง</a:t>
            </a:r>
            <a:r>
              <a:rPr lang="th-TH" sz="3200" dirty="0">
                <a:cs typeface="+mj-cs"/>
              </a:rPr>
              <a:t>องค์การ </a:t>
            </a:r>
            <a:r>
              <a:rPr lang="en-US" sz="3200" dirty="0">
                <a:cs typeface="+mj-cs"/>
              </a:rPr>
              <a:t>(</a:t>
            </a:r>
            <a:r>
              <a:rPr lang="en-US" sz="3200" dirty="0">
                <a:cs typeface="+mj-cs"/>
              </a:rPr>
              <a:t>Transformations</a:t>
            </a:r>
            <a:r>
              <a:rPr lang="en-US" sz="3200" dirty="0">
                <a:cs typeface="+mj-cs"/>
              </a:rPr>
              <a:t>)</a:t>
            </a: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en-US" sz="3200" dirty="0">
              <a:cs typeface="+mj-cs"/>
            </a:endParaRPr>
          </a:p>
          <a:p>
            <a:pPr marL="457189" indent="-457189" algn="thaiDist">
              <a:lnSpc>
                <a:spcPct val="100000"/>
              </a:lnSpc>
              <a:spcAft>
                <a:spcPts val="2133"/>
              </a:spcAft>
            </a:pPr>
            <a:endParaRPr lang="th-TH" sz="3200" dirty="0">
              <a:cs typeface="+mj-cs"/>
            </a:endParaRPr>
          </a:p>
          <a:p>
            <a:pPr marL="0" indent="0" algn="thaiDist">
              <a:lnSpc>
                <a:spcPct val="100000"/>
              </a:lnSpc>
              <a:spcAft>
                <a:spcPts val="2133"/>
              </a:spcAft>
              <a:buNone/>
            </a:pPr>
            <a:endParaRPr lang="th-TH" sz="3200" dirty="0">
              <a:cs typeface="+mj-cs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662540" y="5733257"/>
            <a:ext cx="5801305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1052" name="Google Shape;1052;p35"/>
          <p:cNvSpPr/>
          <p:nvPr/>
        </p:nvSpPr>
        <p:spPr>
          <a:xfrm flipV="1">
            <a:off x="528516" y="1703274"/>
            <a:ext cx="5760640" cy="60959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</p:spTree>
    <p:extLst>
      <p:ext uri="{BB962C8B-B14F-4D97-AF65-F5344CB8AC3E}">
        <p14:creationId xmlns:p14="http://schemas.microsoft.com/office/powerpoint/2010/main" val="156127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Widescreen</PresentationFormat>
  <Paragraphs>107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 Unicode MS</vt:lpstr>
      <vt:lpstr>Angsana New</vt:lpstr>
      <vt:lpstr>Arial</vt:lpstr>
      <vt:lpstr>Calibri</vt:lpstr>
      <vt:lpstr>Calibri Light</vt:lpstr>
      <vt:lpstr>Cordia New</vt:lpstr>
      <vt:lpstr>Courier New</vt:lpstr>
      <vt:lpstr>Permanent Marker</vt:lpstr>
      <vt:lpstr>Wingdings</vt:lpstr>
      <vt:lpstr>Office Theme</vt:lpstr>
      <vt:lpstr> หน่วยที่ 6 ความท้าทาย  The Organization of the future</vt:lpstr>
      <vt:lpstr>PowerPoint Presentation</vt:lpstr>
      <vt:lpstr>องค์การต้องเผชิญกับการเปลี่ยนแปลงภายใต้การแข่งขันที่รุนแรง</vt:lpstr>
      <vt:lpstr>ต้องมีการปรับตัวและแสวงหาเรื่องทางด้านการบริหารจัดการใหม่เข้ามาช่วยในการบริหารและพัฒนาความสามารถ </vt:lpstr>
      <vt:lpstr> ลักษณะขององค์การที่ประสบความสำเร็จ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ความเปลี่ยนแปลงสู่การบริหารสมัยใหม่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หน่วยที่ 6 ความท้าทาย  The Organization of the future</dc:title>
  <dc:creator>Stat-10</dc:creator>
  <cp:lastModifiedBy>Stat-10</cp:lastModifiedBy>
  <cp:revision>1</cp:revision>
  <dcterms:created xsi:type="dcterms:W3CDTF">2022-08-22T16:15:50Z</dcterms:created>
  <dcterms:modified xsi:type="dcterms:W3CDTF">2022-08-22T16:16:14Z</dcterms:modified>
</cp:coreProperties>
</file>