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7B9D3-35DF-4269-9309-4E2DAED83B79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F5D42-0729-45C9-B2E8-FF2A26D750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068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545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068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135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170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80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382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6f9d974d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6f9d974d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924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708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097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930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23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587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480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830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453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922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498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07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860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763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305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91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0138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9955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122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673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6f9d974d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6f9d974d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29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055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0711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1730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732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380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11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5273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280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99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0120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1863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9934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1820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1078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448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3237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68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010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4878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1025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1713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1042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700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9654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1584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7265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0002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88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4047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9644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2569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6039a3cf85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6039a3cf85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4008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1236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2455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23418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069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698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0471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46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6558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8365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6165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002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058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54781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54545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84971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8641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85259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54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39359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18665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34626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37142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71248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46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58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735-E265-4273-8A55-B373BA45E9FE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4993-1341-4C3A-A64A-830FC27AAA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388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735-E265-4273-8A55-B373BA45E9FE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4993-1341-4C3A-A64A-830FC27AAA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111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735-E265-4273-8A55-B373BA45E9FE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4993-1341-4C3A-A64A-830FC27AAA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891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97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00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37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735-E265-4273-8A55-B373BA45E9FE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4993-1341-4C3A-A64A-830FC27AAA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931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735-E265-4273-8A55-B373BA45E9FE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4993-1341-4C3A-A64A-830FC27AAA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604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735-E265-4273-8A55-B373BA45E9FE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4993-1341-4C3A-A64A-830FC27AAA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78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735-E265-4273-8A55-B373BA45E9FE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4993-1341-4C3A-A64A-830FC27AAA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68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735-E265-4273-8A55-B373BA45E9FE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4993-1341-4C3A-A64A-830FC27AAA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868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735-E265-4273-8A55-B373BA45E9FE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4993-1341-4C3A-A64A-830FC27AAA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741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735-E265-4273-8A55-B373BA45E9FE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4993-1341-4C3A-A64A-830FC27AAA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104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735-E265-4273-8A55-B373BA45E9FE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4993-1341-4C3A-A64A-830FC27AAA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298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DF735-E265-4273-8A55-B373BA45E9FE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E4993-1341-4C3A-A64A-830FC27AAA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306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7295500" y="1612637"/>
            <a:ext cx="4210915" cy="4228511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-694912" y="3123875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53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หน่วยที่ 4</a:t>
            </a:r>
            <a:br>
              <a:rPr lang="th-TH" sz="53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 sz="53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ทฤษฎี</a:t>
            </a:r>
            <a:r>
              <a:rPr lang="th-TH" sz="53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การจัดการสมัยใหม่</a:t>
            </a:r>
          </a:p>
        </p:txBody>
      </p:sp>
    </p:spTree>
    <p:extLst>
      <p:ext uri="{BB962C8B-B14F-4D97-AF65-F5344CB8AC3E}">
        <p14:creationId xmlns:p14="http://schemas.microsoft.com/office/powerpoint/2010/main" val="25872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140825" y="1412776"/>
            <a:ext cx="964756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ขั้นตอนการจัดทำ </a:t>
            </a:r>
            <a:r>
              <a:rPr lang="en-US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Balanced Scorecard (BSC)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1583499" y="2756926"/>
            <a:ext cx="9697077" cy="36951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b="1" dirty="0">
                <a:cs typeface="+mj-cs"/>
              </a:rPr>
              <a:t> </a:t>
            </a:r>
            <a:r>
              <a:rPr lang="th-TH" sz="3733" b="1" dirty="0">
                <a:cs typeface="+mj-cs"/>
              </a:rPr>
              <a:t>  ขั้นตอนที่ 6 ขั้นการกำหนดตัวชี้วัด </a:t>
            </a:r>
            <a:r>
              <a:rPr lang="en-US" sz="2667" b="1" dirty="0">
                <a:cs typeface="+mj-cs"/>
              </a:rPr>
              <a:t>KPI (Key  Performance Indicators)  </a:t>
            </a:r>
            <a:r>
              <a:rPr lang="th-TH" sz="3733" b="1" dirty="0">
                <a:cs typeface="+mj-cs"/>
              </a:rPr>
              <a:t>และเป้าหมาย</a:t>
            </a:r>
            <a:r>
              <a:rPr lang="th-TH" sz="2667" b="1" dirty="0">
                <a:cs typeface="+mj-cs"/>
              </a:rPr>
              <a:t> </a:t>
            </a:r>
            <a:r>
              <a:rPr lang="en-US" sz="2667" b="1" dirty="0">
                <a:cs typeface="+mj-cs"/>
              </a:rPr>
              <a:t>(Target)</a:t>
            </a:r>
            <a:r>
              <a:rPr lang="en-US" sz="2667" dirty="0">
                <a:cs typeface="+mj-cs"/>
              </a:rPr>
              <a:t> </a:t>
            </a:r>
            <a:r>
              <a:rPr lang="th-TH" sz="3733" dirty="0">
                <a:cs typeface="+mj-cs"/>
              </a:rPr>
              <a:t>สำหรับแต่ละมุมมอง และเรียงลำดับความสำคัญ</a:t>
            </a:r>
          </a:p>
          <a:p>
            <a:pPr marL="0" indent="0" algn="thaiDist"/>
            <a:r>
              <a:rPr lang="th-TH" sz="3200" dirty="0">
                <a:cs typeface="+mj-cs"/>
              </a:rPr>
              <a:t> </a:t>
            </a:r>
          </a:p>
          <a:p>
            <a:pPr marL="0" indent="0" algn="thaiDist"/>
            <a:r>
              <a:rPr lang="th-TH" sz="3733" b="1" dirty="0">
                <a:cs typeface="+mj-cs"/>
              </a:rPr>
              <a:t>ขั้นตอนที่ 7 ขั้นการจัดทำแผนปฏิบัติงาน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Action </a:t>
            </a:r>
            <a:r>
              <a:rPr lang="en-US" sz="2667" b="1" dirty="0">
                <a:cs typeface="+mj-cs"/>
              </a:rPr>
              <a:t>Plan)</a:t>
            </a:r>
            <a:endParaRPr sz="2667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052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140825" y="644691"/>
            <a:ext cx="964756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สรุป </a:t>
            </a:r>
            <a:endParaRPr lang="en-US" sz="37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1199456" y="2038064"/>
            <a:ext cx="9697077" cy="36951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b="1" dirty="0">
                <a:cs typeface="+mj-cs"/>
              </a:rPr>
              <a:t> </a:t>
            </a:r>
            <a:r>
              <a:rPr lang="th-TH" sz="3733" b="1" dirty="0">
                <a:cs typeface="+mj-cs"/>
              </a:rPr>
              <a:t>  </a:t>
            </a:r>
            <a:r>
              <a:rPr lang="en-US" sz="2667" b="1" dirty="0">
                <a:cs typeface="+mj-cs"/>
              </a:rPr>
              <a:t>BSC</a:t>
            </a:r>
            <a:r>
              <a:rPr lang="en-US" sz="3733" b="1" dirty="0">
                <a:cs typeface="+mj-cs"/>
              </a:rPr>
              <a:t> </a:t>
            </a:r>
            <a:r>
              <a:rPr lang="th-TH" sz="3733" dirty="0">
                <a:cs typeface="+mj-cs"/>
              </a:rPr>
              <a:t>เป็นเครื่องมือช่วยให้องค์กรสามารถนำปัจจัยหลักทางกลยุทธ์ขององค์กร แปลไปสู่การปฏิบัติ  และเป็นเครื่องมือสำหรับองค์กรในการพิจารณาผลสำเร็จของการทำงานโดยผ่านมุมมองด้านการเงิน  มุมมองลูกค้า  มุมมองกระบวนการภายใน  และมุมมองการเรียนรู้และการพัฒนา จึงนับเป็นการเชื่อมโยงการวางแผนในระดับบนหรือระดับผู้บริหารซึ่งเน้นการวางแผนเชิงกลยุทธ์  ลงมาสู่ระดับปฏิบัติการ</a:t>
            </a:r>
            <a:endParaRPr sz="2667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910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7295500" y="1612637"/>
            <a:ext cx="4210915" cy="4228511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331343" y="3123875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just"/>
            <a:r>
              <a:rPr lang="en-US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     Deming Cycle </a:t>
            </a:r>
            <a:endParaRPr lang="th-TH" sz="5333" b="1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921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911424" y="2276873"/>
            <a:ext cx="10081120" cy="40432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en-US" sz="2667" b="1" dirty="0">
                <a:latin typeface="Arial Unicode MS" pitchFamily="34" charset="-128"/>
                <a:ea typeface="Arial Unicode MS" pitchFamily="34" charset="-128"/>
                <a:cs typeface="+mj-cs"/>
              </a:rPr>
              <a:t>PDCA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หรือ </a:t>
            </a:r>
            <a:r>
              <a:rPr lang="en-US" sz="2667" b="1" dirty="0">
                <a:latin typeface="Arial Unicode MS" pitchFamily="34" charset="-128"/>
                <a:ea typeface="Arial Unicode MS" pitchFamily="34" charset="-128"/>
                <a:cs typeface="+mj-cs"/>
              </a:rPr>
              <a:t>Deming Cycle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คือ วงจรการบริหารงานคุณภาพ ประกอบด้วย</a:t>
            </a:r>
          </a:p>
          <a:p>
            <a:pPr indent="-609585" algn="thaiDist">
              <a:buFont typeface="Arial" pitchFamily="34" charset="0"/>
              <a:buChar char="•"/>
            </a:pP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en-US" sz="2667" b="1" dirty="0">
                <a:latin typeface="Arial Unicode MS" pitchFamily="34" charset="-128"/>
                <a:ea typeface="Arial Unicode MS" pitchFamily="34" charset="-128"/>
                <a:cs typeface="+mj-cs"/>
              </a:rPr>
              <a:t>P (Plan) </a:t>
            </a:r>
            <a:r>
              <a:rPr lang="th-TH" sz="2667" b="1" dirty="0">
                <a:latin typeface="Arial Unicode MS" pitchFamily="34" charset="-128"/>
                <a:ea typeface="Arial Unicode MS" pitchFamily="34" charset="-128"/>
                <a:cs typeface="+mj-cs"/>
              </a:rPr>
              <a:t> 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คือ  ขั้นตอนการวางแผน เพื่อเลือกปัญหา ตั้งเป้าหมาย    </a:t>
            </a:r>
          </a:p>
          <a:p>
            <a:pPr marL="0" indent="0" algn="thaiDist"/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         การแก้ปัญหา และวางแผนแก้ปัญหา</a:t>
            </a:r>
          </a:p>
          <a:p>
            <a:pPr indent="-609585" algn="thaiDist">
              <a:buFont typeface="Arial" pitchFamily="34" charset="0"/>
              <a:buChar char="•"/>
            </a:pPr>
            <a:r>
              <a:rPr lang="en-US" sz="2667" b="1" dirty="0">
                <a:latin typeface="Arial Unicode MS" pitchFamily="34" charset="-128"/>
                <a:ea typeface="Arial Unicode MS" pitchFamily="34" charset="-128"/>
                <a:cs typeface="+mj-cs"/>
              </a:rPr>
              <a:t> D (Do) 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คือ  ขั้นตอนการดำเนินการแก้ไขปัญหาตามแนวทางที่วางไว้</a:t>
            </a:r>
          </a:p>
          <a:p>
            <a:pPr indent="-609585" algn="thaiDist">
              <a:buFont typeface="Arial" pitchFamily="34" charset="0"/>
              <a:buChar char="•"/>
            </a:pPr>
            <a:r>
              <a:rPr lang="en-US" sz="2667" b="1" dirty="0">
                <a:latin typeface="Arial Unicode MS" pitchFamily="34" charset="-128"/>
                <a:ea typeface="Arial Unicode MS" pitchFamily="34" charset="-128"/>
                <a:cs typeface="+mj-cs"/>
              </a:rPr>
              <a:t> C (Check)  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คือ   ขั้นตอนการตรวจสอบ และเปรียบเทียบผล</a:t>
            </a:r>
          </a:p>
          <a:p>
            <a:pPr indent="-609585" algn="thaiDist">
              <a:buFont typeface="Arial" pitchFamily="34" charset="0"/>
              <a:buChar char="•"/>
            </a:pPr>
            <a:r>
              <a:rPr lang="en-US" sz="2667" b="1" dirty="0">
                <a:latin typeface="Arial Unicode MS" pitchFamily="34" charset="-128"/>
                <a:ea typeface="Arial Unicode MS" pitchFamily="34" charset="-128"/>
                <a:cs typeface="+mj-cs"/>
              </a:rPr>
              <a:t> A (Action)  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คือ    การกำหนดเป็นมาตรฐานและปรับปรุงให้ดียิ่งขึ้น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40935" y="988037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4267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เครื่องมือนี้คืออะไร/มีองค์ประกอบอะไร</a:t>
            </a:r>
            <a:endParaRPr lang="en-US" sz="4267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65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3407702" y="2852936"/>
            <a:ext cx="7392821" cy="28803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4267" dirty="0">
                <a:latin typeface="Arial Unicode MS" pitchFamily="34" charset="-128"/>
                <a:ea typeface="Arial Unicode MS" pitchFamily="34" charset="-128"/>
                <a:cs typeface="+mj-cs"/>
              </a:rPr>
              <a:t>เพื่อที่จะนำไปสู่การดำเนินการแก้ปัญหา ปรับปรุง และพัฒนางานให้สำเร็จลุล่วงไปตามเป้าหมายที่ตั้งไว้  คือ วงจรเดมมิ่ง </a:t>
            </a:r>
            <a:r>
              <a:rPr lang="en-US" sz="2667" b="1" dirty="0">
                <a:latin typeface="Arial Unicode MS" pitchFamily="34" charset="-128"/>
                <a:ea typeface="Arial Unicode MS" pitchFamily="34" charset="-128"/>
                <a:cs typeface="+mj-cs"/>
              </a:rPr>
              <a:t>(</a:t>
            </a:r>
            <a:r>
              <a:rPr lang="en-US" sz="2667" b="1" dirty="0">
                <a:latin typeface="Arial Unicode MS" pitchFamily="34" charset="-128"/>
                <a:ea typeface="Arial Unicode MS" pitchFamily="34" charset="-128"/>
                <a:cs typeface="+mj-cs"/>
              </a:rPr>
              <a:t>Deming </a:t>
            </a:r>
            <a:r>
              <a:rPr lang="en-US" sz="2667" b="1" dirty="0">
                <a:latin typeface="Arial Unicode MS" pitchFamily="34" charset="-128"/>
                <a:ea typeface="Arial Unicode MS" pitchFamily="34" charset="-128"/>
                <a:cs typeface="+mj-cs"/>
              </a:rPr>
              <a:t>Cycle)</a:t>
            </a:r>
            <a:endParaRPr lang="th-TH" sz="2667" b="1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5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เครื่องมือนี้ใช้เพื่ออะไร</a:t>
            </a:r>
            <a:endParaRPr lang="en-US" sz="3733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2994857"/>
            <a:ext cx="2927351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28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740702"/>
            <a:ext cx="9555427" cy="537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386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3119669" y="2756925"/>
            <a:ext cx="7776864" cy="28803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TQM</a:t>
            </a:r>
            <a:r>
              <a:rPr lang="en-US" sz="3733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เป็นรูปแบบการบริหาร </a:t>
            </a:r>
            <a:r>
              <a:rPr lang="th-TH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(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Management Model)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รูปแบบหนึ่งในหลายๆรูปแบบ โดยมีปรัชญาว่า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“หากองค์การสามารถผลิตสินค้าหรือบริการ ให้ลูกค้าที่พึงพอใจได้แล้ว ลูกค้าก็จะกลับมาซื้อสินค้าหรือบริการ” 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5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TQM (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 Quality Management)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1" y="3284209"/>
            <a:ext cx="2688299" cy="325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70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2735627" y="2756925"/>
            <a:ext cx="8544949" cy="28803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แนวคิดนี้จะเป็นจริงได้ ต้องอาศัยความร่วมมือของพนักงานทุกระดับในการปรับเปลี่ยนพฤติกรรมการทำงาน ดร.โนริอากิ คา</a:t>
            </a:r>
            <a:r>
              <a:rPr lang="th-TH" sz="3733" b="1" dirty="0" err="1">
                <a:latin typeface="Arial Unicode MS" pitchFamily="34" charset="-128"/>
                <a:ea typeface="Arial Unicode MS" pitchFamily="34" charset="-128"/>
                <a:cs typeface="+mj-cs"/>
              </a:rPr>
              <a:t>โน่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ได้สร้างโมเดลจำจองการบริหารออกมาเป็นรูปบ้าน เพื่อสรุปแนวคิดการบริหาร โดยอาศัยช่องทางการบริหารนโยบายผ่านผู้บริหารระดับสูง</a:t>
            </a:r>
            <a:endParaRPr lang="th-TH" sz="4267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5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TQM (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 Quality Management)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2" y="3813044"/>
            <a:ext cx="2251393" cy="272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173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2639616" y="2372883"/>
            <a:ext cx="7968885" cy="37444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ช่องทางการบริหารงานประจำวันผ่านผู้บริหารระดับกลาง/ต้น ช่องทางการบริหารงานข้ามสายงานผ่านผู้บริหารระดับกลาง/ต้นและซุปเปอร์</a:t>
            </a:r>
            <a:r>
              <a:rPr lang="th-TH" sz="3733" dirty="0" err="1">
                <a:latin typeface="Arial Unicode MS" pitchFamily="34" charset="-128"/>
                <a:ea typeface="Arial Unicode MS" pitchFamily="34" charset="-128"/>
                <a:cs typeface="+mj-cs"/>
              </a:rPr>
              <a:t>ไวซ์เซอร์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 ช่องทางการแก้ไขปัญหาผ่านผู้บริหารระดับต้น/ซุปเปอร์ไว</a:t>
            </a:r>
            <a:r>
              <a:rPr lang="th-TH" sz="3733" dirty="0" err="1">
                <a:latin typeface="Arial Unicode MS" pitchFamily="34" charset="-128"/>
                <a:ea typeface="Arial Unicode MS" pitchFamily="34" charset="-128"/>
                <a:cs typeface="+mj-cs"/>
              </a:rPr>
              <a:t>เซอร์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/หัวหน้างาน และช่องทางกิจกรรมล่างสู่บนผ่านพนักงานหน้างาน ทั้งนี้พนักงานทุกระดับต้องมีแนวคิดต่างๆ</a:t>
            </a:r>
            <a:endParaRPr lang="th-TH" sz="4267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5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TQM (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 Quality Management)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2" y="3813044"/>
            <a:ext cx="2251393" cy="272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72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2063552" y="2372883"/>
            <a:ext cx="8832981" cy="37444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en-US" sz="3733" dirty="0">
                <a:latin typeface="Arial Unicode MS" pitchFamily="34" charset="-128"/>
                <a:ea typeface="Arial Unicode MS" pitchFamily="34" charset="-128"/>
                <a:cs typeface="+mj-cs"/>
              </a:rPr>
              <a:t>TQM (Total Quality Management)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ป็นระบบบริหารคุณภาพที่มุ่งเน้นการให้ความสำคัญสูงสุดต่อลูกค้าภายใต้ความร่วมมือของพนักงานทั่วทั้งองค์กรที่จะปรับปรุงงานอย่างต่อเนื่อง เพื่อให้สามารถตอบสนองต่อความต้องการได้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5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TQM (Total Quality Management)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คืออะไร</a:t>
            </a:r>
            <a:endParaRPr lang="en-US" sz="3733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" y="4581128"/>
            <a:ext cx="188107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53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27381" y="1316765"/>
            <a:ext cx="1142068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b="1" dirty="0" smtClean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Balanced Scorecard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543606" y="2859313"/>
            <a:ext cx="7096844" cy="26876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en-US" sz="3733" b="1" dirty="0">
                <a:cs typeface="+mj-cs"/>
              </a:rPr>
              <a:t>Balanced Scorecard </a:t>
            </a:r>
          </a:p>
          <a:p>
            <a:pPr marL="0" indent="0" algn="thaiDist"/>
            <a:r>
              <a:rPr lang="en-US" sz="3733" b="1" dirty="0">
                <a:cs typeface="+mj-cs"/>
              </a:rPr>
              <a:t> </a:t>
            </a:r>
            <a:r>
              <a:rPr lang="th-TH" sz="3733" b="1" dirty="0">
                <a:cs typeface="+mj-cs"/>
              </a:rPr>
              <a:t>ช่วยให้องค์กร</a:t>
            </a:r>
            <a:r>
              <a:rPr lang="th-TH" sz="3733" b="1" dirty="0">
                <a:cs typeface="+mj-cs"/>
              </a:rPr>
              <a:t>บรรลุถึงภารกิจตามวิสัยทัศน์                                    ด้วยยุทธศาสตร์ที่เป็นจริง</a:t>
            </a:r>
            <a:endParaRPr sz="3733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3040846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2063552" y="2372883"/>
            <a:ext cx="8832981" cy="37444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en-US" sz="3733" dirty="0">
                <a:latin typeface="Arial Unicode MS" pitchFamily="34" charset="-128"/>
                <a:ea typeface="Arial Unicode MS" pitchFamily="34" charset="-128"/>
                <a:cs typeface="+mj-cs"/>
              </a:rPr>
              <a:t>TQM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จึงเป็นแนวทางที่หลายองค์กรนำมาใช้ปรับปรุงงาน ระบบ </a:t>
            </a:r>
            <a:r>
              <a:rPr lang="en-US" sz="3733" dirty="0">
                <a:latin typeface="Arial Unicode MS" pitchFamily="34" charset="-128"/>
                <a:ea typeface="Arial Unicode MS" pitchFamily="34" charset="-128"/>
                <a:cs typeface="+mj-cs"/>
              </a:rPr>
              <a:t>TQM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เป็นระบบที่มองภาพรวมทั้งองค์กร ระบบนี้ลูกค้าจะเป็นผู้กำหนดมาตรฐานหรือความต้องการ เป็นระบบที่ปรับปรุงการวางแผน การจัดองค์กร และการทำความเข้าใจในกิจกรรมที่เกี่ยวข้องกับแต่ละบุคคลในแต่ละระดับเพื่อปรับปรุงประสิทธิภาพให้มีความยืดหยุ่นเพื่อที่จะสามารถแข่งขันได้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5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TQM (Total Quality Management)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คืออะไร</a:t>
            </a:r>
            <a:endParaRPr lang="en-US" sz="3733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" y="4581128"/>
            <a:ext cx="188107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0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2063552" y="2468893"/>
            <a:ext cx="8832981" cy="26882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en-US" sz="3733" dirty="0">
                <a:latin typeface="Arial Unicode MS" pitchFamily="34" charset="-128"/>
                <a:ea typeface="Arial Unicode MS" pitchFamily="34" charset="-128"/>
                <a:cs typeface="+mj-cs"/>
              </a:rPr>
              <a:t>TQM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เป็นระบบที่สามารถนำไปใช้ได้กับทุกองค์กร ประสิทธิภาพของการจัดองค์กรในระบบนี้ขึ้นอยู่กับการปฏิบัติตามบทบาทหน้าที่ของทุกคนในการนำองค์กรไปสู่เป้าหมาย โดยที่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5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TQM (Total Quality Management)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คืออะไร</a:t>
            </a:r>
            <a:endParaRPr lang="en-US" sz="3733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" y="4581128"/>
            <a:ext cx="188107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282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1199456" y="2660915"/>
            <a:ext cx="10273141" cy="32506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609585" algn="thaiDist">
              <a:buFont typeface="Arial" pitchFamily="34" charset="0"/>
              <a:buChar char="•"/>
            </a:pPr>
            <a:r>
              <a:rPr lang="en-US" sz="3200" dirty="0">
                <a:latin typeface="Arial Unicode MS" pitchFamily="34" charset="-128"/>
                <a:ea typeface="Arial Unicode MS" pitchFamily="34" charset="-128"/>
                <a:cs typeface="+mj-cs"/>
              </a:rPr>
              <a:t>Total</a:t>
            </a:r>
            <a:r>
              <a:rPr lang="en-US" sz="3733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ทุกคนในองค์กรมีส่วนร่วมในการบริหาร ระบบคุณภาพ</a:t>
            </a:r>
          </a:p>
          <a:p>
            <a:pPr indent="-609585" algn="thaiDist">
              <a:buFont typeface="Arial" pitchFamily="34" charset="0"/>
              <a:buChar char="•"/>
            </a:pPr>
            <a:r>
              <a:rPr lang="en-US" sz="3200" dirty="0">
                <a:latin typeface="Arial Unicode MS" pitchFamily="34" charset="-128"/>
                <a:ea typeface="Arial Unicode MS" pitchFamily="34" charset="-128"/>
                <a:cs typeface="+mj-cs"/>
              </a:rPr>
              <a:t>Quality</a:t>
            </a:r>
            <a:r>
              <a:rPr lang="en-US" sz="3733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การสร้างความพึงพอใจของลูกค้า โดยใช้</a:t>
            </a:r>
          </a:p>
          <a:p>
            <a:pPr marL="0" indent="0" algn="thaiDist"/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                          แนวความคิดเชิงระบบของการจัดการ</a:t>
            </a:r>
          </a:p>
          <a:p>
            <a:pPr indent="-609585" algn="thaiDist">
              <a:buFont typeface="Arial" pitchFamily="34" charset="0"/>
              <a:buChar char="•"/>
            </a:pPr>
            <a:r>
              <a:rPr lang="en-US" sz="3200" dirty="0">
                <a:latin typeface="Arial Unicode MS" pitchFamily="34" charset="-128"/>
                <a:ea typeface="Arial Unicode MS" pitchFamily="34" charset="-128"/>
                <a:cs typeface="+mj-cs"/>
              </a:rPr>
              <a:t>Management</a:t>
            </a:r>
            <a:r>
              <a:rPr lang="en-US" sz="3733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ระบบการบริหารจัดการคุณภาพ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5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TQM (Total Quality Management)</a:t>
            </a:r>
          </a:p>
        </p:txBody>
      </p:sp>
    </p:spTree>
    <p:extLst>
      <p:ext uri="{BB962C8B-B14F-4D97-AF65-F5344CB8AC3E}">
        <p14:creationId xmlns:p14="http://schemas.microsoft.com/office/powerpoint/2010/main" val="4141379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911424" y="2660915"/>
            <a:ext cx="11041227" cy="32506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189" indent="-457189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เพื่อสร้างความพึงพอใจให้กับลูกค้า </a:t>
            </a:r>
          </a:p>
          <a:p>
            <a:pPr marL="457189" indent="-457189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เพื่อพัฒนาและปรับปรุงคุณภาพอย่างต่อเนื่องในกิจกรรมทุกด้านและช่วยลดต้นทุน </a:t>
            </a:r>
          </a:p>
          <a:p>
            <a:pPr marL="457189" indent="-457189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เพื่อสร้างความพึงพอใจและยกระดับคุณภาพชีวิตของพนักงานทุกคน </a:t>
            </a:r>
          </a:p>
          <a:p>
            <a:pPr marL="457189" indent="-457189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เพื่อความอยู่รอดขององค์กรและการเจริญเติบโต </a:t>
            </a:r>
          </a:p>
          <a:p>
            <a:pPr marL="457189" indent="-457189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เพื่อรักษาผลประโยชน์ของผู้ถือหุ้น </a:t>
            </a:r>
          </a:p>
          <a:p>
            <a:pPr marL="457189" indent="-457189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เพื่อแสดงความรับผิดชอบต่อสังคมและสิ่งแวดล้อม</a:t>
            </a:r>
            <a:endParaRPr lang="th-TH" sz="4267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391477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วัตถุประสงค์ทั่วไปของ 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TQM (Total Quality Management) </a:t>
            </a:r>
          </a:p>
        </p:txBody>
      </p:sp>
    </p:spTree>
    <p:extLst>
      <p:ext uri="{BB962C8B-B14F-4D97-AF65-F5344CB8AC3E}">
        <p14:creationId xmlns:p14="http://schemas.microsoft.com/office/powerpoint/2010/main" val="2813252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719403" y="2180862"/>
            <a:ext cx="11041227" cy="39364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189" indent="-457189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 ก่อให้เกิดคุณค่าของสินค้าและบริการเพื่อนำเสนอต่อลูกค้า ซึ่งก็จะได้รับความพึง </a:t>
            </a:r>
          </a:p>
          <a:p>
            <a:pPr marL="0" indent="0" algn="thaiDist"/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           พอใจและเชื่อมั่นพร้อมทั้ง ภักดีต่อผลิตภัณฑ์ของเรา</a:t>
            </a:r>
          </a:p>
          <a:p>
            <a:pPr indent="-609585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ก่อให้เกิดศักยภาพในการแข่งขันและความได้เปรียบทางธุรกิจ</a:t>
            </a:r>
          </a:p>
          <a:p>
            <a:pPr indent="-609585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ช่วยลดต้นทุนในการผลิตและการดำเนินงานในการเพิ่มส่วนแบ่งทางการตลาด </a:t>
            </a:r>
          </a:p>
          <a:p>
            <a:pPr indent="-609585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เป็นประโยชน์ต่อการเพิ่มผลผลิตเนื่องจากมีการกระจายงาน และเอื้ออำนวยให้ทุก</a:t>
            </a:r>
          </a:p>
          <a:p>
            <a:pPr marL="0" indent="0" algn="thaiDist"/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            กระบวนงานมีความคล่องตัว 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391477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ประโยชน์ของ 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TQM </a:t>
            </a:r>
          </a:p>
        </p:txBody>
      </p:sp>
    </p:spTree>
    <p:extLst>
      <p:ext uri="{BB962C8B-B14F-4D97-AF65-F5344CB8AC3E}">
        <p14:creationId xmlns:p14="http://schemas.microsoft.com/office/powerpoint/2010/main" val="581029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719403" y="2468893"/>
            <a:ext cx="11041227" cy="21122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189" indent="-457189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 ทำให้มีการกำหนดจุดควบคุมที่เหมาะสม เพื่อติดตามผลของการดำเนินงานเป็นระยะและเมื่อผลเบี่ยงเบนไปจากเป้าหมายก็จะมีระบบในการวิเคราะห์หาสาเหตุ เพื่อทำการแก้ไข และป้องกันไม่ให้เกิดซ้ำ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391477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ประโยชน์ของ 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TQM </a:t>
            </a:r>
          </a:p>
        </p:txBody>
      </p:sp>
    </p:spTree>
    <p:extLst>
      <p:ext uri="{BB962C8B-B14F-4D97-AF65-F5344CB8AC3E}">
        <p14:creationId xmlns:p14="http://schemas.microsoft.com/office/powerpoint/2010/main" val="1851392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1103445" y="2276872"/>
            <a:ext cx="9889099" cy="42244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609585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เป็นระบบการจัดการที่เน้นมนุษย์ </a:t>
            </a:r>
            <a:r>
              <a:rPr lang="en-US" sz="2667" dirty="0">
                <a:latin typeface="Arial Unicode MS" pitchFamily="34" charset="-128"/>
                <a:ea typeface="Arial Unicode MS" pitchFamily="34" charset="-128"/>
                <a:cs typeface="+mj-cs"/>
              </a:rPr>
              <a:t>(a people-focused </a:t>
            </a:r>
            <a:r>
              <a:rPr lang="en-US" sz="2667" dirty="0">
                <a:latin typeface="Arial Unicode MS" pitchFamily="34" charset="-128"/>
                <a:ea typeface="Arial Unicode MS" pitchFamily="34" charset="-128"/>
                <a:cs typeface="+mj-cs"/>
              </a:rPr>
              <a:t>management system)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กล่าวคือ เป็นกระบวนการทางวัฒนธรรมที่มุ่งเปลี่ยนแปลงคนทั้งหมดในองค์การ เพื่อให้หันมาสนใจปรับปรุงคุณภาพอย่างต่อเนื่อง โดยมีเป้าหมายสูงสุด คือการสร้างความเป็นเลิศในระดับโลก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391477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สรุป 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TQM </a:t>
            </a:r>
          </a:p>
        </p:txBody>
      </p:sp>
    </p:spTree>
    <p:extLst>
      <p:ext uri="{BB962C8B-B14F-4D97-AF65-F5344CB8AC3E}">
        <p14:creationId xmlns:p14="http://schemas.microsoft.com/office/powerpoint/2010/main" val="652485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1103445" y="2276872"/>
            <a:ext cx="9889099" cy="42244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609585" algn="thaiDist">
              <a:buFont typeface="Arial" pitchFamily="34" charset="0"/>
              <a:buChar char="•"/>
            </a:pPr>
            <a:r>
              <a:rPr lang="en-US" sz="3733" dirty="0">
                <a:latin typeface="Arial Unicode MS" pitchFamily="34" charset="-128"/>
                <a:ea typeface="Arial Unicode MS" pitchFamily="34" charset="-128"/>
                <a:cs typeface="+mj-cs"/>
              </a:rPr>
              <a:t>TQM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มีความหมายหลายอย่างในตัวเอง กล่าวคือเป็นทั้งกลยุทธ์ เทคนิค ระบบการจัดการ รวมไปถึงปรัชญาและเครื่องมือในการแก้ปัญหาขององค์การ สาเหตุที่ </a:t>
            </a:r>
            <a:r>
              <a:rPr lang="en-US" sz="3733" dirty="0">
                <a:latin typeface="Arial Unicode MS" pitchFamily="34" charset="-128"/>
                <a:ea typeface="Arial Unicode MS" pitchFamily="34" charset="-128"/>
                <a:cs typeface="+mj-cs"/>
              </a:rPr>
              <a:t> TQM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มีความสำคัญก็เพราะการเปลี่ยนแปลงทางด้านการผลิต  การตลาด และการเงิน 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391477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สรุป 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TQM </a:t>
            </a:r>
          </a:p>
        </p:txBody>
      </p:sp>
    </p:spTree>
    <p:extLst>
      <p:ext uri="{BB962C8B-B14F-4D97-AF65-F5344CB8AC3E}">
        <p14:creationId xmlns:p14="http://schemas.microsoft.com/office/powerpoint/2010/main" val="5104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1103445" y="2276872"/>
            <a:ext cx="9889099" cy="42244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609585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 เนื่องจากองค์การต้องการพัฒนาประสิทธิภาพเพื่อต่อสู้กับการแข่งขัน โดยมีกระแส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โลกาภิวัฒน์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เป็นตัวเร่งตลาดและการแข่งขันเปิดกว้างออกอย่างไร้พรมแดน องค์การต้องหาทางลดต้นทุนและเพิ่มคุณภาพ เพื่อเอาตัวรอดและสร้างความเจริญก้าวหน้า ประกอบกับมีตัวอย่างความสำเร็จของ </a:t>
            </a:r>
            <a:r>
              <a:rPr lang="en-US" sz="3733" dirty="0">
                <a:latin typeface="Arial Unicode MS" pitchFamily="34" charset="-128"/>
                <a:ea typeface="Arial Unicode MS" pitchFamily="34" charset="-128"/>
                <a:cs typeface="+mj-cs"/>
              </a:rPr>
              <a:t>TQM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 จาก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กิจการต่าง ๆ ทั้งในประเทศญี่ปุ่น ประเทศตะวันตกและประเทศอื่น ๆ ทั่ว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โลก (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เรืองวิทย์,  2549)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391477" y="102873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สรุป 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TQM </a:t>
            </a:r>
          </a:p>
        </p:txBody>
      </p:sp>
    </p:spTree>
    <p:extLst>
      <p:ext uri="{BB962C8B-B14F-4D97-AF65-F5344CB8AC3E}">
        <p14:creationId xmlns:p14="http://schemas.microsoft.com/office/powerpoint/2010/main" val="2635460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7669108" y="2449342"/>
            <a:ext cx="4210915" cy="4228511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373445" y="237288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en-US" sz="4800" b="1" dirty="0">
                <a:latin typeface="Arial Unicode MS" pitchFamily="34" charset="-128"/>
                <a:ea typeface="Arial Unicode MS" pitchFamily="34" charset="-128"/>
                <a:cs typeface="+mj-cs"/>
              </a:rPr>
              <a:t>Knowledge </a:t>
            </a:r>
            <a:r>
              <a:rPr lang="en-US" sz="4800" b="1" dirty="0">
                <a:latin typeface="Arial Unicode MS" pitchFamily="34" charset="-128"/>
                <a:ea typeface="Arial Unicode MS" pitchFamily="34" charset="-128"/>
                <a:cs typeface="+mj-cs"/>
              </a:rPr>
              <a:t>Management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753485" y="3574122"/>
            <a:ext cx="7358740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333" b="1" dirty="0">
                <a:latin typeface="Helvetica Neue Light"/>
                <a:cs typeface="Angsana New"/>
              </a:rPr>
              <a:t>การจัดการความรู้</a:t>
            </a:r>
            <a:endParaRPr lang="th-TH" sz="5867" b="1" dirty="0"/>
          </a:p>
        </p:txBody>
      </p:sp>
    </p:spTree>
    <p:extLst>
      <p:ext uri="{BB962C8B-B14F-4D97-AF65-F5344CB8AC3E}">
        <p14:creationId xmlns:p14="http://schemas.microsoft.com/office/powerpoint/2010/main" val="14642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27381" y="1316765"/>
            <a:ext cx="1142068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b="1" dirty="0" smtClean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Balanced </a:t>
            </a:r>
            <a:r>
              <a:rPr lang="en-US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Scorecard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543606" y="2660915"/>
            <a:ext cx="7096844" cy="28860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en-US" sz="2667" b="1" dirty="0">
                <a:cs typeface="+mj-cs"/>
              </a:rPr>
              <a:t>Balanced Scorecard (</a:t>
            </a:r>
            <a:r>
              <a:rPr lang="en-US" sz="2667" b="1" dirty="0">
                <a:cs typeface="+mj-cs"/>
              </a:rPr>
              <a:t>BSC)</a:t>
            </a:r>
            <a:r>
              <a:rPr lang="en-US" sz="2667" dirty="0">
                <a:cs typeface="+mj-cs"/>
              </a:rPr>
              <a:t>  </a:t>
            </a:r>
            <a:r>
              <a:rPr lang="th-TH" sz="3733" dirty="0">
                <a:cs typeface="+mj-cs"/>
              </a:rPr>
              <a:t>หมายถึง เครื่องมือเทคนิคที่ช่วยการจัดการองค์กรอันหนึ่ง เป็นเทคนิคช่วยในการประเมินผล และวัดผลการปฏิบัติงานขององค์กรซึ่งแต่เดิม การประเมินผลการปฏิบัติงาน</a:t>
            </a:r>
            <a:endParaRPr sz="3733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7144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2447596" y="2372883"/>
            <a:ext cx="9014169" cy="37444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609585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การรวบรวม สร้าง จัดระเบียบ แลกเปลี่ยน และประยุกต์ใช้ความรู้ในองค์กร โดยพัฒนาระบบจาก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ข้อมูล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ไปสู่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สารสนเท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ศ เพื่อให้เกิด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ความรู้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และ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ปัญญา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ในที่สุด</a:t>
            </a:r>
          </a:p>
          <a:p>
            <a:pPr indent="-609585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การจัดการความรู้ประกอบไปด้วยชุดของการปฏิบัติงานที่ถูกใช้โดยองค์กรต่างๆ เพื่อที่จะระบุ สร้าง แสดงและกระจายความรู้ เพื่อประโยชน์ในการนำไปใช้และการเรียนรู้ภายในองค์กร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6" y="1028733"/>
            <a:ext cx="1027314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การจัดการความรู้ </a:t>
            </a:r>
            <a:b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Knowledge management - KM)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4292494"/>
            <a:ext cx="2155384" cy="26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435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1871531" y="2372883"/>
            <a:ext cx="9313036" cy="37444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609585" algn="thaiDist">
              <a:buFont typeface="Arial" pitchFamily="34" charset="0"/>
              <a:buChar char="•"/>
            </a:pP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รูปแบบการจัดการองค์ความรู้โดยปกติจะถูกจัดให้เป็นไปตามวัตถุประสงค์ขององค์กรและประสงค์ที่จะได้ผลลัพธ์เฉพาะด้าน เช่น เพื่อแบ่งปันภูมิปัญญา, เพื่อเพิ่มประสิทธิภาพการทำงาน, เพื่อความได้เปรียบทางการแข่งขัน, หรือเพื่อเพิ่มระดับนวัตกรรมให้สูงขึ้น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6" y="1028733"/>
            <a:ext cx="1027314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การจัดการความรู้ </a:t>
            </a:r>
            <a:b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Knowledge management - KM)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4581129"/>
            <a:ext cx="1536169" cy="232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3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1295469" y="2264038"/>
            <a:ext cx="9793087" cy="31811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      </a:t>
            </a:r>
            <a:r>
              <a:rPr lang="th-TH" sz="3733" b="1" dirty="0" err="1">
                <a:latin typeface="Arial Unicode MS" pitchFamily="34" charset="-128"/>
                <a:ea typeface="Arial Unicode MS" pitchFamily="34" charset="-128"/>
                <a:cs typeface="+mj-cs"/>
              </a:rPr>
              <a:t>แผนผังอิ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ชิคะวะ </a:t>
            </a:r>
            <a:r>
              <a:rPr lang="th-TH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(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Ishikawa diagram)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หรือแผงผังก้างปลา (หรือในชื่ออื่นของไทยเช่น ตัวแบบทูน่า หรือตัวแบบปลาตะเพียน) เป็นกรอบแนวคิดอย่างง่ายในการจัดการความรู้ โดยให้การจัดการความรู้เปรียบเสมือนปลา   ซึ่งประกอบด้วยส่วนหัว ลำตัว และหาง แต่ละส่วนมีหน้าที่ที่ต่างกัน   ดังนี้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6" y="1028733"/>
            <a:ext cx="1027314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4267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กรอบแนวคิดการจัดการความรู้</a:t>
            </a:r>
            <a:endParaRPr lang="en-US" sz="4267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5253204"/>
            <a:ext cx="1361680" cy="164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995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7" y="260649"/>
            <a:ext cx="9005259" cy="612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3392" y="644691"/>
            <a:ext cx="192021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“โมเดลปลาทู”</a:t>
            </a:r>
          </a:p>
        </p:txBody>
      </p:sp>
    </p:spTree>
    <p:extLst>
      <p:ext uri="{BB962C8B-B14F-4D97-AF65-F5344CB8AC3E}">
        <p14:creationId xmlns:p14="http://schemas.microsoft.com/office/powerpoint/2010/main" val="2073548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1295469" y="2456061"/>
            <a:ext cx="9793087" cy="31811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       ส่วนหัวและตา </a:t>
            </a:r>
            <a:r>
              <a:rPr lang="th-TH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(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Knowledge Vision - KV)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มองว่ากำลังจะไปทางไหน ซึ่งต้องตอบให้ได้ว่า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"ทำ 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KM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ไปเพื่ออะไร"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6" y="1028733"/>
            <a:ext cx="1027314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4267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กรอบแนวคิดการจัดการความรู้</a:t>
            </a:r>
            <a:endParaRPr lang="en-US" sz="4267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2" y="4869161"/>
            <a:ext cx="1553701" cy="164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07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1295469" y="2456061"/>
            <a:ext cx="9793087" cy="31811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       ส่วนกลางลำตัว 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(Knowledge 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Sharing - KS)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ส่วนที่เป็นหัวใจให้ความความสำคัญกับการแลกเปลี่ยนเรียนรู้ช่วยเหลือ เกื้อกูลกันและกัน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6" y="1028733"/>
            <a:ext cx="1027314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4267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กรอบแนวคิดการจัดการความรู้</a:t>
            </a:r>
            <a:endParaRPr lang="en-US" sz="4267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9" y="4965172"/>
            <a:ext cx="1457691" cy="164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424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1295469" y="2264038"/>
            <a:ext cx="9793087" cy="31811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       ส่วนหาง 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(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Knowledge 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Assets - KA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+mj-cs"/>
              </a:rPr>
              <a:t>)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คือ สร้างคลังความรู้ เชื่อมโยงเครือข่าย ประยุกต์ใช้เทคโนโลยีสารสนเทศ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"สะบัดหาง" </a:t>
            </a:r>
            <a:r>
              <a:rPr lang="th-TH" sz="3733" dirty="0">
                <a:latin typeface="Arial Unicode MS" pitchFamily="34" charset="-128"/>
                <a:ea typeface="Arial Unicode MS" pitchFamily="34" charset="-128"/>
                <a:cs typeface="+mj-cs"/>
              </a:rPr>
              <a:t>สร้างพลังจากชุมชนแนวปฏิบัติ</a:t>
            </a:r>
          </a:p>
        </p:txBody>
      </p: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1103446" y="1028733"/>
            <a:ext cx="1027314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4267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กรอบแนวคิดการจัดการความรู้</a:t>
            </a:r>
            <a:endParaRPr lang="en-US" sz="4267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9" y="4965172"/>
            <a:ext cx="1361680" cy="164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753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7669108" y="2449342"/>
            <a:ext cx="4210915" cy="4228511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335360" y="2852936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en-US" sz="5867" b="1" dirty="0">
                <a:latin typeface="Arial Unicode MS" pitchFamily="34" charset="-128"/>
                <a:ea typeface="Arial Unicode MS" pitchFamily="34" charset="-128"/>
                <a:cs typeface="+mj-cs"/>
              </a:rPr>
              <a:t>POSDCORB</a:t>
            </a:r>
            <a:endParaRPr lang="en-US" sz="5867" b="1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1720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2032087" y="1583031"/>
            <a:ext cx="8670712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กระบวนการ</a:t>
            </a:r>
            <a:r>
              <a:rPr lang="th-TH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บริหาร </a:t>
            </a:r>
            <a:r>
              <a:rPr lang="en-US" sz="3733" b="1" dirty="0" err="1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POSDCoRB</a:t>
            </a:r>
            <a:endParaRPr lang="en-US" sz="37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258391" y="3254721"/>
            <a:ext cx="5909951" cy="17735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2667" b="1" dirty="0" err="1">
                <a:cs typeface="+mj-cs"/>
              </a:rPr>
              <a:t>POSDCoRB</a:t>
            </a:r>
            <a:r>
              <a:rPr lang="en-US" sz="3733" b="1" dirty="0">
                <a:cs typeface="+mj-cs"/>
              </a:rPr>
              <a:t> </a:t>
            </a:r>
            <a:r>
              <a:rPr lang="th-TH" sz="3733" dirty="0">
                <a:cs typeface="+mj-cs"/>
              </a:rPr>
              <a:t>อันเป็นคำย่อของภาระหน้าที่ที่สำคัญของนักบริหาร 7 ประการ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490057" y="2893418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4255" y="2892636"/>
            <a:ext cx="3546725" cy="3508427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98030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393191" y="836712"/>
            <a:ext cx="9503343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กระบวนการ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บริหาร </a:t>
            </a:r>
            <a:r>
              <a:rPr lang="en-US" sz="5333" b="1" dirty="0" err="1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POSDCoRB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234309" y="2564905"/>
            <a:ext cx="5909951" cy="31506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609585">
              <a:buFont typeface="Arial" pitchFamily="34" charset="0"/>
              <a:buChar char="•"/>
            </a:pPr>
            <a:r>
              <a:rPr lang="en-US" sz="3733" b="1" dirty="0">
                <a:cs typeface="+mj-cs"/>
              </a:rPr>
              <a:t>Planning  </a:t>
            </a:r>
            <a:r>
              <a:rPr lang="th-TH" sz="3733" b="1" dirty="0">
                <a:cs typeface="+mj-cs"/>
              </a:rPr>
              <a:t>การวางแผน</a:t>
            </a:r>
          </a:p>
          <a:p>
            <a:pPr marL="0" indent="0"/>
            <a:r>
              <a:rPr lang="th-TH" sz="3200" dirty="0">
                <a:cs typeface="+mj-cs"/>
              </a:rPr>
              <a:t> </a:t>
            </a:r>
            <a:r>
              <a:rPr lang="th-TH" sz="3733" dirty="0">
                <a:cs typeface="+mj-cs"/>
              </a:rPr>
              <a:t>เป็นการวางเค้าโครงกิจกรรมซึ่งเป็นการเตรียมการก่อนลงมือปฏิบัติ เพื่อให้การดำเนินการสามารถบรรลุเป้าหมายที่วางไว้อย่างมีประสิทธิภาพ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490057" y="2893418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4255" y="2892636"/>
            <a:ext cx="3546725" cy="3508427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54326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27381" y="1316765"/>
            <a:ext cx="1142068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b="1" dirty="0" smtClean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Balanced </a:t>
            </a:r>
            <a:r>
              <a:rPr lang="en-US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Scorecard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1679509" y="2756926"/>
            <a:ext cx="9025003" cy="28860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latin typeface="Arial Unicode MS" pitchFamily="34" charset="-128"/>
                <a:ea typeface="Arial Unicode MS" pitchFamily="34" charset="-128"/>
                <a:cs typeface="+mj-cs"/>
              </a:rPr>
              <a:t>องค์กรมักเน้นการวัดผลการปฏิบัติงานด้านการเงินเพียงด้านเดียว แต่ </a:t>
            </a:r>
            <a:r>
              <a:rPr lang="en-US" sz="2667" dirty="0">
                <a:latin typeface="Arial Unicode MS" pitchFamily="34" charset="-128"/>
                <a:ea typeface="Arial Unicode MS" pitchFamily="34" charset="-128"/>
                <a:cs typeface="+mj-cs"/>
              </a:rPr>
              <a:t>BSC </a:t>
            </a:r>
            <a:r>
              <a:rPr lang="th-TH" sz="2667" dirty="0">
                <a:latin typeface="Arial Unicode MS" pitchFamily="34" charset="-128"/>
                <a:ea typeface="Arial Unicode MS" pitchFamily="34" charset="-128"/>
                <a:cs typeface="+mj-cs"/>
              </a:rPr>
              <a:t>                            </a:t>
            </a:r>
            <a:r>
              <a:rPr lang="th-TH" sz="3200" dirty="0">
                <a:latin typeface="Arial Unicode MS" pitchFamily="34" charset="-128"/>
                <a:ea typeface="Arial Unicode MS" pitchFamily="34" charset="-128"/>
                <a:cs typeface="+mj-cs"/>
              </a:rPr>
              <a:t>จะช่วยเพิ่มมุมมองด้านอื่นเพิ่มขึ้น เป็นต้นว่า มุมมองด้านลูกค้า มุมมองด้านกระบวนการภายใน และมุมมองด้านการเรียนรู้ และการพัฒนาขององค์การ และนอกจากนั้น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en-US" sz="2667" dirty="0">
                <a:latin typeface="Arial Unicode MS" pitchFamily="34" charset="-128"/>
                <a:ea typeface="Arial Unicode MS" pitchFamily="34" charset="-128"/>
                <a:cs typeface="+mj-cs"/>
              </a:rPr>
              <a:t>BSC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th-TH" sz="3200" dirty="0">
                <a:latin typeface="Arial Unicode MS" pitchFamily="34" charset="-128"/>
                <a:ea typeface="Arial Unicode MS" pitchFamily="34" charset="-128"/>
                <a:cs typeface="+mj-cs"/>
              </a:rPr>
              <a:t>ยังเป็นเครื่องมือที่สามารถช่วยในการนำกลยุทธ์ไปสู่ปฏิบัติได้ เพื่อให้การดำเนินการเป็นไปตามเป้าหมายขององค์การ</a:t>
            </a:r>
            <a:endParaRPr sz="4267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8890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384370" y="836712"/>
            <a:ext cx="9416153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กระบวนการ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บริหาร </a:t>
            </a:r>
            <a:r>
              <a:rPr lang="en-US" sz="5333" b="1" dirty="0" err="1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POSDCoRB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055626" y="2318715"/>
            <a:ext cx="6494849" cy="38840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609585">
              <a:buFont typeface="Arial" pitchFamily="34" charset="0"/>
              <a:buChar char="•"/>
            </a:pPr>
            <a:r>
              <a:rPr lang="en-US" sz="3733" b="1" dirty="0">
                <a:cs typeface="+mj-cs"/>
              </a:rPr>
              <a:t>Organizing  </a:t>
            </a:r>
            <a:r>
              <a:rPr lang="th-TH" sz="3733" b="1" dirty="0">
                <a:cs typeface="+mj-cs"/>
              </a:rPr>
              <a:t>การจัดองค์การ</a:t>
            </a:r>
          </a:p>
          <a:p>
            <a:pPr marL="0" indent="0"/>
            <a:r>
              <a:rPr lang="th-TH" sz="3200" dirty="0">
                <a:cs typeface="+mj-cs"/>
              </a:rPr>
              <a:t> </a:t>
            </a:r>
            <a:r>
              <a:rPr lang="th-TH" sz="3733" dirty="0">
                <a:cs typeface="+mj-cs"/>
              </a:rPr>
              <a:t>เป็นการกำหนดโครงสร้างขององค์การ โดยพิจารณาให้เหมาะสมกับงาน เช่น การแบ่งงาน </a:t>
            </a:r>
            <a:r>
              <a:rPr lang="en-US" sz="2400" b="1" dirty="0">
                <a:cs typeface="+mj-cs"/>
              </a:rPr>
              <a:t>(</a:t>
            </a:r>
            <a:r>
              <a:rPr lang="en-US" sz="2400" b="1" dirty="0">
                <a:cs typeface="+mj-cs"/>
              </a:rPr>
              <a:t>Division </a:t>
            </a:r>
            <a:r>
              <a:rPr lang="en-US" sz="2400" b="1" dirty="0">
                <a:cs typeface="+mj-cs"/>
              </a:rPr>
              <a:t>of Work) </a:t>
            </a:r>
            <a:r>
              <a:rPr lang="th-TH" sz="3733" dirty="0">
                <a:cs typeface="+mj-cs"/>
              </a:rPr>
              <a:t>เป็นกรม กอง หรือแผนก โดยอาศัยปริมาณงาน คุณภาพงาน หรือจัดตามลักษณะเฉพาะของงาน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Specialization</a:t>
            </a:r>
            <a:r>
              <a:rPr lang="en-US" sz="2667" b="1" dirty="0">
                <a:cs typeface="+mj-cs"/>
              </a:rPr>
              <a:t>)</a:t>
            </a:r>
            <a:endParaRPr sz="2400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525569" y="3172899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161891" y="3400735"/>
            <a:ext cx="3546725" cy="3508427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310753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139555" y="932723"/>
            <a:ext cx="9660968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กระบวนการ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บริหาร </a:t>
            </a:r>
            <a:r>
              <a:rPr lang="en-US" sz="5333" b="1" dirty="0" err="1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POSDCoRB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055626" y="2318715"/>
            <a:ext cx="6494849" cy="33876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609585">
              <a:buFont typeface="Arial" pitchFamily="34" charset="0"/>
              <a:buChar char="•"/>
            </a:pPr>
            <a:r>
              <a:rPr lang="en-US" sz="3733" b="1" dirty="0">
                <a:cs typeface="+mj-cs"/>
              </a:rPr>
              <a:t> Staffing   </a:t>
            </a:r>
            <a:r>
              <a:rPr lang="th-TH" sz="3733" b="1" dirty="0">
                <a:cs typeface="+mj-cs"/>
              </a:rPr>
              <a:t>การจัดบุคลากรเป็น</a:t>
            </a:r>
          </a:p>
          <a:p>
            <a:pPr marL="0" indent="0"/>
            <a:r>
              <a:rPr lang="th-TH" sz="3733" b="1" dirty="0">
                <a:cs typeface="+mj-cs"/>
              </a:rPr>
              <a:t> </a:t>
            </a:r>
            <a:r>
              <a:rPr lang="th-TH" sz="3733" dirty="0">
                <a:cs typeface="+mj-cs"/>
              </a:rPr>
              <a:t>เรื่องที่เกี่ยวกับการบริหารทรัพยากรมนุษย์ในองค์การนั่นเอง ทั้งนี้เพื่อให้บุคลากรมาปฏิบัติงานอย่างมีประสิทธิภาพและสอดคล้องกับการจัด แบ่งหน่วยงานที่กำหนดไว้</a:t>
            </a:r>
            <a:endParaRPr sz="24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525569" y="3172899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161891" y="3400735"/>
            <a:ext cx="3546725" cy="3508427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209325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508051" y="932723"/>
            <a:ext cx="9292472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กระบวนการ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บริหาร </a:t>
            </a:r>
            <a:r>
              <a:rPr lang="en-US" sz="5333" b="1" dirty="0" err="1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POSDCoRB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042957" y="2318715"/>
            <a:ext cx="6797459" cy="41682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609585" algn="l">
              <a:buFont typeface="Arial" pitchFamily="34" charset="0"/>
              <a:buChar char="•"/>
            </a:pPr>
            <a:r>
              <a:rPr lang="en-US" sz="3733" b="1" dirty="0">
                <a:cs typeface="+mj-cs"/>
              </a:rPr>
              <a:t> Directing   </a:t>
            </a:r>
            <a:r>
              <a:rPr lang="th-TH" sz="3733" b="1" dirty="0">
                <a:cs typeface="+mj-cs"/>
              </a:rPr>
              <a:t>การอำนวยการ</a:t>
            </a:r>
          </a:p>
          <a:p>
            <a:pPr marL="0" indent="0" algn="l"/>
            <a:r>
              <a:rPr lang="th-TH" sz="3733" dirty="0">
                <a:cs typeface="+mj-cs"/>
              </a:rPr>
              <a:t>เป็น</a:t>
            </a:r>
            <a:r>
              <a:rPr lang="th-TH" sz="3733" dirty="0">
                <a:cs typeface="+mj-cs"/>
              </a:rPr>
              <a:t>ภารกิจ</a:t>
            </a:r>
            <a:r>
              <a:rPr lang="th-TH" sz="3733" dirty="0">
                <a:cs typeface="+mj-cs"/>
              </a:rPr>
              <a:t>ในการใช้ศิลปะในการบริหารงาน เช่น ภาวะผู้นำ </a:t>
            </a:r>
            <a:r>
              <a:rPr lang="en-US" sz="3200" dirty="0">
                <a:cs typeface="+mj-cs"/>
              </a:rPr>
              <a:t>(</a:t>
            </a:r>
            <a:r>
              <a:rPr lang="en-US" sz="3200" dirty="0">
                <a:cs typeface="+mj-cs"/>
              </a:rPr>
              <a:t>Leadership</a:t>
            </a:r>
            <a:r>
              <a:rPr lang="en-US" sz="3200" dirty="0">
                <a:cs typeface="+mj-cs"/>
              </a:rPr>
              <a:t>)  </a:t>
            </a:r>
            <a:endParaRPr lang="th-TH" sz="3200" dirty="0">
              <a:cs typeface="+mj-cs"/>
            </a:endParaRPr>
          </a:p>
          <a:p>
            <a:pPr marL="0" indent="0" algn="l"/>
            <a:r>
              <a:rPr lang="th-TH" sz="3733" dirty="0">
                <a:cs typeface="+mj-cs"/>
              </a:rPr>
              <a:t>มนุษย</a:t>
            </a:r>
            <a:r>
              <a:rPr lang="th-TH" sz="3733" dirty="0">
                <a:cs typeface="+mj-cs"/>
              </a:rPr>
              <a:t>สัมพันธ์ </a:t>
            </a:r>
            <a:r>
              <a:rPr lang="en-US" sz="3200" dirty="0">
                <a:cs typeface="+mj-cs"/>
              </a:rPr>
              <a:t>(</a:t>
            </a:r>
            <a:r>
              <a:rPr lang="en-US" sz="3200" dirty="0">
                <a:cs typeface="+mj-cs"/>
              </a:rPr>
              <a:t>Human </a:t>
            </a:r>
            <a:r>
              <a:rPr lang="en-US" sz="3200" dirty="0">
                <a:cs typeface="+mj-cs"/>
              </a:rPr>
              <a:t>Relations) </a:t>
            </a:r>
            <a:endParaRPr lang="th-TH" sz="3200" dirty="0">
              <a:cs typeface="+mj-cs"/>
            </a:endParaRPr>
          </a:p>
          <a:p>
            <a:pPr marL="0" indent="0" algn="l"/>
            <a:r>
              <a:rPr lang="th-TH" sz="3733" dirty="0">
                <a:cs typeface="+mj-cs"/>
              </a:rPr>
              <a:t>การ</a:t>
            </a:r>
            <a:r>
              <a:rPr lang="th-TH" sz="3733" dirty="0">
                <a:cs typeface="+mj-cs"/>
              </a:rPr>
              <a:t>จูงใจ </a:t>
            </a:r>
            <a:r>
              <a:rPr lang="en-US" sz="3200" dirty="0">
                <a:cs typeface="+mj-cs"/>
              </a:rPr>
              <a:t>(</a:t>
            </a:r>
            <a:r>
              <a:rPr lang="en-US" sz="3200" dirty="0">
                <a:cs typeface="+mj-cs"/>
              </a:rPr>
              <a:t>Motivation</a:t>
            </a:r>
            <a:r>
              <a:rPr lang="en-US" sz="3733" dirty="0">
                <a:cs typeface="+mj-cs"/>
              </a:rPr>
              <a:t>)  </a:t>
            </a:r>
            <a:r>
              <a:rPr lang="th-TH" sz="3733" dirty="0">
                <a:cs typeface="+mj-cs"/>
              </a:rPr>
              <a:t>และ</a:t>
            </a:r>
          </a:p>
          <a:p>
            <a:pPr marL="0" indent="0" algn="l"/>
            <a:r>
              <a:rPr lang="th-TH" sz="3733" dirty="0">
                <a:cs typeface="+mj-cs"/>
              </a:rPr>
              <a:t>การตัดสินใจ </a:t>
            </a:r>
            <a:r>
              <a:rPr lang="en-US" sz="3200" dirty="0">
                <a:cs typeface="+mj-cs"/>
              </a:rPr>
              <a:t>(</a:t>
            </a:r>
            <a:r>
              <a:rPr lang="en-US" sz="3200" dirty="0">
                <a:cs typeface="+mj-cs"/>
              </a:rPr>
              <a:t>Decision </a:t>
            </a:r>
            <a:r>
              <a:rPr lang="en-US" sz="3200" dirty="0">
                <a:cs typeface="+mj-cs"/>
              </a:rPr>
              <a:t>making)</a:t>
            </a:r>
            <a:r>
              <a:rPr lang="en-US" sz="3733" dirty="0">
                <a:cs typeface="+mj-cs"/>
              </a:rPr>
              <a:t> </a:t>
            </a:r>
            <a:endParaRPr sz="24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689025" y="3538281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103512" y="3952227"/>
            <a:ext cx="3275847" cy="2979428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080985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666079" y="1124744"/>
            <a:ext cx="925332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กระบวนการ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บริหาร </a:t>
            </a:r>
            <a:r>
              <a:rPr lang="en-US" sz="5333" b="1" dirty="0" err="1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POSDCoRB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669777" y="2318715"/>
            <a:ext cx="7170639" cy="41682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609585">
              <a:buFont typeface="Arial" pitchFamily="34" charset="0"/>
              <a:buChar char="•"/>
            </a:pPr>
            <a:r>
              <a:rPr lang="en-US" sz="3733" b="1" dirty="0">
                <a:cs typeface="+mj-cs"/>
              </a:rPr>
              <a:t> Coordinating  </a:t>
            </a:r>
            <a:r>
              <a:rPr lang="th-TH" sz="3733" b="1" dirty="0">
                <a:cs typeface="+mj-cs"/>
              </a:rPr>
              <a:t>การประสานงาน</a:t>
            </a:r>
          </a:p>
          <a:p>
            <a:pPr marL="0" indent="0"/>
            <a:r>
              <a:rPr lang="th-TH" sz="3733" dirty="0">
                <a:cs typeface="+mj-cs"/>
              </a:rPr>
              <a:t>เป็นการประสานให้ส่วนต่าง ๆ ของกระบวนการทำงานมีความต่อเนื่องกัน เพื่อให้การดำเนินงานเป็นไปด้วยความเรียบร้อย และราบรื่น</a:t>
            </a:r>
            <a:endParaRPr sz="24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398709" y="4425447"/>
            <a:ext cx="1715796" cy="2426909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4186" y="4701587"/>
            <a:ext cx="2877495" cy="2263839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2985445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425578" y="836712"/>
            <a:ext cx="9374945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กระบวนการ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บริหาร </a:t>
            </a:r>
            <a:r>
              <a:rPr lang="en-US" sz="5333" b="1" dirty="0" err="1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POSDCoRB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669777" y="2318715"/>
            <a:ext cx="7170639" cy="41682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609585">
              <a:buFont typeface="Arial" pitchFamily="34" charset="0"/>
              <a:buChar char="•"/>
            </a:pPr>
            <a:r>
              <a:rPr lang="en-US" sz="3733" b="1" dirty="0">
                <a:cs typeface="+mj-cs"/>
              </a:rPr>
              <a:t> Reporting  </a:t>
            </a:r>
            <a:r>
              <a:rPr lang="th-TH" sz="3733" b="1" dirty="0">
                <a:cs typeface="+mj-cs"/>
              </a:rPr>
              <a:t>การรายงาน</a:t>
            </a:r>
          </a:p>
          <a:p>
            <a:pPr marL="0" indent="0"/>
            <a:r>
              <a:rPr lang="th-TH" sz="3733" dirty="0">
                <a:cs typeface="+mj-cs"/>
              </a:rPr>
              <a:t>เป็นกระบวนการและเทคนิคของการแจ้งให้ผู้บังคับบัญชาตามชั้นได้ทราบถึงผลการปฏิบัติงาน โดยที่</a:t>
            </a:r>
            <a:r>
              <a:rPr lang="th-TH" sz="3733" dirty="0">
                <a:cs typeface="+mj-cs"/>
              </a:rPr>
              <a:t>มีความสัมพันธ์</a:t>
            </a:r>
            <a:r>
              <a:rPr lang="th-TH" sz="3733" dirty="0">
                <a:cs typeface="+mj-cs"/>
              </a:rPr>
              <a:t>กับการติดต่อสื่อสาร </a:t>
            </a:r>
            <a:r>
              <a:rPr lang="en-US" sz="3200" dirty="0">
                <a:cs typeface="+mj-cs"/>
              </a:rPr>
              <a:t>(</a:t>
            </a:r>
            <a:r>
              <a:rPr lang="en-US" sz="3200" dirty="0">
                <a:cs typeface="+mj-cs"/>
              </a:rPr>
              <a:t>Communication</a:t>
            </a:r>
            <a:r>
              <a:rPr lang="en-US" sz="3200" dirty="0">
                <a:cs typeface="+mj-cs"/>
              </a:rPr>
              <a:t>)  </a:t>
            </a:r>
            <a:r>
              <a:rPr lang="th-TH" sz="3733" dirty="0">
                <a:cs typeface="+mj-cs"/>
              </a:rPr>
              <a:t>ในองค์การอยู่ด้วย</a:t>
            </a:r>
            <a:endParaRPr sz="24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398709" y="4425447"/>
            <a:ext cx="1715796" cy="2426909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4186" y="4701587"/>
            <a:ext cx="2877495" cy="2263839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88519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392774" y="836712"/>
            <a:ext cx="9407749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กระบวนการ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บริหาร </a:t>
            </a:r>
            <a:r>
              <a:rPr lang="en-US" sz="5333" b="1" dirty="0" err="1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POSDCoRB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708439" y="2468894"/>
            <a:ext cx="7170639" cy="27458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609585">
              <a:buFont typeface="Arial" pitchFamily="34" charset="0"/>
              <a:buChar char="•"/>
            </a:pPr>
            <a:r>
              <a:rPr lang="en-US" sz="3733" b="1" dirty="0">
                <a:cs typeface="+mj-cs"/>
              </a:rPr>
              <a:t> Budgeting  </a:t>
            </a:r>
            <a:r>
              <a:rPr lang="th-TH" sz="3733" b="1" dirty="0">
                <a:cs typeface="+mj-cs"/>
              </a:rPr>
              <a:t>การงบประมาณ</a:t>
            </a:r>
          </a:p>
          <a:p>
            <a:pPr marL="0" indent="0"/>
            <a:r>
              <a:rPr lang="th-TH" sz="3733" dirty="0">
                <a:cs typeface="+mj-cs"/>
              </a:rPr>
              <a:t> เป็นภารกิจที่เกี่ยวกับการวางแผนการทำบัญชีการควบคุมเกี่ยวกับการเงินและการคลัง</a:t>
            </a:r>
            <a:endParaRPr sz="24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264353" y="3430585"/>
            <a:ext cx="2850152" cy="3421771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193985" y="3097535"/>
            <a:ext cx="3656317" cy="3803423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633989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2049724" y="836712"/>
            <a:ext cx="8670712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การนำไปใช้ประโยชน์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671252" y="2041798"/>
            <a:ext cx="7554683" cy="41682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80990" indent="-380990" algn="l">
              <a:buFont typeface="Arial" pitchFamily="34" charset="0"/>
              <a:buChar char="•"/>
            </a:pPr>
            <a:r>
              <a:rPr lang="th-TH" sz="3733" dirty="0">
                <a:cs typeface="+mj-cs"/>
              </a:rPr>
              <a:t>หลักสกา</a:t>
            </a:r>
            <a:r>
              <a:rPr lang="th-TH" sz="3733" dirty="0" err="1">
                <a:cs typeface="+mj-cs"/>
              </a:rPr>
              <a:t>ลาร์</a:t>
            </a:r>
            <a:r>
              <a:rPr lang="th-TH" sz="3733" dirty="0">
                <a:cs typeface="+mj-cs"/>
              </a:rPr>
              <a:t> หรือสายการบังคับบัญชา</a:t>
            </a:r>
          </a:p>
          <a:p>
            <a:pPr marL="380990" indent="-380990" algn="l">
              <a:buFont typeface="Arial" pitchFamily="34" charset="0"/>
              <a:buChar char="•"/>
            </a:pPr>
            <a:r>
              <a:rPr lang="th-TH" sz="3733" dirty="0">
                <a:cs typeface="+mj-cs"/>
              </a:rPr>
              <a:t>หลักเอกภาพในการบังคับบัญชา</a:t>
            </a:r>
          </a:p>
          <a:p>
            <a:pPr marL="380990" indent="-380990" algn="l">
              <a:buFont typeface="Arial" pitchFamily="34" charset="0"/>
              <a:buChar char="•"/>
            </a:pPr>
            <a:r>
              <a:rPr lang="th-TH" sz="3733" dirty="0">
                <a:cs typeface="+mj-cs"/>
              </a:rPr>
              <a:t>หลักช่วงการบังคับบัญชา</a:t>
            </a:r>
          </a:p>
          <a:p>
            <a:pPr marL="380990" indent="-380990" algn="l">
              <a:buFont typeface="Arial" pitchFamily="34" charset="0"/>
              <a:buChar char="•"/>
            </a:pPr>
            <a:r>
              <a:rPr lang="th-TH" sz="3733" dirty="0">
                <a:cs typeface="+mj-cs"/>
              </a:rPr>
              <a:t>หลักการเน้นที่จุดสำคัญ</a:t>
            </a:r>
          </a:p>
          <a:p>
            <a:pPr marL="380990" indent="-380990" algn="l">
              <a:buFont typeface="Arial" pitchFamily="34" charset="0"/>
              <a:buChar char="•"/>
            </a:pPr>
            <a:r>
              <a:rPr lang="th-TH" sz="3733" dirty="0">
                <a:cs typeface="+mj-cs"/>
              </a:rPr>
              <a:t>หลักการจัดแบ่งแผนกงาน</a:t>
            </a:r>
          </a:p>
          <a:p>
            <a:pPr marL="380990" indent="-380990" algn="l">
              <a:buFont typeface="Arial" pitchFamily="34" charset="0"/>
              <a:buChar char="•"/>
            </a:pPr>
            <a:r>
              <a:rPr lang="th-TH" sz="3733" dirty="0">
                <a:cs typeface="+mj-cs"/>
              </a:rPr>
              <a:t>หลักการเกี่ยวกับหน่วยงานหลักและหน่วยอำนวยการ</a:t>
            </a:r>
          </a:p>
          <a:p>
            <a:pPr marL="380990" indent="-380990" algn="l">
              <a:buFont typeface="Arial" pitchFamily="34" charset="0"/>
              <a:buChar char="•"/>
            </a:pPr>
            <a:r>
              <a:rPr lang="th-TH" sz="3733" dirty="0">
                <a:cs typeface="+mj-cs"/>
              </a:rPr>
              <a:t>หลักการเกี่ยวกับศูนย์กำไร</a:t>
            </a:r>
            <a:endParaRPr sz="3733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398709" y="4425447"/>
            <a:ext cx="1715796" cy="2426909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4186" y="4701587"/>
            <a:ext cx="2877495" cy="2263839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2293166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7669108" y="2449342"/>
            <a:ext cx="4210915" cy="4228511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540155" y="2468893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en-US" sz="5867" b="1" dirty="0">
                <a:latin typeface="Arial Unicode MS" pitchFamily="34" charset="-128"/>
                <a:ea typeface="Arial Unicode MS" pitchFamily="34" charset="-128"/>
                <a:cs typeface="+mj-cs"/>
              </a:rPr>
              <a:t>PARTICIPATION</a:t>
            </a:r>
            <a:endParaRPr lang="en-US" sz="5867" b="1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7536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997691" y="1124744"/>
            <a:ext cx="8670712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การ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มีส่วนร่วม </a:t>
            </a:r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(participation</a:t>
            </a:r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)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831638" y="2371023"/>
            <a:ext cx="6986940" cy="32717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733" dirty="0">
                <a:cs typeface="+mj-cs"/>
              </a:rPr>
              <a:t>       เป็นผลมาจากการเห็นพ้องกันในเรื่องของความ ต้องการและทิศทางของการเปลี่ยนแปลงและความเห็นพ้องต้องกัน จะต้องมีมากจนเกิด ความคิดริเริ่มโครงการเพื่อการปฏิบัติ </a:t>
            </a:r>
            <a:endParaRPr sz="3733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398709" y="4425447"/>
            <a:ext cx="1715796" cy="2426909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4186" y="4701587"/>
            <a:ext cx="2877495" cy="2263839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736244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997691" y="1124744"/>
            <a:ext cx="8670712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การ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มีส่วนร่วม </a:t>
            </a:r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(participation</a:t>
            </a:r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)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831638" y="2371022"/>
            <a:ext cx="7392821" cy="38565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en-US" sz="3200" b="1" dirty="0">
                <a:cs typeface="+mj-cs"/>
              </a:rPr>
              <a:t>Erwin</a:t>
            </a:r>
            <a:r>
              <a:rPr lang="en-US" sz="3200" dirty="0">
                <a:cs typeface="+mj-cs"/>
              </a:rPr>
              <a:t> (</a:t>
            </a:r>
            <a:r>
              <a:rPr lang="th-TH" sz="3200" dirty="0">
                <a:cs typeface="+mj-cs"/>
              </a:rPr>
              <a:t>อ้างอิงใน ยุพาพร รูปงาม5 2545, หน้า 6) </a:t>
            </a:r>
            <a:r>
              <a:rPr lang="th-TH" sz="3200" dirty="0">
                <a:cs typeface="+mj-cs"/>
              </a:rPr>
              <a:t>ได้ให้</a:t>
            </a:r>
            <a:r>
              <a:rPr lang="th-TH" sz="3200" dirty="0">
                <a:cs typeface="+mj-cs"/>
              </a:rPr>
              <a:t>ความหมายเกี่ยวกับการ</a:t>
            </a:r>
            <a:r>
              <a:rPr lang="th-TH" sz="3200" dirty="0">
                <a:cs typeface="+mj-cs"/>
              </a:rPr>
              <a:t>มีส่วน</a:t>
            </a:r>
            <a:r>
              <a:rPr lang="th-TH" sz="3200" dirty="0">
                <a:cs typeface="+mj-cs"/>
              </a:rPr>
              <a:t>ร่วมไว้ว่า คือ กระบวนการให้บุคคลเข้ามามีส่วนเกี่ยวข้องในการดำเนินงานพัฒนา ร่วมคิด ตัดสินใจ แก้ไขปัญหาด้วยตนเอง เน้นการมีส่วนร่วมเกี่ยวข้องอย่างแข็งขัน</a:t>
            </a:r>
            <a:r>
              <a:rPr lang="th-TH" sz="3200" dirty="0">
                <a:cs typeface="+mj-cs"/>
              </a:rPr>
              <a:t>ของบุคคล </a:t>
            </a:r>
            <a:r>
              <a:rPr lang="th-TH" sz="3200" dirty="0">
                <a:cs typeface="+mj-cs"/>
              </a:rPr>
              <a:t>แก้ไขปัญหาร่วมกับการใช้วิทยาการที่เหมาะสมและสนับสนุน ติดตามการ ปฏิบัติงานขององค์การและบุคคลที่เกี่ยวข้อง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398709" y="4425447"/>
            <a:ext cx="1715796" cy="2426909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4186" y="4701587"/>
            <a:ext cx="2877495" cy="2263839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206242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140825" y="1412776"/>
            <a:ext cx="964756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ขั้นตอนการจัดทำ </a:t>
            </a:r>
            <a:r>
              <a:rPr lang="en-US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Balanced Scorecard (BSC)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922696" y="2639476"/>
            <a:ext cx="6514072" cy="36951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th-TH" sz="3200" dirty="0">
                <a:cs typeface="+mj-cs"/>
              </a:rPr>
              <a:t> </a:t>
            </a:r>
            <a:r>
              <a:rPr lang="th-TH" sz="3733" b="1" dirty="0">
                <a:cs typeface="+mj-cs"/>
              </a:rPr>
              <a:t>ขั้นตอนที่ 1 </a:t>
            </a:r>
            <a:r>
              <a:rPr lang="th-TH" sz="3200" b="1" dirty="0">
                <a:cs typeface="+mj-cs"/>
              </a:rPr>
              <a:t>ขั้นการวิเคราะห์องค์การ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Organization Analysis</a:t>
            </a:r>
            <a:r>
              <a:rPr lang="en-US" sz="2667" dirty="0">
                <a:cs typeface="+mj-cs"/>
              </a:rPr>
              <a:t>)</a:t>
            </a:r>
            <a:r>
              <a:rPr lang="th-TH" sz="3200" dirty="0">
                <a:cs typeface="+mj-cs"/>
              </a:rPr>
              <a:t> </a:t>
            </a:r>
            <a:endParaRPr lang="th-TH" sz="3200" dirty="0">
              <a:cs typeface="+mj-cs"/>
            </a:endParaRPr>
          </a:p>
          <a:p>
            <a:pPr marL="0" indent="0" algn="thaiDist"/>
            <a:r>
              <a:rPr lang="th-TH" sz="3200" dirty="0">
                <a:cs typeface="+mj-cs"/>
              </a:rPr>
              <a:t>เพื่อให้</a:t>
            </a:r>
            <a:r>
              <a:rPr lang="th-TH" sz="3200" dirty="0">
                <a:cs typeface="+mj-cs"/>
              </a:rPr>
              <a:t>รู้สภาพแวดล้อมขององค์การ ซึ่งอาจใช้ เทคนิคที่เรียกว่า </a:t>
            </a:r>
            <a:r>
              <a:rPr lang="en-US" sz="2667" b="1" dirty="0">
                <a:cs typeface="+mj-cs"/>
              </a:rPr>
              <a:t>SWOT Analysis </a:t>
            </a:r>
            <a:r>
              <a:rPr lang="th-TH" sz="3200" dirty="0">
                <a:cs typeface="+mj-cs"/>
              </a:rPr>
              <a:t>ก็ได้ คือ การวิเคราะห์หา จุดแข็ง จุดอ่อน โอกาส และอุปสรรค เพื่อเป็นข้อมูลในการกำหนดทิศทางองค์การต่อไป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453320" y="3381622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6094" y="3564579"/>
            <a:ext cx="3422620" cy="32535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324193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997691" y="1316766"/>
            <a:ext cx="8670712" cy="13441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แนวคิดทฤษฏีเกี่ยวกับการมีส่วนร่วม</a:t>
            </a:r>
            <a:b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</a:br>
            <a:endParaRPr lang="th-TH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123211" y="2371022"/>
            <a:ext cx="8400707" cy="38565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189" indent="-457189" algn="thaiDist">
              <a:buFont typeface="Arial" pitchFamily="34" charset="0"/>
              <a:buChar char="•"/>
            </a:pPr>
            <a:r>
              <a:rPr lang="th-TH" sz="3733" b="1" dirty="0">
                <a:cs typeface="+mj-cs"/>
              </a:rPr>
              <a:t>ทฤษฎีการเกลี้ยกล่อมมวลชน </a:t>
            </a:r>
            <a:r>
              <a:rPr lang="en-US" sz="3200" b="1" dirty="0">
                <a:cs typeface="+mj-cs"/>
              </a:rPr>
              <a:t>(</a:t>
            </a:r>
            <a:r>
              <a:rPr lang="en-US" sz="3200" b="1" dirty="0">
                <a:cs typeface="+mj-cs"/>
              </a:rPr>
              <a:t>Mass </a:t>
            </a:r>
            <a:r>
              <a:rPr lang="en-US" sz="3200" b="1" dirty="0" err="1">
                <a:cs typeface="+mj-cs"/>
              </a:rPr>
              <a:t>Persuation</a:t>
            </a:r>
            <a:r>
              <a:rPr lang="en-US" sz="3200" b="1" dirty="0">
                <a:cs typeface="+mj-cs"/>
              </a:rPr>
              <a:t>) </a:t>
            </a:r>
            <a:r>
              <a:rPr lang="th-TH" sz="3733" dirty="0">
                <a:cs typeface="+mj-cs"/>
              </a:rPr>
              <a:t>การเกลี้ยกล่อม หมายถึง การใช้คำพูดหรือการเขียน เพื่อมุ่งให้เกิดความเชื่อถือและการกระทำ ซึ่งการ เกลี้ยกล่อมมีประโยชน์ในการแก้ไขปัญหาความขัดแย้งในการ</a:t>
            </a:r>
            <a:r>
              <a:rPr lang="th-TH" sz="3733" dirty="0">
                <a:cs typeface="+mj-cs"/>
              </a:rPr>
              <a:t>ปฏิบัติงาน</a:t>
            </a:r>
            <a:endParaRPr lang="en-US" sz="3733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398709" y="4425447"/>
            <a:ext cx="1715796" cy="2426909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4186" y="4701587"/>
            <a:ext cx="2877495" cy="2263839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3863108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997691" y="1220755"/>
            <a:ext cx="8670712" cy="13441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แนวคิดทฤษฏีเกี่ยวกับการมีส่วนร่วม</a:t>
            </a:r>
            <a:b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</a:br>
            <a:endParaRPr lang="th-TH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1775520" y="2372883"/>
            <a:ext cx="9029413" cy="38565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189" indent="-457189" algn="thaiDist">
              <a:buFont typeface="Arial" pitchFamily="34" charset="0"/>
              <a:buChar char="•"/>
            </a:pPr>
            <a:r>
              <a:rPr lang="th-TH" sz="3733" b="1" dirty="0">
                <a:cs typeface="+mj-cs"/>
              </a:rPr>
              <a:t>ทฤษฎีการระดมสร้างขวัญของคนในชาติ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National </a:t>
            </a:r>
            <a:r>
              <a:rPr lang="en-US" sz="2667" b="1" dirty="0">
                <a:cs typeface="+mj-cs"/>
              </a:rPr>
              <a:t>Morale)</a:t>
            </a:r>
            <a:r>
              <a:rPr lang="th-TH" sz="2667" b="1" dirty="0">
                <a:cs typeface="+mj-cs"/>
              </a:rPr>
              <a:t> </a:t>
            </a:r>
            <a:r>
              <a:rPr lang="th-TH" sz="3733" dirty="0">
                <a:cs typeface="+mj-cs"/>
              </a:rPr>
              <a:t>คนเรามีความต้องการทางกายและใจถ้าคนมีขวัญดีพอ ผลของการทำงานจะ</a:t>
            </a:r>
            <a:r>
              <a:rPr lang="th-TH" sz="3733" dirty="0">
                <a:cs typeface="+mj-cs"/>
              </a:rPr>
              <a:t>สูงตาม</a:t>
            </a:r>
            <a:r>
              <a:rPr lang="th-TH" sz="3733" dirty="0">
                <a:cs typeface="+mj-cs"/>
              </a:rPr>
              <a:t>ไปด้วย </a:t>
            </a:r>
            <a:r>
              <a:rPr lang="th-TH" sz="3733" dirty="0">
                <a:cs typeface="+mj-cs"/>
              </a:rPr>
              <a:t>แต่ถ้า</a:t>
            </a:r>
            <a:r>
              <a:rPr lang="th-TH" sz="3733" dirty="0">
                <a:cs typeface="+mj-cs"/>
              </a:rPr>
              <a:t>ขวัญไม่ดีผลงานก็ต่ำด้วย ทั้งนี้เนื่องจากว่าขวัญเป็นสถานการณ์ทาง จิตใจที่แสดงออกในรูป</a:t>
            </a:r>
            <a:r>
              <a:rPr lang="th-TH" sz="3733" dirty="0">
                <a:cs typeface="+mj-cs"/>
              </a:rPr>
              <a:t>พฤติกรรมต่าง </a:t>
            </a:r>
            <a:r>
              <a:rPr lang="th-TH" sz="3733" dirty="0">
                <a:cs typeface="+mj-cs"/>
              </a:rPr>
              <a:t>ๆ นั่นเอง </a:t>
            </a:r>
            <a:endParaRPr lang="en-US" sz="4267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56081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997691" y="1286083"/>
            <a:ext cx="8670712" cy="12788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แนวคิดทฤษฏีเกี่ยวกับการมีส่วนร่วม</a:t>
            </a:r>
            <a:b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</a:b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621311" y="2318715"/>
            <a:ext cx="7101128" cy="33876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80990" indent="-380990" algn="thaiDist">
              <a:buFont typeface="Arial" pitchFamily="34" charset="0"/>
              <a:buChar char="•"/>
            </a:pPr>
            <a:r>
              <a:rPr lang="th-TH" sz="2400" dirty="0">
                <a:cs typeface="+mj-cs"/>
              </a:rPr>
              <a:t> </a:t>
            </a:r>
            <a:r>
              <a:rPr lang="th-TH" sz="3733" b="1" dirty="0">
                <a:cs typeface="+mj-cs"/>
              </a:rPr>
              <a:t>ทฤษฎีสร้างความรู้สึกชาตินิยม</a:t>
            </a:r>
            <a:r>
              <a:rPr lang="th-TH" sz="3733" dirty="0">
                <a:cs typeface="+mj-cs"/>
              </a:rPr>
              <a:t>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Nationalism</a:t>
            </a:r>
            <a:r>
              <a:rPr lang="en-US" sz="2667" b="1" dirty="0">
                <a:cs typeface="+mj-cs"/>
              </a:rPr>
              <a:t>)</a:t>
            </a:r>
            <a:r>
              <a:rPr lang="th-TH" sz="2667" b="1" dirty="0">
                <a:cs typeface="+mj-cs"/>
              </a:rPr>
              <a:t> </a:t>
            </a:r>
            <a:r>
              <a:rPr lang="th-TH" sz="3733" dirty="0">
                <a:cs typeface="+mj-cs"/>
              </a:rPr>
              <a:t>การสร้างความรู้สึกชาตินิยมให้ เกิดขึ้น หมายถึง ความรู้สึกเป็นตัวของตัวเองที่จะอุทิศหรือ เน้นค่านิยมเรื่องผลประโยชน์ ส่วนรวมของชาติ มีความพอใจในชาติของตัวเอง พอใจเกียรติภูมิ จงรักภักดี ผูกพัน</a:t>
            </a:r>
            <a:r>
              <a:rPr lang="th-TH" sz="3733" dirty="0">
                <a:cs typeface="+mj-cs"/>
              </a:rPr>
              <a:t>ต่อท้องถิ่น </a:t>
            </a:r>
            <a:r>
              <a:rPr lang="th-TH" sz="3733" dirty="0">
                <a:cs typeface="+mj-cs"/>
              </a:rPr>
              <a:t>(ยุพาพร รูปงาม, 2545, หน้า 8)</a:t>
            </a:r>
            <a:endParaRPr sz="3733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048700" y="3786473"/>
            <a:ext cx="1902349" cy="2700503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66044" y="4306175"/>
            <a:ext cx="3111383" cy="2638924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676049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997691" y="1286083"/>
            <a:ext cx="8670712" cy="12788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แนวคิดทฤษฏีเกี่ยวกับการมีส่วนร่วม</a:t>
            </a:r>
            <a:b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</a:b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246883" y="2318715"/>
            <a:ext cx="7801819" cy="33876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80990" indent="-380990" algn="thaiDist">
              <a:buFont typeface="Arial" pitchFamily="34" charset="0"/>
              <a:buChar char="•"/>
            </a:pPr>
            <a:r>
              <a:rPr lang="th-TH" sz="2400" dirty="0">
                <a:cs typeface="+mj-cs"/>
              </a:rPr>
              <a:t> </a:t>
            </a:r>
            <a:r>
              <a:rPr lang="th-TH" sz="3733" b="1" dirty="0">
                <a:cs typeface="+mj-cs"/>
              </a:rPr>
              <a:t>ทฤษฎีการสร้างผู้นำ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Leadership</a:t>
            </a:r>
            <a:r>
              <a:rPr lang="en-US" sz="3200" b="1" dirty="0">
                <a:cs typeface="+mj-cs"/>
              </a:rPr>
              <a:t>) </a:t>
            </a:r>
            <a:r>
              <a:rPr lang="th-TH" sz="3733" dirty="0">
                <a:cs typeface="+mj-cs"/>
              </a:rPr>
              <a:t>การสร้างผู้นำจะช่วยจูงใจให้ประชาชน</a:t>
            </a:r>
            <a:r>
              <a:rPr lang="th-TH" sz="3733" dirty="0">
                <a:cs typeface="+mj-cs"/>
              </a:rPr>
              <a:t>ทำงานด้วย</a:t>
            </a:r>
            <a:r>
              <a:rPr lang="th-TH" sz="3733" dirty="0">
                <a:cs typeface="+mj-cs"/>
              </a:rPr>
              <a:t>ความเต็มใจเพื่อบรรลุ เป้าหมายหรือวัตถุประสงค์ร่วมกัน ทั้งนี้เพราะผู้นำเป็นปัจจัยสำคัญของการร่วมกลุ่มคน จูงใจไปยังเป้าประสงค์โดยทั่วไปแล้วผู้นำอาจจะมีทั้งผู้นำที่ดี</a:t>
            </a:r>
            <a:r>
              <a:rPr lang="th-TH" sz="3733" dirty="0">
                <a:cs typeface="+mj-cs"/>
              </a:rPr>
              <a:t>เรียกว่า </a:t>
            </a:r>
            <a:r>
              <a:rPr lang="th-TH" sz="3733" dirty="0">
                <a:cs typeface="+mj-cs"/>
              </a:rPr>
              <a:t>ผู้นำปฎิฐาน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P</a:t>
            </a:r>
            <a:r>
              <a:rPr lang="en-US" sz="2667" b="1" dirty="0">
                <a:cs typeface="+mj-cs"/>
              </a:rPr>
              <a:t>ositive </a:t>
            </a:r>
            <a:r>
              <a:rPr lang="en-US" sz="2667" b="1" dirty="0">
                <a:cs typeface="+mj-cs"/>
              </a:rPr>
              <a:t>L</a:t>
            </a:r>
            <a:r>
              <a:rPr lang="en-US" sz="2667" b="1" dirty="0">
                <a:cs typeface="+mj-cs"/>
              </a:rPr>
              <a:t>eader</a:t>
            </a:r>
            <a:r>
              <a:rPr lang="en-US" sz="2667" b="1" dirty="0">
                <a:cs typeface="+mj-cs"/>
              </a:rPr>
              <a:t>)</a:t>
            </a:r>
            <a:endParaRPr sz="2667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187524" y="4581024"/>
            <a:ext cx="1763525" cy="2272459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190721" y="4426352"/>
            <a:ext cx="2647121" cy="235128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101574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997691" y="1286083"/>
            <a:ext cx="8670712" cy="12788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แนวคิดทฤษฏีเกี่ยวกับการมีส่วนร่วม</a:t>
            </a:r>
            <a:b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</a:b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1964453" y="2318715"/>
            <a:ext cx="8067984" cy="33876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80990" indent="-380990" algn="thaiDist">
              <a:buFont typeface="Arial" pitchFamily="34" charset="0"/>
              <a:buChar char="•"/>
            </a:pPr>
            <a:r>
              <a:rPr lang="th-TH" sz="3733" b="1" dirty="0">
                <a:cs typeface="+mj-cs"/>
              </a:rPr>
              <a:t>ทฤษฎีการใช้วิธีและระบบทางการบริหาร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Administration </a:t>
            </a:r>
            <a:r>
              <a:rPr lang="en-US" sz="2667" b="1" dirty="0">
                <a:cs typeface="+mj-cs"/>
              </a:rPr>
              <a:t>and Method) </a:t>
            </a:r>
            <a:r>
              <a:rPr lang="th-TH" sz="3200" dirty="0">
                <a:cs typeface="+mj-cs"/>
              </a:rPr>
              <a:t>การใช้ระบบบริหารในการระดมความร่วมมือเป็นวิธีหนึ่งที่ง่ายเพราะใช้กฎหมาย ระเบียบ แบบแผน เป็นเครื่องมือในการดำเนินการ แต่อย่างใดก็ตามผลของ ความร่วมมือยังไม่มีระบบใด</a:t>
            </a:r>
            <a:r>
              <a:rPr lang="th-TH" sz="3200" dirty="0">
                <a:cs typeface="+mj-cs"/>
              </a:rPr>
              <a:t>ดีที่สุด</a:t>
            </a:r>
            <a:r>
              <a:rPr lang="th-TH" sz="3200" dirty="0">
                <a:cs typeface="+mj-cs"/>
              </a:rPr>
              <a:t>ในเรื่องการใช้บริหาร เพราะธรรมชาติของคน ถ้าทำงานตามความสมัครใจอย่างตั้งใจไม่มีใครบังคับก็จะทำงานด้วยความรัก </a:t>
            </a:r>
            <a:endParaRPr lang="en-US"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187524" y="4581024"/>
            <a:ext cx="1763525" cy="2272459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128512" y="5014025"/>
            <a:ext cx="2255783" cy="1798448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37845243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997691" y="836712"/>
            <a:ext cx="8670712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แนวคิดเรื่องการมีส่วนร่วม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606540" y="2318715"/>
            <a:ext cx="7203675" cy="33876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80990" indent="-380990" algn="l">
              <a:buFont typeface="Arial" pitchFamily="34" charset="0"/>
              <a:buChar char="•"/>
            </a:pPr>
            <a:r>
              <a:rPr lang="th-TH" sz="3733" b="1" dirty="0">
                <a:cs typeface="+mj-cs"/>
              </a:rPr>
              <a:t>การมีส่วนร่วมในลักษณะที่เป็นกระบวนการของการพัฒนา  </a:t>
            </a:r>
            <a:r>
              <a:rPr lang="th-TH" sz="3733" dirty="0">
                <a:cs typeface="+mj-cs"/>
              </a:rPr>
              <a:t>โดยให้ประชาชน มีส่วนร่วมในการพัฒนาตั้งแต่</a:t>
            </a:r>
            <a:r>
              <a:rPr lang="th-TH" sz="3733" dirty="0">
                <a:cs typeface="+mj-cs"/>
              </a:rPr>
              <a:t>เริ่มต้น</a:t>
            </a:r>
            <a:r>
              <a:rPr lang="th-TH" sz="3733" dirty="0">
                <a:cs typeface="+mj-cs"/>
              </a:rPr>
              <a:t>จนสิ้นสุดโครงการได้แก่ การร่วมกันค้นหาปัญหา การวางแผน การตัดสินใจ รวมทั้งรับผลประโยชน์ที่เกิดขึ้นจากโครงการ</a:t>
            </a:r>
            <a:endParaRPr sz="3733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048700" y="3776582"/>
            <a:ext cx="1902349" cy="2710393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84375" y="4132996"/>
            <a:ext cx="2905465" cy="283584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5460163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997691" y="836712"/>
            <a:ext cx="8670712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8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ขั้นตอนการมีส่วนร่วม</a:t>
            </a:r>
            <a:endParaRPr lang="en-US" sz="5867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491788" y="2318715"/>
            <a:ext cx="7556912" cy="33876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80990" indent="-380990" algn="thaiDist">
              <a:buFont typeface="Arial" pitchFamily="34" charset="0"/>
              <a:buChar char="•"/>
            </a:pPr>
            <a:r>
              <a:rPr lang="th-TH" sz="3733" dirty="0">
                <a:cs typeface="+mj-cs"/>
              </a:rPr>
              <a:t>การมีส่วนร่วมในการค้นหาปัญหาและสาเหตุของปัญหาของแต่ละท้องถิ่น </a:t>
            </a:r>
          </a:p>
          <a:p>
            <a:pPr marL="380990" indent="-380990" algn="thaiDist">
              <a:buFont typeface="Arial" pitchFamily="34" charset="0"/>
              <a:buChar char="•"/>
            </a:pPr>
            <a:r>
              <a:rPr lang="th-TH" sz="3733" dirty="0">
                <a:cs typeface="+mj-cs"/>
              </a:rPr>
              <a:t>การมีส่วนร่วมในการวางแผนดำเนินกิจกรรม</a:t>
            </a:r>
          </a:p>
          <a:p>
            <a:pPr marL="380990" indent="-380990" algn="thaiDist">
              <a:buFont typeface="Arial" pitchFamily="34" charset="0"/>
              <a:buChar char="•"/>
            </a:pPr>
            <a:r>
              <a:rPr lang="th-TH" sz="3733" dirty="0">
                <a:cs typeface="+mj-cs"/>
              </a:rPr>
              <a:t>การมีส่วนร่วมในการลงทุนและการปฏิบัติงาน </a:t>
            </a:r>
          </a:p>
          <a:p>
            <a:pPr marL="380990" indent="-380990" algn="thaiDist">
              <a:buFont typeface="Arial" pitchFamily="34" charset="0"/>
              <a:buChar char="•"/>
            </a:pPr>
            <a:r>
              <a:rPr lang="th-TH" sz="3733" dirty="0">
                <a:cs typeface="+mj-cs"/>
              </a:rPr>
              <a:t>การมีส่วนร่วมในการติดตามและประเมินผลงาน</a:t>
            </a: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048700" y="3776582"/>
            <a:ext cx="1902349" cy="2710393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84375" y="4132996"/>
            <a:ext cx="2905465" cy="283584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34863716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997691" y="836712"/>
            <a:ext cx="8670712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ระดับของการมีส่วนร่วม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491788" y="2318715"/>
            <a:ext cx="7556912" cy="33876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80990" indent="-380990" algn="thaiDist">
              <a:buFont typeface="Arial" pitchFamily="34" charset="0"/>
              <a:buChar char="•"/>
            </a:pPr>
            <a:r>
              <a:rPr lang="th-TH" sz="3200" dirty="0">
                <a:cs typeface="+mj-cs"/>
              </a:rPr>
              <a:t>การมีส่วนร่วมเป็นผู้ให้ข้อมูล ของตน/ครอบครัว/ชุมชนของตน</a:t>
            </a:r>
          </a:p>
          <a:p>
            <a:pPr marL="380990" indent="-380990" algn="thaiDist">
              <a:buFont typeface="Arial" pitchFamily="34" charset="0"/>
              <a:buChar char="•"/>
            </a:pPr>
            <a:r>
              <a:rPr lang="th-TH" sz="3200" dirty="0">
                <a:cs typeface="+mj-cs"/>
              </a:rPr>
              <a:t>การมีส่วนร่วมรับข้อมูลข่าวสาร</a:t>
            </a:r>
          </a:p>
          <a:p>
            <a:pPr marL="380990" indent="-380990" algn="thaiDist">
              <a:buFont typeface="Arial" pitchFamily="34" charset="0"/>
              <a:buChar char="•"/>
            </a:pPr>
            <a:r>
              <a:rPr lang="th-TH" sz="3200" dirty="0">
                <a:cs typeface="+mj-cs"/>
              </a:rPr>
              <a:t>การมีส่วนร่วมตัดสินใจ โดยเฉพาะในโครงการที่ตนมีส่วนได้เสีย </a:t>
            </a:r>
          </a:p>
          <a:p>
            <a:pPr marL="380990" indent="-380990" algn="thaiDist">
              <a:buFont typeface="Arial" pitchFamily="34" charset="0"/>
              <a:buChar char="•"/>
            </a:pPr>
            <a:r>
              <a:rPr lang="th-TH" sz="3200" dirty="0">
                <a:cs typeface="+mj-cs"/>
              </a:rPr>
              <a:t>กา</a:t>
            </a:r>
            <a:r>
              <a:rPr lang="th-TH" sz="3200" dirty="0">
                <a:cs typeface="+mj-cs"/>
              </a:rPr>
              <a:t>รมีส่วน</a:t>
            </a:r>
            <a:r>
              <a:rPr lang="th-TH" sz="3200" dirty="0">
                <a:cs typeface="+mj-cs"/>
              </a:rPr>
              <a:t>ร่วมทำ คือร่วมใน</a:t>
            </a:r>
            <a:r>
              <a:rPr lang="th-TH" sz="3200" dirty="0">
                <a:cs typeface="+mj-cs"/>
              </a:rPr>
              <a:t>ขั้นตอน</a:t>
            </a:r>
            <a:r>
              <a:rPr lang="th-TH" sz="3200" dirty="0">
                <a:cs typeface="+mj-cs"/>
              </a:rPr>
              <a:t>การดำเนินงานทั้งหมด</a:t>
            </a:r>
          </a:p>
          <a:p>
            <a:pPr marL="380990" indent="-380990" algn="thaiDist">
              <a:buFont typeface="Arial" pitchFamily="34" charset="0"/>
              <a:buChar char="•"/>
            </a:pPr>
            <a:r>
              <a:rPr lang="th-TH" sz="3200" dirty="0">
                <a:cs typeface="+mj-cs"/>
              </a:rPr>
              <a:t>การมีส่วนร่วมสนับสนุน คืออาจไม่มีโอกาสร่วมทำ แต่มีส่วนร่วม</a:t>
            </a:r>
            <a:r>
              <a:rPr lang="th-TH" sz="3200" dirty="0">
                <a:cs typeface="+mj-cs"/>
              </a:rPr>
              <a:t>ช่วยเหลือใน</a:t>
            </a:r>
            <a:r>
              <a:rPr lang="th-TH" sz="3200" dirty="0">
                <a:cs typeface="+mj-cs"/>
              </a:rPr>
              <a:t>ด้านอื่น ๆ</a:t>
            </a: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048700" y="3776582"/>
            <a:ext cx="1902349" cy="2710393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84375" y="4132996"/>
            <a:ext cx="2905465" cy="283584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3672623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445" y="2372883"/>
            <a:ext cx="10177131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การบริหารจัดการ </a:t>
            </a:r>
            <a:r>
              <a:rPr lang="en-US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POCCC  </a:t>
            </a:r>
            <a:endParaRPr lang="th-TH" sz="5333" b="1" dirty="0">
              <a:latin typeface="Arial Unicode MS" pitchFamily="34" charset="-128"/>
              <a:ea typeface="Arial Unicode MS" pitchFamily="34" charset="-128"/>
              <a:cs typeface="+mj-cs"/>
            </a:endParaRPr>
          </a:p>
          <a:p>
            <a:r>
              <a:rPr lang="th-TH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ของ </a:t>
            </a:r>
            <a:r>
              <a:rPr lang="th-TH" sz="5333" b="1" dirty="0">
                <a:latin typeface="Arial Unicode MS" pitchFamily="34" charset="-128"/>
                <a:ea typeface="Arial Unicode MS" pitchFamily="34" charset="-128"/>
              </a:rPr>
              <a:t>ออง</a:t>
            </a:r>
            <a:r>
              <a:rPr lang="th-TH" sz="5333" b="1" dirty="0">
                <a:latin typeface="Arial Unicode MS" pitchFamily="34" charset="-128"/>
                <a:ea typeface="Arial Unicode MS" pitchFamily="34" charset="-128"/>
              </a:rPr>
              <a:t>ริ ฟาโยล</a:t>
            </a:r>
            <a:r>
              <a:rPr lang="th-TH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en-US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(</a:t>
            </a:r>
            <a:r>
              <a:rPr lang="en-US" sz="5333" b="1" dirty="0">
                <a:latin typeface="Arial Unicode MS" pitchFamily="34" charset="-128"/>
                <a:ea typeface="Arial Unicode MS" pitchFamily="34" charset="-128"/>
              </a:rPr>
              <a:t>Henri </a:t>
            </a:r>
            <a:r>
              <a:rPr lang="en-US" sz="5333" b="1" dirty="0" err="1">
                <a:latin typeface="Arial Unicode MS" pitchFamily="34" charset="-128"/>
                <a:ea typeface="Arial Unicode MS" pitchFamily="34" charset="-128"/>
              </a:rPr>
              <a:t>Fayol</a:t>
            </a:r>
            <a:r>
              <a:rPr lang="en-US" sz="5333" b="1" dirty="0">
                <a:latin typeface="Arial Unicode MS" pitchFamily="34" charset="-128"/>
                <a:ea typeface="Arial Unicode MS" pitchFamily="34" charset="-128"/>
              </a:rPr>
              <a:t>)</a:t>
            </a:r>
            <a:endParaRPr lang="th-TH" sz="5333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1302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564215" y="2379171"/>
            <a:ext cx="7334132" cy="343395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ข้อดีของหลักการการบริหารจัดการของ อองริ ฟาโยล 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(Henri </a:t>
            </a:r>
            <a:r>
              <a:rPr lang="en-US" sz="3733" b="1" dirty="0" err="1">
                <a:latin typeface="Arial Unicode MS" pitchFamily="34" charset="-128"/>
                <a:ea typeface="Arial Unicode MS" pitchFamily="34" charset="-128"/>
                <a:cs typeface="+mj-cs"/>
              </a:rPr>
              <a:t>Fayol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)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นั้น ก็คือการใส่ใจรอบด้าน ครอบคลุม ให้ความสำคัญทุกรายละเอียดทั้งในเรื่องของทรัพยากรการผลิต, ทรัพยากรในการประกอบธุรกิจ ไปจนถึงทรัพยากรมนุษย์</a:t>
            </a:r>
          </a:p>
          <a:p>
            <a:pPr marL="0" indent="0" algn="thaiDist"/>
            <a:endParaRPr lang="th-TH" sz="3733" dirty="0">
              <a:latin typeface="Arial Unicode MS" pitchFamily="34" charset="-128"/>
              <a:ea typeface="Arial Unicode MS" pitchFamily="34" charset="-128"/>
              <a:cs typeface="+mj-cs"/>
            </a:endParaRPr>
          </a:p>
          <a:p>
            <a:pPr indent="-609585" algn="thaiDist">
              <a:buFont typeface="+mj-lt"/>
              <a:buAutoNum type="arabicPeriod"/>
            </a:pPr>
            <a:endParaRPr lang="th-TH" sz="4267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grpSp>
        <p:nvGrpSpPr>
          <p:cNvPr id="631" name="Google Shape;631;p26"/>
          <p:cNvGrpSpPr/>
          <p:nvPr/>
        </p:nvGrpSpPr>
        <p:grpSpPr>
          <a:xfrm>
            <a:off x="7644497" y="2235515"/>
            <a:ext cx="4210915" cy="4228511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217825" y="836712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ประเด็นสำคัญ</a:t>
            </a:r>
            <a:endParaRPr lang="en-US" sz="5333" b="1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492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140825" y="1412776"/>
            <a:ext cx="964756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ขั้นตอนการจัดทำ </a:t>
            </a:r>
            <a:r>
              <a:rPr lang="en-US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Balanced Scorecard (BSC)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922696" y="2639476"/>
            <a:ext cx="6514072" cy="36951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b="1" dirty="0">
                <a:cs typeface="+mj-cs"/>
              </a:rPr>
              <a:t> </a:t>
            </a:r>
            <a:r>
              <a:rPr lang="th-TH" sz="3733" b="1" dirty="0">
                <a:cs typeface="+mj-cs"/>
              </a:rPr>
              <a:t>ขั้นตอนที่ 2 ขั้นการพัฒนาวิสัยทัศน์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Vision</a:t>
            </a:r>
            <a:r>
              <a:rPr lang="en-US" sz="2667" b="1" dirty="0">
                <a:cs typeface="+mj-cs"/>
              </a:rPr>
              <a:t>)</a:t>
            </a:r>
            <a:r>
              <a:rPr lang="en-US" sz="3733" b="1" dirty="0">
                <a:cs typeface="+mj-cs"/>
              </a:rPr>
              <a:t> </a:t>
            </a:r>
            <a:r>
              <a:rPr lang="th-TH" sz="3733" dirty="0">
                <a:cs typeface="+mj-cs"/>
              </a:rPr>
              <a:t>ผู้นำ หรือผู้บริหารองค์การมีส่วนสำคัญในการกำหนดวิสัยทัศน์ขององค์การ ซึ่งวิสัยทัศน์ขององค์การมีความสัมพันธ์กับ ความรู้ ความสามารถ และประสบการณ์ของผู้บริหาร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453320" y="3381622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6094" y="3564579"/>
            <a:ext cx="3422620" cy="32535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4853924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525929" y="2426813"/>
            <a:ext cx="7701139" cy="273046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หัวใจ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สำคัญที่หลักการบริหารจัดการของ อองริ ฟาโยล 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(Henri </a:t>
            </a:r>
            <a:r>
              <a:rPr lang="en-US" sz="3733" b="1" dirty="0" err="1">
                <a:latin typeface="Arial Unicode MS" pitchFamily="34" charset="-128"/>
                <a:ea typeface="Arial Unicode MS" pitchFamily="34" charset="-128"/>
                <a:cs typeface="+mj-cs"/>
              </a:rPr>
              <a:t>Fayol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)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เน้นย้ำอยู่เสมอก็คือ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ความ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เป็นเอกภาพ 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(Unity) 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+mj-cs"/>
              </a:rPr>
              <a:t>ตั้งแต่การมีจุดมุ่งหมายร่วมกัน มีทิศทางเดียวกัน ไปจนถึงมีความสามัคคีกันมุ่งไปสู่ความสำเร็จ</a:t>
            </a:r>
            <a:endParaRPr lang="th-TH" sz="3733" dirty="0">
              <a:latin typeface="Arial Unicode MS" pitchFamily="34" charset="-128"/>
              <a:ea typeface="Arial Unicode MS" pitchFamily="34" charset="-128"/>
              <a:cs typeface="+mj-cs"/>
            </a:endParaRPr>
          </a:p>
          <a:p>
            <a:pPr indent="-609585" algn="thaiDist">
              <a:buFont typeface="+mj-lt"/>
              <a:buAutoNum type="arabicPeriod"/>
            </a:pPr>
            <a:endParaRPr lang="th-TH" sz="4267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grpSp>
        <p:nvGrpSpPr>
          <p:cNvPr id="631" name="Google Shape;631;p26"/>
          <p:cNvGrpSpPr/>
          <p:nvPr/>
        </p:nvGrpSpPr>
        <p:grpSpPr>
          <a:xfrm>
            <a:off x="7995927" y="2498315"/>
            <a:ext cx="3859484" cy="3965711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863000" y="836712"/>
            <a:ext cx="968430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th-TH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ประเด็นสำคัญ</a:t>
            </a:r>
            <a:endParaRPr lang="en-US" sz="5333" b="1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2" name="AutoShape 2" descr="แรงบันดาลใจ ทำงาน ความสำเร็จ"/>
          <p:cNvSpPr>
            <a:spLocks noChangeAspect="1" noChangeArrowheads="1"/>
          </p:cNvSpPr>
          <p:nvPr/>
        </p:nvSpPr>
        <p:spPr bwMode="auto">
          <a:xfrm>
            <a:off x="254000" y="-28363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th-TH" sz="3733"/>
          </a:p>
        </p:txBody>
      </p:sp>
    </p:spTree>
    <p:extLst>
      <p:ext uri="{BB962C8B-B14F-4D97-AF65-F5344CB8AC3E}">
        <p14:creationId xmlns:p14="http://schemas.microsoft.com/office/powerpoint/2010/main" val="40353184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431371" y="1508787"/>
            <a:ext cx="11329259" cy="499255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733" dirty="0">
                <a:cs typeface="+mj-cs"/>
              </a:rPr>
              <a:t>        หนึ่งในแนวคิดทฤษฎีการบริหารจัดการ </a:t>
            </a:r>
            <a:r>
              <a:rPr lang="en-US" sz="3733" dirty="0">
                <a:cs typeface="+mj-cs"/>
              </a:rPr>
              <a:t>(</a:t>
            </a:r>
            <a:r>
              <a:rPr lang="en-US" sz="3733" dirty="0">
                <a:cs typeface="+mj-cs"/>
              </a:rPr>
              <a:t>Management </a:t>
            </a:r>
            <a:r>
              <a:rPr lang="en-US" sz="3733" dirty="0">
                <a:cs typeface="+mj-cs"/>
              </a:rPr>
              <a:t>Theory) </a:t>
            </a:r>
            <a:r>
              <a:rPr lang="th-TH" sz="3733" dirty="0">
                <a:cs typeface="+mj-cs"/>
              </a:rPr>
              <a:t>         ที่เกิดขึ้นในอดีตและได้รับความนิยมมาจนถึงยุคปัจจุบันนั้นก็คือ ทฤษฎีที่เรียกว่า </a:t>
            </a:r>
            <a:r>
              <a:rPr lang="en-US" sz="3733" b="1" u="sng" dirty="0">
                <a:cs typeface="+mj-cs"/>
              </a:rPr>
              <a:t>POCCC</a:t>
            </a:r>
            <a:r>
              <a:rPr lang="en-US" sz="3733" dirty="0">
                <a:cs typeface="+mj-cs"/>
              </a:rPr>
              <a:t> </a:t>
            </a:r>
            <a:r>
              <a:rPr lang="th-TH" sz="3733" dirty="0">
                <a:cs typeface="+mj-cs"/>
              </a:rPr>
              <a:t>ซึ่งผู้ให้ </a:t>
            </a:r>
            <a:r>
              <a:rPr lang="th-TH" sz="3733" b="1" dirty="0">
                <a:cs typeface="+mj-cs"/>
              </a:rPr>
              <a:t>กำเนิดทฤษฎีนี้ก็คือ อองริ ฟาโยล </a:t>
            </a:r>
            <a:r>
              <a:rPr lang="en-US" sz="3733" b="1" dirty="0">
                <a:cs typeface="+mj-cs"/>
              </a:rPr>
              <a:t>(Henri </a:t>
            </a:r>
            <a:r>
              <a:rPr lang="en-US" sz="3733" b="1" dirty="0" err="1">
                <a:cs typeface="+mj-cs"/>
              </a:rPr>
              <a:t>Fayol</a:t>
            </a:r>
            <a:r>
              <a:rPr lang="en-US" sz="3733" b="1" dirty="0">
                <a:cs typeface="+mj-cs"/>
              </a:rPr>
              <a:t>)</a:t>
            </a:r>
            <a:r>
              <a:rPr lang="en-US" sz="3733" dirty="0">
                <a:cs typeface="+mj-cs"/>
              </a:rPr>
              <a:t> </a:t>
            </a:r>
            <a:r>
              <a:rPr lang="th-TH" sz="3733" dirty="0">
                <a:cs typeface="+mj-cs"/>
              </a:rPr>
              <a:t>วิศวกรเหมืองแร่และนักวิชาการชาว</a:t>
            </a:r>
            <a:r>
              <a:rPr lang="th-TH" sz="3733" dirty="0">
                <a:cs typeface="+mj-cs"/>
              </a:rPr>
              <a:t>ฝรั่งเศสที่</a:t>
            </a:r>
            <a:r>
              <a:rPr lang="th-TH" sz="3733" dirty="0">
                <a:cs typeface="+mj-cs"/>
              </a:rPr>
              <a:t>มีชื่อเสียง โดยเขาได้สรุปหลักทฤษฎีไว้ว่า หากวันหนึ่งคุณต้องอยู่ในสภาวะที่ต้องใช้คนจำนวนมากๆ ในการทำงานแล้วละก็ หัวใจของการบริหารจัดการ</a:t>
            </a:r>
            <a:r>
              <a:rPr lang="th-TH" sz="3733" b="1" dirty="0">
                <a:cs typeface="+mj-cs"/>
              </a:rPr>
              <a:t>เพื่อให้งานสำเร็จตามเป้าหมายนั้นมีองค์ประกอบ 5 ปัจจัย </a:t>
            </a:r>
            <a:r>
              <a:rPr lang="th-TH" sz="3733" dirty="0">
                <a:cs typeface="+mj-cs"/>
              </a:rPr>
              <a:t>ด้วยกัน                                   ซึ่งนั่นเป็นที่มาของทฤษฎี </a:t>
            </a:r>
            <a:r>
              <a:rPr lang="en-US" sz="3733" b="1" u="sng" dirty="0">
                <a:cs typeface="+mj-cs"/>
              </a:rPr>
              <a:t>POCCC</a:t>
            </a:r>
            <a:r>
              <a:rPr lang="en-US" sz="3733" dirty="0">
                <a:cs typeface="+mj-cs"/>
              </a:rPr>
              <a:t> </a:t>
            </a:r>
            <a:r>
              <a:rPr lang="th-TH" sz="3733" dirty="0">
                <a:cs typeface="+mj-cs"/>
              </a:rPr>
              <a:t>นั่นเอง</a:t>
            </a:r>
            <a:endParaRPr sz="3733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50067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0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th-TH" sz="3200" b="1" dirty="0">
                <a:cs typeface="+mj-cs"/>
              </a:rPr>
              <a:t>การวางแผน</a:t>
            </a:r>
            <a:endParaRPr sz="3200" b="1" dirty="0">
              <a:cs typeface="+mj-cs"/>
            </a:endParaRPr>
          </a:p>
        </p:txBody>
      </p:sp>
      <p:sp>
        <p:nvSpPr>
          <p:cNvPr id="826" name="Google Shape;826;p30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th-TH" sz="3200" b="1" dirty="0">
                <a:cs typeface="+mj-cs"/>
              </a:rPr>
              <a:t>การจัด</a:t>
            </a:r>
            <a:r>
              <a:rPr lang="th-TH" sz="3200" b="1" dirty="0">
                <a:cs typeface="+mj-cs"/>
              </a:rPr>
              <a:t>องค์การ</a:t>
            </a:r>
            <a:endParaRPr sz="3200" b="1" dirty="0">
              <a:cs typeface="+mj-cs"/>
            </a:endParaRPr>
          </a:p>
        </p:txBody>
      </p:sp>
      <p:sp>
        <p:nvSpPr>
          <p:cNvPr id="827" name="Google Shape;827;p30"/>
          <p:cNvSpPr txBox="1">
            <a:spLocks noGrp="1"/>
          </p:cNvSpPr>
          <p:nvPr>
            <p:ph type="subTitle" idx="4294967295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h-TH" sz="1333" dirty="0">
                <a:solidFill>
                  <a:schemeClr val="dk1"/>
                </a:solidFill>
              </a:rPr>
              <a:t> </a:t>
            </a:r>
            <a:r>
              <a:rPr lang="th-TH" sz="3200" b="1" dirty="0">
                <a:solidFill>
                  <a:schemeClr val="dk1"/>
                </a:solidFill>
                <a:cs typeface="+mj-cs"/>
              </a:rPr>
              <a:t>การบังคับบัญชาสั่งการ</a:t>
            </a:r>
            <a:endParaRPr sz="3200" b="1" dirty="0">
              <a:cs typeface="+mj-cs"/>
            </a:endParaRPr>
          </a:p>
        </p:txBody>
      </p:sp>
      <p:sp>
        <p:nvSpPr>
          <p:cNvPr id="828" name="Google Shape;828;p30"/>
          <p:cNvSpPr txBox="1">
            <a:spLocks noGrp="1"/>
          </p:cNvSpPr>
          <p:nvPr>
            <p:ph type="subTitle" idx="3"/>
          </p:nvPr>
        </p:nvSpPr>
        <p:spPr>
          <a:xfrm>
            <a:off x="8703070" y="4389107"/>
            <a:ext cx="2193463" cy="12859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th-TH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การประสานงาน</a:t>
            </a:r>
            <a:endParaRPr sz="3200" b="1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829" name="Google Shape;829;p30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-US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POCCC</a:t>
            </a:r>
            <a:endParaRPr sz="5333" b="1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830" name="Google Shape;830;p30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-US" sz="21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 – Planning</a:t>
            </a:r>
            <a:endParaRPr sz="2133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1" name="Google Shape;831;p30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2092689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-US" sz="21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– Organizing</a:t>
            </a:r>
            <a:endParaRPr sz="2133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2" name="Google Shape;832;p30"/>
          <p:cNvSpPr txBox="1">
            <a:spLocks noGrp="1"/>
          </p:cNvSpPr>
          <p:nvPr>
            <p:ph type="ctrTitle" idx="6"/>
          </p:nvPr>
        </p:nvSpPr>
        <p:spPr>
          <a:xfrm>
            <a:off x="6096000" y="3419633"/>
            <a:ext cx="2496277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-US" sz="21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 – Commanding</a:t>
            </a:r>
            <a:endParaRPr sz="2133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3" name="Google Shape;833;p30"/>
          <p:cNvSpPr txBox="1">
            <a:spLocks noGrp="1"/>
          </p:cNvSpPr>
          <p:nvPr>
            <p:ph type="ctrTitle" idx="7"/>
          </p:nvPr>
        </p:nvSpPr>
        <p:spPr>
          <a:xfrm>
            <a:off x="8678099" y="3419633"/>
            <a:ext cx="2314445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-US" sz="21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 – </a:t>
            </a:r>
            <a:r>
              <a:rPr lang="en-US" sz="21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Coordinating</a:t>
            </a:r>
            <a:endParaRPr sz="2133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34" name="Google Shape;834;p30"/>
          <p:cNvGrpSpPr/>
          <p:nvPr/>
        </p:nvGrpSpPr>
        <p:grpSpPr>
          <a:xfrm>
            <a:off x="2126134" y="2582751"/>
            <a:ext cx="766333" cy="996367"/>
            <a:chOff x="106075" y="1701200"/>
            <a:chExt cx="574750" cy="747275"/>
          </a:xfrm>
        </p:grpSpPr>
        <p:sp>
          <p:nvSpPr>
            <p:cNvPr id="835" name="Google Shape;835;p30"/>
            <p:cNvSpPr/>
            <p:nvPr/>
          </p:nvSpPr>
          <p:spPr>
            <a:xfrm>
              <a:off x="106075" y="1701200"/>
              <a:ext cx="574750" cy="747175"/>
            </a:xfrm>
            <a:custGeom>
              <a:avLst/>
              <a:gdLst/>
              <a:ahLst/>
              <a:cxnLst/>
              <a:rect l="l" t="t" r="r" b="b"/>
              <a:pathLst>
                <a:path w="22990" h="29887" extrusionOk="0">
                  <a:moveTo>
                    <a:pt x="12589" y="0"/>
                  </a:moveTo>
                  <a:cubicBezTo>
                    <a:pt x="12421" y="0"/>
                    <a:pt x="12257" y="17"/>
                    <a:pt x="12114" y="29"/>
                  </a:cubicBezTo>
                  <a:cubicBezTo>
                    <a:pt x="11600" y="74"/>
                    <a:pt x="11062" y="183"/>
                    <a:pt x="10546" y="183"/>
                  </a:cubicBezTo>
                  <a:cubicBezTo>
                    <a:pt x="10520" y="183"/>
                    <a:pt x="10493" y="182"/>
                    <a:pt x="10467" y="182"/>
                  </a:cubicBezTo>
                  <a:cubicBezTo>
                    <a:pt x="10435" y="181"/>
                    <a:pt x="10403" y="181"/>
                    <a:pt x="10371" y="181"/>
                  </a:cubicBezTo>
                  <a:cubicBezTo>
                    <a:pt x="9202" y="181"/>
                    <a:pt x="8145" y="671"/>
                    <a:pt x="7124" y="1055"/>
                  </a:cubicBezTo>
                  <a:cubicBezTo>
                    <a:pt x="6261" y="1380"/>
                    <a:pt x="5355" y="1867"/>
                    <a:pt x="4604" y="2538"/>
                  </a:cubicBezTo>
                  <a:cubicBezTo>
                    <a:pt x="3877" y="3189"/>
                    <a:pt x="3169" y="3861"/>
                    <a:pt x="2642" y="4660"/>
                  </a:cubicBezTo>
                  <a:cubicBezTo>
                    <a:pt x="2185" y="5357"/>
                    <a:pt x="1676" y="6062"/>
                    <a:pt x="1563" y="6673"/>
                  </a:cubicBezTo>
                  <a:cubicBezTo>
                    <a:pt x="1057" y="7782"/>
                    <a:pt x="839" y="8717"/>
                    <a:pt x="579" y="9644"/>
                  </a:cubicBezTo>
                  <a:cubicBezTo>
                    <a:pt x="63" y="11484"/>
                    <a:pt x="1" y="13352"/>
                    <a:pt x="306" y="15203"/>
                  </a:cubicBezTo>
                  <a:cubicBezTo>
                    <a:pt x="552" y="16687"/>
                    <a:pt x="1243" y="18058"/>
                    <a:pt x="1801" y="19454"/>
                  </a:cubicBezTo>
                  <a:cubicBezTo>
                    <a:pt x="2441" y="21056"/>
                    <a:pt x="3452" y="22461"/>
                    <a:pt x="4506" y="23797"/>
                  </a:cubicBezTo>
                  <a:cubicBezTo>
                    <a:pt x="5405" y="24939"/>
                    <a:pt x="6355" y="26055"/>
                    <a:pt x="7371" y="27114"/>
                  </a:cubicBezTo>
                  <a:cubicBezTo>
                    <a:pt x="8305" y="28087"/>
                    <a:pt x="9343" y="28958"/>
                    <a:pt x="10464" y="29710"/>
                  </a:cubicBezTo>
                  <a:cubicBezTo>
                    <a:pt x="10637" y="29827"/>
                    <a:pt x="10800" y="29887"/>
                    <a:pt x="10978" y="29887"/>
                  </a:cubicBezTo>
                  <a:cubicBezTo>
                    <a:pt x="11103" y="29887"/>
                    <a:pt x="11235" y="29857"/>
                    <a:pt x="11382" y="29797"/>
                  </a:cubicBezTo>
                  <a:cubicBezTo>
                    <a:pt x="12213" y="29455"/>
                    <a:pt x="12575" y="28612"/>
                    <a:pt x="13275" y="28121"/>
                  </a:cubicBezTo>
                  <a:cubicBezTo>
                    <a:pt x="13867" y="27705"/>
                    <a:pt x="14253" y="26993"/>
                    <a:pt x="14851" y="26591"/>
                  </a:cubicBezTo>
                  <a:cubicBezTo>
                    <a:pt x="15519" y="26142"/>
                    <a:pt x="15799" y="25321"/>
                    <a:pt x="16551" y="24988"/>
                  </a:cubicBezTo>
                  <a:cubicBezTo>
                    <a:pt x="16628" y="24955"/>
                    <a:pt x="16683" y="24834"/>
                    <a:pt x="16714" y="24742"/>
                  </a:cubicBezTo>
                  <a:cubicBezTo>
                    <a:pt x="16897" y="24178"/>
                    <a:pt x="17424" y="23862"/>
                    <a:pt x="17814" y="23537"/>
                  </a:cubicBezTo>
                  <a:cubicBezTo>
                    <a:pt x="18356" y="23081"/>
                    <a:pt x="18622" y="22445"/>
                    <a:pt x="19084" y="21950"/>
                  </a:cubicBezTo>
                  <a:cubicBezTo>
                    <a:pt x="19400" y="21612"/>
                    <a:pt x="19663" y="21026"/>
                    <a:pt x="19971" y="20603"/>
                  </a:cubicBezTo>
                  <a:cubicBezTo>
                    <a:pt x="20701" y="19597"/>
                    <a:pt x="21172" y="18470"/>
                    <a:pt x="21721" y="17381"/>
                  </a:cubicBezTo>
                  <a:cubicBezTo>
                    <a:pt x="22076" y="16673"/>
                    <a:pt x="22093" y="15847"/>
                    <a:pt x="22376" y="15099"/>
                  </a:cubicBezTo>
                  <a:cubicBezTo>
                    <a:pt x="22705" y="14238"/>
                    <a:pt x="22561" y="13286"/>
                    <a:pt x="22840" y="12399"/>
                  </a:cubicBezTo>
                  <a:cubicBezTo>
                    <a:pt x="22989" y="11924"/>
                    <a:pt x="22776" y="11389"/>
                    <a:pt x="22700" y="10923"/>
                  </a:cubicBezTo>
                  <a:cubicBezTo>
                    <a:pt x="22519" y="9820"/>
                    <a:pt x="22518" y="8685"/>
                    <a:pt x="22071" y="7605"/>
                  </a:cubicBezTo>
                  <a:cubicBezTo>
                    <a:pt x="21607" y="6477"/>
                    <a:pt x="21252" y="5313"/>
                    <a:pt x="20424" y="4383"/>
                  </a:cubicBezTo>
                  <a:cubicBezTo>
                    <a:pt x="19826" y="3711"/>
                    <a:pt x="19381" y="2881"/>
                    <a:pt x="18481" y="2518"/>
                  </a:cubicBezTo>
                  <a:cubicBezTo>
                    <a:pt x="18354" y="2467"/>
                    <a:pt x="18261" y="2336"/>
                    <a:pt x="18244" y="2175"/>
                  </a:cubicBezTo>
                  <a:cubicBezTo>
                    <a:pt x="18232" y="2064"/>
                    <a:pt x="18195" y="1945"/>
                    <a:pt x="18083" y="1945"/>
                  </a:cubicBezTo>
                  <a:cubicBezTo>
                    <a:pt x="18064" y="1945"/>
                    <a:pt x="18043" y="1949"/>
                    <a:pt x="18019" y="1956"/>
                  </a:cubicBezTo>
                  <a:cubicBezTo>
                    <a:pt x="17989" y="1966"/>
                    <a:pt x="17961" y="1970"/>
                    <a:pt x="17934" y="1970"/>
                  </a:cubicBezTo>
                  <a:cubicBezTo>
                    <a:pt x="17651" y="1970"/>
                    <a:pt x="17551" y="1476"/>
                    <a:pt x="17275" y="1476"/>
                  </a:cubicBezTo>
                  <a:cubicBezTo>
                    <a:pt x="17202" y="1476"/>
                    <a:pt x="17118" y="1510"/>
                    <a:pt x="17014" y="1597"/>
                  </a:cubicBezTo>
                  <a:cubicBezTo>
                    <a:pt x="17002" y="1561"/>
                    <a:pt x="16972" y="1519"/>
                    <a:pt x="16980" y="1487"/>
                  </a:cubicBezTo>
                  <a:cubicBezTo>
                    <a:pt x="17027" y="1289"/>
                    <a:pt x="17009" y="1231"/>
                    <a:pt x="16960" y="1231"/>
                  </a:cubicBezTo>
                  <a:cubicBezTo>
                    <a:pt x="16899" y="1231"/>
                    <a:pt x="16792" y="1321"/>
                    <a:pt x="16706" y="1347"/>
                  </a:cubicBezTo>
                  <a:cubicBezTo>
                    <a:pt x="16669" y="1358"/>
                    <a:pt x="16630" y="1364"/>
                    <a:pt x="16592" y="1364"/>
                  </a:cubicBezTo>
                  <a:cubicBezTo>
                    <a:pt x="16481" y="1364"/>
                    <a:pt x="16375" y="1316"/>
                    <a:pt x="16320" y="1215"/>
                  </a:cubicBezTo>
                  <a:cubicBezTo>
                    <a:pt x="15961" y="543"/>
                    <a:pt x="15303" y="745"/>
                    <a:pt x="14744" y="665"/>
                  </a:cubicBezTo>
                  <a:cubicBezTo>
                    <a:pt x="14739" y="665"/>
                    <a:pt x="14733" y="664"/>
                    <a:pt x="14727" y="664"/>
                  </a:cubicBezTo>
                  <a:cubicBezTo>
                    <a:pt x="14665" y="664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5"/>
                  </a:cubicBezTo>
                  <a:cubicBezTo>
                    <a:pt x="14541" y="354"/>
                    <a:pt x="14500" y="263"/>
                    <a:pt x="14417" y="263"/>
                  </a:cubicBezTo>
                  <a:cubicBezTo>
                    <a:pt x="14304" y="263"/>
                    <a:pt x="14111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5" y="400"/>
                    <a:pt x="13867" y="396"/>
                    <a:pt x="13816" y="396"/>
                  </a:cubicBezTo>
                  <a:cubicBezTo>
                    <a:pt x="13793" y="396"/>
                    <a:pt x="13770" y="396"/>
                    <a:pt x="13746" y="396"/>
                  </a:cubicBezTo>
                  <a:cubicBezTo>
                    <a:pt x="13667" y="396"/>
                    <a:pt x="13584" y="388"/>
                    <a:pt x="13507" y="311"/>
                  </a:cubicBezTo>
                  <a:cubicBezTo>
                    <a:pt x="13252" y="59"/>
                    <a:pt x="12911" y="0"/>
                    <a:pt x="1258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 dirty="0"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208125" y="1859425"/>
              <a:ext cx="320200" cy="384775"/>
            </a:xfrm>
            <a:custGeom>
              <a:avLst/>
              <a:gdLst/>
              <a:ahLst/>
              <a:cxnLst/>
              <a:rect l="l" t="t" r="r" b="b"/>
              <a:pathLst>
                <a:path w="12808" h="15391" extrusionOk="0">
                  <a:moveTo>
                    <a:pt x="10148" y="916"/>
                  </a:moveTo>
                  <a:cubicBezTo>
                    <a:pt x="10183" y="916"/>
                    <a:pt x="10219" y="918"/>
                    <a:pt x="10256" y="923"/>
                  </a:cubicBezTo>
                  <a:cubicBezTo>
                    <a:pt x="10337" y="934"/>
                    <a:pt x="10415" y="953"/>
                    <a:pt x="10573" y="984"/>
                  </a:cubicBezTo>
                  <a:cubicBezTo>
                    <a:pt x="9809" y="2200"/>
                    <a:pt x="8774" y="3166"/>
                    <a:pt x="8059" y="4452"/>
                  </a:cubicBezTo>
                  <a:lnTo>
                    <a:pt x="8059" y="4452"/>
                  </a:lnTo>
                  <a:cubicBezTo>
                    <a:pt x="7910" y="4244"/>
                    <a:pt x="7756" y="4067"/>
                    <a:pt x="7553" y="4067"/>
                  </a:cubicBezTo>
                  <a:cubicBezTo>
                    <a:pt x="7532" y="4067"/>
                    <a:pt x="7510" y="4069"/>
                    <a:pt x="7488" y="4073"/>
                  </a:cubicBezTo>
                  <a:cubicBezTo>
                    <a:pt x="7371" y="4094"/>
                    <a:pt x="7255" y="4103"/>
                    <a:pt x="7141" y="4103"/>
                  </a:cubicBezTo>
                  <a:cubicBezTo>
                    <a:pt x="6505" y="4103"/>
                    <a:pt x="5913" y="3826"/>
                    <a:pt x="5289" y="3768"/>
                  </a:cubicBezTo>
                  <a:cubicBezTo>
                    <a:pt x="4480" y="3694"/>
                    <a:pt x="3668" y="3650"/>
                    <a:pt x="2884" y="3394"/>
                  </a:cubicBezTo>
                  <a:cubicBezTo>
                    <a:pt x="2873" y="3391"/>
                    <a:pt x="2862" y="3390"/>
                    <a:pt x="2851" y="3390"/>
                  </a:cubicBezTo>
                  <a:cubicBezTo>
                    <a:pt x="2740" y="3390"/>
                    <a:pt x="2583" y="3532"/>
                    <a:pt x="2473" y="3532"/>
                  </a:cubicBezTo>
                  <a:cubicBezTo>
                    <a:pt x="2403" y="3532"/>
                    <a:pt x="2353" y="3474"/>
                    <a:pt x="2348" y="3282"/>
                  </a:cubicBezTo>
                  <a:cubicBezTo>
                    <a:pt x="2341" y="3033"/>
                    <a:pt x="2718" y="2999"/>
                    <a:pt x="2975" y="2899"/>
                  </a:cubicBezTo>
                  <a:cubicBezTo>
                    <a:pt x="4336" y="2372"/>
                    <a:pt x="5777" y="2160"/>
                    <a:pt x="7174" y="1787"/>
                  </a:cubicBezTo>
                  <a:cubicBezTo>
                    <a:pt x="7749" y="1632"/>
                    <a:pt x="8394" y="1655"/>
                    <a:pt x="8972" y="1454"/>
                  </a:cubicBezTo>
                  <a:cubicBezTo>
                    <a:pt x="9377" y="1314"/>
                    <a:pt x="9679" y="916"/>
                    <a:pt x="10148" y="916"/>
                  </a:cubicBezTo>
                  <a:close/>
                  <a:moveTo>
                    <a:pt x="11230" y="2075"/>
                  </a:moveTo>
                  <a:cubicBezTo>
                    <a:pt x="11501" y="2075"/>
                    <a:pt x="11301" y="2278"/>
                    <a:pt x="11315" y="2376"/>
                  </a:cubicBezTo>
                  <a:cubicBezTo>
                    <a:pt x="11528" y="3698"/>
                    <a:pt x="11685" y="5030"/>
                    <a:pt x="11953" y="6340"/>
                  </a:cubicBezTo>
                  <a:cubicBezTo>
                    <a:pt x="12031" y="6723"/>
                    <a:pt x="11675" y="6774"/>
                    <a:pt x="11663" y="7076"/>
                  </a:cubicBezTo>
                  <a:cubicBezTo>
                    <a:pt x="11654" y="7304"/>
                    <a:pt x="11587" y="7373"/>
                    <a:pt x="11494" y="7373"/>
                  </a:cubicBezTo>
                  <a:cubicBezTo>
                    <a:pt x="11368" y="7373"/>
                    <a:pt x="11195" y="7244"/>
                    <a:pt x="11062" y="7216"/>
                  </a:cubicBezTo>
                  <a:cubicBezTo>
                    <a:pt x="11047" y="7213"/>
                    <a:pt x="11027" y="7203"/>
                    <a:pt x="11014" y="7203"/>
                  </a:cubicBezTo>
                  <a:cubicBezTo>
                    <a:pt x="11010" y="7203"/>
                    <a:pt x="11007" y="7204"/>
                    <a:pt x="11005" y="7206"/>
                  </a:cubicBezTo>
                  <a:cubicBezTo>
                    <a:pt x="10428" y="7655"/>
                    <a:pt x="9620" y="7499"/>
                    <a:pt x="9045" y="7956"/>
                  </a:cubicBezTo>
                  <a:cubicBezTo>
                    <a:pt x="8970" y="8013"/>
                    <a:pt x="8863" y="8058"/>
                    <a:pt x="8770" y="8059"/>
                  </a:cubicBezTo>
                  <a:cubicBezTo>
                    <a:pt x="7810" y="8066"/>
                    <a:pt x="7007" y="8610"/>
                    <a:pt x="6121" y="8814"/>
                  </a:cubicBezTo>
                  <a:cubicBezTo>
                    <a:pt x="5723" y="8906"/>
                    <a:pt x="5314" y="9117"/>
                    <a:pt x="4890" y="9117"/>
                  </a:cubicBezTo>
                  <a:cubicBezTo>
                    <a:pt x="4809" y="9117"/>
                    <a:pt x="4728" y="9109"/>
                    <a:pt x="4646" y="9091"/>
                  </a:cubicBezTo>
                  <a:cubicBezTo>
                    <a:pt x="4617" y="9085"/>
                    <a:pt x="4592" y="9082"/>
                    <a:pt x="4571" y="9082"/>
                  </a:cubicBezTo>
                  <a:cubicBezTo>
                    <a:pt x="4443" y="9082"/>
                    <a:pt x="4455" y="9190"/>
                    <a:pt x="4397" y="9255"/>
                  </a:cubicBezTo>
                  <a:cubicBezTo>
                    <a:pt x="4326" y="9336"/>
                    <a:pt x="4251" y="9455"/>
                    <a:pt x="4186" y="9455"/>
                  </a:cubicBezTo>
                  <a:cubicBezTo>
                    <a:pt x="4140" y="9455"/>
                    <a:pt x="4099" y="9396"/>
                    <a:pt x="4067" y="9225"/>
                  </a:cubicBezTo>
                  <a:cubicBezTo>
                    <a:pt x="4064" y="9205"/>
                    <a:pt x="3972" y="9179"/>
                    <a:pt x="3933" y="9179"/>
                  </a:cubicBezTo>
                  <a:cubicBezTo>
                    <a:pt x="3925" y="9179"/>
                    <a:pt x="3919" y="9180"/>
                    <a:pt x="3917" y="9183"/>
                  </a:cubicBezTo>
                  <a:cubicBezTo>
                    <a:pt x="3665" y="9547"/>
                    <a:pt x="3193" y="9394"/>
                    <a:pt x="2865" y="9658"/>
                  </a:cubicBezTo>
                  <a:cubicBezTo>
                    <a:pt x="2762" y="9742"/>
                    <a:pt x="2665" y="9781"/>
                    <a:pt x="2579" y="9781"/>
                  </a:cubicBezTo>
                  <a:cubicBezTo>
                    <a:pt x="2386" y="9781"/>
                    <a:pt x="2241" y="9590"/>
                    <a:pt x="2168" y="9273"/>
                  </a:cubicBezTo>
                  <a:cubicBezTo>
                    <a:pt x="1986" y="8494"/>
                    <a:pt x="1777" y="7692"/>
                    <a:pt x="1681" y="6930"/>
                  </a:cubicBezTo>
                  <a:cubicBezTo>
                    <a:pt x="1587" y="6187"/>
                    <a:pt x="1079" y="5596"/>
                    <a:pt x="1143" y="4828"/>
                  </a:cubicBezTo>
                  <a:cubicBezTo>
                    <a:pt x="1172" y="4490"/>
                    <a:pt x="1281" y="4380"/>
                    <a:pt x="1498" y="4380"/>
                  </a:cubicBezTo>
                  <a:cubicBezTo>
                    <a:pt x="1552" y="4380"/>
                    <a:pt x="1611" y="4387"/>
                    <a:pt x="1678" y="4398"/>
                  </a:cubicBezTo>
                  <a:cubicBezTo>
                    <a:pt x="1879" y="4432"/>
                    <a:pt x="2078" y="4473"/>
                    <a:pt x="2148" y="4487"/>
                  </a:cubicBezTo>
                  <a:cubicBezTo>
                    <a:pt x="3177" y="4834"/>
                    <a:pt x="4135" y="4822"/>
                    <a:pt x="5057" y="5019"/>
                  </a:cubicBezTo>
                  <a:cubicBezTo>
                    <a:pt x="5960" y="5212"/>
                    <a:pt x="6889" y="5278"/>
                    <a:pt x="7767" y="5588"/>
                  </a:cubicBezTo>
                  <a:cubicBezTo>
                    <a:pt x="7784" y="5593"/>
                    <a:pt x="7803" y="5596"/>
                    <a:pt x="7825" y="5596"/>
                  </a:cubicBezTo>
                  <a:cubicBezTo>
                    <a:pt x="8133" y="5596"/>
                    <a:pt x="8932" y="5057"/>
                    <a:pt x="9067" y="4811"/>
                  </a:cubicBezTo>
                  <a:cubicBezTo>
                    <a:pt x="9432" y="4143"/>
                    <a:pt x="9774" y="3449"/>
                    <a:pt x="10435" y="3001"/>
                  </a:cubicBezTo>
                  <a:cubicBezTo>
                    <a:pt x="10680" y="2834"/>
                    <a:pt x="10827" y="2596"/>
                    <a:pt x="10899" y="2316"/>
                  </a:cubicBezTo>
                  <a:cubicBezTo>
                    <a:pt x="10943" y="2139"/>
                    <a:pt x="11081" y="2079"/>
                    <a:pt x="11217" y="2075"/>
                  </a:cubicBezTo>
                  <a:cubicBezTo>
                    <a:pt x="11222" y="2075"/>
                    <a:pt x="11226" y="2075"/>
                    <a:pt x="11230" y="2075"/>
                  </a:cubicBezTo>
                  <a:close/>
                  <a:moveTo>
                    <a:pt x="11382" y="1"/>
                  </a:moveTo>
                  <a:cubicBezTo>
                    <a:pt x="11176" y="1"/>
                    <a:pt x="10993" y="146"/>
                    <a:pt x="10813" y="146"/>
                  </a:cubicBezTo>
                  <a:cubicBezTo>
                    <a:pt x="10802" y="146"/>
                    <a:pt x="10791" y="146"/>
                    <a:pt x="10780" y="145"/>
                  </a:cubicBezTo>
                  <a:cubicBezTo>
                    <a:pt x="10635" y="130"/>
                    <a:pt x="10490" y="123"/>
                    <a:pt x="10347" y="123"/>
                  </a:cubicBezTo>
                  <a:cubicBezTo>
                    <a:pt x="9470" y="123"/>
                    <a:pt x="8630" y="373"/>
                    <a:pt x="7781" y="516"/>
                  </a:cubicBezTo>
                  <a:cubicBezTo>
                    <a:pt x="7728" y="525"/>
                    <a:pt x="7674" y="529"/>
                    <a:pt x="7620" y="529"/>
                  </a:cubicBezTo>
                  <a:cubicBezTo>
                    <a:pt x="7398" y="529"/>
                    <a:pt x="7171" y="467"/>
                    <a:pt x="6963" y="467"/>
                  </a:cubicBezTo>
                  <a:cubicBezTo>
                    <a:pt x="6820" y="467"/>
                    <a:pt x="6686" y="496"/>
                    <a:pt x="6568" y="593"/>
                  </a:cubicBezTo>
                  <a:cubicBezTo>
                    <a:pt x="6038" y="1028"/>
                    <a:pt x="5242" y="631"/>
                    <a:pt x="4785" y="1234"/>
                  </a:cubicBezTo>
                  <a:cubicBezTo>
                    <a:pt x="4742" y="1292"/>
                    <a:pt x="4653" y="1325"/>
                    <a:pt x="4552" y="1325"/>
                  </a:cubicBezTo>
                  <a:cubicBezTo>
                    <a:pt x="4497" y="1325"/>
                    <a:pt x="4439" y="1315"/>
                    <a:pt x="4382" y="1294"/>
                  </a:cubicBezTo>
                  <a:cubicBezTo>
                    <a:pt x="4307" y="1266"/>
                    <a:pt x="4233" y="1254"/>
                    <a:pt x="4161" y="1254"/>
                  </a:cubicBezTo>
                  <a:cubicBezTo>
                    <a:pt x="3850" y="1254"/>
                    <a:pt x="3567" y="1473"/>
                    <a:pt x="3288" y="1547"/>
                  </a:cubicBezTo>
                  <a:cubicBezTo>
                    <a:pt x="2860" y="1659"/>
                    <a:pt x="2457" y="1991"/>
                    <a:pt x="1991" y="2154"/>
                  </a:cubicBezTo>
                  <a:cubicBezTo>
                    <a:pt x="1693" y="2256"/>
                    <a:pt x="1244" y="2165"/>
                    <a:pt x="1124" y="2642"/>
                  </a:cubicBezTo>
                  <a:cubicBezTo>
                    <a:pt x="1108" y="2707"/>
                    <a:pt x="1050" y="2732"/>
                    <a:pt x="975" y="2732"/>
                  </a:cubicBezTo>
                  <a:cubicBezTo>
                    <a:pt x="925" y="2732"/>
                    <a:pt x="868" y="2721"/>
                    <a:pt x="810" y="2702"/>
                  </a:cubicBezTo>
                  <a:cubicBezTo>
                    <a:pt x="739" y="2678"/>
                    <a:pt x="675" y="2667"/>
                    <a:pt x="618" y="2667"/>
                  </a:cubicBezTo>
                  <a:cubicBezTo>
                    <a:pt x="408" y="2667"/>
                    <a:pt x="294" y="2815"/>
                    <a:pt x="286" y="3029"/>
                  </a:cubicBezTo>
                  <a:cubicBezTo>
                    <a:pt x="0" y="3924"/>
                    <a:pt x="390" y="4702"/>
                    <a:pt x="470" y="5501"/>
                  </a:cubicBezTo>
                  <a:cubicBezTo>
                    <a:pt x="607" y="6886"/>
                    <a:pt x="1015" y="8234"/>
                    <a:pt x="1138" y="9626"/>
                  </a:cubicBezTo>
                  <a:cubicBezTo>
                    <a:pt x="1181" y="10099"/>
                    <a:pt x="1518" y="10489"/>
                    <a:pt x="1804" y="10732"/>
                  </a:cubicBezTo>
                  <a:cubicBezTo>
                    <a:pt x="1942" y="10849"/>
                    <a:pt x="2177" y="10907"/>
                    <a:pt x="2433" y="10907"/>
                  </a:cubicBezTo>
                  <a:cubicBezTo>
                    <a:pt x="2631" y="10907"/>
                    <a:pt x="2842" y="10872"/>
                    <a:pt x="3031" y="10804"/>
                  </a:cubicBezTo>
                  <a:cubicBezTo>
                    <a:pt x="3708" y="10558"/>
                    <a:pt x="4405" y="10382"/>
                    <a:pt x="5116" y="10248"/>
                  </a:cubicBezTo>
                  <a:cubicBezTo>
                    <a:pt x="5465" y="10182"/>
                    <a:pt x="5812" y="10078"/>
                    <a:pt x="6161" y="9996"/>
                  </a:cubicBezTo>
                  <a:cubicBezTo>
                    <a:pt x="6880" y="9829"/>
                    <a:pt x="7572" y="9532"/>
                    <a:pt x="8296" y="9407"/>
                  </a:cubicBezTo>
                  <a:cubicBezTo>
                    <a:pt x="8931" y="9297"/>
                    <a:pt x="9561" y="9076"/>
                    <a:pt x="10097" y="8830"/>
                  </a:cubicBezTo>
                  <a:cubicBezTo>
                    <a:pt x="10834" y="8494"/>
                    <a:pt x="11877" y="8592"/>
                    <a:pt x="12270" y="7622"/>
                  </a:cubicBezTo>
                  <a:cubicBezTo>
                    <a:pt x="12807" y="7605"/>
                    <a:pt x="12711" y="7167"/>
                    <a:pt x="12729" y="6864"/>
                  </a:cubicBezTo>
                  <a:cubicBezTo>
                    <a:pt x="12761" y="6350"/>
                    <a:pt x="12732" y="5787"/>
                    <a:pt x="12612" y="5329"/>
                  </a:cubicBezTo>
                  <a:cubicBezTo>
                    <a:pt x="12341" y="4286"/>
                    <a:pt x="12312" y="3215"/>
                    <a:pt x="12106" y="2168"/>
                  </a:cubicBezTo>
                  <a:cubicBezTo>
                    <a:pt x="12033" y="1792"/>
                    <a:pt x="11905" y="1335"/>
                    <a:pt x="12017" y="935"/>
                  </a:cubicBezTo>
                  <a:cubicBezTo>
                    <a:pt x="12135" y="522"/>
                    <a:pt x="11949" y="336"/>
                    <a:pt x="11666" y="108"/>
                  </a:cubicBezTo>
                  <a:cubicBezTo>
                    <a:pt x="11566" y="28"/>
                    <a:pt x="11472" y="1"/>
                    <a:pt x="11382" y="1"/>
                  </a:cubicBezTo>
                  <a:close/>
                  <a:moveTo>
                    <a:pt x="10695" y="10370"/>
                  </a:moveTo>
                  <a:cubicBezTo>
                    <a:pt x="10551" y="10370"/>
                    <a:pt x="10411" y="10434"/>
                    <a:pt x="10292" y="10592"/>
                  </a:cubicBezTo>
                  <a:cubicBezTo>
                    <a:pt x="10068" y="10889"/>
                    <a:pt x="10229" y="11226"/>
                    <a:pt x="10546" y="11461"/>
                  </a:cubicBezTo>
                  <a:cubicBezTo>
                    <a:pt x="10939" y="11753"/>
                    <a:pt x="11341" y="12041"/>
                    <a:pt x="11692" y="12380"/>
                  </a:cubicBezTo>
                  <a:cubicBezTo>
                    <a:pt x="11811" y="12495"/>
                    <a:pt x="11893" y="12540"/>
                    <a:pt x="11952" y="12540"/>
                  </a:cubicBezTo>
                  <a:cubicBezTo>
                    <a:pt x="12070" y="12540"/>
                    <a:pt x="12098" y="12359"/>
                    <a:pt x="12147" y="12193"/>
                  </a:cubicBezTo>
                  <a:cubicBezTo>
                    <a:pt x="12268" y="11956"/>
                    <a:pt x="12120" y="11759"/>
                    <a:pt x="12054" y="11550"/>
                  </a:cubicBezTo>
                  <a:cubicBezTo>
                    <a:pt x="11923" y="11135"/>
                    <a:pt x="11535" y="10943"/>
                    <a:pt x="11259" y="10658"/>
                  </a:cubicBezTo>
                  <a:cubicBezTo>
                    <a:pt x="11096" y="10491"/>
                    <a:pt x="10893" y="10370"/>
                    <a:pt x="10695" y="10370"/>
                  </a:cubicBezTo>
                  <a:close/>
                  <a:moveTo>
                    <a:pt x="8960" y="11648"/>
                  </a:moveTo>
                  <a:cubicBezTo>
                    <a:pt x="8897" y="11648"/>
                    <a:pt x="8829" y="11670"/>
                    <a:pt x="8757" y="11721"/>
                  </a:cubicBezTo>
                  <a:cubicBezTo>
                    <a:pt x="8457" y="11930"/>
                    <a:pt x="8333" y="12375"/>
                    <a:pt x="8581" y="12706"/>
                  </a:cubicBezTo>
                  <a:cubicBezTo>
                    <a:pt x="8924" y="13164"/>
                    <a:pt x="9105" y="13700"/>
                    <a:pt x="9364" y="14193"/>
                  </a:cubicBezTo>
                  <a:cubicBezTo>
                    <a:pt x="9510" y="14473"/>
                    <a:pt x="9528" y="14753"/>
                    <a:pt x="9828" y="14753"/>
                  </a:cubicBezTo>
                  <a:cubicBezTo>
                    <a:pt x="9839" y="14753"/>
                    <a:pt x="9852" y="14753"/>
                    <a:pt x="9864" y="14752"/>
                  </a:cubicBezTo>
                  <a:cubicBezTo>
                    <a:pt x="10040" y="14770"/>
                    <a:pt x="10169" y="14915"/>
                    <a:pt x="10299" y="14915"/>
                  </a:cubicBezTo>
                  <a:cubicBezTo>
                    <a:pt x="10356" y="14915"/>
                    <a:pt x="10414" y="14887"/>
                    <a:pt x="10476" y="14806"/>
                  </a:cubicBezTo>
                  <a:lnTo>
                    <a:pt x="10475" y="14806"/>
                  </a:lnTo>
                  <a:cubicBezTo>
                    <a:pt x="10549" y="14709"/>
                    <a:pt x="10620" y="14605"/>
                    <a:pt x="10564" y="14466"/>
                  </a:cubicBezTo>
                  <a:cubicBezTo>
                    <a:pt x="10239" y="13660"/>
                    <a:pt x="10003" y="12814"/>
                    <a:pt x="9483" y="12097"/>
                  </a:cubicBezTo>
                  <a:cubicBezTo>
                    <a:pt x="9341" y="11901"/>
                    <a:pt x="9176" y="11648"/>
                    <a:pt x="8960" y="11648"/>
                  </a:cubicBezTo>
                  <a:close/>
                  <a:moveTo>
                    <a:pt x="7106" y="11825"/>
                  </a:moveTo>
                  <a:cubicBezTo>
                    <a:pt x="6864" y="11825"/>
                    <a:pt x="6732" y="12036"/>
                    <a:pt x="6689" y="12344"/>
                  </a:cubicBezTo>
                  <a:cubicBezTo>
                    <a:pt x="6568" y="13197"/>
                    <a:pt x="6422" y="14045"/>
                    <a:pt x="6396" y="14909"/>
                  </a:cubicBezTo>
                  <a:cubicBezTo>
                    <a:pt x="6387" y="15192"/>
                    <a:pt x="6588" y="15350"/>
                    <a:pt x="6768" y="15386"/>
                  </a:cubicBezTo>
                  <a:cubicBezTo>
                    <a:pt x="6785" y="15389"/>
                    <a:pt x="6802" y="15391"/>
                    <a:pt x="6818" y="15391"/>
                  </a:cubicBezTo>
                  <a:cubicBezTo>
                    <a:pt x="6987" y="15391"/>
                    <a:pt x="7098" y="15208"/>
                    <a:pt x="7163" y="14999"/>
                  </a:cubicBezTo>
                  <a:cubicBezTo>
                    <a:pt x="7340" y="14416"/>
                    <a:pt x="7394" y="13813"/>
                    <a:pt x="7518" y="13223"/>
                  </a:cubicBezTo>
                  <a:cubicBezTo>
                    <a:pt x="7563" y="13009"/>
                    <a:pt x="7655" y="12792"/>
                    <a:pt x="7640" y="12582"/>
                  </a:cubicBezTo>
                  <a:cubicBezTo>
                    <a:pt x="7620" y="12280"/>
                    <a:pt x="7544" y="11913"/>
                    <a:pt x="7215" y="11838"/>
                  </a:cubicBezTo>
                  <a:cubicBezTo>
                    <a:pt x="7177" y="11829"/>
                    <a:pt x="7140" y="11825"/>
                    <a:pt x="7106" y="11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 dirty="0"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106075" y="1701250"/>
              <a:ext cx="574750" cy="747225"/>
            </a:xfrm>
            <a:custGeom>
              <a:avLst/>
              <a:gdLst/>
              <a:ahLst/>
              <a:cxnLst/>
              <a:rect l="l" t="t" r="r" b="b"/>
              <a:pathLst>
                <a:path w="22990" h="29889" extrusionOk="0">
                  <a:moveTo>
                    <a:pt x="10998" y="1566"/>
                  </a:moveTo>
                  <a:cubicBezTo>
                    <a:pt x="11155" y="1566"/>
                    <a:pt x="11313" y="1576"/>
                    <a:pt x="11472" y="1599"/>
                  </a:cubicBezTo>
                  <a:cubicBezTo>
                    <a:pt x="12175" y="1699"/>
                    <a:pt x="12887" y="1689"/>
                    <a:pt x="13590" y="1847"/>
                  </a:cubicBezTo>
                  <a:cubicBezTo>
                    <a:pt x="14346" y="2017"/>
                    <a:pt x="15102" y="2107"/>
                    <a:pt x="15813" y="2476"/>
                  </a:cubicBezTo>
                  <a:cubicBezTo>
                    <a:pt x="17107" y="3147"/>
                    <a:pt x="18286" y="3956"/>
                    <a:pt x="19213" y="5083"/>
                  </a:cubicBezTo>
                  <a:cubicBezTo>
                    <a:pt x="19895" y="5914"/>
                    <a:pt x="20243" y="6947"/>
                    <a:pt x="20784" y="7865"/>
                  </a:cubicBezTo>
                  <a:cubicBezTo>
                    <a:pt x="20961" y="8166"/>
                    <a:pt x="20929" y="8536"/>
                    <a:pt x="20985" y="8862"/>
                  </a:cubicBezTo>
                  <a:cubicBezTo>
                    <a:pt x="21208" y="10132"/>
                    <a:pt x="21552" y="11393"/>
                    <a:pt x="21370" y="12711"/>
                  </a:cubicBezTo>
                  <a:lnTo>
                    <a:pt x="21370" y="12712"/>
                  </a:lnTo>
                  <a:cubicBezTo>
                    <a:pt x="21259" y="13511"/>
                    <a:pt x="21370" y="14376"/>
                    <a:pt x="21105" y="15112"/>
                  </a:cubicBezTo>
                  <a:cubicBezTo>
                    <a:pt x="20769" y="16049"/>
                    <a:pt x="20686" y="17131"/>
                    <a:pt x="19867" y="17867"/>
                  </a:cubicBezTo>
                  <a:cubicBezTo>
                    <a:pt x="19675" y="18039"/>
                    <a:pt x="19942" y="18327"/>
                    <a:pt x="19770" y="18562"/>
                  </a:cubicBezTo>
                  <a:cubicBezTo>
                    <a:pt x="19343" y="19138"/>
                    <a:pt x="19019" y="19792"/>
                    <a:pt x="18521" y="20314"/>
                  </a:cubicBezTo>
                  <a:cubicBezTo>
                    <a:pt x="18265" y="20582"/>
                    <a:pt x="18122" y="20923"/>
                    <a:pt x="17925" y="21219"/>
                  </a:cubicBezTo>
                  <a:cubicBezTo>
                    <a:pt x="17264" y="22213"/>
                    <a:pt x="16372" y="22994"/>
                    <a:pt x="15625" y="23904"/>
                  </a:cubicBezTo>
                  <a:cubicBezTo>
                    <a:pt x="14584" y="25174"/>
                    <a:pt x="13293" y="26198"/>
                    <a:pt x="12207" y="27428"/>
                  </a:cubicBezTo>
                  <a:cubicBezTo>
                    <a:pt x="11912" y="27764"/>
                    <a:pt x="11671" y="28305"/>
                    <a:pt x="11063" y="28350"/>
                  </a:cubicBezTo>
                  <a:cubicBezTo>
                    <a:pt x="11012" y="28354"/>
                    <a:pt x="10962" y="28357"/>
                    <a:pt x="10915" y="28357"/>
                  </a:cubicBezTo>
                  <a:cubicBezTo>
                    <a:pt x="10747" y="28357"/>
                    <a:pt x="10607" y="28323"/>
                    <a:pt x="10512" y="28189"/>
                  </a:cubicBezTo>
                  <a:cubicBezTo>
                    <a:pt x="9988" y="27448"/>
                    <a:pt x="9080" y="27122"/>
                    <a:pt x="8557" y="26413"/>
                  </a:cubicBezTo>
                  <a:cubicBezTo>
                    <a:pt x="7960" y="25604"/>
                    <a:pt x="7162" y="24991"/>
                    <a:pt x="6576" y="24164"/>
                  </a:cubicBezTo>
                  <a:cubicBezTo>
                    <a:pt x="6271" y="23734"/>
                    <a:pt x="5984" y="23259"/>
                    <a:pt x="5591" y="22861"/>
                  </a:cubicBezTo>
                  <a:cubicBezTo>
                    <a:pt x="5140" y="22408"/>
                    <a:pt x="4890" y="21760"/>
                    <a:pt x="4590" y="21189"/>
                  </a:cubicBezTo>
                  <a:cubicBezTo>
                    <a:pt x="4222" y="20485"/>
                    <a:pt x="3815" y="19782"/>
                    <a:pt x="3519" y="19060"/>
                  </a:cubicBezTo>
                  <a:cubicBezTo>
                    <a:pt x="3270" y="18451"/>
                    <a:pt x="2986" y="17833"/>
                    <a:pt x="2789" y="17187"/>
                  </a:cubicBezTo>
                  <a:cubicBezTo>
                    <a:pt x="2441" y="16049"/>
                    <a:pt x="2176" y="14888"/>
                    <a:pt x="1938" y="13729"/>
                  </a:cubicBezTo>
                  <a:cubicBezTo>
                    <a:pt x="1868" y="13392"/>
                    <a:pt x="1674" y="12884"/>
                    <a:pt x="2007" y="12498"/>
                  </a:cubicBezTo>
                  <a:cubicBezTo>
                    <a:pt x="1547" y="12078"/>
                    <a:pt x="1972" y="11574"/>
                    <a:pt x="1877" y="11145"/>
                  </a:cubicBezTo>
                  <a:cubicBezTo>
                    <a:pt x="1727" y="10463"/>
                    <a:pt x="2034" y="9874"/>
                    <a:pt x="2076" y="9239"/>
                  </a:cubicBezTo>
                  <a:cubicBezTo>
                    <a:pt x="2153" y="8073"/>
                    <a:pt x="2757" y="7092"/>
                    <a:pt x="3171" y="5981"/>
                  </a:cubicBezTo>
                  <a:cubicBezTo>
                    <a:pt x="3641" y="5608"/>
                    <a:pt x="3866" y="5006"/>
                    <a:pt x="4339" y="4560"/>
                  </a:cubicBezTo>
                  <a:cubicBezTo>
                    <a:pt x="4693" y="4226"/>
                    <a:pt x="5024" y="3844"/>
                    <a:pt x="5357" y="3481"/>
                  </a:cubicBezTo>
                  <a:cubicBezTo>
                    <a:pt x="5588" y="3229"/>
                    <a:pt x="5859" y="3261"/>
                    <a:pt x="6092" y="3125"/>
                  </a:cubicBezTo>
                  <a:cubicBezTo>
                    <a:pt x="6793" y="2718"/>
                    <a:pt x="7432" y="2222"/>
                    <a:pt x="8294" y="2068"/>
                  </a:cubicBezTo>
                  <a:cubicBezTo>
                    <a:pt x="9197" y="1906"/>
                    <a:pt x="10080" y="1566"/>
                    <a:pt x="10998" y="1566"/>
                  </a:cubicBezTo>
                  <a:close/>
                  <a:moveTo>
                    <a:pt x="12590" y="0"/>
                  </a:moveTo>
                  <a:cubicBezTo>
                    <a:pt x="12421" y="0"/>
                    <a:pt x="12258" y="17"/>
                    <a:pt x="12114" y="30"/>
                  </a:cubicBezTo>
                  <a:cubicBezTo>
                    <a:pt x="11599" y="75"/>
                    <a:pt x="11058" y="183"/>
                    <a:pt x="10541" y="183"/>
                  </a:cubicBezTo>
                  <a:cubicBezTo>
                    <a:pt x="10516" y="183"/>
                    <a:pt x="10492" y="183"/>
                    <a:pt x="10468" y="182"/>
                  </a:cubicBezTo>
                  <a:cubicBezTo>
                    <a:pt x="10436" y="182"/>
                    <a:pt x="10404" y="181"/>
                    <a:pt x="10371" y="181"/>
                  </a:cubicBezTo>
                  <a:cubicBezTo>
                    <a:pt x="9202" y="181"/>
                    <a:pt x="8145" y="670"/>
                    <a:pt x="7124" y="1055"/>
                  </a:cubicBezTo>
                  <a:cubicBezTo>
                    <a:pt x="6261" y="1379"/>
                    <a:pt x="5355" y="1868"/>
                    <a:pt x="4605" y="2538"/>
                  </a:cubicBezTo>
                  <a:cubicBezTo>
                    <a:pt x="3878" y="3188"/>
                    <a:pt x="3170" y="3861"/>
                    <a:pt x="2644" y="4661"/>
                  </a:cubicBezTo>
                  <a:cubicBezTo>
                    <a:pt x="2185" y="5357"/>
                    <a:pt x="1676" y="6061"/>
                    <a:pt x="1563" y="6672"/>
                  </a:cubicBezTo>
                  <a:cubicBezTo>
                    <a:pt x="1059" y="7781"/>
                    <a:pt x="840" y="8718"/>
                    <a:pt x="580" y="9646"/>
                  </a:cubicBezTo>
                  <a:cubicBezTo>
                    <a:pt x="63" y="11486"/>
                    <a:pt x="1" y="13353"/>
                    <a:pt x="306" y="15205"/>
                  </a:cubicBezTo>
                  <a:cubicBezTo>
                    <a:pt x="552" y="16689"/>
                    <a:pt x="1243" y="18060"/>
                    <a:pt x="1801" y="19456"/>
                  </a:cubicBezTo>
                  <a:cubicBezTo>
                    <a:pt x="2441" y="21058"/>
                    <a:pt x="3453" y="22463"/>
                    <a:pt x="4506" y="23799"/>
                  </a:cubicBezTo>
                  <a:cubicBezTo>
                    <a:pt x="5406" y="24940"/>
                    <a:pt x="6355" y="26057"/>
                    <a:pt x="7371" y="27115"/>
                  </a:cubicBezTo>
                  <a:cubicBezTo>
                    <a:pt x="8307" y="28089"/>
                    <a:pt x="9343" y="28960"/>
                    <a:pt x="10464" y="29712"/>
                  </a:cubicBezTo>
                  <a:cubicBezTo>
                    <a:pt x="10637" y="29828"/>
                    <a:pt x="10800" y="29888"/>
                    <a:pt x="10978" y="29888"/>
                  </a:cubicBezTo>
                  <a:cubicBezTo>
                    <a:pt x="11103" y="29888"/>
                    <a:pt x="11235" y="29859"/>
                    <a:pt x="11382" y="29799"/>
                  </a:cubicBezTo>
                  <a:cubicBezTo>
                    <a:pt x="12213" y="29457"/>
                    <a:pt x="12575" y="28614"/>
                    <a:pt x="13275" y="28122"/>
                  </a:cubicBezTo>
                  <a:cubicBezTo>
                    <a:pt x="13867" y="27707"/>
                    <a:pt x="14254" y="26995"/>
                    <a:pt x="14851" y="26593"/>
                  </a:cubicBezTo>
                  <a:cubicBezTo>
                    <a:pt x="15519" y="26143"/>
                    <a:pt x="15799" y="25323"/>
                    <a:pt x="16552" y="24989"/>
                  </a:cubicBezTo>
                  <a:cubicBezTo>
                    <a:pt x="16628" y="24956"/>
                    <a:pt x="16683" y="24835"/>
                    <a:pt x="16714" y="24744"/>
                  </a:cubicBezTo>
                  <a:cubicBezTo>
                    <a:pt x="16897" y="24180"/>
                    <a:pt x="17424" y="23863"/>
                    <a:pt x="17814" y="23538"/>
                  </a:cubicBezTo>
                  <a:cubicBezTo>
                    <a:pt x="18357" y="23083"/>
                    <a:pt x="18624" y="22447"/>
                    <a:pt x="19084" y="21952"/>
                  </a:cubicBezTo>
                  <a:cubicBezTo>
                    <a:pt x="19400" y="21614"/>
                    <a:pt x="19664" y="21028"/>
                    <a:pt x="19971" y="20604"/>
                  </a:cubicBezTo>
                  <a:cubicBezTo>
                    <a:pt x="20701" y="19599"/>
                    <a:pt x="21172" y="18472"/>
                    <a:pt x="21721" y="17381"/>
                  </a:cubicBezTo>
                  <a:cubicBezTo>
                    <a:pt x="22076" y="16675"/>
                    <a:pt x="22093" y="15847"/>
                    <a:pt x="22378" y="15101"/>
                  </a:cubicBezTo>
                  <a:cubicBezTo>
                    <a:pt x="22705" y="14240"/>
                    <a:pt x="22561" y="13286"/>
                    <a:pt x="22840" y="12401"/>
                  </a:cubicBezTo>
                  <a:cubicBezTo>
                    <a:pt x="22989" y="11924"/>
                    <a:pt x="22776" y="11388"/>
                    <a:pt x="22700" y="10923"/>
                  </a:cubicBezTo>
                  <a:cubicBezTo>
                    <a:pt x="22521" y="9819"/>
                    <a:pt x="22518" y="8686"/>
                    <a:pt x="22072" y="7604"/>
                  </a:cubicBezTo>
                  <a:cubicBezTo>
                    <a:pt x="21607" y="6477"/>
                    <a:pt x="21253" y="5313"/>
                    <a:pt x="20425" y="4383"/>
                  </a:cubicBezTo>
                  <a:cubicBezTo>
                    <a:pt x="19826" y="3712"/>
                    <a:pt x="19381" y="2881"/>
                    <a:pt x="18481" y="2518"/>
                  </a:cubicBezTo>
                  <a:cubicBezTo>
                    <a:pt x="18354" y="2467"/>
                    <a:pt x="18261" y="2335"/>
                    <a:pt x="18244" y="2174"/>
                  </a:cubicBezTo>
                  <a:cubicBezTo>
                    <a:pt x="18232" y="2064"/>
                    <a:pt x="18196" y="1946"/>
                    <a:pt x="18083" y="1946"/>
                  </a:cubicBezTo>
                  <a:cubicBezTo>
                    <a:pt x="18064" y="1946"/>
                    <a:pt x="18043" y="1949"/>
                    <a:pt x="18019" y="1957"/>
                  </a:cubicBezTo>
                  <a:cubicBezTo>
                    <a:pt x="17989" y="1966"/>
                    <a:pt x="17961" y="1971"/>
                    <a:pt x="17934" y="1971"/>
                  </a:cubicBezTo>
                  <a:cubicBezTo>
                    <a:pt x="17652" y="1971"/>
                    <a:pt x="17552" y="1476"/>
                    <a:pt x="17276" y="1476"/>
                  </a:cubicBezTo>
                  <a:cubicBezTo>
                    <a:pt x="17203" y="1476"/>
                    <a:pt x="17118" y="1511"/>
                    <a:pt x="17014" y="1598"/>
                  </a:cubicBezTo>
                  <a:cubicBezTo>
                    <a:pt x="17002" y="1561"/>
                    <a:pt x="16972" y="1520"/>
                    <a:pt x="16980" y="1488"/>
                  </a:cubicBezTo>
                  <a:cubicBezTo>
                    <a:pt x="17028" y="1290"/>
                    <a:pt x="17009" y="1231"/>
                    <a:pt x="16961" y="1231"/>
                  </a:cubicBezTo>
                  <a:cubicBezTo>
                    <a:pt x="16900" y="1231"/>
                    <a:pt x="16793" y="1321"/>
                    <a:pt x="16707" y="1347"/>
                  </a:cubicBezTo>
                  <a:cubicBezTo>
                    <a:pt x="16670" y="1359"/>
                    <a:pt x="16631" y="1364"/>
                    <a:pt x="16593" y="1364"/>
                  </a:cubicBezTo>
                  <a:cubicBezTo>
                    <a:pt x="16482" y="1364"/>
                    <a:pt x="16375" y="1316"/>
                    <a:pt x="16322" y="1215"/>
                  </a:cubicBezTo>
                  <a:cubicBezTo>
                    <a:pt x="15961" y="544"/>
                    <a:pt x="15303" y="744"/>
                    <a:pt x="14744" y="666"/>
                  </a:cubicBezTo>
                  <a:cubicBezTo>
                    <a:pt x="14739" y="665"/>
                    <a:pt x="14733" y="665"/>
                    <a:pt x="14727" y="665"/>
                  </a:cubicBezTo>
                  <a:cubicBezTo>
                    <a:pt x="14665" y="665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6"/>
                  </a:cubicBezTo>
                  <a:cubicBezTo>
                    <a:pt x="14541" y="354"/>
                    <a:pt x="14500" y="264"/>
                    <a:pt x="14417" y="264"/>
                  </a:cubicBezTo>
                  <a:cubicBezTo>
                    <a:pt x="14303" y="264"/>
                    <a:pt x="14110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4" y="399"/>
                    <a:pt x="13865" y="395"/>
                    <a:pt x="13814" y="395"/>
                  </a:cubicBezTo>
                  <a:cubicBezTo>
                    <a:pt x="13792" y="395"/>
                    <a:pt x="13769" y="396"/>
                    <a:pt x="13747" y="396"/>
                  </a:cubicBezTo>
                  <a:cubicBezTo>
                    <a:pt x="13668" y="396"/>
                    <a:pt x="13585" y="388"/>
                    <a:pt x="13508" y="312"/>
                  </a:cubicBezTo>
                  <a:cubicBezTo>
                    <a:pt x="13252" y="59"/>
                    <a:pt x="12911" y="0"/>
                    <a:pt x="12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838" name="Google Shape;838;p30"/>
          <p:cNvGrpSpPr/>
          <p:nvPr/>
        </p:nvGrpSpPr>
        <p:grpSpPr>
          <a:xfrm>
            <a:off x="4534867" y="2612384"/>
            <a:ext cx="736867" cy="966733"/>
            <a:chOff x="770600" y="1702650"/>
            <a:chExt cx="552650" cy="725050"/>
          </a:xfrm>
        </p:grpSpPr>
        <p:sp>
          <p:nvSpPr>
            <p:cNvPr id="839" name="Google Shape;839;p30"/>
            <p:cNvSpPr/>
            <p:nvPr/>
          </p:nvSpPr>
          <p:spPr>
            <a:xfrm>
              <a:off x="770625" y="1702650"/>
              <a:ext cx="552625" cy="725025"/>
            </a:xfrm>
            <a:custGeom>
              <a:avLst/>
              <a:gdLst/>
              <a:ahLst/>
              <a:cxnLst/>
              <a:rect l="l" t="t" r="r" b="b"/>
              <a:pathLst>
                <a:path w="22105" h="29001" extrusionOk="0">
                  <a:moveTo>
                    <a:pt x="11590" y="1"/>
                  </a:moveTo>
                  <a:cubicBezTo>
                    <a:pt x="11339" y="1"/>
                    <a:pt x="11083" y="68"/>
                    <a:pt x="10868" y="74"/>
                  </a:cubicBezTo>
                  <a:cubicBezTo>
                    <a:pt x="10347" y="91"/>
                    <a:pt x="9790" y="308"/>
                    <a:pt x="9238" y="333"/>
                  </a:cubicBezTo>
                  <a:cubicBezTo>
                    <a:pt x="8081" y="384"/>
                    <a:pt x="7054" y="941"/>
                    <a:pt x="6085" y="1405"/>
                  </a:cubicBezTo>
                  <a:cubicBezTo>
                    <a:pt x="5330" y="1765"/>
                    <a:pt x="4535" y="2285"/>
                    <a:pt x="3861" y="2941"/>
                  </a:cubicBezTo>
                  <a:cubicBezTo>
                    <a:pt x="2856" y="3919"/>
                    <a:pt x="2039" y="4997"/>
                    <a:pt x="1454" y="6234"/>
                  </a:cubicBezTo>
                  <a:cubicBezTo>
                    <a:pt x="655" y="7919"/>
                    <a:pt x="264" y="9761"/>
                    <a:pt x="119" y="11591"/>
                  </a:cubicBezTo>
                  <a:cubicBezTo>
                    <a:pt x="0" y="13095"/>
                    <a:pt x="115" y="14639"/>
                    <a:pt x="632" y="16131"/>
                  </a:cubicBezTo>
                  <a:cubicBezTo>
                    <a:pt x="1042" y="17310"/>
                    <a:pt x="1607" y="18417"/>
                    <a:pt x="2164" y="19510"/>
                  </a:cubicBezTo>
                  <a:cubicBezTo>
                    <a:pt x="2663" y="20488"/>
                    <a:pt x="3249" y="21454"/>
                    <a:pt x="4032" y="22294"/>
                  </a:cubicBezTo>
                  <a:cubicBezTo>
                    <a:pt x="4832" y="23154"/>
                    <a:pt x="5555" y="24085"/>
                    <a:pt x="6386" y="24925"/>
                  </a:cubicBezTo>
                  <a:cubicBezTo>
                    <a:pt x="7831" y="26383"/>
                    <a:pt x="9256" y="27852"/>
                    <a:pt x="11118" y="28807"/>
                  </a:cubicBezTo>
                  <a:cubicBezTo>
                    <a:pt x="11360" y="28931"/>
                    <a:pt x="11606" y="29001"/>
                    <a:pt x="11839" y="29001"/>
                  </a:cubicBezTo>
                  <a:cubicBezTo>
                    <a:pt x="12146" y="29001"/>
                    <a:pt x="12430" y="28878"/>
                    <a:pt x="12644" y="28596"/>
                  </a:cubicBezTo>
                  <a:cubicBezTo>
                    <a:pt x="13119" y="27972"/>
                    <a:pt x="13714" y="27462"/>
                    <a:pt x="14214" y="26878"/>
                  </a:cubicBezTo>
                  <a:cubicBezTo>
                    <a:pt x="15058" y="25896"/>
                    <a:pt x="15876" y="24891"/>
                    <a:pt x="16805" y="23988"/>
                  </a:cubicBezTo>
                  <a:cubicBezTo>
                    <a:pt x="17028" y="23771"/>
                    <a:pt x="16911" y="23397"/>
                    <a:pt x="17153" y="23276"/>
                  </a:cubicBezTo>
                  <a:cubicBezTo>
                    <a:pt x="17672" y="23018"/>
                    <a:pt x="17777" y="22433"/>
                    <a:pt x="18182" y="22094"/>
                  </a:cubicBezTo>
                  <a:cubicBezTo>
                    <a:pt x="18325" y="21974"/>
                    <a:pt x="18544" y="21910"/>
                    <a:pt x="18556" y="21665"/>
                  </a:cubicBezTo>
                  <a:cubicBezTo>
                    <a:pt x="18583" y="21099"/>
                    <a:pt x="19127" y="20836"/>
                    <a:pt x="19325" y="20332"/>
                  </a:cubicBezTo>
                  <a:cubicBezTo>
                    <a:pt x="19651" y="19505"/>
                    <a:pt x="20201" y="18767"/>
                    <a:pt x="20651" y="17989"/>
                  </a:cubicBezTo>
                  <a:cubicBezTo>
                    <a:pt x="20793" y="17745"/>
                    <a:pt x="20628" y="17430"/>
                    <a:pt x="20894" y="17188"/>
                  </a:cubicBezTo>
                  <a:cubicBezTo>
                    <a:pt x="21207" y="16904"/>
                    <a:pt x="21297" y="16476"/>
                    <a:pt x="21381" y="16067"/>
                  </a:cubicBezTo>
                  <a:cubicBezTo>
                    <a:pt x="21519" y="15392"/>
                    <a:pt x="21632" y="14709"/>
                    <a:pt x="21793" y="14039"/>
                  </a:cubicBezTo>
                  <a:cubicBezTo>
                    <a:pt x="22006" y="13158"/>
                    <a:pt x="21995" y="12247"/>
                    <a:pt x="22051" y="11360"/>
                  </a:cubicBezTo>
                  <a:cubicBezTo>
                    <a:pt x="22105" y="10507"/>
                    <a:pt x="21852" y="9612"/>
                    <a:pt x="21615" y="8769"/>
                  </a:cubicBezTo>
                  <a:cubicBezTo>
                    <a:pt x="21466" y="8240"/>
                    <a:pt x="21511" y="7664"/>
                    <a:pt x="21239" y="7179"/>
                  </a:cubicBezTo>
                  <a:cubicBezTo>
                    <a:pt x="20749" y="6312"/>
                    <a:pt x="20439" y="5360"/>
                    <a:pt x="19856" y="4523"/>
                  </a:cubicBezTo>
                  <a:cubicBezTo>
                    <a:pt x="19513" y="4031"/>
                    <a:pt x="19127" y="3510"/>
                    <a:pt x="18718" y="3172"/>
                  </a:cubicBezTo>
                  <a:cubicBezTo>
                    <a:pt x="18255" y="2789"/>
                    <a:pt x="17946" y="2091"/>
                    <a:pt x="17195" y="2063"/>
                  </a:cubicBezTo>
                  <a:cubicBezTo>
                    <a:pt x="17083" y="2058"/>
                    <a:pt x="17001" y="1889"/>
                    <a:pt x="16941" y="1751"/>
                  </a:cubicBezTo>
                  <a:cubicBezTo>
                    <a:pt x="16796" y="1418"/>
                    <a:pt x="16210" y="1609"/>
                    <a:pt x="16173" y="1126"/>
                  </a:cubicBezTo>
                  <a:cubicBezTo>
                    <a:pt x="16137" y="1140"/>
                    <a:pt x="16090" y="1144"/>
                    <a:pt x="16063" y="1168"/>
                  </a:cubicBezTo>
                  <a:cubicBezTo>
                    <a:pt x="15912" y="1307"/>
                    <a:pt x="15817" y="1362"/>
                    <a:pt x="15757" y="1362"/>
                  </a:cubicBezTo>
                  <a:cubicBezTo>
                    <a:pt x="15620" y="1362"/>
                    <a:pt x="15673" y="1070"/>
                    <a:pt x="15669" y="855"/>
                  </a:cubicBezTo>
                  <a:lnTo>
                    <a:pt x="15669" y="855"/>
                  </a:lnTo>
                  <a:cubicBezTo>
                    <a:pt x="15538" y="900"/>
                    <a:pt x="15310" y="1038"/>
                    <a:pt x="15216" y="1038"/>
                  </a:cubicBezTo>
                  <a:cubicBezTo>
                    <a:pt x="15176" y="1038"/>
                    <a:pt x="15160" y="1013"/>
                    <a:pt x="15188" y="943"/>
                  </a:cubicBezTo>
                  <a:cubicBezTo>
                    <a:pt x="15272" y="728"/>
                    <a:pt x="15270" y="683"/>
                    <a:pt x="15223" y="683"/>
                  </a:cubicBezTo>
                  <a:cubicBezTo>
                    <a:pt x="15190" y="683"/>
                    <a:pt x="15134" y="705"/>
                    <a:pt x="15070" y="705"/>
                  </a:cubicBezTo>
                  <a:cubicBezTo>
                    <a:pt x="15044" y="705"/>
                    <a:pt x="15017" y="702"/>
                    <a:pt x="14990" y="692"/>
                  </a:cubicBezTo>
                  <a:cubicBezTo>
                    <a:pt x="14605" y="550"/>
                    <a:pt x="14222" y="507"/>
                    <a:pt x="13834" y="507"/>
                  </a:cubicBezTo>
                  <a:cubicBezTo>
                    <a:pt x="13684" y="507"/>
                    <a:pt x="13533" y="514"/>
                    <a:pt x="13380" y="523"/>
                  </a:cubicBezTo>
                  <a:cubicBezTo>
                    <a:pt x="13366" y="524"/>
                    <a:pt x="13352" y="525"/>
                    <a:pt x="13338" y="525"/>
                  </a:cubicBezTo>
                  <a:cubicBezTo>
                    <a:pt x="13298" y="525"/>
                    <a:pt x="13259" y="522"/>
                    <a:pt x="13219" y="521"/>
                  </a:cubicBezTo>
                  <a:cubicBezTo>
                    <a:pt x="13230" y="260"/>
                    <a:pt x="13177" y="183"/>
                    <a:pt x="13096" y="183"/>
                  </a:cubicBezTo>
                  <a:cubicBezTo>
                    <a:pt x="12982" y="183"/>
                    <a:pt x="12814" y="337"/>
                    <a:pt x="12699" y="337"/>
                  </a:cubicBezTo>
                  <a:cubicBezTo>
                    <a:pt x="12684" y="337"/>
                    <a:pt x="12669" y="334"/>
                    <a:pt x="12656" y="328"/>
                  </a:cubicBezTo>
                  <a:cubicBezTo>
                    <a:pt x="12635" y="318"/>
                    <a:pt x="12612" y="314"/>
                    <a:pt x="12589" y="314"/>
                  </a:cubicBezTo>
                  <a:cubicBezTo>
                    <a:pt x="12520" y="314"/>
                    <a:pt x="12443" y="346"/>
                    <a:pt x="12375" y="346"/>
                  </a:cubicBezTo>
                  <a:cubicBezTo>
                    <a:pt x="12332" y="346"/>
                    <a:pt x="12293" y="334"/>
                    <a:pt x="12260" y="295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770600" y="1702700"/>
              <a:ext cx="552650" cy="725000"/>
            </a:xfrm>
            <a:custGeom>
              <a:avLst/>
              <a:gdLst/>
              <a:ahLst/>
              <a:cxnLst/>
              <a:rect l="l" t="t" r="r" b="b"/>
              <a:pathLst>
                <a:path w="22106" h="29000" extrusionOk="0">
                  <a:moveTo>
                    <a:pt x="10389" y="1605"/>
                  </a:moveTo>
                  <a:cubicBezTo>
                    <a:pt x="10980" y="1605"/>
                    <a:pt x="11572" y="1678"/>
                    <a:pt x="12158" y="1712"/>
                  </a:cubicBezTo>
                  <a:cubicBezTo>
                    <a:pt x="12989" y="1761"/>
                    <a:pt x="13868" y="1740"/>
                    <a:pt x="14634" y="2205"/>
                  </a:cubicBezTo>
                  <a:cubicBezTo>
                    <a:pt x="14698" y="2244"/>
                    <a:pt x="14794" y="2225"/>
                    <a:pt x="14866" y="2255"/>
                  </a:cubicBezTo>
                  <a:cubicBezTo>
                    <a:pt x="14915" y="2276"/>
                    <a:pt x="14947" y="2337"/>
                    <a:pt x="15032" y="2431"/>
                  </a:cubicBezTo>
                  <a:cubicBezTo>
                    <a:pt x="15689" y="2594"/>
                    <a:pt x="16324" y="2980"/>
                    <a:pt x="16865" y="3444"/>
                  </a:cubicBezTo>
                  <a:cubicBezTo>
                    <a:pt x="17776" y="4226"/>
                    <a:pt x="18716" y="5013"/>
                    <a:pt x="19194" y="6183"/>
                  </a:cubicBezTo>
                  <a:cubicBezTo>
                    <a:pt x="19428" y="6752"/>
                    <a:pt x="19866" y="7201"/>
                    <a:pt x="20006" y="7847"/>
                  </a:cubicBezTo>
                  <a:cubicBezTo>
                    <a:pt x="20329" y="9323"/>
                    <a:pt x="20817" y="10762"/>
                    <a:pt x="20634" y="12311"/>
                  </a:cubicBezTo>
                  <a:cubicBezTo>
                    <a:pt x="20595" y="12640"/>
                    <a:pt x="20483" y="12989"/>
                    <a:pt x="20699" y="13331"/>
                  </a:cubicBezTo>
                  <a:cubicBezTo>
                    <a:pt x="20832" y="13541"/>
                    <a:pt x="20624" y="13860"/>
                    <a:pt x="20576" y="14004"/>
                  </a:cubicBezTo>
                  <a:cubicBezTo>
                    <a:pt x="20276" y="14898"/>
                    <a:pt x="20345" y="15945"/>
                    <a:pt x="19679" y="16677"/>
                  </a:cubicBezTo>
                  <a:cubicBezTo>
                    <a:pt x="19413" y="16969"/>
                    <a:pt x="19684" y="17201"/>
                    <a:pt x="19550" y="17427"/>
                  </a:cubicBezTo>
                  <a:cubicBezTo>
                    <a:pt x="19197" y="18023"/>
                    <a:pt x="18891" y="18655"/>
                    <a:pt x="18473" y="19200"/>
                  </a:cubicBezTo>
                  <a:cubicBezTo>
                    <a:pt x="18239" y="19503"/>
                    <a:pt x="18100" y="19851"/>
                    <a:pt x="17925" y="20162"/>
                  </a:cubicBezTo>
                  <a:cubicBezTo>
                    <a:pt x="17380" y="21137"/>
                    <a:pt x="16604" y="21926"/>
                    <a:pt x="15968" y="22822"/>
                  </a:cubicBezTo>
                  <a:cubicBezTo>
                    <a:pt x="15010" y="24174"/>
                    <a:pt x="13770" y="25285"/>
                    <a:pt x="12774" y="26611"/>
                  </a:cubicBezTo>
                  <a:cubicBezTo>
                    <a:pt x="12512" y="26960"/>
                    <a:pt x="12286" y="27502"/>
                    <a:pt x="11675" y="27568"/>
                  </a:cubicBezTo>
                  <a:cubicBezTo>
                    <a:pt x="11632" y="27573"/>
                    <a:pt x="11590" y="27575"/>
                    <a:pt x="11549" y="27575"/>
                  </a:cubicBezTo>
                  <a:cubicBezTo>
                    <a:pt x="11336" y="27575"/>
                    <a:pt x="11157" y="27512"/>
                    <a:pt x="11133" y="27359"/>
                  </a:cubicBezTo>
                  <a:cubicBezTo>
                    <a:pt x="11073" y="26998"/>
                    <a:pt x="10741" y="26923"/>
                    <a:pt x="10555" y="26817"/>
                  </a:cubicBezTo>
                  <a:cubicBezTo>
                    <a:pt x="9912" y="26448"/>
                    <a:pt x="9369" y="25996"/>
                    <a:pt x="8865" y="25456"/>
                  </a:cubicBezTo>
                  <a:cubicBezTo>
                    <a:pt x="8545" y="25116"/>
                    <a:pt x="8164" y="24825"/>
                    <a:pt x="7822" y="24494"/>
                  </a:cubicBezTo>
                  <a:cubicBezTo>
                    <a:pt x="7362" y="24048"/>
                    <a:pt x="6999" y="23518"/>
                    <a:pt x="6568" y="23081"/>
                  </a:cubicBezTo>
                  <a:cubicBezTo>
                    <a:pt x="6012" y="22514"/>
                    <a:pt x="5604" y="21872"/>
                    <a:pt x="5148" y="21250"/>
                  </a:cubicBezTo>
                  <a:cubicBezTo>
                    <a:pt x="4935" y="20961"/>
                    <a:pt x="4741" y="20668"/>
                    <a:pt x="4652" y="20297"/>
                  </a:cubicBezTo>
                  <a:cubicBezTo>
                    <a:pt x="4557" y="19894"/>
                    <a:pt x="4184" y="19636"/>
                    <a:pt x="3981" y="19262"/>
                  </a:cubicBezTo>
                  <a:cubicBezTo>
                    <a:pt x="3510" y="18393"/>
                    <a:pt x="3070" y="17515"/>
                    <a:pt x="2737" y="16587"/>
                  </a:cubicBezTo>
                  <a:cubicBezTo>
                    <a:pt x="2434" y="15744"/>
                    <a:pt x="2085" y="14902"/>
                    <a:pt x="1938" y="14031"/>
                  </a:cubicBezTo>
                  <a:cubicBezTo>
                    <a:pt x="1883" y="13702"/>
                    <a:pt x="1617" y="13303"/>
                    <a:pt x="1869" y="12925"/>
                  </a:cubicBezTo>
                  <a:cubicBezTo>
                    <a:pt x="1898" y="12881"/>
                    <a:pt x="1930" y="12785"/>
                    <a:pt x="1917" y="12776"/>
                  </a:cubicBezTo>
                  <a:cubicBezTo>
                    <a:pt x="1282" y="12342"/>
                    <a:pt x="1755" y="11672"/>
                    <a:pt x="1626" y="11126"/>
                  </a:cubicBezTo>
                  <a:cubicBezTo>
                    <a:pt x="1480" y="10517"/>
                    <a:pt x="1688" y="9771"/>
                    <a:pt x="1806" y="9100"/>
                  </a:cubicBezTo>
                  <a:cubicBezTo>
                    <a:pt x="1947" y="8310"/>
                    <a:pt x="2170" y="7536"/>
                    <a:pt x="2473" y="6793"/>
                  </a:cubicBezTo>
                  <a:cubicBezTo>
                    <a:pt x="2730" y="6167"/>
                    <a:pt x="3164" y="5620"/>
                    <a:pt x="3570" y="5065"/>
                  </a:cubicBezTo>
                  <a:cubicBezTo>
                    <a:pt x="3880" y="4639"/>
                    <a:pt x="4224" y="4251"/>
                    <a:pt x="4557" y="3850"/>
                  </a:cubicBezTo>
                  <a:cubicBezTo>
                    <a:pt x="4769" y="3594"/>
                    <a:pt x="5028" y="3615"/>
                    <a:pt x="5243" y="3491"/>
                  </a:cubicBezTo>
                  <a:cubicBezTo>
                    <a:pt x="5857" y="3137"/>
                    <a:pt x="6297" y="2567"/>
                    <a:pt x="7098" y="2402"/>
                  </a:cubicBezTo>
                  <a:cubicBezTo>
                    <a:pt x="7786" y="2260"/>
                    <a:pt x="8478" y="1923"/>
                    <a:pt x="9190" y="1740"/>
                  </a:cubicBezTo>
                  <a:cubicBezTo>
                    <a:pt x="9588" y="1639"/>
                    <a:pt x="9988" y="1605"/>
                    <a:pt x="10389" y="1605"/>
                  </a:cubicBezTo>
                  <a:close/>
                  <a:moveTo>
                    <a:pt x="11590" y="1"/>
                  </a:moveTo>
                  <a:cubicBezTo>
                    <a:pt x="11338" y="1"/>
                    <a:pt x="11083" y="67"/>
                    <a:pt x="10868" y="74"/>
                  </a:cubicBezTo>
                  <a:cubicBezTo>
                    <a:pt x="10346" y="90"/>
                    <a:pt x="9790" y="307"/>
                    <a:pt x="9238" y="332"/>
                  </a:cubicBezTo>
                  <a:cubicBezTo>
                    <a:pt x="8081" y="383"/>
                    <a:pt x="7055" y="941"/>
                    <a:pt x="6084" y="1404"/>
                  </a:cubicBezTo>
                  <a:cubicBezTo>
                    <a:pt x="5330" y="1764"/>
                    <a:pt x="4535" y="2285"/>
                    <a:pt x="3860" y="2942"/>
                  </a:cubicBezTo>
                  <a:cubicBezTo>
                    <a:pt x="2855" y="3920"/>
                    <a:pt x="2038" y="4996"/>
                    <a:pt x="1453" y="6233"/>
                  </a:cubicBezTo>
                  <a:cubicBezTo>
                    <a:pt x="655" y="7918"/>
                    <a:pt x="264" y="9759"/>
                    <a:pt x="120" y="11590"/>
                  </a:cubicBezTo>
                  <a:cubicBezTo>
                    <a:pt x="0" y="13094"/>
                    <a:pt x="115" y="14640"/>
                    <a:pt x="632" y="16130"/>
                  </a:cubicBezTo>
                  <a:cubicBezTo>
                    <a:pt x="1042" y="17310"/>
                    <a:pt x="1607" y="18416"/>
                    <a:pt x="2164" y="19509"/>
                  </a:cubicBezTo>
                  <a:cubicBezTo>
                    <a:pt x="2662" y="20487"/>
                    <a:pt x="3249" y="21453"/>
                    <a:pt x="4031" y="22293"/>
                  </a:cubicBezTo>
                  <a:cubicBezTo>
                    <a:pt x="4831" y="23152"/>
                    <a:pt x="5554" y="24085"/>
                    <a:pt x="6386" y="24924"/>
                  </a:cubicBezTo>
                  <a:cubicBezTo>
                    <a:pt x="7832" y="26382"/>
                    <a:pt x="9257" y="27853"/>
                    <a:pt x="11118" y="28806"/>
                  </a:cubicBezTo>
                  <a:cubicBezTo>
                    <a:pt x="11360" y="28930"/>
                    <a:pt x="11606" y="29000"/>
                    <a:pt x="11839" y="29000"/>
                  </a:cubicBezTo>
                  <a:cubicBezTo>
                    <a:pt x="12147" y="29000"/>
                    <a:pt x="12429" y="28878"/>
                    <a:pt x="12644" y="28596"/>
                  </a:cubicBezTo>
                  <a:cubicBezTo>
                    <a:pt x="13119" y="27971"/>
                    <a:pt x="13713" y="27462"/>
                    <a:pt x="14214" y="26878"/>
                  </a:cubicBezTo>
                  <a:cubicBezTo>
                    <a:pt x="15058" y="25895"/>
                    <a:pt x="15876" y="24890"/>
                    <a:pt x="16804" y="23987"/>
                  </a:cubicBezTo>
                  <a:cubicBezTo>
                    <a:pt x="17028" y="23770"/>
                    <a:pt x="16911" y="23397"/>
                    <a:pt x="17152" y="23277"/>
                  </a:cubicBezTo>
                  <a:cubicBezTo>
                    <a:pt x="17671" y="23018"/>
                    <a:pt x="17778" y="22433"/>
                    <a:pt x="18182" y="22093"/>
                  </a:cubicBezTo>
                  <a:cubicBezTo>
                    <a:pt x="18325" y="21973"/>
                    <a:pt x="18543" y="21909"/>
                    <a:pt x="18556" y="21666"/>
                  </a:cubicBezTo>
                  <a:cubicBezTo>
                    <a:pt x="18582" y="21099"/>
                    <a:pt x="19127" y="20835"/>
                    <a:pt x="19325" y="20331"/>
                  </a:cubicBezTo>
                  <a:cubicBezTo>
                    <a:pt x="19651" y="19504"/>
                    <a:pt x="20201" y="18766"/>
                    <a:pt x="20651" y="17989"/>
                  </a:cubicBezTo>
                  <a:cubicBezTo>
                    <a:pt x="20793" y="17744"/>
                    <a:pt x="20628" y="17429"/>
                    <a:pt x="20894" y="17187"/>
                  </a:cubicBezTo>
                  <a:cubicBezTo>
                    <a:pt x="21208" y="16903"/>
                    <a:pt x="21297" y="16475"/>
                    <a:pt x="21380" y="16068"/>
                  </a:cubicBezTo>
                  <a:cubicBezTo>
                    <a:pt x="21518" y="15391"/>
                    <a:pt x="21633" y="14708"/>
                    <a:pt x="21794" y="14039"/>
                  </a:cubicBezTo>
                  <a:cubicBezTo>
                    <a:pt x="22006" y="13157"/>
                    <a:pt x="21995" y="12246"/>
                    <a:pt x="22051" y="11360"/>
                  </a:cubicBezTo>
                  <a:cubicBezTo>
                    <a:pt x="22106" y="10505"/>
                    <a:pt x="21853" y="9611"/>
                    <a:pt x="21616" y="8767"/>
                  </a:cubicBezTo>
                  <a:cubicBezTo>
                    <a:pt x="21467" y="8239"/>
                    <a:pt x="21512" y="7662"/>
                    <a:pt x="21239" y="7178"/>
                  </a:cubicBezTo>
                  <a:cubicBezTo>
                    <a:pt x="20749" y="6310"/>
                    <a:pt x="20440" y="5358"/>
                    <a:pt x="19857" y="4522"/>
                  </a:cubicBezTo>
                  <a:cubicBezTo>
                    <a:pt x="19514" y="4029"/>
                    <a:pt x="19128" y="3508"/>
                    <a:pt x="18719" y="3171"/>
                  </a:cubicBezTo>
                  <a:cubicBezTo>
                    <a:pt x="18256" y="2788"/>
                    <a:pt x="17946" y="2089"/>
                    <a:pt x="17196" y="2061"/>
                  </a:cubicBezTo>
                  <a:cubicBezTo>
                    <a:pt x="17084" y="2057"/>
                    <a:pt x="17002" y="1887"/>
                    <a:pt x="16942" y="1750"/>
                  </a:cubicBezTo>
                  <a:cubicBezTo>
                    <a:pt x="16796" y="1418"/>
                    <a:pt x="16211" y="1608"/>
                    <a:pt x="16174" y="1124"/>
                  </a:cubicBezTo>
                  <a:cubicBezTo>
                    <a:pt x="16138" y="1138"/>
                    <a:pt x="16091" y="1142"/>
                    <a:pt x="16064" y="1166"/>
                  </a:cubicBezTo>
                  <a:cubicBezTo>
                    <a:pt x="15913" y="1305"/>
                    <a:pt x="15818" y="1360"/>
                    <a:pt x="15758" y="1360"/>
                  </a:cubicBezTo>
                  <a:cubicBezTo>
                    <a:pt x="15620" y="1360"/>
                    <a:pt x="15673" y="1068"/>
                    <a:pt x="15669" y="853"/>
                  </a:cubicBezTo>
                  <a:lnTo>
                    <a:pt x="15669" y="853"/>
                  </a:lnTo>
                  <a:cubicBezTo>
                    <a:pt x="15538" y="898"/>
                    <a:pt x="15310" y="1037"/>
                    <a:pt x="15216" y="1037"/>
                  </a:cubicBezTo>
                  <a:cubicBezTo>
                    <a:pt x="15176" y="1037"/>
                    <a:pt x="15160" y="1012"/>
                    <a:pt x="15187" y="944"/>
                  </a:cubicBezTo>
                  <a:cubicBezTo>
                    <a:pt x="15271" y="728"/>
                    <a:pt x="15270" y="683"/>
                    <a:pt x="15224" y="683"/>
                  </a:cubicBezTo>
                  <a:cubicBezTo>
                    <a:pt x="15190" y="683"/>
                    <a:pt x="15134" y="706"/>
                    <a:pt x="15070" y="706"/>
                  </a:cubicBezTo>
                  <a:cubicBezTo>
                    <a:pt x="15045" y="706"/>
                    <a:pt x="15018" y="702"/>
                    <a:pt x="14991" y="692"/>
                  </a:cubicBezTo>
                  <a:cubicBezTo>
                    <a:pt x="14605" y="549"/>
                    <a:pt x="14221" y="506"/>
                    <a:pt x="13833" y="506"/>
                  </a:cubicBezTo>
                  <a:cubicBezTo>
                    <a:pt x="13683" y="506"/>
                    <a:pt x="13532" y="513"/>
                    <a:pt x="13380" y="522"/>
                  </a:cubicBezTo>
                  <a:cubicBezTo>
                    <a:pt x="13366" y="523"/>
                    <a:pt x="13352" y="524"/>
                    <a:pt x="13338" y="524"/>
                  </a:cubicBezTo>
                  <a:cubicBezTo>
                    <a:pt x="13299" y="524"/>
                    <a:pt x="13259" y="521"/>
                    <a:pt x="13219" y="520"/>
                  </a:cubicBezTo>
                  <a:cubicBezTo>
                    <a:pt x="13230" y="259"/>
                    <a:pt x="13177" y="182"/>
                    <a:pt x="13096" y="182"/>
                  </a:cubicBezTo>
                  <a:cubicBezTo>
                    <a:pt x="12982" y="182"/>
                    <a:pt x="12814" y="336"/>
                    <a:pt x="12699" y="336"/>
                  </a:cubicBezTo>
                  <a:cubicBezTo>
                    <a:pt x="12683" y="336"/>
                    <a:pt x="12669" y="333"/>
                    <a:pt x="12656" y="327"/>
                  </a:cubicBezTo>
                  <a:cubicBezTo>
                    <a:pt x="12635" y="317"/>
                    <a:pt x="12613" y="314"/>
                    <a:pt x="12589" y="314"/>
                  </a:cubicBezTo>
                  <a:cubicBezTo>
                    <a:pt x="12520" y="314"/>
                    <a:pt x="12443" y="346"/>
                    <a:pt x="12374" y="346"/>
                  </a:cubicBezTo>
                  <a:cubicBezTo>
                    <a:pt x="12332" y="346"/>
                    <a:pt x="12293" y="333"/>
                    <a:pt x="12260" y="294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891275" y="1804500"/>
              <a:ext cx="301825" cy="354375"/>
            </a:xfrm>
            <a:custGeom>
              <a:avLst/>
              <a:gdLst/>
              <a:ahLst/>
              <a:cxnLst/>
              <a:rect l="l" t="t" r="r" b="b"/>
              <a:pathLst>
                <a:path w="12073" h="14175" extrusionOk="0">
                  <a:moveTo>
                    <a:pt x="7222" y="1667"/>
                  </a:moveTo>
                  <a:cubicBezTo>
                    <a:pt x="7374" y="1667"/>
                    <a:pt x="7528" y="1712"/>
                    <a:pt x="7691" y="1831"/>
                  </a:cubicBezTo>
                  <a:cubicBezTo>
                    <a:pt x="7728" y="1859"/>
                    <a:pt x="7787" y="1870"/>
                    <a:pt x="7847" y="1870"/>
                  </a:cubicBezTo>
                  <a:cubicBezTo>
                    <a:pt x="7894" y="1870"/>
                    <a:pt x="7943" y="1863"/>
                    <a:pt x="7984" y="1853"/>
                  </a:cubicBezTo>
                  <a:cubicBezTo>
                    <a:pt x="8041" y="1839"/>
                    <a:pt x="8096" y="1833"/>
                    <a:pt x="8148" y="1833"/>
                  </a:cubicBezTo>
                  <a:cubicBezTo>
                    <a:pt x="8495" y="1833"/>
                    <a:pt x="8749" y="2098"/>
                    <a:pt x="9059" y="2195"/>
                  </a:cubicBezTo>
                  <a:cubicBezTo>
                    <a:pt x="9572" y="2355"/>
                    <a:pt x="9839" y="2734"/>
                    <a:pt x="10061" y="3151"/>
                  </a:cubicBezTo>
                  <a:cubicBezTo>
                    <a:pt x="10272" y="3547"/>
                    <a:pt x="10418" y="3977"/>
                    <a:pt x="10588" y="4393"/>
                  </a:cubicBezTo>
                  <a:cubicBezTo>
                    <a:pt x="10602" y="4428"/>
                    <a:pt x="10588" y="4473"/>
                    <a:pt x="10584" y="4583"/>
                  </a:cubicBezTo>
                  <a:cubicBezTo>
                    <a:pt x="10447" y="4975"/>
                    <a:pt x="10530" y="5453"/>
                    <a:pt x="10481" y="5920"/>
                  </a:cubicBezTo>
                  <a:cubicBezTo>
                    <a:pt x="10412" y="6589"/>
                    <a:pt x="9950" y="7045"/>
                    <a:pt x="9462" y="7424"/>
                  </a:cubicBezTo>
                  <a:cubicBezTo>
                    <a:pt x="9074" y="7725"/>
                    <a:pt x="8700" y="8027"/>
                    <a:pt x="8192" y="8215"/>
                  </a:cubicBezTo>
                  <a:cubicBezTo>
                    <a:pt x="7631" y="8423"/>
                    <a:pt x="7079" y="8555"/>
                    <a:pt x="6574" y="8555"/>
                  </a:cubicBezTo>
                  <a:cubicBezTo>
                    <a:pt x="5942" y="8555"/>
                    <a:pt x="5385" y="8348"/>
                    <a:pt x="4982" y="7824"/>
                  </a:cubicBezTo>
                  <a:cubicBezTo>
                    <a:pt x="4527" y="7229"/>
                    <a:pt x="3922" y="6655"/>
                    <a:pt x="4053" y="5759"/>
                  </a:cubicBezTo>
                  <a:cubicBezTo>
                    <a:pt x="4104" y="5407"/>
                    <a:pt x="4041" y="5039"/>
                    <a:pt x="4048" y="4679"/>
                  </a:cubicBezTo>
                  <a:cubicBezTo>
                    <a:pt x="4055" y="4329"/>
                    <a:pt x="4113" y="3992"/>
                    <a:pt x="4319" y="3686"/>
                  </a:cubicBezTo>
                  <a:cubicBezTo>
                    <a:pt x="4864" y="2883"/>
                    <a:pt x="5548" y="2261"/>
                    <a:pt x="6465" y="1895"/>
                  </a:cubicBezTo>
                  <a:cubicBezTo>
                    <a:pt x="6724" y="1791"/>
                    <a:pt x="6969" y="1667"/>
                    <a:pt x="7222" y="1667"/>
                  </a:cubicBezTo>
                  <a:close/>
                  <a:moveTo>
                    <a:pt x="7048" y="0"/>
                  </a:moveTo>
                  <a:cubicBezTo>
                    <a:pt x="7009" y="0"/>
                    <a:pt x="6968" y="19"/>
                    <a:pt x="6926" y="26"/>
                  </a:cubicBezTo>
                  <a:cubicBezTo>
                    <a:pt x="5716" y="233"/>
                    <a:pt x="4694" y="893"/>
                    <a:pt x="3888" y="1710"/>
                  </a:cubicBezTo>
                  <a:cubicBezTo>
                    <a:pt x="2962" y="2648"/>
                    <a:pt x="2410" y="3844"/>
                    <a:pt x="2540" y="5291"/>
                  </a:cubicBezTo>
                  <a:cubicBezTo>
                    <a:pt x="2614" y="6136"/>
                    <a:pt x="2839" y="6959"/>
                    <a:pt x="3200" y="7726"/>
                  </a:cubicBezTo>
                  <a:cubicBezTo>
                    <a:pt x="3539" y="8445"/>
                    <a:pt x="3545" y="8627"/>
                    <a:pt x="2985" y="9236"/>
                  </a:cubicBezTo>
                  <a:cubicBezTo>
                    <a:pt x="2683" y="9563"/>
                    <a:pt x="2344" y="9890"/>
                    <a:pt x="2100" y="10252"/>
                  </a:cubicBezTo>
                  <a:cubicBezTo>
                    <a:pt x="1622" y="10959"/>
                    <a:pt x="1033" y="11589"/>
                    <a:pt x="636" y="12358"/>
                  </a:cubicBezTo>
                  <a:cubicBezTo>
                    <a:pt x="454" y="12712"/>
                    <a:pt x="75" y="12951"/>
                    <a:pt x="224" y="13451"/>
                  </a:cubicBezTo>
                  <a:cubicBezTo>
                    <a:pt x="280" y="13641"/>
                    <a:pt x="1" y="13910"/>
                    <a:pt x="333" y="14068"/>
                  </a:cubicBezTo>
                  <a:cubicBezTo>
                    <a:pt x="478" y="14136"/>
                    <a:pt x="626" y="14174"/>
                    <a:pt x="769" y="14174"/>
                  </a:cubicBezTo>
                  <a:cubicBezTo>
                    <a:pt x="957" y="14174"/>
                    <a:pt x="1136" y="14109"/>
                    <a:pt x="1289" y="13963"/>
                  </a:cubicBezTo>
                  <a:cubicBezTo>
                    <a:pt x="1771" y="13503"/>
                    <a:pt x="2299" y="13057"/>
                    <a:pt x="2663" y="12508"/>
                  </a:cubicBezTo>
                  <a:cubicBezTo>
                    <a:pt x="3255" y="11613"/>
                    <a:pt x="3970" y="10811"/>
                    <a:pt x="4549" y="9908"/>
                  </a:cubicBezTo>
                  <a:cubicBezTo>
                    <a:pt x="4637" y="9770"/>
                    <a:pt x="4749" y="9732"/>
                    <a:pt x="4870" y="9732"/>
                  </a:cubicBezTo>
                  <a:cubicBezTo>
                    <a:pt x="5016" y="9732"/>
                    <a:pt x="5176" y="9788"/>
                    <a:pt x="5325" y="9788"/>
                  </a:cubicBezTo>
                  <a:cubicBezTo>
                    <a:pt x="5373" y="9788"/>
                    <a:pt x="5420" y="9782"/>
                    <a:pt x="5464" y="9767"/>
                  </a:cubicBezTo>
                  <a:cubicBezTo>
                    <a:pt x="5578" y="10112"/>
                    <a:pt x="5767" y="10198"/>
                    <a:pt x="5983" y="10198"/>
                  </a:cubicBezTo>
                  <a:cubicBezTo>
                    <a:pt x="6196" y="10198"/>
                    <a:pt x="6434" y="10114"/>
                    <a:pt x="6649" y="10114"/>
                  </a:cubicBezTo>
                  <a:cubicBezTo>
                    <a:pt x="6713" y="10114"/>
                    <a:pt x="6776" y="10122"/>
                    <a:pt x="6835" y="10142"/>
                  </a:cubicBezTo>
                  <a:cubicBezTo>
                    <a:pt x="6955" y="10181"/>
                    <a:pt x="7126" y="10213"/>
                    <a:pt x="7289" y="10213"/>
                  </a:cubicBezTo>
                  <a:cubicBezTo>
                    <a:pt x="7407" y="10213"/>
                    <a:pt x="7522" y="10197"/>
                    <a:pt x="7610" y="10155"/>
                  </a:cubicBezTo>
                  <a:cubicBezTo>
                    <a:pt x="8242" y="9862"/>
                    <a:pt x="8954" y="9858"/>
                    <a:pt x="9513" y="9231"/>
                  </a:cubicBezTo>
                  <a:cubicBezTo>
                    <a:pt x="10054" y="8622"/>
                    <a:pt x="10807" y="8239"/>
                    <a:pt x="11259" y="7456"/>
                  </a:cubicBezTo>
                  <a:cubicBezTo>
                    <a:pt x="11690" y="6709"/>
                    <a:pt x="11748" y="5897"/>
                    <a:pt x="11988" y="5122"/>
                  </a:cubicBezTo>
                  <a:cubicBezTo>
                    <a:pt x="12052" y="4917"/>
                    <a:pt x="12073" y="4517"/>
                    <a:pt x="11988" y="4358"/>
                  </a:cubicBezTo>
                  <a:cubicBezTo>
                    <a:pt x="11767" y="3946"/>
                    <a:pt x="11748" y="3477"/>
                    <a:pt x="11623" y="3066"/>
                  </a:cubicBezTo>
                  <a:cubicBezTo>
                    <a:pt x="11438" y="2448"/>
                    <a:pt x="11137" y="1979"/>
                    <a:pt x="10697" y="1593"/>
                  </a:cubicBezTo>
                  <a:cubicBezTo>
                    <a:pt x="9696" y="714"/>
                    <a:pt x="8579" y="54"/>
                    <a:pt x="7188" y="54"/>
                  </a:cubicBezTo>
                  <a:cubicBezTo>
                    <a:pt x="7172" y="54"/>
                    <a:pt x="7155" y="54"/>
                    <a:pt x="7139" y="54"/>
                  </a:cubicBezTo>
                  <a:cubicBezTo>
                    <a:pt x="7111" y="13"/>
                    <a:pt x="7081" y="0"/>
                    <a:pt x="7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1022225" y="2111375"/>
              <a:ext cx="39050" cy="100950"/>
            </a:xfrm>
            <a:custGeom>
              <a:avLst/>
              <a:gdLst/>
              <a:ahLst/>
              <a:cxnLst/>
              <a:rect l="l" t="t" r="r" b="b"/>
              <a:pathLst>
                <a:path w="1562" h="4038" extrusionOk="0">
                  <a:moveTo>
                    <a:pt x="666" y="1"/>
                  </a:moveTo>
                  <a:cubicBezTo>
                    <a:pt x="654" y="1"/>
                    <a:pt x="640" y="1"/>
                    <a:pt x="627" y="1"/>
                  </a:cubicBezTo>
                  <a:cubicBezTo>
                    <a:pt x="257" y="15"/>
                    <a:pt x="1" y="132"/>
                    <a:pt x="19" y="481"/>
                  </a:cubicBezTo>
                  <a:cubicBezTo>
                    <a:pt x="74" y="1541"/>
                    <a:pt x="46" y="2609"/>
                    <a:pt x="257" y="3658"/>
                  </a:cubicBezTo>
                  <a:cubicBezTo>
                    <a:pt x="288" y="3809"/>
                    <a:pt x="248" y="4010"/>
                    <a:pt x="461" y="4034"/>
                  </a:cubicBezTo>
                  <a:cubicBezTo>
                    <a:pt x="479" y="4036"/>
                    <a:pt x="498" y="4038"/>
                    <a:pt x="516" y="4038"/>
                  </a:cubicBezTo>
                  <a:cubicBezTo>
                    <a:pt x="659" y="4038"/>
                    <a:pt x="794" y="3962"/>
                    <a:pt x="866" y="3835"/>
                  </a:cubicBezTo>
                  <a:cubicBezTo>
                    <a:pt x="1127" y="3406"/>
                    <a:pt x="1561" y="3039"/>
                    <a:pt x="1322" y="2474"/>
                  </a:cubicBezTo>
                  <a:cubicBezTo>
                    <a:pt x="1309" y="1822"/>
                    <a:pt x="1322" y="1197"/>
                    <a:pt x="1276" y="575"/>
                  </a:cubicBezTo>
                  <a:cubicBezTo>
                    <a:pt x="1249" y="23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1076725" y="2110650"/>
              <a:ext cx="49475" cy="77275"/>
            </a:xfrm>
            <a:custGeom>
              <a:avLst/>
              <a:gdLst/>
              <a:ahLst/>
              <a:cxnLst/>
              <a:rect l="l" t="t" r="r" b="b"/>
              <a:pathLst>
                <a:path w="1979" h="3091" extrusionOk="0">
                  <a:moveTo>
                    <a:pt x="734" y="1"/>
                  </a:moveTo>
                  <a:cubicBezTo>
                    <a:pt x="691" y="1"/>
                    <a:pt x="644" y="6"/>
                    <a:pt x="593" y="17"/>
                  </a:cubicBezTo>
                  <a:cubicBezTo>
                    <a:pt x="209" y="101"/>
                    <a:pt x="76" y="404"/>
                    <a:pt x="0" y="817"/>
                  </a:cubicBezTo>
                  <a:cubicBezTo>
                    <a:pt x="275" y="1408"/>
                    <a:pt x="388" y="2120"/>
                    <a:pt x="675" y="2757"/>
                  </a:cubicBezTo>
                  <a:cubicBezTo>
                    <a:pt x="775" y="2981"/>
                    <a:pt x="1058" y="3091"/>
                    <a:pt x="1336" y="3091"/>
                  </a:cubicBezTo>
                  <a:cubicBezTo>
                    <a:pt x="1432" y="3091"/>
                    <a:pt x="1527" y="3078"/>
                    <a:pt x="1614" y="3052"/>
                  </a:cubicBezTo>
                  <a:cubicBezTo>
                    <a:pt x="1979" y="2943"/>
                    <a:pt x="1824" y="2639"/>
                    <a:pt x="1741" y="2367"/>
                  </a:cubicBezTo>
                  <a:cubicBezTo>
                    <a:pt x="1555" y="1763"/>
                    <a:pt x="1416" y="1145"/>
                    <a:pt x="1240" y="538"/>
                  </a:cubicBezTo>
                  <a:cubicBezTo>
                    <a:pt x="1161" y="265"/>
                    <a:pt x="1043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1115750" y="2082125"/>
              <a:ext cx="66875" cy="56575"/>
            </a:xfrm>
            <a:custGeom>
              <a:avLst/>
              <a:gdLst/>
              <a:ahLst/>
              <a:cxnLst/>
              <a:rect l="l" t="t" r="r" b="b"/>
              <a:pathLst>
                <a:path w="2675" h="2263" extrusionOk="0">
                  <a:moveTo>
                    <a:pt x="672" y="1"/>
                  </a:moveTo>
                  <a:cubicBezTo>
                    <a:pt x="245" y="1"/>
                    <a:pt x="385" y="529"/>
                    <a:pt x="130" y="698"/>
                  </a:cubicBezTo>
                  <a:cubicBezTo>
                    <a:pt x="0" y="784"/>
                    <a:pt x="116" y="980"/>
                    <a:pt x="198" y="1025"/>
                  </a:cubicBezTo>
                  <a:cubicBezTo>
                    <a:pt x="798" y="1351"/>
                    <a:pt x="1118" y="2098"/>
                    <a:pt x="1904" y="2146"/>
                  </a:cubicBezTo>
                  <a:cubicBezTo>
                    <a:pt x="2017" y="2153"/>
                    <a:pt x="2139" y="2263"/>
                    <a:pt x="2249" y="2263"/>
                  </a:cubicBezTo>
                  <a:cubicBezTo>
                    <a:pt x="2305" y="2263"/>
                    <a:pt x="2358" y="2234"/>
                    <a:pt x="2405" y="2148"/>
                  </a:cubicBezTo>
                  <a:cubicBezTo>
                    <a:pt x="2517" y="1940"/>
                    <a:pt x="2675" y="1710"/>
                    <a:pt x="2411" y="1452"/>
                  </a:cubicBezTo>
                  <a:cubicBezTo>
                    <a:pt x="2054" y="1104"/>
                    <a:pt x="1776" y="682"/>
                    <a:pt x="1333" y="417"/>
                  </a:cubicBezTo>
                  <a:cubicBezTo>
                    <a:pt x="1135" y="299"/>
                    <a:pt x="1036" y="39"/>
                    <a:pt x="792" y="12"/>
                  </a:cubicBezTo>
                  <a:cubicBezTo>
                    <a:pt x="747" y="5"/>
                    <a:pt x="708" y="1"/>
                    <a:pt x="6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845" name="Google Shape;845;p30"/>
          <p:cNvGrpSpPr/>
          <p:nvPr/>
        </p:nvGrpSpPr>
        <p:grpSpPr>
          <a:xfrm>
            <a:off x="6914134" y="2603751"/>
            <a:ext cx="749133" cy="975367"/>
            <a:chOff x="5185600" y="1944938"/>
            <a:chExt cx="561850" cy="731525"/>
          </a:xfrm>
        </p:grpSpPr>
        <p:sp>
          <p:nvSpPr>
            <p:cNvPr id="846" name="Google Shape;846;p30"/>
            <p:cNvSpPr/>
            <p:nvPr/>
          </p:nvSpPr>
          <p:spPr>
            <a:xfrm>
              <a:off x="5192800" y="1954338"/>
              <a:ext cx="547450" cy="712800"/>
            </a:xfrm>
            <a:custGeom>
              <a:avLst/>
              <a:gdLst/>
              <a:ahLst/>
              <a:cxnLst/>
              <a:rect l="l" t="t" r="r" b="b"/>
              <a:pathLst>
                <a:path w="21898" h="28512" extrusionOk="0">
                  <a:moveTo>
                    <a:pt x="11818" y="0"/>
                  </a:moveTo>
                  <a:cubicBezTo>
                    <a:pt x="11504" y="0"/>
                    <a:pt x="11186" y="28"/>
                    <a:pt x="10867" y="123"/>
                  </a:cubicBezTo>
                  <a:cubicBezTo>
                    <a:pt x="10352" y="278"/>
                    <a:pt x="9768" y="221"/>
                    <a:pt x="9237" y="346"/>
                  </a:cubicBezTo>
                  <a:cubicBezTo>
                    <a:pt x="8999" y="402"/>
                    <a:pt x="8758" y="353"/>
                    <a:pt x="8543" y="433"/>
                  </a:cubicBezTo>
                  <a:cubicBezTo>
                    <a:pt x="8210" y="557"/>
                    <a:pt x="7864" y="714"/>
                    <a:pt x="7548" y="812"/>
                  </a:cubicBezTo>
                  <a:cubicBezTo>
                    <a:pt x="6823" y="1034"/>
                    <a:pt x="6224" y="1461"/>
                    <a:pt x="5542" y="1737"/>
                  </a:cubicBezTo>
                  <a:cubicBezTo>
                    <a:pt x="5379" y="1802"/>
                    <a:pt x="5179" y="1853"/>
                    <a:pt x="5196" y="2086"/>
                  </a:cubicBezTo>
                  <a:cubicBezTo>
                    <a:pt x="5147" y="2066"/>
                    <a:pt x="5101" y="2057"/>
                    <a:pt x="5058" y="2057"/>
                  </a:cubicBezTo>
                  <a:cubicBezTo>
                    <a:pt x="4930" y="2057"/>
                    <a:pt x="4831" y="2138"/>
                    <a:pt x="4781" y="2248"/>
                  </a:cubicBezTo>
                  <a:cubicBezTo>
                    <a:pt x="4699" y="2428"/>
                    <a:pt x="4540" y="2490"/>
                    <a:pt x="4402" y="2602"/>
                  </a:cubicBezTo>
                  <a:cubicBezTo>
                    <a:pt x="3965" y="2957"/>
                    <a:pt x="3435" y="3287"/>
                    <a:pt x="3183" y="3748"/>
                  </a:cubicBezTo>
                  <a:cubicBezTo>
                    <a:pt x="2912" y="4242"/>
                    <a:pt x="2447" y="4589"/>
                    <a:pt x="2233" y="5108"/>
                  </a:cubicBezTo>
                  <a:cubicBezTo>
                    <a:pt x="2057" y="5535"/>
                    <a:pt x="1786" y="5913"/>
                    <a:pt x="1520" y="6299"/>
                  </a:cubicBezTo>
                  <a:cubicBezTo>
                    <a:pt x="1240" y="6705"/>
                    <a:pt x="1045" y="7183"/>
                    <a:pt x="835" y="7640"/>
                  </a:cubicBezTo>
                  <a:cubicBezTo>
                    <a:pt x="638" y="8069"/>
                    <a:pt x="533" y="8523"/>
                    <a:pt x="423" y="8949"/>
                  </a:cubicBezTo>
                  <a:cubicBezTo>
                    <a:pt x="274" y="9527"/>
                    <a:pt x="285" y="10157"/>
                    <a:pt x="204" y="10761"/>
                  </a:cubicBezTo>
                  <a:cubicBezTo>
                    <a:pt x="177" y="10961"/>
                    <a:pt x="392" y="11122"/>
                    <a:pt x="324" y="11271"/>
                  </a:cubicBezTo>
                  <a:cubicBezTo>
                    <a:pt x="1" y="11988"/>
                    <a:pt x="410" y="12680"/>
                    <a:pt x="374" y="13392"/>
                  </a:cubicBezTo>
                  <a:cubicBezTo>
                    <a:pt x="346" y="13961"/>
                    <a:pt x="624" y="14540"/>
                    <a:pt x="740" y="15119"/>
                  </a:cubicBezTo>
                  <a:cubicBezTo>
                    <a:pt x="902" y="15929"/>
                    <a:pt x="1282" y="16658"/>
                    <a:pt x="1621" y="17403"/>
                  </a:cubicBezTo>
                  <a:cubicBezTo>
                    <a:pt x="1791" y="17776"/>
                    <a:pt x="2050" y="18107"/>
                    <a:pt x="2249" y="18448"/>
                  </a:cubicBezTo>
                  <a:cubicBezTo>
                    <a:pt x="2482" y="18846"/>
                    <a:pt x="2694" y="19258"/>
                    <a:pt x="2882" y="19680"/>
                  </a:cubicBezTo>
                  <a:cubicBezTo>
                    <a:pt x="3259" y="20528"/>
                    <a:pt x="3875" y="21249"/>
                    <a:pt x="4342" y="22052"/>
                  </a:cubicBezTo>
                  <a:cubicBezTo>
                    <a:pt x="4530" y="22374"/>
                    <a:pt x="4842" y="22638"/>
                    <a:pt x="5043" y="22934"/>
                  </a:cubicBezTo>
                  <a:cubicBezTo>
                    <a:pt x="5402" y="23464"/>
                    <a:pt x="5754" y="23985"/>
                    <a:pt x="6212" y="24441"/>
                  </a:cubicBezTo>
                  <a:cubicBezTo>
                    <a:pt x="6429" y="24657"/>
                    <a:pt x="6636" y="24867"/>
                    <a:pt x="6793" y="25140"/>
                  </a:cubicBezTo>
                  <a:cubicBezTo>
                    <a:pt x="7047" y="25580"/>
                    <a:pt x="7461" y="25919"/>
                    <a:pt x="7776" y="26315"/>
                  </a:cubicBezTo>
                  <a:cubicBezTo>
                    <a:pt x="8091" y="26711"/>
                    <a:pt x="8367" y="27113"/>
                    <a:pt x="8766" y="27456"/>
                  </a:cubicBezTo>
                  <a:cubicBezTo>
                    <a:pt x="8967" y="27629"/>
                    <a:pt x="9285" y="27850"/>
                    <a:pt x="9308" y="28235"/>
                  </a:cubicBezTo>
                  <a:cubicBezTo>
                    <a:pt x="9315" y="28359"/>
                    <a:pt x="9410" y="28511"/>
                    <a:pt x="9595" y="28511"/>
                  </a:cubicBezTo>
                  <a:cubicBezTo>
                    <a:pt x="9666" y="28511"/>
                    <a:pt x="9750" y="28489"/>
                    <a:pt x="9848" y="28434"/>
                  </a:cubicBezTo>
                  <a:cubicBezTo>
                    <a:pt x="10142" y="28269"/>
                    <a:pt x="10367" y="28073"/>
                    <a:pt x="10618" y="27869"/>
                  </a:cubicBezTo>
                  <a:cubicBezTo>
                    <a:pt x="11399" y="27238"/>
                    <a:pt x="11999" y="26432"/>
                    <a:pt x="12851" y="25874"/>
                  </a:cubicBezTo>
                  <a:cubicBezTo>
                    <a:pt x="13152" y="25676"/>
                    <a:pt x="13335" y="25338"/>
                    <a:pt x="13630" y="25096"/>
                  </a:cubicBezTo>
                  <a:cubicBezTo>
                    <a:pt x="14123" y="24692"/>
                    <a:pt x="14608" y="24260"/>
                    <a:pt x="14941" y="23698"/>
                  </a:cubicBezTo>
                  <a:cubicBezTo>
                    <a:pt x="15044" y="23525"/>
                    <a:pt x="15387" y="23385"/>
                    <a:pt x="15460" y="23274"/>
                  </a:cubicBezTo>
                  <a:cubicBezTo>
                    <a:pt x="15673" y="22949"/>
                    <a:pt x="15923" y="22684"/>
                    <a:pt x="16183" y="22399"/>
                  </a:cubicBezTo>
                  <a:cubicBezTo>
                    <a:pt x="16478" y="22075"/>
                    <a:pt x="16647" y="21650"/>
                    <a:pt x="17039" y="21384"/>
                  </a:cubicBezTo>
                  <a:cubicBezTo>
                    <a:pt x="17152" y="21306"/>
                    <a:pt x="17109" y="21068"/>
                    <a:pt x="17329" y="21068"/>
                  </a:cubicBezTo>
                  <a:cubicBezTo>
                    <a:pt x="17336" y="21068"/>
                    <a:pt x="17343" y="21068"/>
                    <a:pt x="17351" y="21069"/>
                  </a:cubicBezTo>
                  <a:cubicBezTo>
                    <a:pt x="17359" y="20610"/>
                    <a:pt x="17803" y="20374"/>
                    <a:pt x="18043" y="20092"/>
                  </a:cubicBezTo>
                  <a:cubicBezTo>
                    <a:pt x="18515" y="19537"/>
                    <a:pt x="18890" y="18917"/>
                    <a:pt x="19360" y="18361"/>
                  </a:cubicBezTo>
                  <a:cubicBezTo>
                    <a:pt x="19580" y="18102"/>
                    <a:pt x="19868" y="17769"/>
                    <a:pt x="19926" y="17357"/>
                  </a:cubicBezTo>
                  <a:cubicBezTo>
                    <a:pt x="19958" y="17131"/>
                    <a:pt x="20090" y="16918"/>
                    <a:pt x="20279" y="16728"/>
                  </a:cubicBezTo>
                  <a:cubicBezTo>
                    <a:pt x="20400" y="16606"/>
                    <a:pt x="20697" y="16484"/>
                    <a:pt x="20522" y="16189"/>
                  </a:cubicBezTo>
                  <a:cubicBezTo>
                    <a:pt x="20486" y="16128"/>
                    <a:pt x="20591" y="15902"/>
                    <a:pt x="20660" y="15888"/>
                  </a:cubicBezTo>
                  <a:cubicBezTo>
                    <a:pt x="20997" y="15820"/>
                    <a:pt x="20891" y="15543"/>
                    <a:pt x="20968" y="15362"/>
                  </a:cubicBezTo>
                  <a:cubicBezTo>
                    <a:pt x="21132" y="14975"/>
                    <a:pt x="21035" y="14550"/>
                    <a:pt x="21131" y="14146"/>
                  </a:cubicBezTo>
                  <a:cubicBezTo>
                    <a:pt x="21170" y="13977"/>
                    <a:pt x="21390" y="13789"/>
                    <a:pt x="21309" y="13733"/>
                  </a:cubicBezTo>
                  <a:cubicBezTo>
                    <a:pt x="20965" y="13491"/>
                    <a:pt x="21613" y="13250"/>
                    <a:pt x="21281" y="13043"/>
                  </a:cubicBezTo>
                  <a:cubicBezTo>
                    <a:pt x="21716" y="12907"/>
                    <a:pt x="21175" y="12420"/>
                    <a:pt x="21586" y="12277"/>
                  </a:cubicBezTo>
                  <a:cubicBezTo>
                    <a:pt x="21381" y="12084"/>
                    <a:pt x="21898" y="11828"/>
                    <a:pt x="21525" y="11649"/>
                  </a:cubicBezTo>
                  <a:cubicBezTo>
                    <a:pt x="21551" y="11605"/>
                    <a:pt x="21573" y="11559"/>
                    <a:pt x="21602" y="11516"/>
                  </a:cubicBezTo>
                  <a:cubicBezTo>
                    <a:pt x="21791" y="11237"/>
                    <a:pt x="21793" y="10930"/>
                    <a:pt x="21696" y="10630"/>
                  </a:cubicBezTo>
                  <a:cubicBezTo>
                    <a:pt x="21679" y="10575"/>
                    <a:pt x="21541" y="10550"/>
                    <a:pt x="21587" y="10427"/>
                  </a:cubicBezTo>
                  <a:cubicBezTo>
                    <a:pt x="21763" y="9957"/>
                    <a:pt x="21484" y="9463"/>
                    <a:pt x="21658" y="8998"/>
                  </a:cubicBezTo>
                  <a:cubicBezTo>
                    <a:pt x="21698" y="8891"/>
                    <a:pt x="21652" y="8785"/>
                    <a:pt x="21670" y="8731"/>
                  </a:cubicBezTo>
                  <a:cubicBezTo>
                    <a:pt x="21778" y="8397"/>
                    <a:pt x="21493" y="8125"/>
                    <a:pt x="21565" y="7697"/>
                  </a:cubicBezTo>
                  <a:cubicBezTo>
                    <a:pt x="21703" y="7160"/>
                    <a:pt x="21100" y="6712"/>
                    <a:pt x="21050" y="6113"/>
                  </a:cubicBezTo>
                  <a:cubicBezTo>
                    <a:pt x="21027" y="5829"/>
                    <a:pt x="20726" y="5614"/>
                    <a:pt x="20671" y="5390"/>
                  </a:cubicBezTo>
                  <a:cubicBezTo>
                    <a:pt x="20541" y="4864"/>
                    <a:pt x="19859" y="4738"/>
                    <a:pt x="19829" y="4191"/>
                  </a:cubicBezTo>
                  <a:cubicBezTo>
                    <a:pt x="19221" y="3850"/>
                    <a:pt x="18853" y="3267"/>
                    <a:pt x="18333" y="2843"/>
                  </a:cubicBezTo>
                  <a:cubicBezTo>
                    <a:pt x="17523" y="2183"/>
                    <a:pt x="16672" y="1570"/>
                    <a:pt x="15741" y="1072"/>
                  </a:cubicBezTo>
                  <a:cubicBezTo>
                    <a:pt x="15385" y="880"/>
                    <a:pt x="14988" y="718"/>
                    <a:pt x="14651" y="529"/>
                  </a:cubicBezTo>
                  <a:cubicBezTo>
                    <a:pt x="14022" y="177"/>
                    <a:pt x="13354" y="77"/>
                    <a:pt x="12691" y="40"/>
                  </a:cubicBezTo>
                  <a:cubicBezTo>
                    <a:pt x="12403" y="24"/>
                    <a:pt x="12112" y="0"/>
                    <a:pt x="1181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5185600" y="1944938"/>
              <a:ext cx="561850" cy="731525"/>
            </a:xfrm>
            <a:custGeom>
              <a:avLst/>
              <a:gdLst/>
              <a:ahLst/>
              <a:cxnLst/>
              <a:rect l="l" t="t" r="r" b="b"/>
              <a:pathLst>
                <a:path w="22474" h="29261" extrusionOk="0">
                  <a:moveTo>
                    <a:pt x="12261" y="1259"/>
                  </a:moveTo>
                  <a:cubicBezTo>
                    <a:pt x="12380" y="1259"/>
                    <a:pt x="12499" y="1280"/>
                    <a:pt x="12620" y="1348"/>
                  </a:cubicBezTo>
                  <a:cubicBezTo>
                    <a:pt x="12625" y="1351"/>
                    <a:pt x="12638" y="1353"/>
                    <a:pt x="12656" y="1353"/>
                  </a:cubicBezTo>
                  <a:cubicBezTo>
                    <a:pt x="12740" y="1353"/>
                    <a:pt x="12937" y="1323"/>
                    <a:pt x="13082" y="1323"/>
                  </a:cubicBezTo>
                  <a:cubicBezTo>
                    <a:pt x="13100" y="1323"/>
                    <a:pt x="13117" y="1324"/>
                    <a:pt x="13133" y="1325"/>
                  </a:cubicBezTo>
                  <a:cubicBezTo>
                    <a:pt x="13479" y="1347"/>
                    <a:pt x="13798" y="1420"/>
                    <a:pt x="14125" y="1600"/>
                  </a:cubicBezTo>
                  <a:cubicBezTo>
                    <a:pt x="14326" y="1708"/>
                    <a:pt x="14676" y="1692"/>
                    <a:pt x="14889" y="1858"/>
                  </a:cubicBezTo>
                  <a:cubicBezTo>
                    <a:pt x="15537" y="2363"/>
                    <a:pt x="16359" y="2605"/>
                    <a:pt x="16949" y="3221"/>
                  </a:cubicBezTo>
                  <a:cubicBezTo>
                    <a:pt x="17316" y="3605"/>
                    <a:pt x="17793" y="3930"/>
                    <a:pt x="18199" y="4294"/>
                  </a:cubicBezTo>
                  <a:cubicBezTo>
                    <a:pt x="18460" y="4527"/>
                    <a:pt x="18754" y="4737"/>
                    <a:pt x="18990" y="5017"/>
                  </a:cubicBezTo>
                  <a:cubicBezTo>
                    <a:pt x="19231" y="5304"/>
                    <a:pt x="19377" y="5715"/>
                    <a:pt x="19809" y="5841"/>
                  </a:cubicBezTo>
                  <a:cubicBezTo>
                    <a:pt x="19722" y="6060"/>
                    <a:pt x="19927" y="6174"/>
                    <a:pt x="19991" y="6339"/>
                  </a:cubicBezTo>
                  <a:cubicBezTo>
                    <a:pt x="20229" y="6960"/>
                    <a:pt x="20512" y="7586"/>
                    <a:pt x="20602" y="8233"/>
                  </a:cubicBezTo>
                  <a:cubicBezTo>
                    <a:pt x="20671" y="8738"/>
                    <a:pt x="20686" y="9281"/>
                    <a:pt x="20786" y="9767"/>
                  </a:cubicBezTo>
                  <a:cubicBezTo>
                    <a:pt x="20873" y="10185"/>
                    <a:pt x="20740" y="10578"/>
                    <a:pt x="20852" y="11001"/>
                  </a:cubicBezTo>
                  <a:cubicBezTo>
                    <a:pt x="20973" y="11457"/>
                    <a:pt x="20814" y="12008"/>
                    <a:pt x="20674" y="12491"/>
                  </a:cubicBezTo>
                  <a:cubicBezTo>
                    <a:pt x="20541" y="12953"/>
                    <a:pt x="20511" y="13424"/>
                    <a:pt x="20459" y="13888"/>
                  </a:cubicBezTo>
                  <a:cubicBezTo>
                    <a:pt x="20440" y="14050"/>
                    <a:pt x="20356" y="14186"/>
                    <a:pt x="20334" y="14343"/>
                  </a:cubicBezTo>
                  <a:cubicBezTo>
                    <a:pt x="20260" y="14868"/>
                    <a:pt x="20157" y="15423"/>
                    <a:pt x="19953" y="15891"/>
                  </a:cubicBezTo>
                  <a:cubicBezTo>
                    <a:pt x="19714" y="16440"/>
                    <a:pt x="19437" y="17009"/>
                    <a:pt x="19065" y="17506"/>
                  </a:cubicBezTo>
                  <a:cubicBezTo>
                    <a:pt x="18660" y="18051"/>
                    <a:pt x="18331" y="18641"/>
                    <a:pt x="17937" y="19193"/>
                  </a:cubicBezTo>
                  <a:cubicBezTo>
                    <a:pt x="17625" y="19629"/>
                    <a:pt x="17281" y="20039"/>
                    <a:pt x="16955" y="20463"/>
                  </a:cubicBezTo>
                  <a:cubicBezTo>
                    <a:pt x="16558" y="20978"/>
                    <a:pt x="16131" y="21478"/>
                    <a:pt x="15669" y="21942"/>
                  </a:cubicBezTo>
                  <a:cubicBezTo>
                    <a:pt x="15518" y="22092"/>
                    <a:pt x="15481" y="22279"/>
                    <a:pt x="15367" y="22435"/>
                  </a:cubicBezTo>
                  <a:cubicBezTo>
                    <a:pt x="14978" y="22970"/>
                    <a:pt x="14410" y="23340"/>
                    <a:pt x="14025" y="23879"/>
                  </a:cubicBezTo>
                  <a:cubicBezTo>
                    <a:pt x="13738" y="24279"/>
                    <a:pt x="13335" y="24607"/>
                    <a:pt x="12969" y="24952"/>
                  </a:cubicBezTo>
                  <a:cubicBezTo>
                    <a:pt x="12341" y="25544"/>
                    <a:pt x="11688" y="26112"/>
                    <a:pt x="11076" y="26719"/>
                  </a:cubicBezTo>
                  <a:cubicBezTo>
                    <a:pt x="10799" y="26994"/>
                    <a:pt x="10485" y="27233"/>
                    <a:pt x="10225" y="27516"/>
                  </a:cubicBezTo>
                  <a:cubicBezTo>
                    <a:pt x="10127" y="27622"/>
                    <a:pt x="10051" y="27662"/>
                    <a:pt x="9988" y="27662"/>
                  </a:cubicBezTo>
                  <a:cubicBezTo>
                    <a:pt x="9881" y="27662"/>
                    <a:pt x="9809" y="27550"/>
                    <a:pt x="9722" y="27447"/>
                  </a:cubicBezTo>
                  <a:cubicBezTo>
                    <a:pt x="9436" y="27108"/>
                    <a:pt x="9271" y="26694"/>
                    <a:pt x="8960" y="26366"/>
                  </a:cubicBezTo>
                  <a:cubicBezTo>
                    <a:pt x="8499" y="25884"/>
                    <a:pt x="8167" y="25312"/>
                    <a:pt x="7776" y="24785"/>
                  </a:cubicBezTo>
                  <a:cubicBezTo>
                    <a:pt x="7322" y="24173"/>
                    <a:pt x="6774" y="23617"/>
                    <a:pt x="6303" y="23004"/>
                  </a:cubicBezTo>
                  <a:cubicBezTo>
                    <a:pt x="5757" y="22292"/>
                    <a:pt x="5282" y="21540"/>
                    <a:pt x="4843" y="20769"/>
                  </a:cubicBezTo>
                  <a:cubicBezTo>
                    <a:pt x="4545" y="20249"/>
                    <a:pt x="4194" y="19763"/>
                    <a:pt x="3923" y="19222"/>
                  </a:cubicBezTo>
                  <a:cubicBezTo>
                    <a:pt x="3592" y="18560"/>
                    <a:pt x="3273" y="17885"/>
                    <a:pt x="2869" y="17252"/>
                  </a:cubicBezTo>
                  <a:cubicBezTo>
                    <a:pt x="2679" y="16954"/>
                    <a:pt x="2678" y="16540"/>
                    <a:pt x="2471" y="16258"/>
                  </a:cubicBezTo>
                  <a:cubicBezTo>
                    <a:pt x="2202" y="15893"/>
                    <a:pt x="2200" y="15466"/>
                    <a:pt x="2079" y="15080"/>
                  </a:cubicBezTo>
                  <a:cubicBezTo>
                    <a:pt x="1956" y="14686"/>
                    <a:pt x="1798" y="14276"/>
                    <a:pt x="1815" y="13823"/>
                  </a:cubicBezTo>
                  <a:cubicBezTo>
                    <a:pt x="1831" y="13399"/>
                    <a:pt x="1668" y="12964"/>
                    <a:pt x="1663" y="12526"/>
                  </a:cubicBezTo>
                  <a:cubicBezTo>
                    <a:pt x="1658" y="11926"/>
                    <a:pt x="1698" y="11306"/>
                    <a:pt x="1636" y="10733"/>
                  </a:cubicBezTo>
                  <a:cubicBezTo>
                    <a:pt x="1588" y="10291"/>
                    <a:pt x="1886" y="9884"/>
                    <a:pt x="1669" y="9466"/>
                  </a:cubicBezTo>
                  <a:cubicBezTo>
                    <a:pt x="1657" y="9441"/>
                    <a:pt x="1740" y="9383"/>
                    <a:pt x="1740" y="9340"/>
                  </a:cubicBezTo>
                  <a:cubicBezTo>
                    <a:pt x="1740" y="9210"/>
                    <a:pt x="2155" y="9133"/>
                    <a:pt x="1795" y="8958"/>
                  </a:cubicBezTo>
                  <a:cubicBezTo>
                    <a:pt x="1768" y="8945"/>
                    <a:pt x="1814" y="8875"/>
                    <a:pt x="1859" y="8835"/>
                  </a:cubicBezTo>
                  <a:cubicBezTo>
                    <a:pt x="1994" y="8718"/>
                    <a:pt x="2129" y="8647"/>
                    <a:pt x="2039" y="8385"/>
                  </a:cubicBezTo>
                  <a:cubicBezTo>
                    <a:pt x="1980" y="8216"/>
                    <a:pt x="2251" y="7955"/>
                    <a:pt x="2365" y="7733"/>
                  </a:cubicBezTo>
                  <a:cubicBezTo>
                    <a:pt x="2613" y="7247"/>
                    <a:pt x="2890" y="6770"/>
                    <a:pt x="3259" y="6334"/>
                  </a:cubicBezTo>
                  <a:cubicBezTo>
                    <a:pt x="3437" y="6124"/>
                    <a:pt x="3713" y="5812"/>
                    <a:pt x="3679" y="5444"/>
                  </a:cubicBezTo>
                  <a:cubicBezTo>
                    <a:pt x="3678" y="5422"/>
                    <a:pt x="3680" y="5385"/>
                    <a:pt x="3694" y="5378"/>
                  </a:cubicBezTo>
                  <a:cubicBezTo>
                    <a:pt x="4276" y="5076"/>
                    <a:pt x="4397" y="4363"/>
                    <a:pt x="4939" y="4060"/>
                  </a:cubicBezTo>
                  <a:cubicBezTo>
                    <a:pt x="5449" y="3776"/>
                    <a:pt x="5654" y="3138"/>
                    <a:pt x="6307" y="3049"/>
                  </a:cubicBezTo>
                  <a:cubicBezTo>
                    <a:pt x="6484" y="2597"/>
                    <a:pt x="7017" y="2606"/>
                    <a:pt x="7355" y="2357"/>
                  </a:cubicBezTo>
                  <a:cubicBezTo>
                    <a:pt x="7578" y="2192"/>
                    <a:pt x="7940" y="2110"/>
                    <a:pt x="8189" y="1912"/>
                  </a:cubicBezTo>
                  <a:cubicBezTo>
                    <a:pt x="8238" y="1984"/>
                    <a:pt x="8274" y="2007"/>
                    <a:pt x="8300" y="2007"/>
                  </a:cubicBezTo>
                  <a:cubicBezTo>
                    <a:pt x="8315" y="2007"/>
                    <a:pt x="8328" y="1999"/>
                    <a:pt x="8338" y="1989"/>
                  </a:cubicBezTo>
                  <a:cubicBezTo>
                    <a:pt x="8828" y="1501"/>
                    <a:pt x="9519" y="1650"/>
                    <a:pt x="10114" y="1502"/>
                  </a:cubicBezTo>
                  <a:cubicBezTo>
                    <a:pt x="10625" y="1375"/>
                    <a:pt x="11170" y="1343"/>
                    <a:pt x="11702" y="1321"/>
                  </a:cubicBezTo>
                  <a:cubicBezTo>
                    <a:pt x="11884" y="1314"/>
                    <a:pt x="12071" y="1259"/>
                    <a:pt x="12261" y="1259"/>
                  </a:cubicBezTo>
                  <a:close/>
                  <a:moveTo>
                    <a:pt x="12129" y="1"/>
                  </a:moveTo>
                  <a:cubicBezTo>
                    <a:pt x="11806" y="1"/>
                    <a:pt x="11480" y="29"/>
                    <a:pt x="11154" y="127"/>
                  </a:cubicBezTo>
                  <a:cubicBezTo>
                    <a:pt x="10624" y="286"/>
                    <a:pt x="10026" y="226"/>
                    <a:pt x="9481" y="354"/>
                  </a:cubicBezTo>
                  <a:cubicBezTo>
                    <a:pt x="9236" y="413"/>
                    <a:pt x="8989" y="362"/>
                    <a:pt x="8768" y="444"/>
                  </a:cubicBezTo>
                  <a:cubicBezTo>
                    <a:pt x="8426" y="571"/>
                    <a:pt x="8072" y="733"/>
                    <a:pt x="7747" y="833"/>
                  </a:cubicBezTo>
                  <a:cubicBezTo>
                    <a:pt x="7002" y="1061"/>
                    <a:pt x="6388" y="1499"/>
                    <a:pt x="5687" y="1783"/>
                  </a:cubicBezTo>
                  <a:cubicBezTo>
                    <a:pt x="5521" y="1850"/>
                    <a:pt x="5315" y="1901"/>
                    <a:pt x="5332" y="2141"/>
                  </a:cubicBezTo>
                  <a:cubicBezTo>
                    <a:pt x="5282" y="2120"/>
                    <a:pt x="5235" y="2111"/>
                    <a:pt x="5191" y="2111"/>
                  </a:cubicBezTo>
                  <a:cubicBezTo>
                    <a:pt x="5060" y="2111"/>
                    <a:pt x="4959" y="2194"/>
                    <a:pt x="4907" y="2307"/>
                  </a:cubicBezTo>
                  <a:cubicBezTo>
                    <a:pt x="4823" y="2492"/>
                    <a:pt x="4660" y="2556"/>
                    <a:pt x="4518" y="2671"/>
                  </a:cubicBezTo>
                  <a:cubicBezTo>
                    <a:pt x="4069" y="3035"/>
                    <a:pt x="3526" y="3374"/>
                    <a:pt x="3266" y="3847"/>
                  </a:cubicBezTo>
                  <a:cubicBezTo>
                    <a:pt x="2989" y="4353"/>
                    <a:pt x="2511" y="4710"/>
                    <a:pt x="2292" y="5243"/>
                  </a:cubicBezTo>
                  <a:cubicBezTo>
                    <a:pt x="2111" y="5679"/>
                    <a:pt x="1832" y="6067"/>
                    <a:pt x="1559" y="6464"/>
                  </a:cubicBezTo>
                  <a:cubicBezTo>
                    <a:pt x="1272" y="6880"/>
                    <a:pt x="1072" y="7371"/>
                    <a:pt x="857" y="7840"/>
                  </a:cubicBezTo>
                  <a:cubicBezTo>
                    <a:pt x="655" y="8280"/>
                    <a:pt x="546" y="8746"/>
                    <a:pt x="434" y="9183"/>
                  </a:cubicBezTo>
                  <a:cubicBezTo>
                    <a:pt x="281" y="9777"/>
                    <a:pt x="292" y="10423"/>
                    <a:pt x="209" y="11043"/>
                  </a:cubicBezTo>
                  <a:cubicBezTo>
                    <a:pt x="181" y="11247"/>
                    <a:pt x="402" y="11413"/>
                    <a:pt x="333" y="11567"/>
                  </a:cubicBezTo>
                  <a:cubicBezTo>
                    <a:pt x="1" y="12301"/>
                    <a:pt x="421" y="13013"/>
                    <a:pt x="384" y="13744"/>
                  </a:cubicBezTo>
                  <a:cubicBezTo>
                    <a:pt x="356" y="14327"/>
                    <a:pt x="640" y="14921"/>
                    <a:pt x="759" y="15516"/>
                  </a:cubicBezTo>
                  <a:cubicBezTo>
                    <a:pt x="925" y="16346"/>
                    <a:pt x="1316" y="17095"/>
                    <a:pt x="1664" y="17860"/>
                  </a:cubicBezTo>
                  <a:cubicBezTo>
                    <a:pt x="1839" y="18241"/>
                    <a:pt x="2105" y="18583"/>
                    <a:pt x="2309" y="18931"/>
                  </a:cubicBezTo>
                  <a:cubicBezTo>
                    <a:pt x="2548" y="19342"/>
                    <a:pt x="2764" y="19764"/>
                    <a:pt x="2957" y="20197"/>
                  </a:cubicBezTo>
                  <a:cubicBezTo>
                    <a:pt x="3346" y="21066"/>
                    <a:pt x="3976" y="21807"/>
                    <a:pt x="4456" y="22631"/>
                  </a:cubicBezTo>
                  <a:cubicBezTo>
                    <a:pt x="4649" y="22962"/>
                    <a:pt x="4970" y="23233"/>
                    <a:pt x="5175" y="23535"/>
                  </a:cubicBezTo>
                  <a:cubicBezTo>
                    <a:pt x="5544" y="24079"/>
                    <a:pt x="5905" y="24615"/>
                    <a:pt x="6375" y="25082"/>
                  </a:cubicBezTo>
                  <a:cubicBezTo>
                    <a:pt x="6599" y="25304"/>
                    <a:pt x="6810" y="25520"/>
                    <a:pt x="6973" y="25801"/>
                  </a:cubicBezTo>
                  <a:cubicBezTo>
                    <a:pt x="7232" y="26252"/>
                    <a:pt x="7658" y="26601"/>
                    <a:pt x="7981" y="27006"/>
                  </a:cubicBezTo>
                  <a:cubicBezTo>
                    <a:pt x="8304" y="27412"/>
                    <a:pt x="8587" y="27824"/>
                    <a:pt x="8996" y="28177"/>
                  </a:cubicBezTo>
                  <a:cubicBezTo>
                    <a:pt x="9204" y="28356"/>
                    <a:pt x="9529" y="28583"/>
                    <a:pt x="9552" y="28977"/>
                  </a:cubicBezTo>
                  <a:cubicBezTo>
                    <a:pt x="9560" y="29105"/>
                    <a:pt x="9658" y="29261"/>
                    <a:pt x="9848" y="29261"/>
                  </a:cubicBezTo>
                  <a:cubicBezTo>
                    <a:pt x="9921" y="29261"/>
                    <a:pt x="10007" y="29238"/>
                    <a:pt x="10106" y="29182"/>
                  </a:cubicBezTo>
                  <a:cubicBezTo>
                    <a:pt x="10408" y="29014"/>
                    <a:pt x="10639" y="28810"/>
                    <a:pt x="10898" y="28601"/>
                  </a:cubicBezTo>
                  <a:cubicBezTo>
                    <a:pt x="11698" y="27954"/>
                    <a:pt x="12314" y="27127"/>
                    <a:pt x="13187" y="26554"/>
                  </a:cubicBezTo>
                  <a:cubicBezTo>
                    <a:pt x="13498" y="26352"/>
                    <a:pt x="13685" y="26005"/>
                    <a:pt x="13987" y="25757"/>
                  </a:cubicBezTo>
                  <a:cubicBezTo>
                    <a:pt x="14494" y="25340"/>
                    <a:pt x="14991" y="24898"/>
                    <a:pt x="15333" y="24322"/>
                  </a:cubicBezTo>
                  <a:cubicBezTo>
                    <a:pt x="15439" y="24144"/>
                    <a:pt x="15792" y="24001"/>
                    <a:pt x="15867" y="23886"/>
                  </a:cubicBezTo>
                  <a:cubicBezTo>
                    <a:pt x="16084" y="23554"/>
                    <a:pt x="16342" y="23281"/>
                    <a:pt x="16608" y="22987"/>
                  </a:cubicBezTo>
                  <a:cubicBezTo>
                    <a:pt x="16911" y="22656"/>
                    <a:pt x="17086" y="22220"/>
                    <a:pt x="17487" y="21945"/>
                  </a:cubicBezTo>
                  <a:cubicBezTo>
                    <a:pt x="17603" y="21866"/>
                    <a:pt x="17559" y="21622"/>
                    <a:pt x="17784" y="21622"/>
                  </a:cubicBezTo>
                  <a:cubicBezTo>
                    <a:pt x="17792" y="21622"/>
                    <a:pt x="17799" y="21622"/>
                    <a:pt x="17807" y="21623"/>
                  </a:cubicBezTo>
                  <a:cubicBezTo>
                    <a:pt x="17816" y="21152"/>
                    <a:pt x="18271" y="20911"/>
                    <a:pt x="18518" y="20620"/>
                  </a:cubicBezTo>
                  <a:cubicBezTo>
                    <a:pt x="19002" y="20051"/>
                    <a:pt x="19386" y="19414"/>
                    <a:pt x="19869" y="18845"/>
                  </a:cubicBezTo>
                  <a:cubicBezTo>
                    <a:pt x="20095" y="18578"/>
                    <a:pt x="20390" y="18237"/>
                    <a:pt x="20450" y="17815"/>
                  </a:cubicBezTo>
                  <a:cubicBezTo>
                    <a:pt x="20483" y="17582"/>
                    <a:pt x="20619" y="17363"/>
                    <a:pt x="20813" y="17169"/>
                  </a:cubicBezTo>
                  <a:cubicBezTo>
                    <a:pt x="20937" y="17043"/>
                    <a:pt x="21242" y="16919"/>
                    <a:pt x="21062" y="16615"/>
                  </a:cubicBezTo>
                  <a:cubicBezTo>
                    <a:pt x="21025" y="16552"/>
                    <a:pt x="21133" y="16320"/>
                    <a:pt x="21205" y="16306"/>
                  </a:cubicBezTo>
                  <a:cubicBezTo>
                    <a:pt x="21550" y="16237"/>
                    <a:pt x="21441" y="15952"/>
                    <a:pt x="21520" y="15766"/>
                  </a:cubicBezTo>
                  <a:cubicBezTo>
                    <a:pt x="21687" y="15369"/>
                    <a:pt x="21588" y="14933"/>
                    <a:pt x="21686" y="14518"/>
                  </a:cubicBezTo>
                  <a:cubicBezTo>
                    <a:pt x="21726" y="14344"/>
                    <a:pt x="21952" y="14153"/>
                    <a:pt x="21870" y="14095"/>
                  </a:cubicBezTo>
                  <a:cubicBezTo>
                    <a:pt x="21516" y="13846"/>
                    <a:pt x="22181" y="13599"/>
                    <a:pt x="21841" y="13386"/>
                  </a:cubicBezTo>
                  <a:cubicBezTo>
                    <a:pt x="22287" y="13248"/>
                    <a:pt x="21730" y="12748"/>
                    <a:pt x="22154" y="12601"/>
                  </a:cubicBezTo>
                  <a:cubicBezTo>
                    <a:pt x="21943" y="12403"/>
                    <a:pt x="22474" y="12140"/>
                    <a:pt x="22090" y="11957"/>
                  </a:cubicBezTo>
                  <a:cubicBezTo>
                    <a:pt x="22117" y="11912"/>
                    <a:pt x="22139" y="11864"/>
                    <a:pt x="22168" y="11820"/>
                  </a:cubicBezTo>
                  <a:cubicBezTo>
                    <a:pt x="22364" y="11533"/>
                    <a:pt x="22365" y="11218"/>
                    <a:pt x="22266" y="10910"/>
                  </a:cubicBezTo>
                  <a:cubicBezTo>
                    <a:pt x="22248" y="10854"/>
                    <a:pt x="22106" y="10828"/>
                    <a:pt x="22154" y="10701"/>
                  </a:cubicBezTo>
                  <a:cubicBezTo>
                    <a:pt x="22336" y="10220"/>
                    <a:pt x="22048" y="9715"/>
                    <a:pt x="22227" y="9236"/>
                  </a:cubicBezTo>
                  <a:cubicBezTo>
                    <a:pt x="22267" y="9126"/>
                    <a:pt x="22221" y="9017"/>
                    <a:pt x="22239" y="8961"/>
                  </a:cubicBezTo>
                  <a:cubicBezTo>
                    <a:pt x="22349" y="8619"/>
                    <a:pt x="22057" y="8338"/>
                    <a:pt x="22131" y="7901"/>
                  </a:cubicBezTo>
                  <a:cubicBezTo>
                    <a:pt x="22273" y="7349"/>
                    <a:pt x="21654" y="6890"/>
                    <a:pt x="21604" y="6274"/>
                  </a:cubicBezTo>
                  <a:cubicBezTo>
                    <a:pt x="21580" y="5981"/>
                    <a:pt x="21271" y="5762"/>
                    <a:pt x="21215" y="5532"/>
                  </a:cubicBezTo>
                  <a:cubicBezTo>
                    <a:pt x="21082" y="4992"/>
                    <a:pt x="20382" y="4863"/>
                    <a:pt x="20351" y="4301"/>
                  </a:cubicBezTo>
                  <a:cubicBezTo>
                    <a:pt x="19726" y="3952"/>
                    <a:pt x="19349" y="3353"/>
                    <a:pt x="18815" y="2917"/>
                  </a:cubicBezTo>
                  <a:cubicBezTo>
                    <a:pt x="17984" y="2241"/>
                    <a:pt x="17110" y="1612"/>
                    <a:pt x="16155" y="1100"/>
                  </a:cubicBezTo>
                  <a:cubicBezTo>
                    <a:pt x="15790" y="903"/>
                    <a:pt x="15382" y="737"/>
                    <a:pt x="15035" y="543"/>
                  </a:cubicBezTo>
                  <a:cubicBezTo>
                    <a:pt x="14390" y="182"/>
                    <a:pt x="13705" y="79"/>
                    <a:pt x="13025" y="41"/>
                  </a:cubicBezTo>
                  <a:cubicBezTo>
                    <a:pt x="12729" y="25"/>
                    <a:pt x="12430" y="1"/>
                    <a:pt x="12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5304325" y="2107313"/>
              <a:ext cx="291525" cy="317775"/>
            </a:xfrm>
            <a:custGeom>
              <a:avLst/>
              <a:gdLst/>
              <a:ahLst/>
              <a:cxnLst/>
              <a:rect l="l" t="t" r="r" b="b"/>
              <a:pathLst>
                <a:path w="11661" h="12711" extrusionOk="0">
                  <a:moveTo>
                    <a:pt x="3483" y="732"/>
                  </a:moveTo>
                  <a:cubicBezTo>
                    <a:pt x="3494" y="732"/>
                    <a:pt x="3504" y="733"/>
                    <a:pt x="3514" y="734"/>
                  </a:cubicBezTo>
                  <a:cubicBezTo>
                    <a:pt x="3624" y="755"/>
                    <a:pt x="3735" y="760"/>
                    <a:pt x="3845" y="760"/>
                  </a:cubicBezTo>
                  <a:cubicBezTo>
                    <a:pt x="3942" y="760"/>
                    <a:pt x="4038" y="756"/>
                    <a:pt x="4135" y="756"/>
                  </a:cubicBezTo>
                  <a:cubicBezTo>
                    <a:pt x="4312" y="756"/>
                    <a:pt x="4488" y="768"/>
                    <a:pt x="4660" y="838"/>
                  </a:cubicBezTo>
                  <a:cubicBezTo>
                    <a:pt x="5098" y="1018"/>
                    <a:pt x="5290" y="1393"/>
                    <a:pt x="5506" y="1725"/>
                  </a:cubicBezTo>
                  <a:cubicBezTo>
                    <a:pt x="5670" y="1974"/>
                    <a:pt x="5922" y="2199"/>
                    <a:pt x="5915" y="2543"/>
                  </a:cubicBezTo>
                  <a:cubicBezTo>
                    <a:pt x="5912" y="2802"/>
                    <a:pt x="5896" y="3059"/>
                    <a:pt x="5812" y="3295"/>
                  </a:cubicBezTo>
                  <a:cubicBezTo>
                    <a:pt x="5669" y="3701"/>
                    <a:pt x="5435" y="4077"/>
                    <a:pt x="5308" y="4491"/>
                  </a:cubicBezTo>
                  <a:cubicBezTo>
                    <a:pt x="5296" y="4530"/>
                    <a:pt x="5290" y="4585"/>
                    <a:pt x="5260" y="4607"/>
                  </a:cubicBezTo>
                  <a:cubicBezTo>
                    <a:pt x="4880" y="4873"/>
                    <a:pt x="5159" y="5056"/>
                    <a:pt x="5362" y="5237"/>
                  </a:cubicBezTo>
                  <a:cubicBezTo>
                    <a:pt x="5583" y="5434"/>
                    <a:pt x="5559" y="5652"/>
                    <a:pt x="5301" y="5830"/>
                  </a:cubicBezTo>
                  <a:cubicBezTo>
                    <a:pt x="5264" y="5855"/>
                    <a:pt x="5235" y="5865"/>
                    <a:pt x="5211" y="5865"/>
                  </a:cubicBezTo>
                  <a:cubicBezTo>
                    <a:pt x="5148" y="5865"/>
                    <a:pt x="5125" y="5795"/>
                    <a:pt x="5087" y="5761"/>
                  </a:cubicBezTo>
                  <a:cubicBezTo>
                    <a:pt x="4813" y="5515"/>
                    <a:pt x="4483" y="5369"/>
                    <a:pt x="4131" y="5369"/>
                  </a:cubicBezTo>
                  <a:cubicBezTo>
                    <a:pt x="4045" y="5369"/>
                    <a:pt x="3959" y="5378"/>
                    <a:pt x="3871" y="5396"/>
                  </a:cubicBezTo>
                  <a:cubicBezTo>
                    <a:pt x="3580" y="5456"/>
                    <a:pt x="3293" y="5523"/>
                    <a:pt x="3000" y="5532"/>
                  </a:cubicBezTo>
                  <a:cubicBezTo>
                    <a:pt x="2973" y="5532"/>
                    <a:pt x="2945" y="5533"/>
                    <a:pt x="2918" y="5533"/>
                  </a:cubicBezTo>
                  <a:cubicBezTo>
                    <a:pt x="2366" y="5533"/>
                    <a:pt x="1882" y="5358"/>
                    <a:pt x="1446" y="5027"/>
                  </a:cubicBezTo>
                  <a:cubicBezTo>
                    <a:pt x="802" y="4540"/>
                    <a:pt x="808" y="3867"/>
                    <a:pt x="814" y="3221"/>
                  </a:cubicBezTo>
                  <a:cubicBezTo>
                    <a:pt x="816" y="3061"/>
                    <a:pt x="881" y="2794"/>
                    <a:pt x="1055" y="2614"/>
                  </a:cubicBezTo>
                  <a:cubicBezTo>
                    <a:pt x="1114" y="2553"/>
                    <a:pt x="1159" y="2526"/>
                    <a:pt x="1194" y="2526"/>
                  </a:cubicBezTo>
                  <a:cubicBezTo>
                    <a:pt x="1242" y="2526"/>
                    <a:pt x="1272" y="2574"/>
                    <a:pt x="1299" y="2651"/>
                  </a:cubicBezTo>
                  <a:cubicBezTo>
                    <a:pt x="1426" y="3004"/>
                    <a:pt x="1644" y="3322"/>
                    <a:pt x="1817" y="3652"/>
                  </a:cubicBezTo>
                  <a:cubicBezTo>
                    <a:pt x="1929" y="3866"/>
                    <a:pt x="2187" y="4119"/>
                    <a:pt x="2581" y="4119"/>
                  </a:cubicBezTo>
                  <a:cubicBezTo>
                    <a:pt x="2582" y="4119"/>
                    <a:pt x="2583" y="4119"/>
                    <a:pt x="2584" y="4119"/>
                  </a:cubicBezTo>
                  <a:cubicBezTo>
                    <a:pt x="3330" y="4117"/>
                    <a:pt x="3738" y="3685"/>
                    <a:pt x="4152" y="3217"/>
                  </a:cubicBezTo>
                  <a:cubicBezTo>
                    <a:pt x="4439" y="2892"/>
                    <a:pt x="4456" y="2557"/>
                    <a:pt x="4357" y="2182"/>
                  </a:cubicBezTo>
                  <a:cubicBezTo>
                    <a:pt x="4328" y="2069"/>
                    <a:pt x="4285" y="1957"/>
                    <a:pt x="4196" y="1896"/>
                  </a:cubicBezTo>
                  <a:cubicBezTo>
                    <a:pt x="3783" y="1614"/>
                    <a:pt x="3414" y="1276"/>
                    <a:pt x="2898" y="1057"/>
                  </a:cubicBezTo>
                  <a:lnTo>
                    <a:pt x="2899" y="1057"/>
                  </a:lnTo>
                  <a:cubicBezTo>
                    <a:pt x="3109" y="939"/>
                    <a:pt x="3319" y="732"/>
                    <a:pt x="3483" y="732"/>
                  </a:cubicBezTo>
                  <a:close/>
                  <a:moveTo>
                    <a:pt x="8479" y="8048"/>
                  </a:moveTo>
                  <a:cubicBezTo>
                    <a:pt x="8591" y="8066"/>
                    <a:pt x="8652" y="8133"/>
                    <a:pt x="8716" y="8201"/>
                  </a:cubicBezTo>
                  <a:cubicBezTo>
                    <a:pt x="9058" y="8563"/>
                    <a:pt x="9407" y="8918"/>
                    <a:pt x="9743" y="9284"/>
                  </a:cubicBezTo>
                  <a:cubicBezTo>
                    <a:pt x="9799" y="9345"/>
                    <a:pt x="9853" y="9396"/>
                    <a:pt x="9927" y="9432"/>
                  </a:cubicBezTo>
                  <a:cubicBezTo>
                    <a:pt x="10114" y="9526"/>
                    <a:pt x="10021" y="9667"/>
                    <a:pt x="9927" y="9713"/>
                  </a:cubicBezTo>
                  <a:cubicBezTo>
                    <a:pt x="9535" y="9907"/>
                    <a:pt x="9353" y="10294"/>
                    <a:pt x="8967" y="10501"/>
                  </a:cubicBezTo>
                  <a:cubicBezTo>
                    <a:pt x="8872" y="10552"/>
                    <a:pt x="8758" y="10578"/>
                    <a:pt x="8648" y="10578"/>
                  </a:cubicBezTo>
                  <a:cubicBezTo>
                    <a:pt x="8455" y="10578"/>
                    <a:pt x="8273" y="10496"/>
                    <a:pt x="8226" y="10316"/>
                  </a:cubicBezTo>
                  <a:cubicBezTo>
                    <a:pt x="8175" y="10116"/>
                    <a:pt x="8068" y="9973"/>
                    <a:pt x="7878" y="9879"/>
                  </a:cubicBezTo>
                  <a:cubicBezTo>
                    <a:pt x="7814" y="9847"/>
                    <a:pt x="7812" y="9806"/>
                    <a:pt x="7789" y="9756"/>
                  </a:cubicBezTo>
                  <a:cubicBezTo>
                    <a:pt x="7621" y="9402"/>
                    <a:pt x="7449" y="9046"/>
                    <a:pt x="7172" y="8748"/>
                  </a:cubicBezTo>
                  <a:cubicBezTo>
                    <a:pt x="7074" y="8643"/>
                    <a:pt x="7192" y="8582"/>
                    <a:pt x="7223" y="8582"/>
                  </a:cubicBezTo>
                  <a:cubicBezTo>
                    <a:pt x="7223" y="8582"/>
                    <a:pt x="7224" y="8582"/>
                    <a:pt x="7225" y="8582"/>
                  </a:cubicBezTo>
                  <a:cubicBezTo>
                    <a:pt x="7249" y="8584"/>
                    <a:pt x="7273" y="8585"/>
                    <a:pt x="7296" y="8585"/>
                  </a:cubicBezTo>
                  <a:cubicBezTo>
                    <a:pt x="7748" y="8585"/>
                    <a:pt x="8037" y="8273"/>
                    <a:pt x="8395" y="8095"/>
                  </a:cubicBezTo>
                  <a:cubicBezTo>
                    <a:pt x="8425" y="8080"/>
                    <a:pt x="8454" y="8062"/>
                    <a:pt x="8479" y="8048"/>
                  </a:cubicBezTo>
                  <a:close/>
                  <a:moveTo>
                    <a:pt x="8675" y="2645"/>
                  </a:moveTo>
                  <a:cubicBezTo>
                    <a:pt x="8800" y="2645"/>
                    <a:pt x="8940" y="2770"/>
                    <a:pt x="9031" y="2823"/>
                  </a:cubicBezTo>
                  <a:cubicBezTo>
                    <a:pt x="9508" y="3105"/>
                    <a:pt x="9884" y="3496"/>
                    <a:pt x="10257" y="3885"/>
                  </a:cubicBezTo>
                  <a:cubicBezTo>
                    <a:pt x="10283" y="3908"/>
                    <a:pt x="10311" y="3928"/>
                    <a:pt x="10341" y="3944"/>
                  </a:cubicBezTo>
                  <a:cubicBezTo>
                    <a:pt x="10894" y="4274"/>
                    <a:pt x="10927" y="4430"/>
                    <a:pt x="10507" y="4887"/>
                  </a:cubicBezTo>
                  <a:cubicBezTo>
                    <a:pt x="10052" y="5381"/>
                    <a:pt x="9549" y="5840"/>
                    <a:pt x="9070" y="6314"/>
                  </a:cubicBezTo>
                  <a:cubicBezTo>
                    <a:pt x="8662" y="6720"/>
                    <a:pt x="8265" y="7144"/>
                    <a:pt x="7825" y="7522"/>
                  </a:cubicBezTo>
                  <a:cubicBezTo>
                    <a:pt x="7665" y="7660"/>
                    <a:pt x="7519" y="7910"/>
                    <a:pt x="7253" y="7910"/>
                  </a:cubicBezTo>
                  <a:cubicBezTo>
                    <a:pt x="7180" y="7910"/>
                    <a:pt x="7099" y="7891"/>
                    <a:pt x="7006" y="7847"/>
                  </a:cubicBezTo>
                  <a:cubicBezTo>
                    <a:pt x="6996" y="7842"/>
                    <a:pt x="6984" y="7840"/>
                    <a:pt x="6970" y="7840"/>
                  </a:cubicBezTo>
                  <a:cubicBezTo>
                    <a:pt x="6891" y="7840"/>
                    <a:pt x="6758" y="7910"/>
                    <a:pt x="6687" y="7969"/>
                  </a:cubicBezTo>
                  <a:cubicBezTo>
                    <a:pt x="6207" y="8371"/>
                    <a:pt x="5687" y="8730"/>
                    <a:pt x="5299" y="9222"/>
                  </a:cubicBezTo>
                  <a:cubicBezTo>
                    <a:pt x="5074" y="9507"/>
                    <a:pt x="4715" y="9702"/>
                    <a:pt x="4478" y="9994"/>
                  </a:cubicBezTo>
                  <a:cubicBezTo>
                    <a:pt x="4303" y="10208"/>
                    <a:pt x="4035" y="10374"/>
                    <a:pt x="4095" y="10705"/>
                  </a:cubicBezTo>
                  <a:cubicBezTo>
                    <a:pt x="4223" y="10939"/>
                    <a:pt x="3988" y="11124"/>
                    <a:pt x="3861" y="11248"/>
                  </a:cubicBezTo>
                  <a:cubicBezTo>
                    <a:pt x="3646" y="11457"/>
                    <a:pt x="3429" y="11676"/>
                    <a:pt x="3191" y="11872"/>
                  </a:cubicBezTo>
                  <a:cubicBezTo>
                    <a:pt x="3079" y="11964"/>
                    <a:pt x="2967" y="11999"/>
                    <a:pt x="2868" y="11999"/>
                  </a:cubicBezTo>
                  <a:cubicBezTo>
                    <a:pt x="2809" y="11999"/>
                    <a:pt x="2755" y="11987"/>
                    <a:pt x="2708" y="11966"/>
                  </a:cubicBezTo>
                  <a:cubicBezTo>
                    <a:pt x="2570" y="11905"/>
                    <a:pt x="2465" y="11739"/>
                    <a:pt x="2497" y="11552"/>
                  </a:cubicBezTo>
                  <a:cubicBezTo>
                    <a:pt x="2515" y="11447"/>
                    <a:pt x="2555" y="11348"/>
                    <a:pt x="2568" y="11241"/>
                  </a:cubicBezTo>
                  <a:cubicBezTo>
                    <a:pt x="2610" y="10937"/>
                    <a:pt x="2691" y="10640"/>
                    <a:pt x="2810" y="10357"/>
                  </a:cubicBezTo>
                  <a:cubicBezTo>
                    <a:pt x="2830" y="10307"/>
                    <a:pt x="2891" y="10171"/>
                    <a:pt x="3031" y="10171"/>
                  </a:cubicBezTo>
                  <a:cubicBezTo>
                    <a:pt x="3077" y="10171"/>
                    <a:pt x="3132" y="10186"/>
                    <a:pt x="3197" y="10224"/>
                  </a:cubicBezTo>
                  <a:cubicBezTo>
                    <a:pt x="3276" y="10270"/>
                    <a:pt x="3355" y="10293"/>
                    <a:pt x="3432" y="10293"/>
                  </a:cubicBezTo>
                  <a:cubicBezTo>
                    <a:pt x="3581" y="10293"/>
                    <a:pt x="3727" y="10208"/>
                    <a:pt x="3877" y="10040"/>
                  </a:cubicBezTo>
                  <a:cubicBezTo>
                    <a:pt x="4241" y="9634"/>
                    <a:pt x="4672" y="9266"/>
                    <a:pt x="4980" y="8823"/>
                  </a:cubicBezTo>
                  <a:cubicBezTo>
                    <a:pt x="5197" y="8511"/>
                    <a:pt x="5499" y="8251"/>
                    <a:pt x="5659" y="7904"/>
                  </a:cubicBezTo>
                  <a:cubicBezTo>
                    <a:pt x="5751" y="7707"/>
                    <a:pt x="5751" y="7521"/>
                    <a:pt x="5731" y="7307"/>
                  </a:cubicBezTo>
                  <a:cubicBezTo>
                    <a:pt x="5694" y="6924"/>
                    <a:pt x="5670" y="6520"/>
                    <a:pt x="6036" y="6217"/>
                  </a:cubicBezTo>
                  <a:cubicBezTo>
                    <a:pt x="6064" y="6193"/>
                    <a:pt x="6061" y="6138"/>
                    <a:pt x="6080" y="6102"/>
                  </a:cubicBezTo>
                  <a:cubicBezTo>
                    <a:pt x="6191" y="5883"/>
                    <a:pt x="6199" y="5643"/>
                    <a:pt x="6505" y="5489"/>
                  </a:cubicBezTo>
                  <a:cubicBezTo>
                    <a:pt x="6725" y="5379"/>
                    <a:pt x="6846" y="5076"/>
                    <a:pt x="6963" y="4840"/>
                  </a:cubicBezTo>
                  <a:cubicBezTo>
                    <a:pt x="7021" y="4725"/>
                    <a:pt x="7027" y="4609"/>
                    <a:pt x="7188" y="4609"/>
                  </a:cubicBezTo>
                  <a:cubicBezTo>
                    <a:pt x="7198" y="4609"/>
                    <a:pt x="7208" y="4610"/>
                    <a:pt x="7220" y="4611"/>
                  </a:cubicBezTo>
                  <a:cubicBezTo>
                    <a:pt x="7137" y="4319"/>
                    <a:pt x="7505" y="4287"/>
                    <a:pt x="7593" y="4079"/>
                  </a:cubicBezTo>
                  <a:cubicBezTo>
                    <a:pt x="7802" y="3587"/>
                    <a:pt x="8244" y="3221"/>
                    <a:pt x="8513" y="2753"/>
                  </a:cubicBezTo>
                  <a:cubicBezTo>
                    <a:pt x="8559" y="2674"/>
                    <a:pt x="8615" y="2645"/>
                    <a:pt x="8675" y="2645"/>
                  </a:cubicBezTo>
                  <a:close/>
                  <a:moveTo>
                    <a:pt x="4013" y="0"/>
                  </a:moveTo>
                  <a:cubicBezTo>
                    <a:pt x="3797" y="0"/>
                    <a:pt x="3578" y="44"/>
                    <a:pt x="3359" y="148"/>
                  </a:cubicBezTo>
                  <a:cubicBezTo>
                    <a:pt x="2945" y="344"/>
                    <a:pt x="2341" y="389"/>
                    <a:pt x="2282" y="1014"/>
                  </a:cubicBezTo>
                  <a:cubicBezTo>
                    <a:pt x="2246" y="1401"/>
                    <a:pt x="2281" y="1543"/>
                    <a:pt x="2685" y="1707"/>
                  </a:cubicBezTo>
                  <a:cubicBezTo>
                    <a:pt x="2820" y="1762"/>
                    <a:pt x="3076" y="1792"/>
                    <a:pt x="3075" y="1823"/>
                  </a:cubicBezTo>
                  <a:cubicBezTo>
                    <a:pt x="3069" y="2019"/>
                    <a:pt x="3181" y="2040"/>
                    <a:pt x="3353" y="2085"/>
                  </a:cubicBezTo>
                  <a:cubicBezTo>
                    <a:pt x="3484" y="2119"/>
                    <a:pt x="3623" y="2238"/>
                    <a:pt x="3688" y="2353"/>
                  </a:cubicBezTo>
                  <a:cubicBezTo>
                    <a:pt x="3825" y="2597"/>
                    <a:pt x="3529" y="3175"/>
                    <a:pt x="3231" y="3303"/>
                  </a:cubicBezTo>
                  <a:cubicBezTo>
                    <a:pt x="2998" y="3404"/>
                    <a:pt x="2841" y="3459"/>
                    <a:pt x="2715" y="3459"/>
                  </a:cubicBezTo>
                  <a:cubicBezTo>
                    <a:pt x="2530" y="3459"/>
                    <a:pt x="2414" y="3340"/>
                    <a:pt x="2226" y="3072"/>
                  </a:cubicBezTo>
                  <a:cubicBezTo>
                    <a:pt x="1996" y="2743"/>
                    <a:pt x="1894" y="2356"/>
                    <a:pt x="1622" y="2047"/>
                  </a:cubicBezTo>
                  <a:cubicBezTo>
                    <a:pt x="1523" y="1936"/>
                    <a:pt x="1278" y="1870"/>
                    <a:pt x="1072" y="1870"/>
                  </a:cubicBezTo>
                  <a:cubicBezTo>
                    <a:pt x="911" y="1870"/>
                    <a:pt x="773" y="1911"/>
                    <a:pt x="748" y="2003"/>
                  </a:cubicBezTo>
                  <a:cubicBezTo>
                    <a:pt x="670" y="2301"/>
                    <a:pt x="377" y="2442"/>
                    <a:pt x="265" y="2729"/>
                  </a:cubicBezTo>
                  <a:cubicBezTo>
                    <a:pt x="130" y="3076"/>
                    <a:pt x="1" y="3397"/>
                    <a:pt x="90" y="3752"/>
                  </a:cubicBezTo>
                  <a:cubicBezTo>
                    <a:pt x="172" y="4077"/>
                    <a:pt x="61" y="4451"/>
                    <a:pt x="371" y="4722"/>
                  </a:cubicBezTo>
                  <a:cubicBezTo>
                    <a:pt x="151" y="5088"/>
                    <a:pt x="583" y="5253"/>
                    <a:pt x="735" y="5422"/>
                  </a:cubicBezTo>
                  <a:cubicBezTo>
                    <a:pt x="944" y="5656"/>
                    <a:pt x="1201" y="5946"/>
                    <a:pt x="1597" y="6011"/>
                  </a:cubicBezTo>
                  <a:cubicBezTo>
                    <a:pt x="1851" y="6054"/>
                    <a:pt x="2065" y="6196"/>
                    <a:pt x="2343" y="6196"/>
                  </a:cubicBezTo>
                  <a:cubicBezTo>
                    <a:pt x="2370" y="6196"/>
                    <a:pt x="2398" y="6195"/>
                    <a:pt x="2426" y="6192"/>
                  </a:cubicBezTo>
                  <a:cubicBezTo>
                    <a:pt x="2994" y="6132"/>
                    <a:pt x="3572" y="6152"/>
                    <a:pt x="4125" y="5993"/>
                  </a:cubicBezTo>
                  <a:cubicBezTo>
                    <a:pt x="4168" y="5981"/>
                    <a:pt x="4209" y="5974"/>
                    <a:pt x="4247" y="5974"/>
                  </a:cubicBezTo>
                  <a:cubicBezTo>
                    <a:pt x="4340" y="5974"/>
                    <a:pt x="4415" y="6013"/>
                    <a:pt x="4461" y="6097"/>
                  </a:cubicBezTo>
                  <a:cubicBezTo>
                    <a:pt x="4631" y="6406"/>
                    <a:pt x="4813" y="6715"/>
                    <a:pt x="4781" y="7081"/>
                  </a:cubicBezTo>
                  <a:cubicBezTo>
                    <a:pt x="4777" y="7130"/>
                    <a:pt x="4794" y="7216"/>
                    <a:pt x="4829" y="7229"/>
                  </a:cubicBezTo>
                  <a:cubicBezTo>
                    <a:pt x="5283" y="7404"/>
                    <a:pt x="5040" y="7655"/>
                    <a:pt x="4892" y="7854"/>
                  </a:cubicBezTo>
                  <a:cubicBezTo>
                    <a:pt x="4578" y="8281"/>
                    <a:pt x="4224" y="8682"/>
                    <a:pt x="3898" y="9101"/>
                  </a:cubicBezTo>
                  <a:cubicBezTo>
                    <a:pt x="3675" y="9387"/>
                    <a:pt x="3414" y="9594"/>
                    <a:pt x="3039" y="9594"/>
                  </a:cubicBezTo>
                  <a:cubicBezTo>
                    <a:pt x="2976" y="9594"/>
                    <a:pt x="2911" y="9588"/>
                    <a:pt x="2842" y="9576"/>
                  </a:cubicBezTo>
                  <a:cubicBezTo>
                    <a:pt x="2826" y="9574"/>
                    <a:pt x="2812" y="9572"/>
                    <a:pt x="2798" y="9572"/>
                  </a:cubicBezTo>
                  <a:cubicBezTo>
                    <a:pt x="2767" y="9572"/>
                    <a:pt x="2739" y="9580"/>
                    <a:pt x="2707" y="9601"/>
                  </a:cubicBezTo>
                  <a:cubicBezTo>
                    <a:pt x="2366" y="9823"/>
                    <a:pt x="2126" y="10186"/>
                    <a:pt x="2101" y="10492"/>
                  </a:cubicBezTo>
                  <a:cubicBezTo>
                    <a:pt x="2073" y="10859"/>
                    <a:pt x="1928" y="11181"/>
                    <a:pt x="1861" y="11525"/>
                  </a:cubicBezTo>
                  <a:cubicBezTo>
                    <a:pt x="1810" y="11785"/>
                    <a:pt x="1821" y="12019"/>
                    <a:pt x="1950" y="12250"/>
                  </a:cubicBezTo>
                  <a:cubicBezTo>
                    <a:pt x="2100" y="12517"/>
                    <a:pt x="2465" y="12710"/>
                    <a:pt x="2796" y="12710"/>
                  </a:cubicBezTo>
                  <a:cubicBezTo>
                    <a:pt x="2931" y="12710"/>
                    <a:pt x="3061" y="12678"/>
                    <a:pt x="3168" y="12605"/>
                  </a:cubicBezTo>
                  <a:cubicBezTo>
                    <a:pt x="3357" y="12475"/>
                    <a:pt x="3696" y="12450"/>
                    <a:pt x="3737" y="12191"/>
                  </a:cubicBezTo>
                  <a:cubicBezTo>
                    <a:pt x="3765" y="12008"/>
                    <a:pt x="3903" y="11931"/>
                    <a:pt x="4021" y="11865"/>
                  </a:cubicBezTo>
                  <a:cubicBezTo>
                    <a:pt x="4527" y="11579"/>
                    <a:pt x="4693" y="11132"/>
                    <a:pt x="4815" y="10679"/>
                  </a:cubicBezTo>
                  <a:cubicBezTo>
                    <a:pt x="4722" y="10530"/>
                    <a:pt x="4787" y="10459"/>
                    <a:pt x="4887" y="10394"/>
                  </a:cubicBezTo>
                  <a:cubicBezTo>
                    <a:pt x="5200" y="10195"/>
                    <a:pt x="5362" y="9872"/>
                    <a:pt x="5663" y="9654"/>
                  </a:cubicBezTo>
                  <a:cubicBezTo>
                    <a:pt x="5838" y="9529"/>
                    <a:pt x="6063" y="9383"/>
                    <a:pt x="6136" y="9214"/>
                  </a:cubicBezTo>
                  <a:cubicBezTo>
                    <a:pt x="6202" y="9062"/>
                    <a:pt x="6312" y="8972"/>
                    <a:pt x="6415" y="8964"/>
                  </a:cubicBezTo>
                  <a:cubicBezTo>
                    <a:pt x="6419" y="8964"/>
                    <a:pt x="6424" y="8964"/>
                    <a:pt x="6428" y="8964"/>
                  </a:cubicBezTo>
                  <a:cubicBezTo>
                    <a:pt x="6560" y="8964"/>
                    <a:pt x="6636" y="9104"/>
                    <a:pt x="6701" y="9223"/>
                  </a:cubicBezTo>
                  <a:cubicBezTo>
                    <a:pt x="6804" y="9413"/>
                    <a:pt x="6911" y="9609"/>
                    <a:pt x="7060" y="9768"/>
                  </a:cubicBezTo>
                  <a:cubicBezTo>
                    <a:pt x="7381" y="10108"/>
                    <a:pt x="7650" y="10478"/>
                    <a:pt x="7886" y="10867"/>
                  </a:cubicBezTo>
                  <a:cubicBezTo>
                    <a:pt x="8081" y="11190"/>
                    <a:pt x="8383" y="11417"/>
                    <a:pt x="8647" y="11417"/>
                  </a:cubicBezTo>
                  <a:cubicBezTo>
                    <a:pt x="8705" y="11417"/>
                    <a:pt x="8762" y="11405"/>
                    <a:pt x="8816" y="11381"/>
                  </a:cubicBezTo>
                  <a:cubicBezTo>
                    <a:pt x="9074" y="11262"/>
                    <a:pt x="9309" y="11098"/>
                    <a:pt x="9508" y="10895"/>
                  </a:cubicBezTo>
                  <a:cubicBezTo>
                    <a:pt x="9843" y="10552"/>
                    <a:pt x="10250" y="10267"/>
                    <a:pt x="10529" y="9880"/>
                  </a:cubicBezTo>
                  <a:cubicBezTo>
                    <a:pt x="10552" y="9849"/>
                    <a:pt x="10609" y="9828"/>
                    <a:pt x="10654" y="9819"/>
                  </a:cubicBezTo>
                  <a:cubicBezTo>
                    <a:pt x="11064" y="9741"/>
                    <a:pt x="10864" y="9541"/>
                    <a:pt x="10750" y="9382"/>
                  </a:cubicBezTo>
                  <a:cubicBezTo>
                    <a:pt x="10668" y="9267"/>
                    <a:pt x="10539" y="9182"/>
                    <a:pt x="10436" y="9079"/>
                  </a:cubicBezTo>
                  <a:cubicBezTo>
                    <a:pt x="10042" y="8677"/>
                    <a:pt x="9665" y="8261"/>
                    <a:pt x="9251" y="7876"/>
                  </a:cubicBezTo>
                  <a:cubicBezTo>
                    <a:pt x="8923" y="7572"/>
                    <a:pt x="8904" y="7588"/>
                    <a:pt x="9231" y="7263"/>
                  </a:cubicBezTo>
                  <a:cubicBezTo>
                    <a:pt x="9361" y="7134"/>
                    <a:pt x="9470" y="6990"/>
                    <a:pt x="9579" y="6848"/>
                  </a:cubicBezTo>
                  <a:cubicBezTo>
                    <a:pt x="9809" y="6550"/>
                    <a:pt x="10131" y="6300"/>
                    <a:pt x="10452" y="6074"/>
                  </a:cubicBezTo>
                  <a:cubicBezTo>
                    <a:pt x="10605" y="5966"/>
                    <a:pt x="10512" y="5786"/>
                    <a:pt x="10703" y="5695"/>
                  </a:cubicBezTo>
                  <a:cubicBezTo>
                    <a:pt x="11161" y="5480"/>
                    <a:pt x="11454" y="5143"/>
                    <a:pt x="11465" y="4646"/>
                  </a:cubicBezTo>
                  <a:cubicBezTo>
                    <a:pt x="11468" y="4476"/>
                    <a:pt x="11306" y="4244"/>
                    <a:pt x="11648" y="4176"/>
                  </a:cubicBezTo>
                  <a:cubicBezTo>
                    <a:pt x="11655" y="4175"/>
                    <a:pt x="11660" y="4094"/>
                    <a:pt x="11644" y="4086"/>
                  </a:cubicBezTo>
                  <a:cubicBezTo>
                    <a:pt x="11426" y="3976"/>
                    <a:pt x="11448" y="3654"/>
                    <a:pt x="11144" y="3624"/>
                  </a:cubicBezTo>
                  <a:cubicBezTo>
                    <a:pt x="11034" y="3613"/>
                    <a:pt x="10976" y="3547"/>
                    <a:pt x="10927" y="3469"/>
                  </a:cubicBezTo>
                  <a:cubicBezTo>
                    <a:pt x="10758" y="3203"/>
                    <a:pt x="10419" y="3087"/>
                    <a:pt x="10226" y="2847"/>
                  </a:cubicBezTo>
                  <a:cubicBezTo>
                    <a:pt x="9992" y="2558"/>
                    <a:pt x="9601" y="2441"/>
                    <a:pt x="9358" y="2162"/>
                  </a:cubicBezTo>
                  <a:cubicBezTo>
                    <a:pt x="9184" y="1963"/>
                    <a:pt x="8927" y="1859"/>
                    <a:pt x="8685" y="1859"/>
                  </a:cubicBezTo>
                  <a:cubicBezTo>
                    <a:pt x="8490" y="1859"/>
                    <a:pt x="8305" y="1927"/>
                    <a:pt x="8183" y="2068"/>
                  </a:cubicBezTo>
                  <a:cubicBezTo>
                    <a:pt x="7773" y="2543"/>
                    <a:pt x="7375" y="3024"/>
                    <a:pt x="6988" y="3515"/>
                  </a:cubicBezTo>
                  <a:cubicBezTo>
                    <a:pt x="6679" y="3907"/>
                    <a:pt x="6397" y="4316"/>
                    <a:pt x="6094" y="4713"/>
                  </a:cubicBezTo>
                  <a:cubicBezTo>
                    <a:pt x="6059" y="4760"/>
                    <a:pt x="6037" y="4863"/>
                    <a:pt x="5962" y="4863"/>
                  </a:cubicBezTo>
                  <a:cubicBezTo>
                    <a:pt x="5943" y="4863"/>
                    <a:pt x="5921" y="4856"/>
                    <a:pt x="5893" y="4840"/>
                  </a:cubicBezTo>
                  <a:cubicBezTo>
                    <a:pt x="5804" y="4787"/>
                    <a:pt x="5794" y="4693"/>
                    <a:pt x="5858" y="4581"/>
                  </a:cubicBezTo>
                  <a:cubicBezTo>
                    <a:pt x="6024" y="4292"/>
                    <a:pt x="6171" y="3993"/>
                    <a:pt x="6311" y="3691"/>
                  </a:cubicBezTo>
                  <a:cubicBezTo>
                    <a:pt x="6609" y="3054"/>
                    <a:pt x="6627" y="2406"/>
                    <a:pt x="6353" y="1760"/>
                  </a:cubicBezTo>
                  <a:cubicBezTo>
                    <a:pt x="6312" y="1664"/>
                    <a:pt x="6257" y="1572"/>
                    <a:pt x="6217" y="1473"/>
                  </a:cubicBezTo>
                  <a:cubicBezTo>
                    <a:pt x="6030" y="1019"/>
                    <a:pt x="5670" y="669"/>
                    <a:pt x="5236" y="406"/>
                  </a:cubicBezTo>
                  <a:cubicBezTo>
                    <a:pt x="4856" y="175"/>
                    <a:pt x="4441" y="0"/>
                    <a:pt x="4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5542925" y="2080963"/>
              <a:ext cx="35775" cy="62375"/>
            </a:xfrm>
            <a:custGeom>
              <a:avLst/>
              <a:gdLst/>
              <a:ahLst/>
              <a:cxnLst/>
              <a:rect l="l" t="t" r="r" b="b"/>
              <a:pathLst>
                <a:path w="1431" h="2495" extrusionOk="0">
                  <a:moveTo>
                    <a:pt x="1086" y="0"/>
                  </a:moveTo>
                  <a:cubicBezTo>
                    <a:pt x="1059" y="0"/>
                    <a:pt x="1031" y="1"/>
                    <a:pt x="1000" y="3"/>
                  </a:cubicBezTo>
                  <a:cubicBezTo>
                    <a:pt x="725" y="20"/>
                    <a:pt x="552" y="69"/>
                    <a:pt x="478" y="366"/>
                  </a:cubicBezTo>
                  <a:cubicBezTo>
                    <a:pt x="432" y="553"/>
                    <a:pt x="347" y="757"/>
                    <a:pt x="279" y="947"/>
                  </a:cubicBezTo>
                  <a:cubicBezTo>
                    <a:pt x="173" y="1247"/>
                    <a:pt x="113" y="1565"/>
                    <a:pt x="1" y="1858"/>
                  </a:cubicBezTo>
                  <a:cubicBezTo>
                    <a:pt x="36" y="1977"/>
                    <a:pt x="51" y="2089"/>
                    <a:pt x="103" y="2185"/>
                  </a:cubicBezTo>
                  <a:cubicBezTo>
                    <a:pt x="170" y="2309"/>
                    <a:pt x="236" y="2494"/>
                    <a:pt x="390" y="2494"/>
                  </a:cubicBezTo>
                  <a:cubicBezTo>
                    <a:pt x="400" y="2494"/>
                    <a:pt x="410" y="2494"/>
                    <a:pt x="421" y="2492"/>
                  </a:cubicBezTo>
                  <a:cubicBezTo>
                    <a:pt x="581" y="2469"/>
                    <a:pt x="751" y="2328"/>
                    <a:pt x="785" y="2160"/>
                  </a:cubicBezTo>
                  <a:cubicBezTo>
                    <a:pt x="912" y="1541"/>
                    <a:pt x="1144" y="950"/>
                    <a:pt x="1345" y="350"/>
                  </a:cubicBezTo>
                  <a:cubicBezTo>
                    <a:pt x="1431" y="94"/>
                    <a:pt x="1345" y="0"/>
                    <a:pt x="10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5464450" y="2393088"/>
              <a:ext cx="31825" cy="48725"/>
            </a:xfrm>
            <a:custGeom>
              <a:avLst/>
              <a:gdLst/>
              <a:ahLst/>
              <a:cxnLst/>
              <a:rect l="l" t="t" r="r" b="b"/>
              <a:pathLst>
                <a:path w="1273" h="1949" extrusionOk="0">
                  <a:moveTo>
                    <a:pt x="707" y="1"/>
                  </a:moveTo>
                  <a:cubicBezTo>
                    <a:pt x="624" y="1"/>
                    <a:pt x="522" y="40"/>
                    <a:pt x="398" y="114"/>
                  </a:cubicBezTo>
                  <a:cubicBezTo>
                    <a:pt x="243" y="205"/>
                    <a:pt x="0" y="285"/>
                    <a:pt x="137" y="500"/>
                  </a:cubicBezTo>
                  <a:cubicBezTo>
                    <a:pt x="255" y="687"/>
                    <a:pt x="242" y="881"/>
                    <a:pt x="283" y="1070"/>
                  </a:cubicBezTo>
                  <a:cubicBezTo>
                    <a:pt x="338" y="1313"/>
                    <a:pt x="450" y="1535"/>
                    <a:pt x="564" y="1756"/>
                  </a:cubicBezTo>
                  <a:cubicBezTo>
                    <a:pt x="657" y="1936"/>
                    <a:pt x="882" y="1930"/>
                    <a:pt x="1035" y="1948"/>
                  </a:cubicBezTo>
                  <a:cubicBezTo>
                    <a:pt x="1038" y="1949"/>
                    <a:pt x="1042" y="1949"/>
                    <a:pt x="1046" y="1949"/>
                  </a:cubicBezTo>
                  <a:cubicBezTo>
                    <a:pt x="1155" y="1949"/>
                    <a:pt x="1263" y="1774"/>
                    <a:pt x="1273" y="1637"/>
                  </a:cubicBezTo>
                  <a:cubicBezTo>
                    <a:pt x="1170" y="1167"/>
                    <a:pt x="1093" y="706"/>
                    <a:pt x="962" y="259"/>
                  </a:cubicBezTo>
                  <a:cubicBezTo>
                    <a:pt x="910" y="83"/>
                    <a:pt x="828" y="1"/>
                    <a:pt x="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5579400" y="2112363"/>
              <a:ext cx="47025" cy="45525"/>
            </a:xfrm>
            <a:custGeom>
              <a:avLst/>
              <a:gdLst/>
              <a:ahLst/>
              <a:cxnLst/>
              <a:rect l="l" t="t" r="r" b="b"/>
              <a:pathLst>
                <a:path w="1881" h="1821" extrusionOk="0">
                  <a:moveTo>
                    <a:pt x="1599" y="0"/>
                  </a:moveTo>
                  <a:cubicBezTo>
                    <a:pt x="1586" y="0"/>
                    <a:pt x="1573" y="1"/>
                    <a:pt x="1560" y="1"/>
                  </a:cubicBezTo>
                  <a:cubicBezTo>
                    <a:pt x="1387" y="7"/>
                    <a:pt x="1202" y="73"/>
                    <a:pt x="1119" y="193"/>
                  </a:cubicBezTo>
                  <a:cubicBezTo>
                    <a:pt x="965" y="415"/>
                    <a:pt x="723" y="535"/>
                    <a:pt x="524" y="705"/>
                  </a:cubicBezTo>
                  <a:cubicBezTo>
                    <a:pt x="55" y="1105"/>
                    <a:pt x="0" y="1270"/>
                    <a:pt x="162" y="1693"/>
                  </a:cubicBezTo>
                  <a:cubicBezTo>
                    <a:pt x="198" y="1786"/>
                    <a:pt x="229" y="1821"/>
                    <a:pt x="264" y="1821"/>
                  </a:cubicBezTo>
                  <a:cubicBezTo>
                    <a:pt x="300" y="1821"/>
                    <a:pt x="341" y="1784"/>
                    <a:pt x="397" y="1735"/>
                  </a:cubicBezTo>
                  <a:cubicBezTo>
                    <a:pt x="756" y="1419"/>
                    <a:pt x="1096" y="1077"/>
                    <a:pt x="1492" y="807"/>
                  </a:cubicBezTo>
                  <a:cubicBezTo>
                    <a:pt x="1729" y="646"/>
                    <a:pt x="1784" y="457"/>
                    <a:pt x="1848" y="241"/>
                  </a:cubicBezTo>
                  <a:cubicBezTo>
                    <a:pt x="1880" y="44"/>
                    <a:pt x="1751" y="0"/>
                    <a:pt x="15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5423225" y="2392663"/>
              <a:ext cx="27875" cy="56150"/>
            </a:xfrm>
            <a:custGeom>
              <a:avLst/>
              <a:gdLst/>
              <a:ahLst/>
              <a:cxnLst/>
              <a:rect l="l" t="t" r="r" b="b"/>
              <a:pathLst>
                <a:path w="1115" h="2246" extrusionOk="0">
                  <a:moveTo>
                    <a:pt x="776" y="1"/>
                  </a:moveTo>
                  <a:cubicBezTo>
                    <a:pt x="720" y="1"/>
                    <a:pt x="662" y="45"/>
                    <a:pt x="595" y="172"/>
                  </a:cubicBezTo>
                  <a:cubicBezTo>
                    <a:pt x="302" y="733"/>
                    <a:pt x="267" y="1342"/>
                    <a:pt x="71" y="1918"/>
                  </a:cubicBezTo>
                  <a:cubicBezTo>
                    <a:pt x="57" y="2026"/>
                    <a:pt x="0" y="2129"/>
                    <a:pt x="168" y="2191"/>
                  </a:cubicBezTo>
                  <a:cubicBezTo>
                    <a:pt x="225" y="2212"/>
                    <a:pt x="281" y="2246"/>
                    <a:pt x="336" y="2246"/>
                  </a:cubicBezTo>
                  <a:cubicBezTo>
                    <a:pt x="363" y="2246"/>
                    <a:pt x="391" y="2237"/>
                    <a:pt x="418" y="2214"/>
                  </a:cubicBezTo>
                  <a:cubicBezTo>
                    <a:pt x="544" y="2106"/>
                    <a:pt x="698" y="2014"/>
                    <a:pt x="739" y="1842"/>
                  </a:cubicBezTo>
                  <a:cubicBezTo>
                    <a:pt x="848" y="1397"/>
                    <a:pt x="953" y="954"/>
                    <a:pt x="1073" y="512"/>
                  </a:cubicBezTo>
                  <a:cubicBezTo>
                    <a:pt x="1114" y="359"/>
                    <a:pt x="1101" y="225"/>
                    <a:pt x="979" y="124"/>
                  </a:cubicBezTo>
                  <a:cubicBezTo>
                    <a:pt x="907" y="64"/>
                    <a:pt x="843" y="1"/>
                    <a:pt x="7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5594175" y="2156063"/>
              <a:ext cx="51125" cy="26775"/>
            </a:xfrm>
            <a:custGeom>
              <a:avLst/>
              <a:gdLst/>
              <a:ahLst/>
              <a:cxnLst/>
              <a:rect l="l" t="t" r="r" b="b"/>
              <a:pathLst>
                <a:path w="2045" h="1071" extrusionOk="0">
                  <a:moveTo>
                    <a:pt x="1615" y="1"/>
                  </a:moveTo>
                  <a:cubicBezTo>
                    <a:pt x="1563" y="1"/>
                    <a:pt x="1507" y="14"/>
                    <a:pt x="1446" y="44"/>
                  </a:cubicBezTo>
                  <a:cubicBezTo>
                    <a:pt x="1174" y="177"/>
                    <a:pt x="873" y="204"/>
                    <a:pt x="592" y="288"/>
                  </a:cubicBezTo>
                  <a:cubicBezTo>
                    <a:pt x="402" y="345"/>
                    <a:pt x="0" y="343"/>
                    <a:pt x="113" y="709"/>
                  </a:cubicBezTo>
                  <a:cubicBezTo>
                    <a:pt x="103" y="967"/>
                    <a:pt x="117" y="1071"/>
                    <a:pt x="237" y="1071"/>
                  </a:cubicBezTo>
                  <a:cubicBezTo>
                    <a:pt x="294" y="1071"/>
                    <a:pt x="377" y="1047"/>
                    <a:pt x="492" y="1005"/>
                  </a:cubicBezTo>
                  <a:cubicBezTo>
                    <a:pt x="866" y="867"/>
                    <a:pt x="1235" y="736"/>
                    <a:pt x="1632" y="655"/>
                  </a:cubicBezTo>
                  <a:cubicBezTo>
                    <a:pt x="1759" y="630"/>
                    <a:pt x="2044" y="491"/>
                    <a:pt x="1946" y="259"/>
                  </a:cubicBezTo>
                  <a:cubicBezTo>
                    <a:pt x="1887" y="121"/>
                    <a:pt x="1773" y="1"/>
                    <a:pt x="16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854" name="Google Shape;854;p30"/>
          <p:cNvGrpSpPr/>
          <p:nvPr/>
        </p:nvGrpSpPr>
        <p:grpSpPr>
          <a:xfrm>
            <a:off x="9290918" y="2582751"/>
            <a:ext cx="766333" cy="996367"/>
            <a:chOff x="6968188" y="1859688"/>
            <a:chExt cx="574750" cy="747275"/>
          </a:xfrm>
        </p:grpSpPr>
        <p:sp>
          <p:nvSpPr>
            <p:cNvPr id="855" name="Google Shape;855;p30"/>
            <p:cNvSpPr/>
            <p:nvPr/>
          </p:nvSpPr>
          <p:spPr>
            <a:xfrm>
              <a:off x="6968188" y="1859688"/>
              <a:ext cx="574750" cy="747175"/>
            </a:xfrm>
            <a:custGeom>
              <a:avLst/>
              <a:gdLst/>
              <a:ahLst/>
              <a:cxnLst/>
              <a:rect l="l" t="t" r="r" b="b"/>
              <a:pathLst>
                <a:path w="22990" h="29887" extrusionOk="0">
                  <a:moveTo>
                    <a:pt x="12589" y="0"/>
                  </a:moveTo>
                  <a:cubicBezTo>
                    <a:pt x="12421" y="0"/>
                    <a:pt x="12257" y="17"/>
                    <a:pt x="12114" y="29"/>
                  </a:cubicBezTo>
                  <a:cubicBezTo>
                    <a:pt x="11600" y="74"/>
                    <a:pt x="11062" y="183"/>
                    <a:pt x="10546" y="183"/>
                  </a:cubicBezTo>
                  <a:cubicBezTo>
                    <a:pt x="10520" y="183"/>
                    <a:pt x="10493" y="182"/>
                    <a:pt x="10467" y="182"/>
                  </a:cubicBezTo>
                  <a:cubicBezTo>
                    <a:pt x="10435" y="181"/>
                    <a:pt x="10403" y="181"/>
                    <a:pt x="10371" y="181"/>
                  </a:cubicBezTo>
                  <a:cubicBezTo>
                    <a:pt x="9202" y="181"/>
                    <a:pt x="8145" y="671"/>
                    <a:pt x="7124" y="1055"/>
                  </a:cubicBezTo>
                  <a:cubicBezTo>
                    <a:pt x="6261" y="1380"/>
                    <a:pt x="5355" y="1867"/>
                    <a:pt x="4604" y="2538"/>
                  </a:cubicBezTo>
                  <a:cubicBezTo>
                    <a:pt x="3877" y="3189"/>
                    <a:pt x="3169" y="3861"/>
                    <a:pt x="2642" y="4660"/>
                  </a:cubicBezTo>
                  <a:cubicBezTo>
                    <a:pt x="2185" y="5357"/>
                    <a:pt x="1676" y="6062"/>
                    <a:pt x="1563" y="6673"/>
                  </a:cubicBezTo>
                  <a:cubicBezTo>
                    <a:pt x="1057" y="7782"/>
                    <a:pt x="839" y="8717"/>
                    <a:pt x="579" y="9644"/>
                  </a:cubicBezTo>
                  <a:cubicBezTo>
                    <a:pt x="63" y="11484"/>
                    <a:pt x="1" y="13352"/>
                    <a:pt x="306" y="15203"/>
                  </a:cubicBezTo>
                  <a:cubicBezTo>
                    <a:pt x="552" y="16687"/>
                    <a:pt x="1243" y="18058"/>
                    <a:pt x="1801" y="19454"/>
                  </a:cubicBezTo>
                  <a:cubicBezTo>
                    <a:pt x="2441" y="21056"/>
                    <a:pt x="3452" y="22461"/>
                    <a:pt x="4506" y="23797"/>
                  </a:cubicBezTo>
                  <a:cubicBezTo>
                    <a:pt x="5405" y="24939"/>
                    <a:pt x="6355" y="26055"/>
                    <a:pt x="7371" y="27114"/>
                  </a:cubicBezTo>
                  <a:cubicBezTo>
                    <a:pt x="8305" y="28087"/>
                    <a:pt x="9343" y="28958"/>
                    <a:pt x="10464" y="29710"/>
                  </a:cubicBezTo>
                  <a:cubicBezTo>
                    <a:pt x="10637" y="29827"/>
                    <a:pt x="10800" y="29887"/>
                    <a:pt x="10978" y="29887"/>
                  </a:cubicBezTo>
                  <a:cubicBezTo>
                    <a:pt x="11103" y="29887"/>
                    <a:pt x="11235" y="29857"/>
                    <a:pt x="11382" y="29797"/>
                  </a:cubicBezTo>
                  <a:cubicBezTo>
                    <a:pt x="12213" y="29455"/>
                    <a:pt x="12575" y="28612"/>
                    <a:pt x="13275" y="28121"/>
                  </a:cubicBezTo>
                  <a:cubicBezTo>
                    <a:pt x="13867" y="27705"/>
                    <a:pt x="14253" y="26993"/>
                    <a:pt x="14851" y="26591"/>
                  </a:cubicBezTo>
                  <a:cubicBezTo>
                    <a:pt x="15519" y="26142"/>
                    <a:pt x="15799" y="25321"/>
                    <a:pt x="16551" y="24988"/>
                  </a:cubicBezTo>
                  <a:cubicBezTo>
                    <a:pt x="16628" y="24955"/>
                    <a:pt x="16683" y="24834"/>
                    <a:pt x="16714" y="24742"/>
                  </a:cubicBezTo>
                  <a:cubicBezTo>
                    <a:pt x="16897" y="24178"/>
                    <a:pt x="17424" y="23862"/>
                    <a:pt x="17814" y="23537"/>
                  </a:cubicBezTo>
                  <a:cubicBezTo>
                    <a:pt x="18356" y="23081"/>
                    <a:pt x="18622" y="22445"/>
                    <a:pt x="19084" y="21950"/>
                  </a:cubicBezTo>
                  <a:cubicBezTo>
                    <a:pt x="19400" y="21612"/>
                    <a:pt x="19663" y="21026"/>
                    <a:pt x="19971" y="20603"/>
                  </a:cubicBezTo>
                  <a:cubicBezTo>
                    <a:pt x="20701" y="19597"/>
                    <a:pt x="21172" y="18470"/>
                    <a:pt x="21721" y="17381"/>
                  </a:cubicBezTo>
                  <a:cubicBezTo>
                    <a:pt x="22076" y="16673"/>
                    <a:pt x="22093" y="15847"/>
                    <a:pt x="22376" y="15099"/>
                  </a:cubicBezTo>
                  <a:cubicBezTo>
                    <a:pt x="22705" y="14238"/>
                    <a:pt x="22561" y="13286"/>
                    <a:pt x="22840" y="12399"/>
                  </a:cubicBezTo>
                  <a:cubicBezTo>
                    <a:pt x="22989" y="11924"/>
                    <a:pt x="22776" y="11389"/>
                    <a:pt x="22700" y="10923"/>
                  </a:cubicBezTo>
                  <a:cubicBezTo>
                    <a:pt x="22519" y="9820"/>
                    <a:pt x="22518" y="8685"/>
                    <a:pt x="22071" y="7605"/>
                  </a:cubicBezTo>
                  <a:cubicBezTo>
                    <a:pt x="21607" y="6477"/>
                    <a:pt x="21252" y="5313"/>
                    <a:pt x="20424" y="4383"/>
                  </a:cubicBezTo>
                  <a:cubicBezTo>
                    <a:pt x="19826" y="3711"/>
                    <a:pt x="19381" y="2881"/>
                    <a:pt x="18481" y="2518"/>
                  </a:cubicBezTo>
                  <a:cubicBezTo>
                    <a:pt x="18354" y="2467"/>
                    <a:pt x="18261" y="2336"/>
                    <a:pt x="18244" y="2175"/>
                  </a:cubicBezTo>
                  <a:cubicBezTo>
                    <a:pt x="18232" y="2064"/>
                    <a:pt x="18195" y="1945"/>
                    <a:pt x="18083" y="1945"/>
                  </a:cubicBezTo>
                  <a:cubicBezTo>
                    <a:pt x="18064" y="1945"/>
                    <a:pt x="18043" y="1949"/>
                    <a:pt x="18019" y="1956"/>
                  </a:cubicBezTo>
                  <a:cubicBezTo>
                    <a:pt x="17989" y="1966"/>
                    <a:pt x="17961" y="1970"/>
                    <a:pt x="17934" y="1970"/>
                  </a:cubicBezTo>
                  <a:cubicBezTo>
                    <a:pt x="17651" y="1970"/>
                    <a:pt x="17551" y="1476"/>
                    <a:pt x="17275" y="1476"/>
                  </a:cubicBezTo>
                  <a:cubicBezTo>
                    <a:pt x="17202" y="1476"/>
                    <a:pt x="17118" y="1510"/>
                    <a:pt x="17014" y="1597"/>
                  </a:cubicBezTo>
                  <a:cubicBezTo>
                    <a:pt x="17002" y="1561"/>
                    <a:pt x="16972" y="1519"/>
                    <a:pt x="16980" y="1487"/>
                  </a:cubicBezTo>
                  <a:cubicBezTo>
                    <a:pt x="17027" y="1289"/>
                    <a:pt x="17009" y="1231"/>
                    <a:pt x="16960" y="1231"/>
                  </a:cubicBezTo>
                  <a:cubicBezTo>
                    <a:pt x="16899" y="1231"/>
                    <a:pt x="16792" y="1321"/>
                    <a:pt x="16706" y="1347"/>
                  </a:cubicBezTo>
                  <a:cubicBezTo>
                    <a:pt x="16669" y="1358"/>
                    <a:pt x="16630" y="1364"/>
                    <a:pt x="16592" y="1364"/>
                  </a:cubicBezTo>
                  <a:cubicBezTo>
                    <a:pt x="16481" y="1364"/>
                    <a:pt x="16375" y="1316"/>
                    <a:pt x="16320" y="1215"/>
                  </a:cubicBezTo>
                  <a:cubicBezTo>
                    <a:pt x="15961" y="543"/>
                    <a:pt x="15303" y="745"/>
                    <a:pt x="14744" y="665"/>
                  </a:cubicBezTo>
                  <a:cubicBezTo>
                    <a:pt x="14739" y="665"/>
                    <a:pt x="14733" y="664"/>
                    <a:pt x="14727" y="664"/>
                  </a:cubicBezTo>
                  <a:cubicBezTo>
                    <a:pt x="14665" y="664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5"/>
                  </a:cubicBezTo>
                  <a:cubicBezTo>
                    <a:pt x="14541" y="354"/>
                    <a:pt x="14500" y="263"/>
                    <a:pt x="14417" y="263"/>
                  </a:cubicBezTo>
                  <a:cubicBezTo>
                    <a:pt x="14304" y="263"/>
                    <a:pt x="14111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5" y="400"/>
                    <a:pt x="13867" y="396"/>
                    <a:pt x="13816" y="396"/>
                  </a:cubicBezTo>
                  <a:cubicBezTo>
                    <a:pt x="13793" y="396"/>
                    <a:pt x="13770" y="396"/>
                    <a:pt x="13746" y="396"/>
                  </a:cubicBezTo>
                  <a:cubicBezTo>
                    <a:pt x="13667" y="396"/>
                    <a:pt x="13584" y="388"/>
                    <a:pt x="13507" y="311"/>
                  </a:cubicBezTo>
                  <a:cubicBezTo>
                    <a:pt x="13252" y="59"/>
                    <a:pt x="12911" y="0"/>
                    <a:pt x="1258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6968188" y="1859738"/>
              <a:ext cx="574750" cy="747225"/>
            </a:xfrm>
            <a:custGeom>
              <a:avLst/>
              <a:gdLst/>
              <a:ahLst/>
              <a:cxnLst/>
              <a:rect l="l" t="t" r="r" b="b"/>
              <a:pathLst>
                <a:path w="22990" h="29889" extrusionOk="0">
                  <a:moveTo>
                    <a:pt x="10998" y="1566"/>
                  </a:moveTo>
                  <a:cubicBezTo>
                    <a:pt x="11155" y="1566"/>
                    <a:pt x="11313" y="1576"/>
                    <a:pt x="11472" y="1599"/>
                  </a:cubicBezTo>
                  <a:cubicBezTo>
                    <a:pt x="12175" y="1699"/>
                    <a:pt x="12887" y="1689"/>
                    <a:pt x="13590" y="1847"/>
                  </a:cubicBezTo>
                  <a:cubicBezTo>
                    <a:pt x="14346" y="2017"/>
                    <a:pt x="15102" y="2107"/>
                    <a:pt x="15813" y="2476"/>
                  </a:cubicBezTo>
                  <a:cubicBezTo>
                    <a:pt x="17107" y="3147"/>
                    <a:pt x="18286" y="3956"/>
                    <a:pt x="19213" y="5083"/>
                  </a:cubicBezTo>
                  <a:cubicBezTo>
                    <a:pt x="19895" y="5914"/>
                    <a:pt x="20243" y="6947"/>
                    <a:pt x="20784" y="7865"/>
                  </a:cubicBezTo>
                  <a:cubicBezTo>
                    <a:pt x="20961" y="8166"/>
                    <a:pt x="20929" y="8536"/>
                    <a:pt x="20985" y="8862"/>
                  </a:cubicBezTo>
                  <a:cubicBezTo>
                    <a:pt x="21208" y="10132"/>
                    <a:pt x="21552" y="11393"/>
                    <a:pt x="21370" y="12711"/>
                  </a:cubicBezTo>
                  <a:lnTo>
                    <a:pt x="21370" y="12712"/>
                  </a:lnTo>
                  <a:cubicBezTo>
                    <a:pt x="21259" y="13511"/>
                    <a:pt x="21370" y="14376"/>
                    <a:pt x="21105" y="15112"/>
                  </a:cubicBezTo>
                  <a:cubicBezTo>
                    <a:pt x="20769" y="16049"/>
                    <a:pt x="20686" y="17131"/>
                    <a:pt x="19867" y="17867"/>
                  </a:cubicBezTo>
                  <a:cubicBezTo>
                    <a:pt x="19675" y="18039"/>
                    <a:pt x="19942" y="18327"/>
                    <a:pt x="19770" y="18562"/>
                  </a:cubicBezTo>
                  <a:cubicBezTo>
                    <a:pt x="19343" y="19138"/>
                    <a:pt x="19019" y="19792"/>
                    <a:pt x="18521" y="20314"/>
                  </a:cubicBezTo>
                  <a:cubicBezTo>
                    <a:pt x="18265" y="20582"/>
                    <a:pt x="18122" y="20923"/>
                    <a:pt x="17925" y="21219"/>
                  </a:cubicBezTo>
                  <a:cubicBezTo>
                    <a:pt x="17264" y="22213"/>
                    <a:pt x="16372" y="22994"/>
                    <a:pt x="15625" y="23904"/>
                  </a:cubicBezTo>
                  <a:cubicBezTo>
                    <a:pt x="14584" y="25174"/>
                    <a:pt x="13293" y="26198"/>
                    <a:pt x="12207" y="27428"/>
                  </a:cubicBezTo>
                  <a:cubicBezTo>
                    <a:pt x="11912" y="27764"/>
                    <a:pt x="11671" y="28305"/>
                    <a:pt x="11063" y="28350"/>
                  </a:cubicBezTo>
                  <a:cubicBezTo>
                    <a:pt x="11012" y="28354"/>
                    <a:pt x="10962" y="28357"/>
                    <a:pt x="10915" y="28357"/>
                  </a:cubicBezTo>
                  <a:cubicBezTo>
                    <a:pt x="10747" y="28357"/>
                    <a:pt x="10607" y="28323"/>
                    <a:pt x="10512" y="28189"/>
                  </a:cubicBezTo>
                  <a:cubicBezTo>
                    <a:pt x="9988" y="27448"/>
                    <a:pt x="9080" y="27122"/>
                    <a:pt x="8557" y="26413"/>
                  </a:cubicBezTo>
                  <a:cubicBezTo>
                    <a:pt x="7960" y="25604"/>
                    <a:pt x="7162" y="24991"/>
                    <a:pt x="6576" y="24164"/>
                  </a:cubicBezTo>
                  <a:cubicBezTo>
                    <a:pt x="6271" y="23734"/>
                    <a:pt x="5984" y="23259"/>
                    <a:pt x="5591" y="22861"/>
                  </a:cubicBezTo>
                  <a:cubicBezTo>
                    <a:pt x="5140" y="22408"/>
                    <a:pt x="4890" y="21760"/>
                    <a:pt x="4590" y="21189"/>
                  </a:cubicBezTo>
                  <a:cubicBezTo>
                    <a:pt x="4222" y="20485"/>
                    <a:pt x="3815" y="19782"/>
                    <a:pt x="3519" y="19060"/>
                  </a:cubicBezTo>
                  <a:cubicBezTo>
                    <a:pt x="3270" y="18451"/>
                    <a:pt x="2986" y="17833"/>
                    <a:pt x="2789" y="17187"/>
                  </a:cubicBezTo>
                  <a:cubicBezTo>
                    <a:pt x="2441" y="16049"/>
                    <a:pt x="2176" y="14888"/>
                    <a:pt x="1938" y="13729"/>
                  </a:cubicBezTo>
                  <a:cubicBezTo>
                    <a:pt x="1868" y="13392"/>
                    <a:pt x="1674" y="12884"/>
                    <a:pt x="2007" y="12498"/>
                  </a:cubicBezTo>
                  <a:cubicBezTo>
                    <a:pt x="1547" y="12078"/>
                    <a:pt x="1972" y="11574"/>
                    <a:pt x="1877" y="11145"/>
                  </a:cubicBezTo>
                  <a:cubicBezTo>
                    <a:pt x="1727" y="10463"/>
                    <a:pt x="2034" y="9874"/>
                    <a:pt x="2076" y="9239"/>
                  </a:cubicBezTo>
                  <a:cubicBezTo>
                    <a:pt x="2153" y="8073"/>
                    <a:pt x="2757" y="7092"/>
                    <a:pt x="3171" y="5981"/>
                  </a:cubicBezTo>
                  <a:cubicBezTo>
                    <a:pt x="3641" y="5608"/>
                    <a:pt x="3866" y="5006"/>
                    <a:pt x="4339" y="4560"/>
                  </a:cubicBezTo>
                  <a:cubicBezTo>
                    <a:pt x="4693" y="4226"/>
                    <a:pt x="5024" y="3844"/>
                    <a:pt x="5357" y="3481"/>
                  </a:cubicBezTo>
                  <a:cubicBezTo>
                    <a:pt x="5588" y="3229"/>
                    <a:pt x="5859" y="3261"/>
                    <a:pt x="6092" y="3125"/>
                  </a:cubicBezTo>
                  <a:cubicBezTo>
                    <a:pt x="6793" y="2718"/>
                    <a:pt x="7432" y="2222"/>
                    <a:pt x="8294" y="2068"/>
                  </a:cubicBezTo>
                  <a:cubicBezTo>
                    <a:pt x="9197" y="1906"/>
                    <a:pt x="10080" y="1566"/>
                    <a:pt x="10998" y="1566"/>
                  </a:cubicBezTo>
                  <a:close/>
                  <a:moveTo>
                    <a:pt x="12590" y="0"/>
                  </a:moveTo>
                  <a:cubicBezTo>
                    <a:pt x="12421" y="0"/>
                    <a:pt x="12258" y="17"/>
                    <a:pt x="12114" y="30"/>
                  </a:cubicBezTo>
                  <a:cubicBezTo>
                    <a:pt x="11599" y="75"/>
                    <a:pt x="11058" y="183"/>
                    <a:pt x="10541" y="183"/>
                  </a:cubicBezTo>
                  <a:cubicBezTo>
                    <a:pt x="10516" y="183"/>
                    <a:pt x="10492" y="183"/>
                    <a:pt x="10468" y="182"/>
                  </a:cubicBezTo>
                  <a:cubicBezTo>
                    <a:pt x="10436" y="182"/>
                    <a:pt x="10404" y="181"/>
                    <a:pt x="10371" y="181"/>
                  </a:cubicBezTo>
                  <a:cubicBezTo>
                    <a:pt x="9202" y="181"/>
                    <a:pt x="8145" y="670"/>
                    <a:pt x="7124" y="1055"/>
                  </a:cubicBezTo>
                  <a:cubicBezTo>
                    <a:pt x="6261" y="1379"/>
                    <a:pt x="5355" y="1868"/>
                    <a:pt x="4605" y="2538"/>
                  </a:cubicBezTo>
                  <a:cubicBezTo>
                    <a:pt x="3878" y="3188"/>
                    <a:pt x="3170" y="3861"/>
                    <a:pt x="2644" y="4661"/>
                  </a:cubicBezTo>
                  <a:cubicBezTo>
                    <a:pt x="2185" y="5357"/>
                    <a:pt x="1676" y="6061"/>
                    <a:pt x="1563" y="6672"/>
                  </a:cubicBezTo>
                  <a:cubicBezTo>
                    <a:pt x="1059" y="7781"/>
                    <a:pt x="840" y="8718"/>
                    <a:pt x="580" y="9646"/>
                  </a:cubicBezTo>
                  <a:cubicBezTo>
                    <a:pt x="63" y="11486"/>
                    <a:pt x="1" y="13353"/>
                    <a:pt x="306" y="15205"/>
                  </a:cubicBezTo>
                  <a:cubicBezTo>
                    <a:pt x="552" y="16689"/>
                    <a:pt x="1243" y="18060"/>
                    <a:pt x="1801" y="19456"/>
                  </a:cubicBezTo>
                  <a:cubicBezTo>
                    <a:pt x="2441" y="21058"/>
                    <a:pt x="3453" y="22463"/>
                    <a:pt x="4506" y="23799"/>
                  </a:cubicBezTo>
                  <a:cubicBezTo>
                    <a:pt x="5406" y="24940"/>
                    <a:pt x="6355" y="26057"/>
                    <a:pt x="7371" y="27115"/>
                  </a:cubicBezTo>
                  <a:cubicBezTo>
                    <a:pt x="8307" y="28089"/>
                    <a:pt x="9343" y="28960"/>
                    <a:pt x="10464" y="29712"/>
                  </a:cubicBezTo>
                  <a:cubicBezTo>
                    <a:pt x="10637" y="29828"/>
                    <a:pt x="10800" y="29888"/>
                    <a:pt x="10978" y="29888"/>
                  </a:cubicBezTo>
                  <a:cubicBezTo>
                    <a:pt x="11103" y="29888"/>
                    <a:pt x="11235" y="29859"/>
                    <a:pt x="11382" y="29799"/>
                  </a:cubicBezTo>
                  <a:cubicBezTo>
                    <a:pt x="12213" y="29457"/>
                    <a:pt x="12575" y="28614"/>
                    <a:pt x="13275" y="28122"/>
                  </a:cubicBezTo>
                  <a:cubicBezTo>
                    <a:pt x="13867" y="27707"/>
                    <a:pt x="14254" y="26995"/>
                    <a:pt x="14851" y="26593"/>
                  </a:cubicBezTo>
                  <a:cubicBezTo>
                    <a:pt x="15519" y="26143"/>
                    <a:pt x="15799" y="25323"/>
                    <a:pt x="16552" y="24989"/>
                  </a:cubicBezTo>
                  <a:cubicBezTo>
                    <a:pt x="16628" y="24956"/>
                    <a:pt x="16683" y="24835"/>
                    <a:pt x="16714" y="24744"/>
                  </a:cubicBezTo>
                  <a:cubicBezTo>
                    <a:pt x="16897" y="24180"/>
                    <a:pt x="17424" y="23863"/>
                    <a:pt x="17814" y="23538"/>
                  </a:cubicBezTo>
                  <a:cubicBezTo>
                    <a:pt x="18357" y="23083"/>
                    <a:pt x="18624" y="22447"/>
                    <a:pt x="19084" y="21952"/>
                  </a:cubicBezTo>
                  <a:cubicBezTo>
                    <a:pt x="19400" y="21614"/>
                    <a:pt x="19664" y="21028"/>
                    <a:pt x="19971" y="20604"/>
                  </a:cubicBezTo>
                  <a:cubicBezTo>
                    <a:pt x="20701" y="19599"/>
                    <a:pt x="21172" y="18472"/>
                    <a:pt x="21721" y="17381"/>
                  </a:cubicBezTo>
                  <a:cubicBezTo>
                    <a:pt x="22076" y="16675"/>
                    <a:pt x="22093" y="15847"/>
                    <a:pt x="22378" y="15101"/>
                  </a:cubicBezTo>
                  <a:cubicBezTo>
                    <a:pt x="22705" y="14240"/>
                    <a:pt x="22561" y="13286"/>
                    <a:pt x="22840" y="12401"/>
                  </a:cubicBezTo>
                  <a:cubicBezTo>
                    <a:pt x="22989" y="11924"/>
                    <a:pt x="22776" y="11388"/>
                    <a:pt x="22700" y="10923"/>
                  </a:cubicBezTo>
                  <a:cubicBezTo>
                    <a:pt x="22521" y="9819"/>
                    <a:pt x="22518" y="8686"/>
                    <a:pt x="22072" y="7604"/>
                  </a:cubicBezTo>
                  <a:cubicBezTo>
                    <a:pt x="21607" y="6477"/>
                    <a:pt x="21253" y="5313"/>
                    <a:pt x="20425" y="4383"/>
                  </a:cubicBezTo>
                  <a:cubicBezTo>
                    <a:pt x="19826" y="3712"/>
                    <a:pt x="19381" y="2881"/>
                    <a:pt x="18481" y="2518"/>
                  </a:cubicBezTo>
                  <a:cubicBezTo>
                    <a:pt x="18354" y="2467"/>
                    <a:pt x="18261" y="2335"/>
                    <a:pt x="18244" y="2174"/>
                  </a:cubicBezTo>
                  <a:cubicBezTo>
                    <a:pt x="18232" y="2064"/>
                    <a:pt x="18196" y="1946"/>
                    <a:pt x="18083" y="1946"/>
                  </a:cubicBezTo>
                  <a:cubicBezTo>
                    <a:pt x="18064" y="1946"/>
                    <a:pt x="18043" y="1949"/>
                    <a:pt x="18019" y="1957"/>
                  </a:cubicBezTo>
                  <a:cubicBezTo>
                    <a:pt x="17989" y="1966"/>
                    <a:pt x="17961" y="1971"/>
                    <a:pt x="17934" y="1971"/>
                  </a:cubicBezTo>
                  <a:cubicBezTo>
                    <a:pt x="17652" y="1971"/>
                    <a:pt x="17552" y="1476"/>
                    <a:pt x="17276" y="1476"/>
                  </a:cubicBezTo>
                  <a:cubicBezTo>
                    <a:pt x="17203" y="1476"/>
                    <a:pt x="17118" y="1511"/>
                    <a:pt x="17014" y="1598"/>
                  </a:cubicBezTo>
                  <a:cubicBezTo>
                    <a:pt x="17002" y="1561"/>
                    <a:pt x="16972" y="1520"/>
                    <a:pt x="16980" y="1488"/>
                  </a:cubicBezTo>
                  <a:cubicBezTo>
                    <a:pt x="17028" y="1290"/>
                    <a:pt x="17009" y="1231"/>
                    <a:pt x="16961" y="1231"/>
                  </a:cubicBezTo>
                  <a:cubicBezTo>
                    <a:pt x="16900" y="1231"/>
                    <a:pt x="16793" y="1321"/>
                    <a:pt x="16707" y="1347"/>
                  </a:cubicBezTo>
                  <a:cubicBezTo>
                    <a:pt x="16670" y="1359"/>
                    <a:pt x="16631" y="1364"/>
                    <a:pt x="16593" y="1364"/>
                  </a:cubicBezTo>
                  <a:cubicBezTo>
                    <a:pt x="16482" y="1364"/>
                    <a:pt x="16375" y="1316"/>
                    <a:pt x="16322" y="1215"/>
                  </a:cubicBezTo>
                  <a:cubicBezTo>
                    <a:pt x="15961" y="544"/>
                    <a:pt x="15303" y="744"/>
                    <a:pt x="14744" y="666"/>
                  </a:cubicBezTo>
                  <a:cubicBezTo>
                    <a:pt x="14739" y="665"/>
                    <a:pt x="14733" y="665"/>
                    <a:pt x="14727" y="665"/>
                  </a:cubicBezTo>
                  <a:cubicBezTo>
                    <a:pt x="14665" y="665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6"/>
                  </a:cubicBezTo>
                  <a:cubicBezTo>
                    <a:pt x="14541" y="354"/>
                    <a:pt x="14500" y="264"/>
                    <a:pt x="14417" y="264"/>
                  </a:cubicBezTo>
                  <a:cubicBezTo>
                    <a:pt x="14303" y="264"/>
                    <a:pt x="14110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4" y="399"/>
                    <a:pt x="13865" y="395"/>
                    <a:pt x="13814" y="395"/>
                  </a:cubicBezTo>
                  <a:cubicBezTo>
                    <a:pt x="13792" y="395"/>
                    <a:pt x="13769" y="396"/>
                    <a:pt x="13747" y="396"/>
                  </a:cubicBezTo>
                  <a:cubicBezTo>
                    <a:pt x="13668" y="396"/>
                    <a:pt x="13585" y="388"/>
                    <a:pt x="13508" y="312"/>
                  </a:cubicBezTo>
                  <a:cubicBezTo>
                    <a:pt x="13252" y="59"/>
                    <a:pt x="12911" y="0"/>
                    <a:pt x="12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7084048" y="2049579"/>
              <a:ext cx="343037" cy="261066"/>
            </a:xfrm>
            <a:custGeom>
              <a:avLst/>
              <a:gdLst/>
              <a:ahLst/>
              <a:cxnLst/>
              <a:rect l="l" t="t" r="r" b="b"/>
              <a:pathLst>
                <a:path w="16618" h="12647" extrusionOk="0">
                  <a:moveTo>
                    <a:pt x="11792" y="819"/>
                  </a:moveTo>
                  <a:cubicBezTo>
                    <a:pt x="11851" y="864"/>
                    <a:pt x="11919" y="875"/>
                    <a:pt x="11993" y="875"/>
                  </a:cubicBezTo>
                  <a:cubicBezTo>
                    <a:pt x="12064" y="875"/>
                    <a:pt x="12140" y="865"/>
                    <a:pt x="12218" y="865"/>
                  </a:cubicBezTo>
                  <a:cubicBezTo>
                    <a:pt x="12304" y="865"/>
                    <a:pt x="12391" y="877"/>
                    <a:pt x="12476" y="930"/>
                  </a:cubicBezTo>
                  <a:cubicBezTo>
                    <a:pt x="12570" y="989"/>
                    <a:pt x="12668" y="1009"/>
                    <a:pt x="12767" y="1009"/>
                  </a:cubicBezTo>
                  <a:cubicBezTo>
                    <a:pt x="12977" y="1009"/>
                    <a:pt x="13196" y="918"/>
                    <a:pt x="13414" y="918"/>
                  </a:cubicBezTo>
                  <a:cubicBezTo>
                    <a:pt x="13427" y="918"/>
                    <a:pt x="13441" y="918"/>
                    <a:pt x="13454" y="919"/>
                  </a:cubicBezTo>
                  <a:cubicBezTo>
                    <a:pt x="13895" y="946"/>
                    <a:pt x="13886" y="1178"/>
                    <a:pt x="13921" y="1465"/>
                  </a:cubicBezTo>
                  <a:cubicBezTo>
                    <a:pt x="14007" y="2190"/>
                    <a:pt x="13847" y="2911"/>
                    <a:pt x="13991" y="3656"/>
                  </a:cubicBezTo>
                  <a:cubicBezTo>
                    <a:pt x="14082" y="4117"/>
                    <a:pt x="13960" y="4668"/>
                    <a:pt x="13995" y="5182"/>
                  </a:cubicBezTo>
                  <a:cubicBezTo>
                    <a:pt x="14034" y="5753"/>
                    <a:pt x="14079" y="6319"/>
                    <a:pt x="14168" y="6888"/>
                  </a:cubicBezTo>
                  <a:cubicBezTo>
                    <a:pt x="14225" y="7246"/>
                    <a:pt x="14101" y="7646"/>
                    <a:pt x="14148" y="8034"/>
                  </a:cubicBezTo>
                  <a:cubicBezTo>
                    <a:pt x="14232" y="8734"/>
                    <a:pt x="14121" y="9442"/>
                    <a:pt x="14239" y="10143"/>
                  </a:cubicBezTo>
                  <a:cubicBezTo>
                    <a:pt x="14327" y="10668"/>
                    <a:pt x="13918" y="10781"/>
                    <a:pt x="13610" y="10781"/>
                  </a:cubicBezTo>
                  <a:cubicBezTo>
                    <a:pt x="13577" y="10781"/>
                    <a:pt x="13544" y="10779"/>
                    <a:pt x="13514" y="10777"/>
                  </a:cubicBezTo>
                  <a:cubicBezTo>
                    <a:pt x="13312" y="10762"/>
                    <a:pt x="13111" y="10755"/>
                    <a:pt x="12911" y="10755"/>
                  </a:cubicBezTo>
                  <a:cubicBezTo>
                    <a:pt x="12440" y="10755"/>
                    <a:pt x="11973" y="10791"/>
                    <a:pt x="11504" y="10833"/>
                  </a:cubicBezTo>
                  <a:cubicBezTo>
                    <a:pt x="11461" y="10837"/>
                    <a:pt x="11418" y="10841"/>
                    <a:pt x="11381" y="10841"/>
                  </a:cubicBezTo>
                  <a:cubicBezTo>
                    <a:pt x="11274" y="10841"/>
                    <a:pt x="11207" y="10806"/>
                    <a:pt x="11297" y="10618"/>
                  </a:cubicBezTo>
                  <a:cubicBezTo>
                    <a:pt x="11444" y="10313"/>
                    <a:pt x="11410" y="9992"/>
                    <a:pt x="11385" y="9672"/>
                  </a:cubicBezTo>
                  <a:cubicBezTo>
                    <a:pt x="11328" y="8888"/>
                    <a:pt x="11235" y="8105"/>
                    <a:pt x="11229" y="7321"/>
                  </a:cubicBezTo>
                  <a:cubicBezTo>
                    <a:pt x="11228" y="6997"/>
                    <a:pt x="11178" y="6642"/>
                    <a:pt x="11258" y="6345"/>
                  </a:cubicBezTo>
                  <a:cubicBezTo>
                    <a:pt x="11393" y="5841"/>
                    <a:pt x="11226" y="5373"/>
                    <a:pt x="11180" y="4903"/>
                  </a:cubicBezTo>
                  <a:cubicBezTo>
                    <a:pt x="11156" y="4651"/>
                    <a:pt x="11080" y="4381"/>
                    <a:pt x="11159" y="4155"/>
                  </a:cubicBezTo>
                  <a:cubicBezTo>
                    <a:pt x="11334" y="3651"/>
                    <a:pt x="11341" y="3106"/>
                    <a:pt x="11296" y="2625"/>
                  </a:cubicBezTo>
                  <a:cubicBezTo>
                    <a:pt x="11257" y="2199"/>
                    <a:pt x="11335" y="1797"/>
                    <a:pt x="11327" y="1386"/>
                  </a:cubicBezTo>
                  <a:cubicBezTo>
                    <a:pt x="11323" y="1146"/>
                    <a:pt x="11386" y="851"/>
                    <a:pt x="11792" y="819"/>
                  </a:cubicBezTo>
                  <a:close/>
                  <a:moveTo>
                    <a:pt x="8789" y="3363"/>
                  </a:moveTo>
                  <a:lnTo>
                    <a:pt x="8789" y="3363"/>
                  </a:lnTo>
                  <a:cubicBezTo>
                    <a:pt x="8657" y="4332"/>
                    <a:pt x="8884" y="5182"/>
                    <a:pt x="8838" y="6056"/>
                  </a:cubicBezTo>
                  <a:cubicBezTo>
                    <a:pt x="8783" y="7036"/>
                    <a:pt x="8910" y="8027"/>
                    <a:pt x="8944" y="9013"/>
                  </a:cubicBezTo>
                  <a:cubicBezTo>
                    <a:pt x="8964" y="9551"/>
                    <a:pt x="8928" y="10089"/>
                    <a:pt x="9073" y="10617"/>
                  </a:cubicBezTo>
                  <a:cubicBezTo>
                    <a:pt x="9109" y="10749"/>
                    <a:pt x="9149" y="10860"/>
                    <a:pt x="8893" y="10893"/>
                  </a:cubicBezTo>
                  <a:cubicBezTo>
                    <a:pt x="8770" y="10909"/>
                    <a:pt x="8647" y="10915"/>
                    <a:pt x="8524" y="10915"/>
                  </a:cubicBezTo>
                  <a:cubicBezTo>
                    <a:pt x="8245" y="10915"/>
                    <a:pt x="7967" y="10886"/>
                    <a:pt x="7689" y="10886"/>
                  </a:cubicBezTo>
                  <a:cubicBezTo>
                    <a:pt x="7488" y="10886"/>
                    <a:pt x="7288" y="10901"/>
                    <a:pt x="7088" y="10953"/>
                  </a:cubicBezTo>
                  <a:cubicBezTo>
                    <a:pt x="7057" y="10961"/>
                    <a:pt x="7030" y="10964"/>
                    <a:pt x="7004" y="10964"/>
                  </a:cubicBezTo>
                  <a:cubicBezTo>
                    <a:pt x="6836" y="10964"/>
                    <a:pt x="6781" y="10800"/>
                    <a:pt x="6807" y="10636"/>
                  </a:cubicBezTo>
                  <a:cubicBezTo>
                    <a:pt x="6854" y="10330"/>
                    <a:pt x="6861" y="10021"/>
                    <a:pt x="6939" y="9714"/>
                  </a:cubicBezTo>
                  <a:cubicBezTo>
                    <a:pt x="7065" y="9221"/>
                    <a:pt x="6504" y="8744"/>
                    <a:pt x="6856" y="8213"/>
                  </a:cubicBezTo>
                  <a:cubicBezTo>
                    <a:pt x="6867" y="8198"/>
                    <a:pt x="6712" y="8093"/>
                    <a:pt x="6666" y="8011"/>
                  </a:cubicBezTo>
                  <a:cubicBezTo>
                    <a:pt x="6638" y="7957"/>
                    <a:pt x="6431" y="7797"/>
                    <a:pt x="6619" y="7797"/>
                  </a:cubicBezTo>
                  <a:cubicBezTo>
                    <a:pt x="6649" y="7797"/>
                    <a:pt x="6689" y="7801"/>
                    <a:pt x="6742" y="7810"/>
                  </a:cubicBezTo>
                  <a:cubicBezTo>
                    <a:pt x="6743" y="7811"/>
                    <a:pt x="6744" y="7811"/>
                    <a:pt x="6744" y="7811"/>
                  </a:cubicBezTo>
                  <a:cubicBezTo>
                    <a:pt x="6775" y="7811"/>
                    <a:pt x="6859" y="7700"/>
                    <a:pt x="6848" y="7682"/>
                  </a:cubicBezTo>
                  <a:cubicBezTo>
                    <a:pt x="6548" y="7177"/>
                    <a:pt x="6719" y="6587"/>
                    <a:pt x="6674" y="6064"/>
                  </a:cubicBezTo>
                  <a:cubicBezTo>
                    <a:pt x="6636" y="5629"/>
                    <a:pt x="6438" y="5090"/>
                    <a:pt x="6707" y="4615"/>
                  </a:cubicBezTo>
                  <a:cubicBezTo>
                    <a:pt x="6751" y="4538"/>
                    <a:pt x="6618" y="4379"/>
                    <a:pt x="6614" y="4254"/>
                  </a:cubicBezTo>
                  <a:cubicBezTo>
                    <a:pt x="6610" y="4130"/>
                    <a:pt x="6293" y="4064"/>
                    <a:pt x="6539" y="3914"/>
                  </a:cubicBezTo>
                  <a:cubicBezTo>
                    <a:pt x="6686" y="3826"/>
                    <a:pt x="6731" y="3659"/>
                    <a:pt x="6997" y="3659"/>
                  </a:cubicBezTo>
                  <a:cubicBezTo>
                    <a:pt x="7013" y="3659"/>
                    <a:pt x="7030" y="3659"/>
                    <a:pt x="7047" y="3661"/>
                  </a:cubicBezTo>
                  <a:cubicBezTo>
                    <a:pt x="7319" y="3679"/>
                    <a:pt x="7611" y="3759"/>
                    <a:pt x="7904" y="3759"/>
                  </a:cubicBezTo>
                  <a:cubicBezTo>
                    <a:pt x="8204" y="3759"/>
                    <a:pt x="8506" y="3676"/>
                    <a:pt x="8789" y="3363"/>
                  </a:cubicBezTo>
                  <a:close/>
                  <a:moveTo>
                    <a:pt x="4156" y="6143"/>
                  </a:moveTo>
                  <a:cubicBezTo>
                    <a:pt x="4179" y="6871"/>
                    <a:pt x="4209" y="7607"/>
                    <a:pt x="4221" y="8342"/>
                  </a:cubicBezTo>
                  <a:cubicBezTo>
                    <a:pt x="4236" y="9095"/>
                    <a:pt x="4168" y="9849"/>
                    <a:pt x="4243" y="10605"/>
                  </a:cubicBezTo>
                  <a:cubicBezTo>
                    <a:pt x="4277" y="10948"/>
                    <a:pt x="4182" y="11088"/>
                    <a:pt x="3856" y="11088"/>
                  </a:cubicBezTo>
                  <a:cubicBezTo>
                    <a:pt x="3754" y="11088"/>
                    <a:pt x="3630" y="11074"/>
                    <a:pt x="3480" y="11049"/>
                  </a:cubicBezTo>
                  <a:cubicBezTo>
                    <a:pt x="3387" y="11033"/>
                    <a:pt x="3304" y="11015"/>
                    <a:pt x="3222" y="11015"/>
                  </a:cubicBezTo>
                  <a:cubicBezTo>
                    <a:pt x="3157" y="11015"/>
                    <a:pt x="3092" y="11026"/>
                    <a:pt x="3022" y="11060"/>
                  </a:cubicBezTo>
                  <a:cubicBezTo>
                    <a:pt x="2947" y="11096"/>
                    <a:pt x="2883" y="11111"/>
                    <a:pt x="2828" y="11111"/>
                  </a:cubicBezTo>
                  <a:cubicBezTo>
                    <a:pt x="2596" y="11111"/>
                    <a:pt x="2530" y="10839"/>
                    <a:pt x="2534" y="10687"/>
                  </a:cubicBezTo>
                  <a:cubicBezTo>
                    <a:pt x="2557" y="9607"/>
                    <a:pt x="2525" y="8526"/>
                    <a:pt x="2438" y="7449"/>
                  </a:cubicBezTo>
                  <a:cubicBezTo>
                    <a:pt x="2409" y="7084"/>
                    <a:pt x="2523" y="6716"/>
                    <a:pt x="2397" y="6351"/>
                  </a:cubicBezTo>
                  <a:cubicBezTo>
                    <a:pt x="2359" y="6242"/>
                    <a:pt x="2424" y="6169"/>
                    <a:pt x="2565" y="6169"/>
                  </a:cubicBezTo>
                  <a:cubicBezTo>
                    <a:pt x="2589" y="6169"/>
                    <a:pt x="2615" y="6171"/>
                    <a:pt x="2644" y="6175"/>
                  </a:cubicBezTo>
                  <a:cubicBezTo>
                    <a:pt x="2749" y="6192"/>
                    <a:pt x="2856" y="6197"/>
                    <a:pt x="2963" y="6197"/>
                  </a:cubicBezTo>
                  <a:cubicBezTo>
                    <a:pt x="3081" y="6197"/>
                    <a:pt x="3199" y="6191"/>
                    <a:pt x="3318" y="6191"/>
                  </a:cubicBezTo>
                  <a:cubicBezTo>
                    <a:pt x="3459" y="6191"/>
                    <a:pt x="3600" y="6199"/>
                    <a:pt x="3740" y="6231"/>
                  </a:cubicBezTo>
                  <a:cubicBezTo>
                    <a:pt x="3758" y="6236"/>
                    <a:pt x="3777" y="6238"/>
                    <a:pt x="3796" y="6238"/>
                  </a:cubicBezTo>
                  <a:cubicBezTo>
                    <a:pt x="3908" y="6238"/>
                    <a:pt x="4036" y="6172"/>
                    <a:pt x="4156" y="6143"/>
                  </a:cubicBezTo>
                  <a:close/>
                  <a:moveTo>
                    <a:pt x="11163" y="0"/>
                  </a:moveTo>
                  <a:cubicBezTo>
                    <a:pt x="10673" y="0"/>
                    <a:pt x="10286" y="533"/>
                    <a:pt x="10379" y="1028"/>
                  </a:cubicBezTo>
                  <a:cubicBezTo>
                    <a:pt x="10500" y="1673"/>
                    <a:pt x="10322" y="2309"/>
                    <a:pt x="10357" y="2955"/>
                  </a:cubicBezTo>
                  <a:cubicBezTo>
                    <a:pt x="10392" y="3614"/>
                    <a:pt x="10256" y="4284"/>
                    <a:pt x="10302" y="4941"/>
                  </a:cubicBezTo>
                  <a:cubicBezTo>
                    <a:pt x="10374" y="5941"/>
                    <a:pt x="10296" y="6940"/>
                    <a:pt x="10356" y="7937"/>
                  </a:cubicBezTo>
                  <a:cubicBezTo>
                    <a:pt x="10395" y="8604"/>
                    <a:pt x="10409" y="9272"/>
                    <a:pt x="10441" y="9939"/>
                  </a:cubicBezTo>
                  <a:cubicBezTo>
                    <a:pt x="10451" y="10142"/>
                    <a:pt x="10611" y="10323"/>
                    <a:pt x="10496" y="10552"/>
                  </a:cubicBezTo>
                  <a:cubicBezTo>
                    <a:pt x="10440" y="10663"/>
                    <a:pt x="10549" y="10872"/>
                    <a:pt x="10318" y="10876"/>
                  </a:cubicBezTo>
                  <a:cubicBezTo>
                    <a:pt x="10317" y="10876"/>
                    <a:pt x="10315" y="10876"/>
                    <a:pt x="10314" y="10876"/>
                  </a:cubicBezTo>
                  <a:cubicBezTo>
                    <a:pt x="10093" y="10876"/>
                    <a:pt x="9958" y="10669"/>
                    <a:pt x="9976" y="10522"/>
                  </a:cubicBezTo>
                  <a:cubicBezTo>
                    <a:pt x="10050" y="9942"/>
                    <a:pt x="9870" y="9398"/>
                    <a:pt x="9818" y="8839"/>
                  </a:cubicBezTo>
                  <a:cubicBezTo>
                    <a:pt x="9752" y="8105"/>
                    <a:pt x="9783" y="7364"/>
                    <a:pt x="9723" y="6630"/>
                  </a:cubicBezTo>
                  <a:cubicBezTo>
                    <a:pt x="9669" y="5965"/>
                    <a:pt x="9704" y="5297"/>
                    <a:pt x="9689" y="4636"/>
                  </a:cubicBezTo>
                  <a:cubicBezTo>
                    <a:pt x="9677" y="4003"/>
                    <a:pt x="9746" y="3447"/>
                    <a:pt x="9202" y="2974"/>
                  </a:cubicBezTo>
                  <a:cubicBezTo>
                    <a:pt x="9079" y="2868"/>
                    <a:pt x="9030" y="2775"/>
                    <a:pt x="8864" y="2775"/>
                  </a:cubicBezTo>
                  <a:cubicBezTo>
                    <a:pt x="8851" y="2775"/>
                    <a:pt x="8837" y="2775"/>
                    <a:pt x="8823" y="2777"/>
                  </a:cubicBezTo>
                  <a:cubicBezTo>
                    <a:pt x="8308" y="2814"/>
                    <a:pt x="7789" y="2816"/>
                    <a:pt x="7271" y="2833"/>
                  </a:cubicBezTo>
                  <a:lnTo>
                    <a:pt x="7272" y="2830"/>
                  </a:lnTo>
                  <a:lnTo>
                    <a:pt x="7272" y="2830"/>
                  </a:lnTo>
                  <a:cubicBezTo>
                    <a:pt x="7195" y="2833"/>
                    <a:pt x="7118" y="2840"/>
                    <a:pt x="7040" y="2840"/>
                  </a:cubicBezTo>
                  <a:cubicBezTo>
                    <a:pt x="7022" y="2840"/>
                    <a:pt x="7004" y="2840"/>
                    <a:pt x="6985" y="2839"/>
                  </a:cubicBezTo>
                  <a:cubicBezTo>
                    <a:pt x="6945" y="2837"/>
                    <a:pt x="6906" y="2836"/>
                    <a:pt x="6869" y="2836"/>
                  </a:cubicBezTo>
                  <a:cubicBezTo>
                    <a:pt x="6081" y="2836"/>
                    <a:pt x="5761" y="3246"/>
                    <a:pt x="5754" y="3926"/>
                  </a:cubicBezTo>
                  <a:cubicBezTo>
                    <a:pt x="5744" y="5027"/>
                    <a:pt x="5851" y="6125"/>
                    <a:pt x="5836" y="7232"/>
                  </a:cubicBezTo>
                  <a:cubicBezTo>
                    <a:pt x="5821" y="8286"/>
                    <a:pt x="5860" y="9348"/>
                    <a:pt x="6004" y="10400"/>
                  </a:cubicBezTo>
                  <a:cubicBezTo>
                    <a:pt x="6064" y="10837"/>
                    <a:pt x="5882" y="11008"/>
                    <a:pt x="5448" y="11010"/>
                  </a:cubicBezTo>
                  <a:cubicBezTo>
                    <a:pt x="5446" y="11010"/>
                    <a:pt x="5445" y="11010"/>
                    <a:pt x="5443" y="11010"/>
                  </a:cubicBezTo>
                  <a:cubicBezTo>
                    <a:pt x="5012" y="11010"/>
                    <a:pt x="4930" y="10826"/>
                    <a:pt x="5064" y="10452"/>
                  </a:cubicBezTo>
                  <a:cubicBezTo>
                    <a:pt x="5087" y="10386"/>
                    <a:pt x="5036" y="10294"/>
                    <a:pt x="5032" y="10214"/>
                  </a:cubicBezTo>
                  <a:cubicBezTo>
                    <a:pt x="4998" y="9464"/>
                    <a:pt x="4897" y="8709"/>
                    <a:pt x="4953" y="7966"/>
                  </a:cubicBezTo>
                  <a:cubicBezTo>
                    <a:pt x="5015" y="7144"/>
                    <a:pt x="4925" y="6346"/>
                    <a:pt x="4820" y="5544"/>
                  </a:cubicBezTo>
                  <a:cubicBezTo>
                    <a:pt x="4799" y="5376"/>
                    <a:pt x="4593" y="5257"/>
                    <a:pt x="4411" y="5257"/>
                  </a:cubicBezTo>
                  <a:cubicBezTo>
                    <a:pt x="4332" y="5257"/>
                    <a:pt x="4257" y="5280"/>
                    <a:pt x="4203" y="5330"/>
                  </a:cubicBezTo>
                  <a:cubicBezTo>
                    <a:pt x="4161" y="5369"/>
                    <a:pt x="4124" y="5380"/>
                    <a:pt x="4085" y="5380"/>
                  </a:cubicBezTo>
                  <a:cubicBezTo>
                    <a:pt x="4054" y="5380"/>
                    <a:pt x="4022" y="5373"/>
                    <a:pt x="3987" y="5369"/>
                  </a:cubicBezTo>
                  <a:cubicBezTo>
                    <a:pt x="3556" y="5320"/>
                    <a:pt x="3114" y="5322"/>
                    <a:pt x="2694" y="5224"/>
                  </a:cubicBezTo>
                  <a:cubicBezTo>
                    <a:pt x="2601" y="5202"/>
                    <a:pt x="2512" y="5192"/>
                    <a:pt x="2427" y="5192"/>
                  </a:cubicBezTo>
                  <a:cubicBezTo>
                    <a:pt x="2034" y="5192"/>
                    <a:pt x="1751" y="5423"/>
                    <a:pt x="1722" y="5858"/>
                  </a:cubicBezTo>
                  <a:cubicBezTo>
                    <a:pt x="1672" y="6593"/>
                    <a:pt x="1757" y="7327"/>
                    <a:pt x="1770" y="8056"/>
                  </a:cubicBezTo>
                  <a:cubicBezTo>
                    <a:pt x="1783" y="8753"/>
                    <a:pt x="1937" y="9460"/>
                    <a:pt x="1799" y="10158"/>
                  </a:cubicBezTo>
                  <a:cubicBezTo>
                    <a:pt x="1744" y="10441"/>
                    <a:pt x="1962" y="10799"/>
                    <a:pt x="1747" y="10975"/>
                  </a:cubicBezTo>
                  <a:cubicBezTo>
                    <a:pt x="1560" y="11129"/>
                    <a:pt x="1233" y="11157"/>
                    <a:pt x="959" y="11157"/>
                  </a:cubicBezTo>
                  <a:cubicBezTo>
                    <a:pt x="946" y="11157"/>
                    <a:pt x="934" y="11157"/>
                    <a:pt x="922" y="11157"/>
                  </a:cubicBezTo>
                  <a:cubicBezTo>
                    <a:pt x="919" y="11157"/>
                    <a:pt x="917" y="11157"/>
                    <a:pt x="914" y="11157"/>
                  </a:cubicBezTo>
                  <a:cubicBezTo>
                    <a:pt x="284" y="11157"/>
                    <a:pt x="114" y="11466"/>
                    <a:pt x="47" y="12060"/>
                  </a:cubicBezTo>
                  <a:cubicBezTo>
                    <a:pt x="1" y="12473"/>
                    <a:pt x="229" y="12513"/>
                    <a:pt x="438" y="12587"/>
                  </a:cubicBezTo>
                  <a:cubicBezTo>
                    <a:pt x="564" y="12631"/>
                    <a:pt x="690" y="12646"/>
                    <a:pt x="817" y="12646"/>
                  </a:cubicBezTo>
                  <a:cubicBezTo>
                    <a:pt x="1122" y="12646"/>
                    <a:pt x="1431" y="12557"/>
                    <a:pt x="1743" y="12557"/>
                  </a:cubicBezTo>
                  <a:cubicBezTo>
                    <a:pt x="1774" y="12557"/>
                    <a:pt x="1804" y="12558"/>
                    <a:pt x="1835" y="12560"/>
                  </a:cubicBezTo>
                  <a:cubicBezTo>
                    <a:pt x="1971" y="12568"/>
                    <a:pt x="2108" y="12571"/>
                    <a:pt x="2244" y="12571"/>
                  </a:cubicBezTo>
                  <a:cubicBezTo>
                    <a:pt x="2832" y="12571"/>
                    <a:pt x="3424" y="12509"/>
                    <a:pt x="4015" y="12489"/>
                  </a:cubicBezTo>
                  <a:cubicBezTo>
                    <a:pt x="4803" y="12462"/>
                    <a:pt x="5592" y="12443"/>
                    <a:pt x="6381" y="12423"/>
                  </a:cubicBezTo>
                  <a:cubicBezTo>
                    <a:pt x="6913" y="12410"/>
                    <a:pt x="7448" y="12428"/>
                    <a:pt x="7977" y="12384"/>
                  </a:cubicBezTo>
                  <a:cubicBezTo>
                    <a:pt x="8756" y="12321"/>
                    <a:pt x="9538" y="12405"/>
                    <a:pt x="10319" y="12277"/>
                  </a:cubicBezTo>
                  <a:cubicBezTo>
                    <a:pt x="10665" y="12219"/>
                    <a:pt x="11022" y="12192"/>
                    <a:pt x="11378" y="12192"/>
                  </a:cubicBezTo>
                  <a:cubicBezTo>
                    <a:pt x="11615" y="12192"/>
                    <a:pt x="11852" y="12204"/>
                    <a:pt x="12085" y="12228"/>
                  </a:cubicBezTo>
                  <a:cubicBezTo>
                    <a:pt x="12228" y="12242"/>
                    <a:pt x="12371" y="12247"/>
                    <a:pt x="12514" y="12247"/>
                  </a:cubicBezTo>
                  <a:cubicBezTo>
                    <a:pt x="12965" y="12247"/>
                    <a:pt x="13413" y="12194"/>
                    <a:pt x="13865" y="12194"/>
                  </a:cubicBezTo>
                  <a:cubicBezTo>
                    <a:pt x="14047" y="12194"/>
                    <a:pt x="14229" y="12202"/>
                    <a:pt x="14411" y="12226"/>
                  </a:cubicBezTo>
                  <a:cubicBezTo>
                    <a:pt x="14467" y="12234"/>
                    <a:pt x="14524" y="12237"/>
                    <a:pt x="14581" y="12237"/>
                  </a:cubicBezTo>
                  <a:cubicBezTo>
                    <a:pt x="14973" y="12237"/>
                    <a:pt x="15387" y="12084"/>
                    <a:pt x="15805" y="12084"/>
                  </a:cubicBezTo>
                  <a:cubicBezTo>
                    <a:pt x="15819" y="12084"/>
                    <a:pt x="15833" y="12084"/>
                    <a:pt x="15846" y="12085"/>
                  </a:cubicBezTo>
                  <a:cubicBezTo>
                    <a:pt x="15849" y="12085"/>
                    <a:pt x="15851" y="12085"/>
                    <a:pt x="15854" y="12085"/>
                  </a:cubicBezTo>
                  <a:cubicBezTo>
                    <a:pt x="16051" y="12085"/>
                    <a:pt x="16314" y="11943"/>
                    <a:pt x="16405" y="11743"/>
                  </a:cubicBezTo>
                  <a:cubicBezTo>
                    <a:pt x="16617" y="11272"/>
                    <a:pt x="16169" y="10684"/>
                    <a:pt x="15645" y="10684"/>
                  </a:cubicBezTo>
                  <a:cubicBezTo>
                    <a:pt x="15610" y="10684"/>
                    <a:pt x="15574" y="10687"/>
                    <a:pt x="15539" y="10693"/>
                  </a:cubicBezTo>
                  <a:cubicBezTo>
                    <a:pt x="15512" y="10697"/>
                    <a:pt x="15487" y="10699"/>
                    <a:pt x="15463" y="10699"/>
                  </a:cubicBezTo>
                  <a:cubicBezTo>
                    <a:pt x="15144" y="10699"/>
                    <a:pt x="15070" y="10350"/>
                    <a:pt x="15090" y="10253"/>
                  </a:cubicBezTo>
                  <a:cubicBezTo>
                    <a:pt x="15253" y="9507"/>
                    <a:pt x="15053" y="8769"/>
                    <a:pt x="15078" y="8028"/>
                  </a:cubicBezTo>
                  <a:cubicBezTo>
                    <a:pt x="15093" y="7602"/>
                    <a:pt x="15017" y="7113"/>
                    <a:pt x="15023" y="6702"/>
                  </a:cubicBezTo>
                  <a:cubicBezTo>
                    <a:pt x="15032" y="6266"/>
                    <a:pt x="14838" y="5871"/>
                    <a:pt x="14888" y="5425"/>
                  </a:cubicBezTo>
                  <a:cubicBezTo>
                    <a:pt x="14917" y="5167"/>
                    <a:pt x="14941" y="4847"/>
                    <a:pt x="14905" y="4546"/>
                  </a:cubicBezTo>
                  <a:cubicBezTo>
                    <a:pt x="14824" y="3887"/>
                    <a:pt x="14808" y="3216"/>
                    <a:pt x="14807" y="2551"/>
                  </a:cubicBezTo>
                  <a:cubicBezTo>
                    <a:pt x="14806" y="2366"/>
                    <a:pt x="14708" y="2210"/>
                    <a:pt x="14733" y="2035"/>
                  </a:cubicBezTo>
                  <a:cubicBezTo>
                    <a:pt x="14793" y="1613"/>
                    <a:pt x="14835" y="1194"/>
                    <a:pt x="14540" y="832"/>
                  </a:cubicBezTo>
                  <a:cubicBezTo>
                    <a:pt x="14492" y="775"/>
                    <a:pt x="14463" y="746"/>
                    <a:pt x="14520" y="680"/>
                  </a:cubicBezTo>
                  <a:cubicBezTo>
                    <a:pt x="14725" y="448"/>
                    <a:pt x="14534" y="389"/>
                    <a:pt x="14366" y="275"/>
                  </a:cubicBezTo>
                  <a:cubicBezTo>
                    <a:pt x="14226" y="179"/>
                    <a:pt x="14081" y="155"/>
                    <a:pt x="13935" y="155"/>
                  </a:cubicBezTo>
                  <a:cubicBezTo>
                    <a:pt x="13789" y="155"/>
                    <a:pt x="13641" y="179"/>
                    <a:pt x="13496" y="179"/>
                  </a:cubicBezTo>
                  <a:cubicBezTo>
                    <a:pt x="13463" y="179"/>
                    <a:pt x="13430" y="178"/>
                    <a:pt x="13398" y="175"/>
                  </a:cubicBezTo>
                  <a:cubicBezTo>
                    <a:pt x="12661" y="108"/>
                    <a:pt x="11924" y="25"/>
                    <a:pt x="11185" y="1"/>
                  </a:cubicBezTo>
                  <a:cubicBezTo>
                    <a:pt x="11178" y="0"/>
                    <a:pt x="11171" y="0"/>
                    <a:pt x="11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7100768" y="1995911"/>
              <a:ext cx="180354" cy="114236"/>
            </a:xfrm>
            <a:custGeom>
              <a:avLst/>
              <a:gdLst/>
              <a:ahLst/>
              <a:cxnLst/>
              <a:rect l="l" t="t" r="r" b="b"/>
              <a:pathLst>
                <a:path w="8737" h="5534" extrusionOk="0">
                  <a:moveTo>
                    <a:pt x="7595" y="1"/>
                  </a:moveTo>
                  <a:cubicBezTo>
                    <a:pt x="7486" y="1"/>
                    <a:pt x="7377" y="7"/>
                    <a:pt x="7269" y="13"/>
                  </a:cubicBezTo>
                  <a:cubicBezTo>
                    <a:pt x="6140" y="74"/>
                    <a:pt x="5054" y="455"/>
                    <a:pt x="3918" y="503"/>
                  </a:cubicBezTo>
                  <a:cubicBezTo>
                    <a:pt x="3801" y="507"/>
                    <a:pt x="3662" y="589"/>
                    <a:pt x="3582" y="680"/>
                  </a:cubicBezTo>
                  <a:cubicBezTo>
                    <a:pt x="3491" y="782"/>
                    <a:pt x="3391" y="1000"/>
                    <a:pt x="3568" y="1055"/>
                  </a:cubicBezTo>
                  <a:cubicBezTo>
                    <a:pt x="3870" y="1149"/>
                    <a:pt x="4096" y="1422"/>
                    <a:pt x="4450" y="1422"/>
                  </a:cubicBezTo>
                  <a:cubicBezTo>
                    <a:pt x="4521" y="1422"/>
                    <a:pt x="4596" y="1411"/>
                    <a:pt x="4679" y="1386"/>
                  </a:cubicBezTo>
                  <a:cubicBezTo>
                    <a:pt x="5320" y="1189"/>
                    <a:pt x="6007" y="1140"/>
                    <a:pt x="6721" y="1019"/>
                  </a:cubicBezTo>
                  <a:lnTo>
                    <a:pt x="6721" y="1019"/>
                  </a:lnTo>
                  <a:cubicBezTo>
                    <a:pt x="6680" y="1128"/>
                    <a:pt x="6676" y="1184"/>
                    <a:pt x="6648" y="1210"/>
                  </a:cubicBezTo>
                  <a:cubicBezTo>
                    <a:pt x="5982" y="1762"/>
                    <a:pt x="5425" y="2428"/>
                    <a:pt x="4633" y="2851"/>
                  </a:cubicBezTo>
                  <a:cubicBezTo>
                    <a:pt x="4281" y="3039"/>
                    <a:pt x="3909" y="3275"/>
                    <a:pt x="3563" y="3502"/>
                  </a:cubicBezTo>
                  <a:cubicBezTo>
                    <a:pt x="2982" y="3882"/>
                    <a:pt x="2284" y="4093"/>
                    <a:pt x="1653" y="4414"/>
                  </a:cubicBezTo>
                  <a:cubicBezTo>
                    <a:pt x="1334" y="4577"/>
                    <a:pt x="995" y="4721"/>
                    <a:pt x="628" y="4721"/>
                  </a:cubicBezTo>
                  <a:cubicBezTo>
                    <a:pt x="542" y="4721"/>
                    <a:pt x="456" y="4714"/>
                    <a:pt x="367" y="4696"/>
                  </a:cubicBezTo>
                  <a:cubicBezTo>
                    <a:pt x="335" y="4690"/>
                    <a:pt x="308" y="4687"/>
                    <a:pt x="285" y="4687"/>
                  </a:cubicBezTo>
                  <a:cubicBezTo>
                    <a:pt x="66" y="4687"/>
                    <a:pt x="219" y="4949"/>
                    <a:pt x="126" y="5044"/>
                  </a:cubicBezTo>
                  <a:cubicBezTo>
                    <a:pt x="1" y="5171"/>
                    <a:pt x="45" y="5386"/>
                    <a:pt x="170" y="5400"/>
                  </a:cubicBezTo>
                  <a:cubicBezTo>
                    <a:pt x="436" y="5428"/>
                    <a:pt x="692" y="5534"/>
                    <a:pt x="963" y="5534"/>
                  </a:cubicBezTo>
                  <a:cubicBezTo>
                    <a:pt x="1079" y="5534"/>
                    <a:pt x="1198" y="5514"/>
                    <a:pt x="1322" y="5461"/>
                  </a:cubicBezTo>
                  <a:cubicBezTo>
                    <a:pt x="2359" y="5011"/>
                    <a:pt x="3479" y="4756"/>
                    <a:pt x="4412" y="4069"/>
                  </a:cubicBezTo>
                  <a:cubicBezTo>
                    <a:pt x="4597" y="3933"/>
                    <a:pt x="4909" y="3982"/>
                    <a:pt x="5047" y="3750"/>
                  </a:cubicBezTo>
                  <a:cubicBezTo>
                    <a:pt x="5282" y="3353"/>
                    <a:pt x="5736" y="3247"/>
                    <a:pt x="6064" y="2969"/>
                  </a:cubicBezTo>
                  <a:cubicBezTo>
                    <a:pt x="6419" y="2668"/>
                    <a:pt x="6833" y="2417"/>
                    <a:pt x="7153" y="2078"/>
                  </a:cubicBezTo>
                  <a:cubicBezTo>
                    <a:pt x="7297" y="1928"/>
                    <a:pt x="7327" y="1669"/>
                    <a:pt x="7725" y="1570"/>
                  </a:cubicBezTo>
                  <a:lnTo>
                    <a:pt x="7725" y="1570"/>
                  </a:lnTo>
                  <a:cubicBezTo>
                    <a:pt x="7455" y="1831"/>
                    <a:pt x="7575" y="2146"/>
                    <a:pt x="7536" y="2215"/>
                  </a:cubicBezTo>
                  <a:cubicBezTo>
                    <a:pt x="7244" y="2722"/>
                    <a:pt x="7475" y="3254"/>
                    <a:pt x="7395" y="3763"/>
                  </a:cubicBezTo>
                  <a:cubicBezTo>
                    <a:pt x="7352" y="4041"/>
                    <a:pt x="7742" y="4130"/>
                    <a:pt x="7965" y="4215"/>
                  </a:cubicBezTo>
                  <a:cubicBezTo>
                    <a:pt x="7990" y="4225"/>
                    <a:pt x="8012" y="4229"/>
                    <a:pt x="8033" y="4229"/>
                  </a:cubicBezTo>
                  <a:cubicBezTo>
                    <a:pt x="8173" y="4229"/>
                    <a:pt x="8231" y="4031"/>
                    <a:pt x="8256" y="3888"/>
                  </a:cubicBezTo>
                  <a:cubicBezTo>
                    <a:pt x="8320" y="3521"/>
                    <a:pt x="8312" y="3132"/>
                    <a:pt x="8432" y="2786"/>
                  </a:cubicBezTo>
                  <a:cubicBezTo>
                    <a:pt x="8674" y="2088"/>
                    <a:pt x="8649" y="1362"/>
                    <a:pt x="8719" y="647"/>
                  </a:cubicBezTo>
                  <a:cubicBezTo>
                    <a:pt x="8736" y="477"/>
                    <a:pt x="8621" y="321"/>
                    <a:pt x="8422" y="200"/>
                  </a:cubicBezTo>
                  <a:cubicBezTo>
                    <a:pt x="8154" y="38"/>
                    <a:pt x="7873" y="1"/>
                    <a:pt x="75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7234919" y="2334910"/>
              <a:ext cx="21633" cy="84634"/>
            </a:xfrm>
            <a:custGeom>
              <a:avLst/>
              <a:gdLst/>
              <a:ahLst/>
              <a:cxnLst/>
              <a:rect l="l" t="t" r="r" b="b"/>
              <a:pathLst>
                <a:path w="1048" h="4100" extrusionOk="0">
                  <a:moveTo>
                    <a:pt x="811" y="1"/>
                  </a:moveTo>
                  <a:cubicBezTo>
                    <a:pt x="532" y="204"/>
                    <a:pt x="1" y="205"/>
                    <a:pt x="52" y="660"/>
                  </a:cubicBezTo>
                  <a:cubicBezTo>
                    <a:pt x="159" y="1604"/>
                    <a:pt x="30" y="2547"/>
                    <a:pt x="126" y="3488"/>
                  </a:cubicBezTo>
                  <a:cubicBezTo>
                    <a:pt x="157" y="3798"/>
                    <a:pt x="228" y="4077"/>
                    <a:pt x="544" y="4098"/>
                  </a:cubicBezTo>
                  <a:cubicBezTo>
                    <a:pt x="554" y="4099"/>
                    <a:pt x="564" y="4099"/>
                    <a:pt x="573" y="4099"/>
                  </a:cubicBezTo>
                  <a:cubicBezTo>
                    <a:pt x="879" y="4099"/>
                    <a:pt x="861" y="3768"/>
                    <a:pt x="910" y="3542"/>
                  </a:cubicBezTo>
                  <a:cubicBezTo>
                    <a:pt x="1033" y="2968"/>
                    <a:pt x="943" y="2391"/>
                    <a:pt x="951" y="1817"/>
                  </a:cubicBezTo>
                  <a:cubicBezTo>
                    <a:pt x="962" y="1214"/>
                    <a:pt x="1048" y="624"/>
                    <a:pt x="8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7274303" y="2331133"/>
              <a:ext cx="47829" cy="63022"/>
            </a:xfrm>
            <a:custGeom>
              <a:avLst/>
              <a:gdLst/>
              <a:ahLst/>
              <a:cxnLst/>
              <a:rect l="l" t="t" r="r" b="b"/>
              <a:pathLst>
                <a:path w="2317" h="3053" extrusionOk="0">
                  <a:moveTo>
                    <a:pt x="802" y="1"/>
                  </a:moveTo>
                  <a:cubicBezTo>
                    <a:pt x="756" y="1"/>
                    <a:pt x="708" y="13"/>
                    <a:pt x="661" y="40"/>
                  </a:cubicBezTo>
                  <a:cubicBezTo>
                    <a:pt x="589" y="82"/>
                    <a:pt x="527" y="104"/>
                    <a:pt x="460" y="104"/>
                  </a:cubicBezTo>
                  <a:cubicBezTo>
                    <a:pt x="411" y="104"/>
                    <a:pt x="359" y="92"/>
                    <a:pt x="300" y="67"/>
                  </a:cubicBezTo>
                  <a:cubicBezTo>
                    <a:pt x="231" y="37"/>
                    <a:pt x="176" y="23"/>
                    <a:pt x="134" y="23"/>
                  </a:cubicBezTo>
                  <a:cubicBezTo>
                    <a:pt x="20" y="23"/>
                    <a:pt x="0" y="128"/>
                    <a:pt x="56" y="319"/>
                  </a:cubicBezTo>
                  <a:cubicBezTo>
                    <a:pt x="150" y="646"/>
                    <a:pt x="75" y="991"/>
                    <a:pt x="430" y="1276"/>
                  </a:cubicBezTo>
                  <a:cubicBezTo>
                    <a:pt x="556" y="1376"/>
                    <a:pt x="743" y="1741"/>
                    <a:pt x="835" y="2034"/>
                  </a:cubicBezTo>
                  <a:cubicBezTo>
                    <a:pt x="997" y="2556"/>
                    <a:pt x="1370" y="2928"/>
                    <a:pt x="1950" y="3053"/>
                  </a:cubicBezTo>
                  <a:cubicBezTo>
                    <a:pt x="2044" y="2912"/>
                    <a:pt x="1806" y="2705"/>
                    <a:pt x="2111" y="2608"/>
                  </a:cubicBezTo>
                  <a:cubicBezTo>
                    <a:pt x="2278" y="2554"/>
                    <a:pt x="2316" y="2201"/>
                    <a:pt x="2139" y="2058"/>
                  </a:cubicBezTo>
                  <a:cubicBezTo>
                    <a:pt x="1887" y="1855"/>
                    <a:pt x="1781" y="1581"/>
                    <a:pt x="1635" y="1322"/>
                  </a:cubicBezTo>
                  <a:cubicBezTo>
                    <a:pt x="1422" y="945"/>
                    <a:pt x="992" y="697"/>
                    <a:pt x="1003" y="180"/>
                  </a:cubicBezTo>
                  <a:cubicBezTo>
                    <a:pt x="1006" y="74"/>
                    <a:pt x="913" y="1"/>
                    <a:pt x="8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7167400" y="2328037"/>
              <a:ext cx="53154" cy="60689"/>
            </a:xfrm>
            <a:custGeom>
              <a:avLst/>
              <a:gdLst/>
              <a:ahLst/>
              <a:cxnLst/>
              <a:rect l="l" t="t" r="r" b="b"/>
              <a:pathLst>
                <a:path w="2575" h="2940" extrusionOk="0">
                  <a:moveTo>
                    <a:pt x="2008" y="0"/>
                  </a:moveTo>
                  <a:cubicBezTo>
                    <a:pt x="1991" y="51"/>
                    <a:pt x="1946" y="59"/>
                    <a:pt x="1898" y="59"/>
                  </a:cubicBezTo>
                  <a:cubicBezTo>
                    <a:pt x="1875" y="59"/>
                    <a:pt x="1851" y="58"/>
                    <a:pt x="1829" y="58"/>
                  </a:cubicBezTo>
                  <a:cubicBezTo>
                    <a:pt x="1763" y="58"/>
                    <a:pt x="1715" y="75"/>
                    <a:pt x="1759" y="215"/>
                  </a:cubicBezTo>
                  <a:cubicBezTo>
                    <a:pt x="1339" y="220"/>
                    <a:pt x="1588" y="714"/>
                    <a:pt x="1313" y="826"/>
                  </a:cubicBezTo>
                  <a:cubicBezTo>
                    <a:pt x="1115" y="907"/>
                    <a:pt x="1036" y="1075"/>
                    <a:pt x="957" y="1263"/>
                  </a:cubicBezTo>
                  <a:cubicBezTo>
                    <a:pt x="806" y="1617"/>
                    <a:pt x="589" y="2011"/>
                    <a:pt x="363" y="2240"/>
                  </a:cubicBezTo>
                  <a:cubicBezTo>
                    <a:pt x="0" y="2608"/>
                    <a:pt x="412" y="2699"/>
                    <a:pt x="445" y="2898"/>
                  </a:cubicBezTo>
                  <a:cubicBezTo>
                    <a:pt x="450" y="2928"/>
                    <a:pt x="500" y="2939"/>
                    <a:pt x="570" y="2939"/>
                  </a:cubicBezTo>
                  <a:cubicBezTo>
                    <a:pt x="742" y="2939"/>
                    <a:pt x="1037" y="2871"/>
                    <a:pt x="1106" y="2824"/>
                  </a:cubicBezTo>
                  <a:cubicBezTo>
                    <a:pt x="1796" y="2349"/>
                    <a:pt x="1704" y="1350"/>
                    <a:pt x="2418" y="885"/>
                  </a:cubicBezTo>
                  <a:cubicBezTo>
                    <a:pt x="2575" y="782"/>
                    <a:pt x="2560" y="568"/>
                    <a:pt x="2417" y="407"/>
                  </a:cubicBezTo>
                  <a:cubicBezTo>
                    <a:pt x="2291" y="267"/>
                    <a:pt x="2236" y="47"/>
                    <a:pt x="2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sp>
        <p:nvSpPr>
          <p:cNvPr id="42" name="Google Shape;832;p30"/>
          <p:cNvSpPr txBox="1">
            <a:spLocks/>
          </p:cNvSpPr>
          <p:nvPr/>
        </p:nvSpPr>
        <p:spPr>
          <a:xfrm>
            <a:off x="3887755" y="5733256"/>
            <a:ext cx="4416491" cy="6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z="21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 – Controlling </a:t>
            </a:r>
            <a:r>
              <a:rPr lang="en-US" sz="2133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th-TH" sz="3200" b="1" dirty="0">
                <a:latin typeface="Arial Unicode MS" pitchFamily="34" charset="-128"/>
                <a:ea typeface="Arial Unicode MS" pitchFamily="34" charset="-128"/>
                <a:cs typeface="+mj-cs"/>
              </a:rPr>
              <a:t>การควบคุม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70" y="5451227"/>
            <a:ext cx="968713" cy="100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1929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619109" y="1316765"/>
            <a:ext cx="8694583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P – Planning : 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การวางแผน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119669" y="2468894"/>
            <a:ext cx="6144683" cy="36951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            </a:t>
            </a:r>
            <a:r>
              <a:rPr lang="th-TH" sz="3200" b="1" dirty="0">
                <a:cs typeface="+mj-cs"/>
              </a:rPr>
              <a:t>การกำหนดแผนปฎิบัติการหรือวิถีทางที่จะปฎิบัติงานไว้ตั้งแต่ต้นจนจบ ให้ครอบคลุมทุกกระบวนการ เป็นแนวทางที่วางไว้สำหรับการทำงานในอนาคต</a:t>
            </a:r>
            <a:r>
              <a:rPr lang="th-TH" sz="3200" dirty="0">
                <a:cs typeface="+mj-cs"/>
              </a:rPr>
              <a:t> ซึ่งการวางแผนนี้จะเกิดขึ้น</a:t>
            </a:r>
            <a:r>
              <a:rPr lang="th-TH" sz="3200" dirty="0">
                <a:cs typeface="+mj-cs"/>
              </a:rPr>
              <a:t>จากวิสัยทัศน์</a:t>
            </a:r>
            <a:r>
              <a:rPr lang="th-TH" sz="3200" dirty="0">
                <a:cs typeface="+mj-cs"/>
              </a:rPr>
              <a:t>บวกกับจินตนาการในการบริหารจัดการที่คาดการณ์ล่วงหน้า ซึ่งจะถ่ายทอดออกมาเป็นแผนปฎิบัติ</a:t>
            </a:r>
            <a:r>
              <a:rPr lang="th-TH" sz="3200" dirty="0">
                <a:cs typeface="+mj-cs"/>
              </a:rPr>
              <a:t>การ การ</a:t>
            </a:r>
            <a:r>
              <a:rPr lang="th-TH" sz="3200" dirty="0">
                <a:cs typeface="+mj-cs"/>
              </a:rPr>
              <a:t>ทำงานและเป้าหมายที่จะต้องบรรลุสู่ความสำเร็จ</a:t>
            </a:r>
            <a:endParaRPr sz="3200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453320" y="3381622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6094" y="3564579"/>
            <a:ext cx="3422620" cy="32535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24883421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619109" y="1316765"/>
            <a:ext cx="8694583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O – Organizing : 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การจัด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องค์การ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215680" y="2468894"/>
            <a:ext cx="6144683" cy="36951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b="1" dirty="0">
                <a:cs typeface="+mj-cs"/>
              </a:rPr>
              <a:t>การกำหนดตำแหน่งงาน ภาระ หน้าที่ ความรับผิดชอบ ตลอดจนจำนวนคน ให้ครอบคลุมการทำงานครบทุกกระบวนการ รวมถึงการจัดโครงสร้างตำแหน่ง โครงสร้าง</a:t>
            </a:r>
            <a:r>
              <a:rPr lang="th-TH" sz="3200" b="1" dirty="0">
                <a:cs typeface="+mj-cs"/>
              </a:rPr>
              <a:t>องค์การ </a:t>
            </a:r>
            <a:r>
              <a:rPr lang="th-TH" sz="3200" dirty="0">
                <a:cs typeface="+mj-cs"/>
              </a:rPr>
              <a:t>เพื่อจัดลำดับการบริหารและสั่งการด้วย หาก</a:t>
            </a:r>
            <a:r>
              <a:rPr lang="th-TH" sz="3200" dirty="0">
                <a:cs typeface="+mj-cs"/>
              </a:rPr>
              <a:t>องค์การ</a:t>
            </a:r>
            <a:r>
              <a:rPr lang="th-TH" sz="3200" dirty="0">
                <a:cs typeface="+mj-cs"/>
              </a:rPr>
              <a:t>มีการจัดการ</a:t>
            </a:r>
            <a:r>
              <a:rPr lang="th-TH" sz="3200" dirty="0">
                <a:cs typeface="+mj-cs"/>
              </a:rPr>
              <a:t>องค์การ</a:t>
            </a:r>
            <a:r>
              <a:rPr lang="th-TH" sz="3200" dirty="0">
                <a:cs typeface="+mj-cs"/>
              </a:rPr>
              <a:t>ที่เป็นระบบระเบียบ แบ่งงานชัดเจน ไม่ทับซ้อน มีหน้าที่ครบ มีปริมาณ</a:t>
            </a:r>
            <a:r>
              <a:rPr lang="th-TH" sz="3200" dirty="0">
                <a:cs typeface="+mj-cs"/>
              </a:rPr>
              <a:t>คนเพียงพอ</a:t>
            </a:r>
            <a:r>
              <a:rPr lang="th-TH" sz="3200" dirty="0">
                <a:cs typeface="+mj-cs"/>
              </a:rPr>
              <a:t>กับที่ต้องการ ก็ย่อมทำให้การทำงานมีประสิทธิภาพ และโอกาสบรรลุผลสำเร็จที่สูง</a:t>
            </a:r>
            <a:endParaRPr sz="3200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453320" y="3381622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6094" y="3564579"/>
            <a:ext cx="3422620" cy="32535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397276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054310" y="1316765"/>
            <a:ext cx="10418287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C – Commanding : 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การบังคับบัญชาสั่งการ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215680" y="2564905"/>
            <a:ext cx="6144683" cy="36951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b="1" dirty="0">
                <a:cs typeface="+mj-cs"/>
              </a:rPr>
              <a:t>การจัด</a:t>
            </a:r>
            <a:r>
              <a:rPr lang="th-TH" sz="3200" b="1" dirty="0">
                <a:cs typeface="+mj-cs"/>
              </a:rPr>
              <a:t>องค์การ</a:t>
            </a:r>
            <a:r>
              <a:rPr lang="th-TH" sz="3200" b="1" dirty="0">
                <a:cs typeface="+mj-cs"/>
              </a:rPr>
              <a:t>ตลอดจนจัดโครงสร้างการทำงานนั้นจะทำให้เราเห็นสายบังคับบัญชาที่ชัดเจน </a:t>
            </a:r>
            <a:r>
              <a:rPr lang="th-TH" sz="3200" dirty="0">
                <a:cs typeface="+mj-cs"/>
              </a:rPr>
              <a:t>เห็นลำดับความสำคัญ ตลอดจนอำนาจหน้าที่ในการสั่งการ เพราะการทำงานหมู่มากจำเป็นต้องมีผู้บังคับบัญชาเพื่อให้การทำงานดำเนินไปได้อย่างราบรื่น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453320" y="3381622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6094" y="3564579"/>
            <a:ext cx="3422620" cy="32535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7205583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583500" y="1316765"/>
            <a:ext cx="9271729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C – </a:t>
            </a:r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Coordinating </a:t>
            </a:r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: 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การประสานงาน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215680" y="2564904"/>
            <a:ext cx="6144683" cy="37658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b="1" dirty="0">
                <a:cs typeface="+mj-cs"/>
              </a:rPr>
              <a:t>หมายถึง  ภาระหน้าที่ในการเชื่อมโยงงานตลอดจนการปฎิบัติการทุกอย่างรวมไปถึง</a:t>
            </a:r>
            <a:r>
              <a:rPr lang="th-TH" sz="3200" b="1" dirty="0">
                <a:cs typeface="+mj-cs"/>
              </a:rPr>
              <a:t>กำลังคน ให้</a:t>
            </a:r>
            <a:r>
              <a:rPr lang="th-TH" sz="3200" b="1" dirty="0">
                <a:cs typeface="+mj-cs"/>
              </a:rPr>
              <a:t>ทำงานเข้ากันให้ได้ </a:t>
            </a:r>
            <a:r>
              <a:rPr lang="th-TH" sz="3200" dirty="0">
                <a:cs typeface="+mj-cs"/>
              </a:rPr>
              <a:t>กำกับให้มุ่งไปสู่เป้าหมายเดียวกัน </a:t>
            </a:r>
            <a:r>
              <a:rPr lang="th-TH" sz="3200" dirty="0">
                <a:cs typeface="+mj-cs"/>
              </a:rPr>
              <a:t>อำนวยการให้</a:t>
            </a:r>
            <a:r>
              <a:rPr lang="th-TH" sz="3200" dirty="0">
                <a:cs typeface="+mj-cs"/>
              </a:rPr>
              <a:t>เกิดการทำงานที่ราบรื่น เพื่อให้เกิดผลสำเร็จตามที่วาง</a:t>
            </a:r>
            <a:r>
              <a:rPr lang="th-TH" sz="3200" dirty="0">
                <a:cs typeface="+mj-cs"/>
              </a:rPr>
              <a:t>ไว้ทุกอย่าง หาก</a:t>
            </a:r>
            <a:r>
              <a:rPr lang="th-TH" sz="3200" dirty="0">
                <a:cs typeface="+mj-cs"/>
              </a:rPr>
              <a:t>ขาดการประสานงานที่ดีก็อาจทำให้เกิดความล้มเหลวได้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453320" y="3381622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6094" y="3564579"/>
            <a:ext cx="3422620" cy="32535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4939424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619109" y="1316765"/>
            <a:ext cx="8694583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C – Controlling : </a:t>
            </a:r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การควบคุม</a:t>
            </a:r>
            <a:endParaRPr lang="en-US" sz="5333" b="1" dirty="0">
              <a:solidFill>
                <a:srgbClr val="212529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215680" y="2564904"/>
            <a:ext cx="6144683" cy="37658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b="1" dirty="0">
                <a:cs typeface="+mj-cs"/>
              </a:rPr>
              <a:t>การควบคุมในที่นี้  หมายถึง  การกำกับตลอดจนบริหารจัดการทุกอย่างให้สำเร็จลุล่วงไปตามแผนที่วางไว้ </a:t>
            </a:r>
            <a:r>
              <a:rPr lang="th-TH" sz="3200" dirty="0">
                <a:cs typeface="+mj-cs"/>
              </a:rPr>
              <a:t>ประคอง</a:t>
            </a:r>
            <a:r>
              <a:rPr lang="th-TH" sz="3200" dirty="0">
                <a:cs typeface="+mj-cs"/>
              </a:rPr>
              <a:t>การดำเนินงานให้เป็นไปตามกรอบที่กำหนด ทั้งในเรื่องของกรอบเวลา มาตรฐานการปฎิบัติการ ขั้นตอนการทำงาน ไปจนถึงการประสานงานทุกฝ่ายให้เกิดความราบรื่น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453320" y="3381622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6094" y="3564579"/>
            <a:ext cx="3422620" cy="32535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4722955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527382" y="2948947"/>
            <a:ext cx="11083988" cy="15361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thaiDist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หลักการจัดการองค์การสู่ความสำเร็จ</a:t>
            </a:r>
            <a:br>
              <a:rPr lang="th-TH" sz="5333" b="1" dirty="0">
                <a:latin typeface="Arial Unicode MS" pitchFamily="34" charset="-128"/>
                <a:ea typeface="Arial Unicode MS" pitchFamily="34" charset="-128"/>
                <a:cs typeface="+mj-cs"/>
              </a:rPr>
            </a:br>
            <a:r>
              <a:rPr lang="th-TH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en-US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(Principles </a:t>
            </a:r>
            <a:r>
              <a:rPr lang="en-US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of Management) </a:t>
            </a:r>
            <a:r>
              <a:rPr lang="th-TH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ตามแนวคิดของ อองริ ฟาโยล </a:t>
            </a:r>
            <a:r>
              <a:rPr lang="en-US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(Henri </a:t>
            </a:r>
            <a:r>
              <a:rPr lang="en-US" sz="5333" b="1" dirty="0" err="1">
                <a:latin typeface="Arial Unicode MS" pitchFamily="34" charset="-128"/>
                <a:ea typeface="Arial Unicode MS" pitchFamily="34" charset="-128"/>
                <a:cs typeface="+mj-cs"/>
              </a:rPr>
              <a:t>Fayol</a:t>
            </a:r>
            <a:r>
              <a:rPr lang="en-US" sz="5333" b="1" dirty="0">
                <a:latin typeface="Arial Unicode MS" pitchFamily="34" charset="-128"/>
                <a:ea typeface="Arial Unicode MS" pitchFamily="34" charset="-128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6626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140824" y="1316765"/>
            <a:ext cx="994773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4800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การแบ่งหน้าที่และการทำงาน (</a:t>
            </a:r>
            <a:r>
              <a:rPr lang="en-US" sz="4800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Division of Work) 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922696" y="2639476"/>
            <a:ext cx="6514072" cy="36951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การวางโครงสร้าง</a:t>
            </a:r>
            <a:r>
              <a:rPr lang="th-TH" sz="3200" dirty="0">
                <a:cs typeface="+mj-cs"/>
              </a:rPr>
              <a:t>องค์การ</a:t>
            </a:r>
            <a:r>
              <a:rPr lang="th-TH" sz="3200" dirty="0">
                <a:cs typeface="+mj-cs"/>
              </a:rPr>
              <a:t>ตลอดจนการทำงานจะทำให้เราเห็นหน้าที่และการทำงานของแต่ละคนใน</a:t>
            </a:r>
            <a:r>
              <a:rPr lang="th-TH" sz="3200" dirty="0">
                <a:cs typeface="+mj-cs"/>
              </a:rPr>
              <a:t>องค์การ</a:t>
            </a:r>
            <a:r>
              <a:rPr lang="th-TH" sz="3200" dirty="0">
                <a:cs typeface="+mj-cs"/>
              </a:rPr>
              <a:t>ได้ชัดเจน นั่นนำมาซึ่งการแบ่งงานให้ส่วนต่างๆ </a:t>
            </a:r>
            <a:r>
              <a:rPr lang="th-TH" sz="3200" dirty="0">
                <a:cs typeface="+mj-cs"/>
              </a:rPr>
              <a:t>ซึ่งทำ</a:t>
            </a:r>
            <a:r>
              <a:rPr lang="th-TH" sz="3200" dirty="0">
                <a:cs typeface="+mj-cs"/>
              </a:rPr>
              <a:t>ได้อย่างครบถ้วนอีกด้วย การแบ่งงานกันทำนั้นควรแบ่งตามทักษะและความชำนาญของแต่ละคน เพื่อให้เกิดการทำงานที่มีประสิทธิภาพมากที่สุด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453320" y="3381622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6094" y="3564579"/>
            <a:ext cx="3422620" cy="32535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22692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140825" y="1412776"/>
            <a:ext cx="964756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ขั้นตอนการจัดทำ </a:t>
            </a:r>
            <a:r>
              <a:rPr lang="en-US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Balanced Scorecard (BSC)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922696" y="2639476"/>
            <a:ext cx="6514072" cy="36951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b="1" dirty="0">
                <a:cs typeface="+mj-cs"/>
              </a:rPr>
              <a:t> </a:t>
            </a:r>
            <a:r>
              <a:rPr lang="th-TH" sz="3733" b="1" dirty="0">
                <a:cs typeface="+mj-cs"/>
              </a:rPr>
              <a:t> ขั้นตอนที่ 3 ขั้นการกำหนดมุมมอง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Perspective</a:t>
            </a:r>
            <a:r>
              <a:rPr lang="en-US" sz="2667" b="1" dirty="0">
                <a:cs typeface="+mj-cs"/>
              </a:rPr>
              <a:t>) </a:t>
            </a:r>
            <a:r>
              <a:rPr lang="th-TH" sz="3733" dirty="0">
                <a:cs typeface="+mj-cs"/>
              </a:rPr>
              <a:t>การกำหนดมุมมองการประเมินผลองค์การ และการสร้างตัวชี้วัดความสำเร็จขององค์การ มีความสำคัญ และอาจจะแตกต่างกันไปตามลักษณะของกิจการ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453320" y="3381622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6094" y="3564579"/>
            <a:ext cx="3422620" cy="32535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41543725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18408" y="1220755"/>
            <a:ext cx="11233248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อำนาจหน้าที่และความรับผิดชอบ </a:t>
            </a: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/>
            </a:r>
            <a:b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</a:b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(Authority </a:t>
            </a: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&amp; Responsibility) 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922696" y="2564905"/>
            <a:ext cx="6514072" cy="36951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endParaRPr lang="th-TH" sz="3200" dirty="0">
              <a:cs typeface="+mj-cs"/>
            </a:endParaRPr>
          </a:p>
          <a:p>
            <a:pPr marL="0" indent="0" algn="thaiDist"/>
            <a:r>
              <a:rPr lang="th-TH" sz="3200" dirty="0">
                <a:cs typeface="+mj-cs"/>
              </a:rPr>
              <a:t>การ</a:t>
            </a:r>
            <a:r>
              <a:rPr lang="th-TH" sz="3200" dirty="0" err="1">
                <a:cs typeface="+mj-cs"/>
              </a:rPr>
              <a:t>ปฎิบัติงาน</a:t>
            </a:r>
            <a:r>
              <a:rPr lang="th-TH" sz="3200" dirty="0">
                <a:cs typeface="+mj-cs"/>
              </a:rPr>
              <a:t>ที่ดีเมื่อได้รับอำนาจหน้าที่ในการทำงานแล้วต้องมีความรับผิดชอบต่องานที่ทำด้วย การตัดสินใจ ออกคำสั่ง บริหารจัดการ จะต้องสามารถรับผิดชอบต่อการกระทำของตนตามอำนาจหน้าที่ที่ได้รับมอบหมาย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453320" y="3381622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6094" y="3564579"/>
            <a:ext cx="3422620" cy="32535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25653229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18408" y="932723"/>
            <a:ext cx="11233248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ระเบียบวินัย </a:t>
            </a:r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(Discipline</a:t>
            </a:r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)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543605" y="1988840"/>
            <a:ext cx="7096844" cy="45882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ระเบียบวินัยนั้นเป็นกรอบข้อตกลงในการ</a:t>
            </a:r>
            <a:r>
              <a:rPr lang="th-TH" sz="3200" dirty="0" err="1">
                <a:cs typeface="+mj-cs"/>
              </a:rPr>
              <a:t>ปฎิบัติ</a:t>
            </a:r>
            <a:r>
              <a:rPr lang="th-TH" sz="3200" dirty="0">
                <a:cs typeface="+mj-cs"/>
              </a:rPr>
              <a:t>ร่วมกัน เคารพเชื่อฟัง ให้เกียรติซึ่งกันและกัน และทำงานตามที่ได้รับมอบหมายให้ดีที่สุด ระเบียบวินัยควรบังคับจากบนลงล่าง มีหลักการที่ชัดเจน และมีบทลงโทษไว้รองรับผู้ที่ฝ่าฝืนด้วย แต่ก็ควรลงโทษตามเหตุผลตลอดจนมีความเป็นธรรม ระเบียบวินัยยังหมายถึงการทำงานร่วมกันอย่างตรงไปตรงมา ชัดเจน ไม่ออกนอกลู่นอกทาง ไม่หลบหลีกเพื่อเอื้อประโยชน์ฝ่ายใด ผู้บังคับบัญชาควร</a:t>
            </a:r>
            <a:r>
              <a:rPr lang="th-TH" sz="3200" dirty="0" err="1">
                <a:cs typeface="+mj-cs"/>
              </a:rPr>
              <a:t>ปฎิบัติ</a:t>
            </a:r>
            <a:r>
              <a:rPr lang="th-TH" sz="3200" dirty="0">
                <a:cs typeface="+mj-cs"/>
              </a:rPr>
              <a:t>ตามระเบียบวินัยให้เป็นตัวอย่างที่ดีแก่ผู้ใต้บังคับบัญชาด้วย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33214733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18408" y="740701"/>
            <a:ext cx="11233248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เอกภาพแห่งการบังคับบัญชา </a:t>
            </a: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(Unity </a:t>
            </a: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of Command) 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543606" y="2084851"/>
            <a:ext cx="7096844" cy="42978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การมีหัวหน้าหรือผู้บังคับบัญชาที่มีประสิทธิภาพที่สุดนั้นจำเป็นจะต้องมีเพียงคนเดียว เพื่อมีอำนาจเด็ดขาดในการสั่งการ และส่งผลให้การตัดสินใจสามารถทำให้</a:t>
            </a:r>
            <a:r>
              <a:rPr lang="th-TH" sz="3200" dirty="0" err="1">
                <a:cs typeface="+mj-cs"/>
              </a:rPr>
              <a:t>ปฎิบัติ</a:t>
            </a:r>
            <a:r>
              <a:rPr lang="th-TH" sz="3200" dirty="0">
                <a:cs typeface="+mj-cs"/>
              </a:rPr>
              <a:t>การได้อย่างทันท่วงทีการมีผู้บังคับบัญชาหลายคนนั้นจะทำให้เกิดการสับสนใจการสั่งการไปจนถึงการ</a:t>
            </a:r>
            <a:r>
              <a:rPr lang="th-TH" sz="3200" dirty="0" err="1">
                <a:cs typeface="+mj-cs"/>
              </a:rPr>
              <a:t>ปฎิบัติงาน</a:t>
            </a:r>
            <a:r>
              <a:rPr lang="th-TH" sz="3200" dirty="0">
                <a:cs typeface="+mj-cs"/>
              </a:rPr>
              <a:t> และอาจทำให้เกิดการตัดสินใจที่ช้าได้เนื่องจากรอมติสรุปอีกครั้ง การมีผู้บังคับบัญชาหลายคนยังอาจทำให้เกิดการขัดแย้งได้ง่ายอีกด้วย ทั้งความขัดแย้งในการทำงานและความขัดแย้งระหว่างผู้บังคับบัญชาเอง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5858439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18408" y="740701"/>
            <a:ext cx="11233248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4800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เอกภาพของทิศทางการดำเนินงาน </a:t>
            </a:r>
            <a:r>
              <a:rPr lang="en-US" sz="4800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(Unity </a:t>
            </a:r>
            <a:r>
              <a:rPr lang="en-US" sz="4800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of Direction)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543606" y="2468894"/>
            <a:ext cx="7096844" cy="30493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การทำงานควรมีแผนงานหลักเพียงแผนงานเดียว อาจมีแผนสำรองไว้รองรับแต่ก็ควร</a:t>
            </a:r>
            <a:r>
              <a:rPr lang="th-TH" sz="3200" dirty="0">
                <a:cs typeface="+mj-cs"/>
              </a:rPr>
              <a:t>ยึดตาม</a:t>
            </a:r>
            <a:r>
              <a:rPr lang="th-TH" sz="3200" dirty="0">
                <a:cs typeface="+mj-cs"/>
              </a:rPr>
              <a:t>แผนงานหลักเป็นอันดับแรกก่อน ทั้งนี้เพื่อไม่ให้เกิดความสับสนใจการทำงาน มีทิศทางการทำงานที่ชัดเจน แล้วการทำงานที่เป็นกลุ่ม หน่วยงาน หรือแม้แต่</a:t>
            </a:r>
            <a:r>
              <a:rPr lang="th-TH" sz="3200" dirty="0">
                <a:cs typeface="+mj-cs"/>
              </a:rPr>
              <a:t>องค์การ </a:t>
            </a:r>
            <a:r>
              <a:rPr lang="th-TH" sz="3200" dirty="0">
                <a:cs typeface="+mj-cs"/>
              </a:rPr>
              <a:t>สิ่งสำคัญคือการมีเป้าหมายร่วมกัน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6018804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27381" y="1316765"/>
            <a:ext cx="11233248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3733" b="1" dirty="0">
                <a:solidFill>
                  <a:srgbClr val="212529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ผลประโยชน์ส่วนบุคคลเป็นรองกว่าประโยชน์ส่วนรวม </a:t>
            </a:r>
            <a:r>
              <a:rPr lang="th-TH" sz="3733" b="1" dirty="0">
                <a:solidFill>
                  <a:srgbClr val="212529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h-TH" sz="3733" b="1" dirty="0">
                <a:solidFill>
                  <a:srgbClr val="212529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th-TH" sz="4267" b="1" dirty="0">
                <a:solidFill>
                  <a:srgbClr val="212529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4267" b="1" dirty="0">
                <a:solidFill>
                  <a:srgbClr val="212529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Subordination of Individual Interest) 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447595" y="2276872"/>
            <a:ext cx="7096844" cy="41331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คุณธรรมเป็นสิ่งสำคัญที่ควรยึดถือในการทำงาน ควรยึดถือประโยชน์ของ</a:t>
            </a:r>
            <a:r>
              <a:rPr lang="th-TH" sz="3200" dirty="0">
                <a:cs typeface="+mj-cs"/>
              </a:rPr>
              <a:t>องค์การ </a:t>
            </a:r>
            <a:r>
              <a:rPr lang="th-TH" sz="3200" dirty="0">
                <a:cs typeface="+mj-cs"/>
              </a:rPr>
              <a:t>ประโยชน์ของ</a:t>
            </a:r>
            <a:r>
              <a:rPr lang="th-TH" sz="3200" dirty="0">
                <a:cs typeface="+mj-cs"/>
              </a:rPr>
              <a:t>ส่วนรวมมา</a:t>
            </a:r>
            <a:r>
              <a:rPr lang="th-TH" sz="3200" dirty="0">
                <a:cs typeface="+mj-cs"/>
              </a:rPr>
              <a:t>ก่อนประโยชน์ส่วนตัว ทั้งนี้ควรอยู่บนบรรทัดฐานแห่งความยุติธรรม ความถูกต้อง ความเหมาะสมด้วย</a:t>
            </a:r>
            <a:r>
              <a:rPr lang="th-TH" sz="3200" b="1" dirty="0">
                <a:cs typeface="+mj-cs"/>
              </a:rPr>
              <a:t> หลักบริหารข้อนี้สอดคล้องกับคำกล่าวของอริสโตเติลที่ว่า ส่วนรวมคือผลรวมจากส่วนย่อย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The </a:t>
            </a:r>
            <a:r>
              <a:rPr lang="en-US" sz="2667" b="1" dirty="0">
                <a:cs typeface="+mj-cs"/>
              </a:rPr>
              <a:t>whole is the sum of its parts) </a:t>
            </a:r>
            <a:r>
              <a:rPr lang="th-TH" sz="3200" b="1" dirty="0">
                <a:cs typeface="+mj-cs"/>
              </a:rPr>
              <a:t>บุคคลแต่ละคนจึงควรยอมรับว่าตนเป็นส่วนหนึ่งของสิ่งที่ใหญ่กว่า หากส่วนรวมอยู่ไม่ได้ ตัวเขาก็อยู่ไม่ได้เช่นกัน</a:t>
            </a:r>
            <a:endParaRPr sz="3200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33181761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27381" y="1316765"/>
            <a:ext cx="11233248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การให้ผลประโยชน์ตลอดจนค่าตอบแทน </a:t>
            </a: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(Remuneration</a:t>
            </a: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) 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543606" y="2948948"/>
            <a:ext cx="7096844" cy="21779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 แน่นอนว่าการทำงานนั้นย่อมมีการจ้างงาน </a:t>
            </a:r>
            <a:r>
              <a:rPr lang="th-TH" sz="3200" dirty="0">
                <a:cs typeface="+mj-cs"/>
              </a:rPr>
              <a:t>องค์การ</a:t>
            </a:r>
            <a:r>
              <a:rPr lang="th-TH" sz="3200" dirty="0">
                <a:cs typeface="+mj-cs"/>
              </a:rPr>
              <a:t>ควรมีการคำนวนผลตอบแทนที่เหมาะสม ยุติธรรม ไม่เอาเปรียบ ที่สำคัญต้องได้รับความเห็นชอบตลอดจนพึงพอใจด้วยกันทั้งสองฝ่ายระหว่างนายจ้างและลูกจ้าง </a:t>
            </a:r>
            <a:endParaRPr sz="3200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4204814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27381" y="1316765"/>
            <a:ext cx="1142068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สมดุลของการรวมและกระจายอำนาจ</a:t>
            </a:r>
            <a:br>
              <a:rPr lang="th-TH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</a:br>
            <a:r>
              <a:rPr lang="th-TH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(The </a:t>
            </a: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Degree of Centralization) 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543606" y="2763499"/>
            <a:ext cx="7096844" cy="26876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 การรวมอำนาจไว้ศูนย์กลางนั้นจะง่ายต่อการควบคุมสั่งการ และทันท่วงที ตัดสินใจได้ฉับไว ศูนย์รวมอำนาจความเป็นจุดเดียวและอาจมีการกระจายอำนาจลดหลั่นไปยังส่วนต่างๆ แต่ต้องมีลำดับความสำคัญที่แตกต่างและมีอำนาจที่แตกต่างกันด้วย เพื่อการควบคุมที่เป็นระบบและง่ายต่อการ</a:t>
            </a:r>
            <a:r>
              <a:rPr lang="th-TH" sz="3200" dirty="0" err="1">
                <a:cs typeface="+mj-cs"/>
              </a:rPr>
              <a:t>ปฎิบัติงาน</a:t>
            </a:r>
            <a:endParaRPr sz="3200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39277521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27381" y="1316765"/>
            <a:ext cx="1142068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4800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สายการบังคับบัญชา </a:t>
            </a:r>
            <a:r>
              <a:rPr lang="en-US" sz="4800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(Scalar </a:t>
            </a:r>
            <a:r>
              <a:rPr lang="en-US" sz="4800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chain)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543606" y="2763499"/>
            <a:ext cx="7096844" cy="26876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 การวางสายงานจะทำให้เราเห็นอำนาจการบังคับบัญชา ตลอดจนระดับขั้นของการบริหารงานอย่างชัดเจน เพื่อให้เกิดความลื่นไหลตลอดจนกระบวนการทำงานที่เป็นระบบระเบียบ บริหารจัดการได้ง่าย แก้ไขปัญหาได้ว่องไวตรงจุด ทั้งยังช่วยให้เกิดระเบียบในการสื่อสาร การส่งต่อข้อมูล รวมถึงการจัดการเนื้อหาของการสื่อสารให้เหมาะสมได้อีกด้วย</a:t>
            </a:r>
            <a:endParaRPr sz="3200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31215364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27381" y="1316765"/>
            <a:ext cx="1142068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ความเป็นระเบียบเรียบร้อยและความพร้อมในการทำงาน </a:t>
            </a: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(Order</a:t>
            </a: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) 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543606" y="2763499"/>
            <a:ext cx="7096844" cy="26876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 ทุกอย่างหากอยู่ในความเป็นระเบียบเรียบร้อยก็จะทำให้การทำงานมีประสิทธิภาพ บรรลุผลตามเป้าหมายที่วางไว้ได้สะดวกและง่ายดายขึ้น บริหารจัดการได้อย่างไม่ติดขัด และดำเนินตามมาตรฐานได้อย่างราบรื่น ทุกคนควรเคารพระเบียบวินัยของ</a:t>
            </a:r>
            <a:r>
              <a:rPr lang="th-TH" sz="3200" dirty="0">
                <a:cs typeface="+mj-cs"/>
              </a:rPr>
              <a:t>องค์การและปฏิบัติ</a:t>
            </a:r>
            <a:r>
              <a:rPr lang="th-TH" sz="3200" dirty="0">
                <a:cs typeface="+mj-cs"/>
              </a:rPr>
              <a:t>ให้เกิดความเรียบร้อยเหมาะสม</a:t>
            </a:r>
            <a:endParaRPr sz="3200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42067565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27381" y="1316765"/>
            <a:ext cx="1142068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ความเสมอภาค </a:t>
            </a:r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(Equity</a:t>
            </a:r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)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543606" y="2763499"/>
            <a:ext cx="7096844" cy="26876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 </a:t>
            </a:r>
            <a:r>
              <a:rPr lang="th-TH" sz="3200" dirty="0">
                <a:cs typeface="+mj-cs"/>
              </a:rPr>
              <a:t>องค์การ</a:t>
            </a:r>
            <a:r>
              <a:rPr lang="th-TH" sz="3200" dirty="0">
                <a:cs typeface="+mj-cs"/>
              </a:rPr>
              <a:t>ควรให้ความสำคัญกับความเสมอภาค ในที่นี้หมายถึงความเสมอภาคในฐานะที่เป็นมนุษย์เฉกเช่นเดียวกัน ควรได้รับสิทธิและ</a:t>
            </a:r>
            <a:r>
              <a:rPr lang="th-TH" sz="3200" dirty="0">
                <a:cs typeface="+mj-cs"/>
              </a:rPr>
              <a:t>การปฏิบัติ</a:t>
            </a:r>
            <a:r>
              <a:rPr lang="th-TH" sz="3200" dirty="0">
                <a:cs typeface="+mj-cs"/>
              </a:rPr>
              <a:t>ที่มีมนุษยธรรม ไม่กดขี่ ข่มแหง รังแก หรือทำร้ายให้เกิดความเสียหายใดๆ ควรมีความเอื้อ</a:t>
            </a:r>
            <a:r>
              <a:rPr lang="th-TH" sz="3200" dirty="0">
                <a:cs typeface="+mj-cs"/>
              </a:rPr>
              <a:t>อารีต่อ</a:t>
            </a:r>
            <a:r>
              <a:rPr lang="th-TH" sz="3200" dirty="0">
                <a:cs typeface="+mj-cs"/>
              </a:rPr>
              <a:t>กัน เห็นอกเห็นใจ ช่วยเหลือซึ่งกันและกัน มีความซื่อสัตย์ ยุติธรรม ไม่เอาเปรียบซึ่งกันและกัน</a:t>
            </a:r>
            <a:endParaRPr sz="3200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1328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140825" y="1412776"/>
            <a:ext cx="964756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ขั้นตอนการจัดทำ </a:t>
            </a:r>
            <a:r>
              <a:rPr lang="en-US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Balanced Scorecard (BSC)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922696" y="2639476"/>
            <a:ext cx="6514072" cy="36951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b="1" dirty="0">
                <a:cs typeface="+mj-cs"/>
              </a:rPr>
              <a:t> </a:t>
            </a:r>
            <a:r>
              <a:rPr lang="th-TH" sz="3733" b="1" dirty="0">
                <a:cs typeface="+mj-cs"/>
              </a:rPr>
              <a:t>  ขั้นตอนที่ 4 ขั้นการกำหนดกลยุทธ์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Strategy</a:t>
            </a:r>
            <a:r>
              <a:rPr lang="en-US" sz="2667" b="1" dirty="0">
                <a:cs typeface="+mj-cs"/>
              </a:rPr>
              <a:t>) </a:t>
            </a:r>
            <a:r>
              <a:rPr lang="th-TH" sz="3733" b="1" dirty="0">
                <a:cs typeface="+mj-cs"/>
              </a:rPr>
              <a:t>และวัตถุประสงค์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Objective</a:t>
            </a:r>
            <a:r>
              <a:rPr lang="en-US" sz="2667" b="1" dirty="0">
                <a:cs typeface="+mj-cs"/>
              </a:rPr>
              <a:t>) </a:t>
            </a:r>
            <a:r>
              <a:rPr lang="th-TH" sz="3733" b="1" dirty="0">
                <a:cs typeface="+mj-cs"/>
              </a:rPr>
              <a:t>ในมุมมองต่างๆ </a:t>
            </a:r>
            <a:r>
              <a:rPr lang="th-TH" sz="3733" dirty="0">
                <a:cs typeface="+mj-cs"/>
              </a:rPr>
              <a:t>เพื่อบรรลุวิสัยทัศน์องค์การ โดยมีมุมมองหลักต่างๆ ของ </a:t>
            </a:r>
            <a:r>
              <a:rPr lang="en-US" sz="2667" b="1" dirty="0">
                <a:cs typeface="+mj-cs"/>
              </a:rPr>
              <a:t>BSC</a:t>
            </a:r>
            <a:r>
              <a:rPr lang="en-US" sz="2667" dirty="0">
                <a:cs typeface="+mj-cs"/>
              </a:rPr>
              <a:t> </a:t>
            </a:r>
            <a:r>
              <a:rPr lang="th-TH" sz="3733" dirty="0">
                <a:cs typeface="+mj-cs"/>
              </a:rPr>
              <a:t>ดังกล่าวคือ มุมมองด้านการเงิน มุมมองด้านลูกค้า มุมมองด้านกระบวนการภายใน และมุมมองด้าน</a:t>
            </a:r>
            <a:endParaRPr sz="3200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453320" y="3381622"/>
            <a:ext cx="2425480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6094" y="3564579"/>
            <a:ext cx="3422620" cy="32535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5450292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27381" y="1316765"/>
            <a:ext cx="1142068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เสถียรภาพในการทำงาน </a:t>
            </a:r>
            <a:r>
              <a:rPr lang="th-TH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/>
            </a:r>
            <a:br>
              <a:rPr lang="th-TH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</a:b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(Stability </a:t>
            </a: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of Tenure of Personnel) 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543606" y="2763499"/>
            <a:ext cx="7096844" cy="26876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       การทำงานที่มีเสถียรภาพจะทำให้พนักงานอุ่นในใจการทำงาน ไม่กังวล และเต็มที่กับการทำงาน หาก</a:t>
            </a:r>
            <a:r>
              <a:rPr lang="th-TH" sz="3200" dirty="0">
                <a:cs typeface="+mj-cs"/>
              </a:rPr>
              <a:t>องค์การ</a:t>
            </a:r>
            <a:r>
              <a:rPr lang="th-TH" sz="3200" dirty="0">
                <a:cs typeface="+mj-cs"/>
              </a:rPr>
              <a:t>เอื้ออำนาจให้เกิดการย้ายงานที่ง่าย หรือ</a:t>
            </a:r>
            <a:r>
              <a:rPr lang="th-TH" sz="3200" dirty="0">
                <a:cs typeface="+mj-cs"/>
              </a:rPr>
              <a:t>องค์การ</a:t>
            </a:r>
            <a:r>
              <a:rPr lang="th-TH" sz="3200" dirty="0">
                <a:cs typeface="+mj-cs"/>
              </a:rPr>
              <a:t>ไม่มีมาตรฐานในการทำงานที่ชัดเจนที่มีผลทำให้พนักงานต้องออกจากงาน การเปลี่ยนแปลงรูปแบบนี้ย่อมส่งผลเสียต่อการทำงานได้เช่นกัน</a:t>
            </a:r>
            <a:endParaRPr sz="3200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18352181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27381" y="1316765"/>
            <a:ext cx="1142068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เสรีภาพในการนำเสนอสิ่งใหม่ </a:t>
            </a:r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(Initiative</a:t>
            </a:r>
            <a:r>
              <a:rPr lang="en-US" sz="53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) 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543606" y="2763499"/>
            <a:ext cx="7096844" cy="26876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พนักงานควรมีเสรีภาพในการแสดงความคิดเห็นและนำเสนอสิ่งใหม่ๆ ซึ่งจะก่อให้เกิดอุปนิสัยคิดริเริ่มอันเป็นพื้นฐานที่ดีของการทำงานไม่ว่าจะลักษณะใดหรือสายอาชีพใดก็ตาม ซึ่งนี่คือจุดแข็งของ</a:t>
            </a:r>
            <a:r>
              <a:rPr lang="th-TH" sz="3200" dirty="0">
                <a:cs typeface="+mj-cs"/>
              </a:rPr>
              <a:t>องค์การ</a:t>
            </a:r>
            <a:r>
              <a:rPr lang="th-TH" sz="3200" dirty="0">
                <a:cs typeface="+mj-cs"/>
              </a:rPr>
              <a:t>ได้เลยทีเดียว </a:t>
            </a:r>
            <a:endParaRPr sz="3200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520537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527381" y="1316765"/>
            <a:ext cx="11420681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ความเข้าใจและการไว้วางใจซึ่งกันและกัน </a:t>
            </a: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(Esprit </a:t>
            </a:r>
            <a:r>
              <a:rPr lang="en-US" sz="4267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de Corps) 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543606" y="2564904"/>
            <a:ext cx="7096844" cy="26876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dirty="0">
                <a:cs typeface="+mj-cs"/>
              </a:rPr>
              <a:t>หลักการบริหารข้อนี้นำมาจากหลักการการทหารของกองทัพฝรั่งเศสที่แปลความได้ว่า “สามัคคีคือพลัง” นั่นเอง </a:t>
            </a:r>
            <a:r>
              <a:rPr lang="th-TH" sz="3200" dirty="0">
                <a:cs typeface="+mj-cs"/>
              </a:rPr>
              <a:t>องค์การ</a:t>
            </a:r>
            <a:r>
              <a:rPr lang="th-TH" sz="3200" dirty="0">
                <a:cs typeface="+mj-cs"/>
              </a:rPr>
              <a:t>ควรทำงานอย่างสอดประสานกันด้วยดี เพื่อผลลัพธ์ของ</a:t>
            </a:r>
            <a:r>
              <a:rPr lang="th-TH" sz="3200" dirty="0">
                <a:cs typeface="+mj-cs"/>
              </a:rPr>
              <a:t>องค์การ</a:t>
            </a:r>
            <a:r>
              <a:rPr lang="th-TH" sz="3200" dirty="0">
                <a:cs typeface="+mj-cs"/>
              </a:rPr>
              <a:t>ที่ยอดเยี่ยมที่สุด พนักงานทุกคนต้องทำงานอย่างเป็นส่วนหนึ่งส่วนเดียวกัน และมีความเป็นทีม ร่วมแรงร่วมใจกันทำงาน ตลอดจนรับมือกับปัญหาที่เกิดขึ้น เพื่อให้ก้าวไปสู่จุดที่ประสบความสำเร็จร่วมกัน</a:t>
            </a:r>
            <a:endParaRPr sz="3200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601486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527382" y="2276872"/>
            <a:ext cx="11083988" cy="15361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thaiDist"/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ประโยชน์ของทฤษฎี 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POCCC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และ</a:t>
            </a:r>
            <a:r>
              <a:rPr lang="th-TH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หลักการจัดการของ อองริ ฟาโยล (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Henri </a:t>
            </a:r>
            <a:r>
              <a:rPr lang="en-US" sz="3733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Fayol</a:t>
            </a:r>
            <a:r>
              <a:rPr lang="en-US" sz="3733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207792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424949" y="356659"/>
            <a:ext cx="7008779" cy="46590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733" dirty="0">
                <a:cs typeface="+mj-cs"/>
              </a:rPr>
              <a:t>อองริ ฟาโยล </a:t>
            </a:r>
            <a:r>
              <a:rPr lang="en-US" sz="3733" dirty="0">
                <a:cs typeface="+mj-cs"/>
              </a:rPr>
              <a:t>(Henri </a:t>
            </a:r>
            <a:r>
              <a:rPr lang="en-US" sz="3733" dirty="0" err="1">
                <a:cs typeface="+mj-cs"/>
              </a:rPr>
              <a:t>Fayol</a:t>
            </a:r>
            <a:r>
              <a:rPr lang="en-US" sz="3733" dirty="0">
                <a:cs typeface="+mj-cs"/>
              </a:rPr>
              <a:t>) </a:t>
            </a:r>
            <a:r>
              <a:rPr lang="th-TH" sz="3733" dirty="0">
                <a:cs typeface="+mj-cs"/>
              </a:rPr>
              <a:t>ได้คิดค้นทฤษฎี </a:t>
            </a:r>
            <a:r>
              <a:rPr lang="en-US" sz="3733" dirty="0">
                <a:cs typeface="+mj-cs"/>
              </a:rPr>
              <a:t>POCCC </a:t>
            </a:r>
            <a:r>
              <a:rPr lang="th-TH" sz="3733" dirty="0">
                <a:cs typeface="+mj-cs"/>
              </a:rPr>
              <a:t>และกำหนด</a:t>
            </a:r>
            <a:r>
              <a:rPr lang="th-TH" sz="3733" dirty="0">
                <a:cs typeface="+mj-cs"/>
              </a:rPr>
              <a:t>หลักการจัดการองค์การไว้</a:t>
            </a:r>
            <a:r>
              <a:rPr lang="th-TH" sz="3733" dirty="0">
                <a:cs typeface="+mj-cs"/>
              </a:rPr>
              <a:t>เป็นบรรทัดฐานในการปฎิบัติการซึ่งจะเป็นประโยชน์ฝ่ายบริหารตลอดจนผู้จัดการในการจัดการบริหาร</a:t>
            </a:r>
            <a:r>
              <a:rPr lang="th-TH" sz="3733" dirty="0">
                <a:cs typeface="+mj-cs"/>
              </a:rPr>
              <a:t>องค์การ</a:t>
            </a:r>
            <a:r>
              <a:rPr lang="th-TH" sz="3733" dirty="0">
                <a:cs typeface="+mj-cs"/>
              </a:rPr>
              <a:t>เป็นอย่างมาก ในขณะเดียวกันหลักการนี้ก็สามารถปรับเปลี่ยนให้เหมาะสมได้ตามลักษณะ</a:t>
            </a:r>
            <a:r>
              <a:rPr lang="th-TH" sz="3733" dirty="0">
                <a:cs typeface="+mj-cs"/>
              </a:rPr>
              <a:t>องค์การ</a:t>
            </a:r>
            <a:r>
              <a:rPr lang="th-TH" sz="3733" dirty="0">
                <a:cs typeface="+mj-cs"/>
              </a:rPr>
              <a:t>อีกด้วย ทำให้การบริหารจัดการเป็นระบบ ระเบียบ </a:t>
            </a:r>
            <a:r>
              <a:rPr lang="th-TH" sz="3733" dirty="0">
                <a:cs typeface="+mj-cs"/>
              </a:rPr>
              <a:t>และปฏิบัติงาน</a:t>
            </a:r>
            <a:r>
              <a:rPr lang="th-TH" sz="3733" dirty="0">
                <a:cs typeface="+mj-cs"/>
              </a:rPr>
              <a:t>ได้อย่างราบรื่น มีประสิทธิภาพ ส่งเสริมให้</a:t>
            </a:r>
            <a:r>
              <a:rPr lang="th-TH" sz="3733" dirty="0">
                <a:cs typeface="+mj-cs"/>
              </a:rPr>
              <a:t>องค์การ</a:t>
            </a:r>
            <a:r>
              <a:rPr lang="th-TH" sz="3733" dirty="0">
                <a:cs typeface="+mj-cs"/>
              </a:rPr>
              <a:t>มีศักยภาพ และประกอบกิจการได้อย่างประสบความสำเร็จได้เป็นอย่างดี</a:t>
            </a:r>
            <a:endParaRPr sz="3733" b="1" dirty="0">
              <a:cs typeface="+mj-cs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9817448" y="3381622"/>
            <a:ext cx="2248481" cy="3314076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24367" y="3625788"/>
            <a:ext cx="2842668" cy="3208691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</p:spTree>
    <p:extLst>
      <p:ext uri="{BB962C8B-B14F-4D97-AF65-F5344CB8AC3E}">
        <p14:creationId xmlns:p14="http://schemas.microsoft.com/office/powerpoint/2010/main" val="337138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140825" y="1412776"/>
            <a:ext cx="9647564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th-TH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ขั้นตอนการจัดทำ </a:t>
            </a:r>
            <a:r>
              <a:rPr lang="en-US" sz="3733" b="1" dirty="0">
                <a:solidFill>
                  <a:srgbClr val="2125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Balanced Scorecard (BSC)</a:t>
            </a:r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1583499" y="2627508"/>
            <a:ext cx="9697077" cy="36951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thaiDist"/>
            <a:r>
              <a:rPr lang="th-TH" sz="3200" b="1" dirty="0">
                <a:cs typeface="+mj-cs"/>
              </a:rPr>
              <a:t> </a:t>
            </a:r>
            <a:r>
              <a:rPr lang="th-TH" sz="3733" b="1" dirty="0">
                <a:cs typeface="+mj-cs"/>
              </a:rPr>
              <a:t>  ขั้นตอนที่ 5 ขั้นการจัดทำแผนกลยุทธ์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Strategy </a:t>
            </a:r>
            <a:r>
              <a:rPr lang="en-US" sz="2667" b="1" dirty="0">
                <a:cs typeface="+mj-cs"/>
              </a:rPr>
              <a:t>Plan</a:t>
            </a:r>
            <a:r>
              <a:rPr lang="en-US" sz="3733" b="1" dirty="0">
                <a:cs typeface="+mj-cs"/>
              </a:rPr>
              <a:t>) </a:t>
            </a:r>
            <a:r>
              <a:rPr lang="th-TH" sz="3733" b="1" dirty="0">
                <a:cs typeface="+mj-cs"/>
              </a:rPr>
              <a:t>เพื่อทดสอบความสัมพันธ์ระหว่างกลยุทธ์และวัตถุประสงค์ด้านต่างๆ</a:t>
            </a:r>
            <a:r>
              <a:rPr lang="th-TH" sz="3733" dirty="0">
                <a:cs typeface="+mj-cs"/>
              </a:rPr>
              <a:t>ในลักษณะของเหตุและผล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Cause </a:t>
            </a:r>
            <a:r>
              <a:rPr lang="en-US" sz="2667" b="1" dirty="0">
                <a:cs typeface="+mj-cs"/>
              </a:rPr>
              <a:t>and Effect </a:t>
            </a:r>
            <a:r>
              <a:rPr lang="en-US" sz="2667" b="1" dirty="0">
                <a:cs typeface="+mj-cs"/>
              </a:rPr>
              <a:t>Relationship) </a:t>
            </a:r>
            <a:r>
              <a:rPr lang="th-TH" sz="3733" dirty="0">
                <a:cs typeface="+mj-cs"/>
              </a:rPr>
              <a:t>เพื่อสร้างเป็นแผนที่ทางกลยุทธ์ </a:t>
            </a:r>
            <a:r>
              <a:rPr lang="en-US" sz="2667" b="1" dirty="0">
                <a:cs typeface="+mj-cs"/>
              </a:rPr>
              <a:t>(</a:t>
            </a:r>
            <a:r>
              <a:rPr lang="en-US" sz="2667" b="1" dirty="0">
                <a:cs typeface="+mj-cs"/>
              </a:rPr>
              <a:t>Strategy </a:t>
            </a:r>
            <a:r>
              <a:rPr lang="en-US" sz="2667" b="1" dirty="0">
                <a:cs typeface="+mj-cs"/>
              </a:rPr>
              <a:t>Map) </a:t>
            </a:r>
            <a:r>
              <a:rPr lang="th-TH" sz="3733" dirty="0">
                <a:cs typeface="+mj-cs"/>
              </a:rPr>
              <a:t>ซึ่งเป็นการรวมกรอบการทำงานของ </a:t>
            </a:r>
            <a:r>
              <a:rPr lang="en-US" sz="2667" b="1" dirty="0">
                <a:cs typeface="+mj-cs"/>
              </a:rPr>
              <a:t>Balanced Scorecard  </a:t>
            </a:r>
            <a:r>
              <a:rPr lang="th-TH" sz="3733" dirty="0">
                <a:cs typeface="+mj-cs"/>
              </a:rPr>
              <a:t>ทั้ง 4  มุมมองเพื่ออธิบายกลยุทธ์อย่างมีเหตุมีผล</a:t>
            </a:r>
            <a:endParaRPr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223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4319</Words>
  <Application>Microsoft Office PowerPoint</Application>
  <PresentationFormat>Widescreen</PresentationFormat>
  <Paragraphs>212</Paragraphs>
  <Slides>84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3" baseType="lpstr">
      <vt:lpstr>Arial Unicode MS</vt:lpstr>
      <vt:lpstr>Angsana New</vt:lpstr>
      <vt:lpstr>Arial</vt:lpstr>
      <vt:lpstr>Calibri</vt:lpstr>
      <vt:lpstr>Calibri Light</vt:lpstr>
      <vt:lpstr>Cordia New</vt:lpstr>
      <vt:lpstr>Helvetica Neue Light</vt:lpstr>
      <vt:lpstr>Permanent Marker</vt:lpstr>
      <vt:lpstr>Office Theme</vt:lpstr>
      <vt:lpstr>หน่วยที่ 4 ทฤษฎีการจัดการสมัยใหม่</vt:lpstr>
      <vt:lpstr> Balanced Scorecard</vt:lpstr>
      <vt:lpstr>Balanced Scorecard</vt:lpstr>
      <vt:lpstr>Balanced Scorecard</vt:lpstr>
      <vt:lpstr>ขั้นตอนการจัดทำ Balanced Scorecard (BSC)</vt:lpstr>
      <vt:lpstr>ขั้นตอนการจัดทำ Balanced Scorecard (BSC)</vt:lpstr>
      <vt:lpstr>ขั้นตอนการจัดทำ Balanced Scorecard (BSC)</vt:lpstr>
      <vt:lpstr>ขั้นตอนการจัดทำ Balanced Scorecard (BSC)</vt:lpstr>
      <vt:lpstr>ขั้นตอนการจัดทำ Balanced Scorecard (BSC)</vt:lpstr>
      <vt:lpstr>ขั้นตอนการจัดทำ Balanced Scorecard (BSC)</vt:lpstr>
      <vt:lpstr>สรุป </vt:lpstr>
      <vt:lpstr>     Deming Cycle </vt:lpstr>
      <vt:lpstr>เครื่องมือนี้คืออะไร/มีองค์ประกอบอะไร</vt:lpstr>
      <vt:lpstr>เครื่องมือนี้ใช้เพื่ออะไร</vt:lpstr>
      <vt:lpstr>PowerPoint Presentation</vt:lpstr>
      <vt:lpstr>TQM (Total Quality Management)</vt:lpstr>
      <vt:lpstr>TQM (Total Quality Management)</vt:lpstr>
      <vt:lpstr>TQM (Total Quality Management)</vt:lpstr>
      <vt:lpstr>TQM (Total Quality Management) คืออะไร</vt:lpstr>
      <vt:lpstr>TQM (Total Quality Management) คืออะไร</vt:lpstr>
      <vt:lpstr>TQM (Total Quality Management) คืออะไร</vt:lpstr>
      <vt:lpstr>TQM (Total Quality Management)</vt:lpstr>
      <vt:lpstr>วัตถุประสงค์ทั่วไปของ  TQM (Total Quality Management) </vt:lpstr>
      <vt:lpstr>ประโยชน์ของ TQM </vt:lpstr>
      <vt:lpstr>ประโยชน์ของ TQM </vt:lpstr>
      <vt:lpstr>สรุป TQM </vt:lpstr>
      <vt:lpstr>สรุป TQM </vt:lpstr>
      <vt:lpstr>สรุป TQM </vt:lpstr>
      <vt:lpstr>Knowledge Management</vt:lpstr>
      <vt:lpstr>การจัดการความรู้  (Knowledge management - KM)</vt:lpstr>
      <vt:lpstr>การจัดการความรู้  (Knowledge management - KM)</vt:lpstr>
      <vt:lpstr>กรอบแนวคิดการจัดการความรู้</vt:lpstr>
      <vt:lpstr>PowerPoint Presentation</vt:lpstr>
      <vt:lpstr>กรอบแนวคิดการจัดการความรู้</vt:lpstr>
      <vt:lpstr>กรอบแนวคิดการจัดการความรู้</vt:lpstr>
      <vt:lpstr>กรอบแนวคิดการจัดการความรู้</vt:lpstr>
      <vt:lpstr>POSDCORB</vt:lpstr>
      <vt:lpstr>กระบวนการบริหาร POSDCoRB</vt:lpstr>
      <vt:lpstr>กระบวนการบริหาร POSDCoRB</vt:lpstr>
      <vt:lpstr>กระบวนการบริหาร POSDCoRB</vt:lpstr>
      <vt:lpstr>กระบวนการบริหาร POSDCoRB</vt:lpstr>
      <vt:lpstr>กระบวนการบริหาร POSDCoRB</vt:lpstr>
      <vt:lpstr>กระบวนการบริหาร POSDCoRB</vt:lpstr>
      <vt:lpstr>กระบวนการบริหาร POSDCoRB</vt:lpstr>
      <vt:lpstr>กระบวนการบริหาร POSDCoRB</vt:lpstr>
      <vt:lpstr>การนำไปใช้ประโยชน์</vt:lpstr>
      <vt:lpstr>PARTICIPATION</vt:lpstr>
      <vt:lpstr>การมีส่วนร่วม (participation)</vt:lpstr>
      <vt:lpstr>การมีส่วนร่วม (participation)</vt:lpstr>
      <vt:lpstr>แนวคิดทฤษฏีเกี่ยวกับการมีส่วนร่วม </vt:lpstr>
      <vt:lpstr>แนวคิดทฤษฏีเกี่ยวกับการมีส่วนร่วม </vt:lpstr>
      <vt:lpstr>แนวคิดทฤษฏีเกี่ยวกับการมีส่วนร่วม </vt:lpstr>
      <vt:lpstr>แนวคิดทฤษฏีเกี่ยวกับการมีส่วนร่วม </vt:lpstr>
      <vt:lpstr>แนวคิดทฤษฏีเกี่ยวกับการมีส่วนร่วม </vt:lpstr>
      <vt:lpstr>แนวคิดเรื่องการมีส่วนร่วม</vt:lpstr>
      <vt:lpstr>ขั้นตอนการมีส่วนร่วม</vt:lpstr>
      <vt:lpstr>ระดับของการมีส่วนร่วม</vt:lpstr>
      <vt:lpstr>PowerPoint Presentation</vt:lpstr>
      <vt:lpstr>ประเด็นสำคัญ</vt:lpstr>
      <vt:lpstr>ประเด็นสำคัญ</vt:lpstr>
      <vt:lpstr>PowerPoint Presentation</vt:lpstr>
      <vt:lpstr>POCCC</vt:lpstr>
      <vt:lpstr> P – Planning : การวางแผน</vt:lpstr>
      <vt:lpstr>O – Organizing : การจัดองค์การ</vt:lpstr>
      <vt:lpstr>C – Commanding : การบังคับบัญชาสั่งการ</vt:lpstr>
      <vt:lpstr>C – Coordinating : การประสานงาน</vt:lpstr>
      <vt:lpstr>C – Controlling : การควบคุม</vt:lpstr>
      <vt:lpstr> หลักการจัดการองค์การสู่ความสำเร็จ  (Principles of Management) ตามแนวคิดของ อองริ ฟาโยล (Henri Fayol)</vt:lpstr>
      <vt:lpstr>การแบ่งหน้าที่และการทำงาน (Division of Work) </vt:lpstr>
      <vt:lpstr>อำนาจหน้าที่และความรับผิดชอบ  (Authority &amp; Responsibility) </vt:lpstr>
      <vt:lpstr>ระเบียบวินัย (Discipline)</vt:lpstr>
      <vt:lpstr>เอกภาพแห่งการบังคับบัญชา (Unity of Command) </vt:lpstr>
      <vt:lpstr>เอกภาพของทิศทางการดำเนินงาน (Unity of Direction)</vt:lpstr>
      <vt:lpstr>ผลประโยชน์ส่วนบุคคลเป็นรองกว่าประโยชน์ส่วนรวม  (Subordination of Individual Interest) </vt:lpstr>
      <vt:lpstr>การให้ผลประโยชน์ตลอดจนค่าตอบแทน (Remuneration) </vt:lpstr>
      <vt:lpstr>สมดุลของการรวมและกระจายอำนาจ  (The Degree of Centralization) </vt:lpstr>
      <vt:lpstr>สายการบังคับบัญชา (Scalar chain)</vt:lpstr>
      <vt:lpstr>ความเป็นระเบียบเรียบร้อยและความพร้อมในการทำงาน (Order) </vt:lpstr>
      <vt:lpstr>ความเสมอภาค (Equity)</vt:lpstr>
      <vt:lpstr>เสถียรภาพในการทำงาน  (Stability of Tenure of Personnel) </vt:lpstr>
      <vt:lpstr>เสรีภาพในการนำเสนอสิ่งใหม่ (Initiative) </vt:lpstr>
      <vt:lpstr>ความเข้าใจและการไว้วางใจซึ่งกันและกัน (Esprit de Corps) </vt:lpstr>
      <vt:lpstr>ประโยชน์ของทฤษฎี POCCC และหลักการจัดการของ อองริ ฟาโยล (Henri Fayol)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4 ทฤษฎีการจัดการสมัยใหม่</dc:title>
  <dc:creator>Stat-10</dc:creator>
  <cp:lastModifiedBy>Stat-10</cp:lastModifiedBy>
  <cp:revision>1</cp:revision>
  <dcterms:created xsi:type="dcterms:W3CDTF">2022-08-22T16:14:51Z</dcterms:created>
  <dcterms:modified xsi:type="dcterms:W3CDTF">2022-08-22T16:15:05Z</dcterms:modified>
</cp:coreProperties>
</file>