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7CB3-3E18-4B64-8019-2612B5A9117D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3F0FF-9FAE-477F-B566-D6BFE76600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118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2504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5505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110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1814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5330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79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189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47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2845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134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8083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9964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0849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32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53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286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73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6131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495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844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716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731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94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105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339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65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527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6BF0-4672-4562-B953-8599D7DD98A0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A9CE-13E9-4A40-93EC-91C0053D78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016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09601" y="2533339"/>
            <a:ext cx="6706055" cy="396800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+mj-lt"/>
              <a:buAutoNum type="arabicPeriod"/>
            </a:pPr>
            <a:r>
              <a:rPr lang="th-TH" sz="3733" b="1" dirty="0">
                <a:cs typeface="+mj-cs"/>
              </a:rPr>
              <a:t>     </a:t>
            </a:r>
            <a:r>
              <a:rPr lang="en-US" sz="3733" b="1" dirty="0">
                <a:cs typeface="+mj-cs"/>
              </a:rPr>
              <a:t>Henri </a:t>
            </a:r>
            <a:r>
              <a:rPr lang="en-US" sz="3733" b="1" dirty="0" err="1">
                <a:cs typeface="+mj-cs"/>
              </a:rPr>
              <a:t>Tosi</a:t>
            </a:r>
            <a:r>
              <a:rPr lang="en-US" sz="3733" b="1" dirty="0">
                <a:cs typeface="+mj-cs"/>
              </a:rPr>
              <a:t> </a:t>
            </a:r>
            <a:r>
              <a:rPr lang="th-TH" sz="3733" dirty="0">
                <a:cs typeface="+mj-cs"/>
              </a:rPr>
              <a:t>ให้ความหมายของทฤษฎีองค์การว่า </a:t>
            </a:r>
            <a:r>
              <a:rPr lang="th-TH" sz="3733" b="1" dirty="0">
                <a:cs typeface="+mj-cs"/>
              </a:rPr>
              <a:t>เป็นชุดของข้อความและแนวคิดซึ่งมีความสัมพันธ์ซึ่งกันและกัน </a:t>
            </a:r>
            <a:r>
              <a:rPr lang="th-TH" sz="3733" dirty="0">
                <a:cs typeface="+mj-cs"/>
              </a:rPr>
              <a:t>แสดงถึงภาพรวมของพฤติกรรมของบุคคล กลุ่มย่อยและกลุ่มต่าง ๆ ภายในองค์การอย่างเป็นระบบ </a:t>
            </a:r>
            <a:endParaRPr sz="3733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1103445" y="1203661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หน่วยที่ 3</a:t>
            </a:r>
            <a:b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</a:br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</a:t>
            </a:r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</a:t>
            </a:r>
          </a:p>
        </p:txBody>
      </p:sp>
    </p:spTree>
    <p:extLst>
      <p:ext uri="{BB962C8B-B14F-4D97-AF65-F5344CB8AC3E}">
        <p14:creationId xmlns:p14="http://schemas.microsoft.com/office/powerpoint/2010/main" val="3943702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25287" y="2180861"/>
            <a:ext cx="6706055" cy="240719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3733" b="1" dirty="0">
                <a:cs typeface="+mj-cs"/>
              </a:rPr>
              <a:t>ทฤษฎีเชิงสถานการณ์</a:t>
            </a:r>
            <a:r>
              <a:rPr lang="th-TH" sz="3733" dirty="0">
                <a:cs typeface="+mj-cs"/>
              </a:rPr>
              <a:t>หรือตามสถานการณ์ ทฤษฎีนี้มีข้อสมมติฐานคือ องค์การแต่ละองค์การมีความแตกต่างกันในทุก ๆ ด้าน ไม่ว่าจะเป็นองค์ประกอบหรือสภาพแวดล้อม หรือสถานการณ์ที่เผชิญอยู่</a:t>
            </a:r>
            <a:endParaRPr sz="5867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577413" y="548680"/>
            <a:ext cx="1089518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ทฤษฎีองค์การสมัยใหม่ 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(Modern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Theory) </a:t>
            </a:r>
            <a:endParaRPr lang="th-TH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03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25287" y="1892829"/>
            <a:ext cx="6706055" cy="38501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3733" dirty="0">
                <a:cs typeface="+mj-cs"/>
              </a:rPr>
              <a:t>ดังนั้น การบริหารองค์การจึงเป็นเรื่องของการทำให้องค์การแต่ละแห่งสามารถปรับตัวเข้ากับสิ่งแวดล้อมให้</a:t>
            </a:r>
            <a:r>
              <a:rPr lang="th-TH" sz="3733" dirty="0" err="1">
                <a:cs typeface="+mj-cs"/>
              </a:rPr>
              <a:t>ได้มาก</a:t>
            </a:r>
            <a:r>
              <a:rPr lang="th-TH" sz="3733" dirty="0">
                <a:cs typeface="+mj-cs"/>
              </a:rPr>
              <a:t>ที่สุด โดยการปรับรูปแบบการจัดองค์การภายในแต่ละแห่งให้เหมาะสมจะนำไปสู่การเพิ่มประสิทธิภาพและประสิทธิผลขององค์การ</a:t>
            </a:r>
            <a:endParaRPr sz="5867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68432" y="548680"/>
            <a:ext cx="10745939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ทฤษฎีองค์การสมัยใหม่ 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(Modern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Theory) </a:t>
            </a:r>
            <a:endParaRPr lang="th-TH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3358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734095" y="2180862"/>
            <a:ext cx="6706055" cy="233896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3733" dirty="0">
                <a:cs typeface="+mj-cs"/>
              </a:rPr>
              <a:t>เป็นแนวคิดที่มุ่งค้นคว้ารูปแบบการบริหารที่ยืดหยุ่น</a:t>
            </a:r>
            <a:r>
              <a:rPr lang="th-TH" sz="3200" b="1" dirty="0">
                <a:cs typeface="+mj-cs"/>
              </a:rPr>
              <a:t> </a:t>
            </a:r>
            <a:r>
              <a:rPr lang="en-US" sz="3200" b="1" dirty="0">
                <a:cs typeface="+mj-cs"/>
              </a:rPr>
              <a:t>(flexibility</a:t>
            </a:r>
            <a:r>
              <a:rPr lang="en-US" sz="3200" b="1" dirty="0">
                <a:cs typeface="+mj-cs"/>
              </a:rPr>
              <a:t>) </a:t>
            </a:r>
            <a:r>
              <a:rPr lang="th-TH" sz="3733" dirty="0">
                <a:cs typeface="+mj-cs"/>
              </a:rPr>
              <a:t>และมีความปรับตัวได้สูง </a:t>
            </a:r>
            <a:r>
              <a:rPr lang="en-US" sz="3200" b="1" dirty="0">
                <a:cs typeface="+mj-cs"/>
              </a:rPr>
              <a:t>(</a:t>
            </a:r>
            <a:r>
              <a:rPr lang="en-US" sz="3200" b="1" dirty="0">
                <a:cs typeface="+mj-cs"/>
              </a:rPr>
              <a:t>adaptable</a:t>
            </a:r>
            <a:r>
              <a:rPr lang="en-US" sz="3200" b="1" dirty="0">
                <a:cs typeface="+mj-cs"/>
              </a:rPr>
              <a:t>) </a:t>
            </a:r>
            <a:r>
              <a:rPr lang="th-TH" sz="3733" dirty="0">
                <a:cs typeface="+mj-cs"/>
              </a:rPr>
              <a:t>ของแต่ละองค์การ</a:t>
            </a:r>
            <a:endParaRPr sz="5867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498783" y="548680"/>
            <a:ext cx="106857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ทฤษฎีองค์การสมัยใหม่ 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(Modern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Theory) </a:t>
            </a:r>
            <a:endParaRPr lang="th-TH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417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431371" y="2607030"/>
            <a:ext cx="7715588" cy="33846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3733" dirty="0">
                <a:cs typeface="+mj-cs"/>
              </a:rPr>
              <a:t>ถือว่าการบริหารองค์การจะดีหรือไม่</a:t>
            </a:r>
            <a:r>
              <a:rPr lang="th-TH" sz="3733" b="1" dirty="0">
                <a:cs typeface="+mj-cs"/>
              </a:rPr>
              <a:t>ขึ้นอยู่กับสถานการณ์</a:t>
            </a:r>
          </a:p>
          <a:p>
            <a:pPr marL="457189" indent="-457189" algn="thaiDist">
              <a:buFont typeface="Wingdings" pitchFamily="2" charset="2"/>
              <a:buChar char="§"/>
            </a:pPr>
            <a:r>
              <a:rPr lang="th-TH" sz="3733" dirty="0">
                <a:latin typeface="Comfortaa" charset="0"/>
                <a:cs typeface="+mj-cs"/>
              </a:rPr>
              <a:t>ต้อง</a:t>
            </a:r>
            <a:r>
              <a:rPr lang="th-TH" sz="3733" b="1" dirty="0">
                <a:latin typeface="Comfortaa" charset="0"/>
                <a:cs typeface="+mj-cs"/>
              </a:rPr>
              <a:t>วิเคราะห์สถานการณ์</a:t>
            </a:r>
            <a:r>
              <a:rPr lang="th-TH" sz="3733" dirty="0">
                <a:latin typeface="Comfortaa" charset="0"/>
                <a:cs typeface="+mj-cs"/>
              </a:rPr>
              <a:t>ให้ได้ผลดีที่สุด</a:t>
            </a:r>
          </a:p>
          <a:p>
            <a:pPr marL="457189" indent="-457189" algn="thaiDist">
              <a:buFont typeface="Wingdings" pitchFamily="2" charset="2"/>
              <a:buChar char="§"/>
            </a:pPr>
            <a:r>
              <a:rPr lang="th-TH" sz="3733" dirty="0">
                <a:latin typeface="Comfortaa" charset="0"/>
                <a:cs typeface="+mj-cs"/>
              </a:rPr>
              <a:t>เป็น</a:t>
            </a:r>
            <a:r>
              <a:rPr lang="th-TH" sz="3733" b="1" dirty="0">
                <a:latin typeface="Comfortaa" charset="0"/>
                <a:cs typeface="+mj-cs"/>
              </a:rPr>
              <a:t>ทฤษฎีที่ยอมรับหลักการของทฤษฎีระบบ </a:t>
            </a:r>
            <a:r>
              <a:rPr lang="th-TH" sz="3733" dirty="0">
                <a:latin typeface="Comfortaa" charset="0"/>
                <a:cs typeface="+mj-cs"/>
              </a:rPr>
              <a:t>คือ สภาพที่ต้องสัมพันธ์ซึ่งกันและกัน</a:t>
            </a: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748769" y="2514765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68432" y="937408"/>
            <a:ext cx="10587075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ลักษณะสำคัญของทฤษฎีการบริหารตามสถานการณ์ ได้แก่</a:t>
            </a:r>
          </a:p>
        </p:txBody>
      </p:sp>
    </p:spTree>
    <p:extLst>
      <p:ext uri="{BB962C8B-B14F-4D97-AF65-F5344CB8AC3E}">
        <p14:creationId xmlns:p14="http://schemas.microsoft.com/office/powerpoint/2010/main" val="246400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25288" y="2607030"/>
            <a:ext cx="7340497" cy="33846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3733" dirty="0">
                <a:cs typeface="+mj-cs"/>
              </a:rPr>
              <a:t>เป็นทฤษฎีที่ใช้ได้กับการบริหารหลายอย่าง โดยเฉพาะในส่วนที่เกี่ยวกับพฤติกรรมของมนุษย์โดยตรง  เช่น การกำหนดยุทธศาสตร์ การกำหนดรูปแบบองค์การ เป็นต้น</a:t>
            </a:r>
          </a:p>
          <a:p>
            <a:pPr marL="457189" indent="-457189" algn="thaiDist">
              <a:buFont typeface="Wingdings" pitchFamily="2" charset="2"/>
              <a:buChar char="§"/>
            </a:pPr>
            <a:endParaRPr lang="th-TH" sz="3733" b="1" dirty="0"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748769" y="2514765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68432" y="937408"/>
            <a:ext cx="10587075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ลักษณะสำคัญของทฤษฎีการบริหารตามสถานการณ์ ได้แก่</a:t>
            </a:r>
          </a:p>
        </p:txBody>
      </p:sp>
    </p:spTree>
    <p:extLst>
      <p:ext uri="{BB962C8B-B14F-4D97-AF65-F5344CB8AC3E}">
        <p14:creationId xmlns:p14="http://schemas.microsoft.com/office/powerpoint/2010/main" val="1282004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25288" y="2607030"/>
            <a:ext cx="7340497" cy="33846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3733" b="1" dirty="0">
                <a:cs typeface="+mj-cs"/>
              </a:rPr>
              <a:t>ทฤษฎีนี้ไม่ได้มุ่งเน้นที่การจัดวางแผนผังหรือโครงสร้างองค์การที่เป็นรูปแบบ คงมุ่งเน้นให้เกิดความยืดหยุ่นและความคล่องตัวในการปรับตัวขององค์การเป็นสำคัญ</a:t>
            </a: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748769" y="2514765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68432" y="937408"/>
            <a:ext cx="10587075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4267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ทฤษฎีการบริหารตามสถานการณ์</a:t>
            </a:r>
          </a:p>
        </p:txBody>
      </p:sp>
    </p:spTree>
    <p:extLst>
      <p:ext uri="{BB962C8B-B14F-4D97-AF65-F5344CB8AC3E}">
        <p14:creationId xmlns:p14="http://schemas.microsoft.com/office/powerpoint/2010/main" val="410649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557349" y="2186983"/>
            <a:ext cx="6706055" cy="396800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en-US" sz="2667" b="1" dirty="0">
                <a:cs typeface="+mj-cs"/>
              </a:rPr>
              <a:t>2</a:t>
            </a:r>
            <a:r>
              <a:rPr lang="en-US" sz="3733" b="1" dirty="0">
                <a:cs typeface="+mj-cs"/>
              </a:rPr>
              <a:t>. </a:t>
            </a:r>
            <a:r>
              <a:rPr lang="th-TH" sz="3733" b="1" dirty="0">
                <a:cs typeface="+mj-cs"/>
              </a:rPr>
              <a:t>แสดงถึงปฏิสัมพันธ์ของรูปแบบความสัมพันธ์ระหว่างส่วนต่าง ๆ ของกิจกรรมในองค์การ </a:t>
            </a:r>
            <a:r>
              <a:rPr lang="th-TH" sz="3733" dirty="0">
                <a:cs typeface="+mj-cs"/>
              </a:rPr>
              <a:t>ดังนั้น โดยเนื้อหาที่แท้จริงแล้ว ทฤษฎีองค์การ คือ กรอบของแนวความคิด ทฤษฎีต่าง ๆ ที่ศึกษาเฉพาะเรื่องโครงสร้างขององค์การ </a:t>
            </a:r>
            <a:r>
              <a:rPr lang="en-US" sz="3733" b="1" dirty="0">
                <a:cs typeface="+mj-cs"/>
              </a:rPr>
              <a:t>(</a:t>
            </a:r>
            <a:r>
              <a:rPr lang="en-US" sz="3733" b="1" dirty="0">
                <a:cs typeface="+mj-cs"/>
              </a:rPr>
              <a:t>organization </a:t>
            </a:r>
            <a:r>
              <a:rPr lang="en-US" sz="3733" b="1" dirty="0">
                <a:cs typeface="+mj-cs"/>
              </a:rPr>
              <a:t>design) </a:t>
            </a:r>
            <a:endParaRPr sz="3733" b="1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1679509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</a:t>
            </a:r>
          </a:p>
        </p:txBody>
      </p:sp>
    </p:spTree>
    <p:extLst>
      <p:ext uri="{BB962C8B-B14F-4D97-AF65-F5344CB8AC3E}">
        <p14:creationId xmlns:p14="http://schemas.microsoft.com/office/powerpoint/2010/main" val="29803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589446" y="2084851"/>
            <a:ext cx="6706055" cy="28378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en-US" sz="2667" b="1" dirty="0">
                <a:cs typeface="+mj-cs"/>
              </a:rPr>
              <a:t>3. </a:t>
            </a:r>
            <a:r>
              <a:rPr lang="th-TH" sz="4800" b="1" dirty="0">
                <a:cs typeface="+mj-cs"/>
              </a:rPr>
              <a:t>เป็นการศึกษาเพื่ออธิบายถึงการจัดโครงสร้างขององค์การ</a:t>
            </a:r>
            <a:r>
              <a:rPr lang="th-TH" sz="4800" dirty="0">
                <a:cs typeface="+mj-cs"/>
              </a:rPr>
              <a:t> การออกแบบองค์การ รวมทั้งการเสนอทางเลือกในการบริหารองค์การเพื่อให้องค์การบรรลุถึงประสิทธิผลและประสิทธิภาพ</a:t>
            </a:r>
            <a:endParaRPr sz="4800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1404251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</a:t>
            </a:r>
          </a:p>
        </p:txBody>
      </p:sp>
    </p:spTree>
    <p:extLst>
      <p:ext uri="{BB962C8B-B14F-4D97-AF65-F5344CB8AC3E}">
        <p14:creationId xmlns:p14="http://schemas.microsoft.com/office/powerpoint/2010/main" val="387644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589446" y="2084851"/>
            <a:ext cx="6706055" cy="28378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en-US" sz="2667" b="1" dirty="0">
                <a:cs typeface="+mj-cs"/>
              </a:rPr>
              <a:t> Max </a:t>
            </a:r>
            <a:r>
              <a:rPr lang="en-US" sz="3200" b="1" dirty="0">
                <a:cs typeface="+mj-cs"/>
              </a:rPr>
              <a:t>Weber </a:t>
            </a:r>
            <a:r>
              <a:rPr lang="th-TH" sz="3733" dirty="0">
                <a:cs typeface="+mj-cs"/>
              </a:rPr>
              <a:t>เป็นบุคคลแรกที่สร้างองค์การโดยนำโครงสร้างของระบบทหารหรือระบบราชการมาใช้ ทำให้องค์การมีลักษณะที่มีกฎ ระเบียบ ข้อบังคับ หรือมีระเบียบแบบแผน มีสายการบังคับบัญชา ไม่มีความยืดหยุ่น</a:t>
            </a:r>
            <a:endParaRPr sz="3733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68432" y="548680"/>
            <a:ext cx="1067139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ทฤษฎีองค์การสมัยดั้งเดิม ทฤษฎีของ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Max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Weber</a:t>
            </a:r>
            <a:endParaRPr lang="th-TH"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67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431371" y="1892830"/>
            <a:ext cx="7648064" cy="404628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en-US" sz="2667" b="1" dirty="0">
                <a:cs typeface="+mj-cs"/>
              </a:rPr>
              <a:t> </a:t>
            </a:r>
            <a:r>
              <a:rPr lang="th-TH" sz="3733" dirty="0">
                <a:cs typeface="+mj-cs"/>
              </a:rPr>
              <a:t>ภายหลังทฤษฎีของ </a:t>
            </a:r>
            <a:r>
              <a:rPr lang="en-US" sz="3200" b="1" dirty="0">
                <a:cs typeface="+mj-cs"/>
              </a:rPr>
              <a:t>Max</a:t>
            </a:r>
            <a:r>
              <a:rPr lang="en-US" sz="3733" b="1" dirty="0">
                <a:cs typeface="+mj-cs"/>
              </a:rPr>
              <a:t> Weber</a:t>
            </a:r>
            <a:r>
              <a:rPr lang="th-TH" sz="3733" dirty="0">
                <a:cs typeface="+mj-cs"/>
              </a:rPr>
              <a:t>ได้ถูกปฏิเสธโดย คาร์ล วิค แห่งมหาวิทยาลัยคอร</a:t>
            </a:r>
            <a:r>
              <a:rPr lang="th-TH" sz="3733" dirty="0" err="1">
                <a:cs typeface="+mj-cs"/>
              </a:rPr>
              <a:t>์เนล</a:t>
            </a:r>
            <a:r>
              <a:rPr lang="th-TH" sz="3733" dirty="0">
                <a:cs typeface="+mj-cs"/>
              </a:rPr>
              <a:t> โดยคาร์ล </a:t>
            </a:r>
            <a:r>
              <a:rPr lang="th-TH" sz="3733" dirty="0" err="1">
                <a:cs typeface="+mj-cs"/>
              </a:rPr>
              <a:t>วิล</a:t>
            </a:r>
            <a:r>
              <a:rPr lang="th-TH" sz="3733" dirty="0">
                <a:cs typeface="+mj-cs"/>
              </a:rPr>
              <a:t> เห็นว่า การนำเอาโครงสร้างแบบทหารมาใช้ทำให้การปรับปรุงพัฒนาองค์การไม่ประสบความสำเร็จเท่าที่ควร การอยู่ใต้กรอบการบังคับบัญชาจะทำให้ไม่อาจค้นพบการปฏิบัติงานในรูปแบบใหม่ ๆ ได้</a:t>
            </a:r>
            <a:endParaRPr sz="3733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8662725" y="3063642"/>
            <a:ext cx="3134940" cy="3684569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426319" y="644691"/>
            <a:ext cx="112383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ทฤษฎีองค์การสมัยดั้งเดิม ทฤษฎีของ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Max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Weber</a:t>
            </a:r>
            <a:endParaRPr lang="th-TH"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248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56181" y="2071010"/>
            <a:ext cx="7648064" cy="404628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en-US" sz="2667" b="1" dirty="0">
                <a:cs typeface="+mj-cs"/>
              </a:rPr>
              <a:t> </a:t>
            </a:r>
            <a:r>
              <a:rPr lang="th-TH" sz="3733" dirty="0">
                <a:cs typeface="+mj-cs"/>
              </a:rPr>
              <a:t>เจมส์ มาร</a:t>
            </a:r>
            <a:r>
              <a:rPr lang="th-TH" sz="3733" dirty="0" err="1">
                <a:cs typeface="+mj-cs"/>
              </a:rPr>
              <a:t>์ช</a:t>
            </a:r>
            <a:r>
              <a:rPr lang="th-TH" sz="3733" dirty="0">
                <a:cs typeface="+mj-cs"/>
              </a:rPr>
              <a:t> แห่งมหาวิทยาลัยสแตนฟอร์ด ยังได้ปฏิเสธทฤษฎีของ </a:t>
            </a:r>
            <a:r>
              <a:rPr lang="en-US" sz="3733" b="1" dirty="0">
                <a:cs typeface="+mj-cs"/>
              </a:rPr>
              <a:t>Max Weber </a:t>
            </a:r>
            <a:r>
              <a:rPr lang="th-TH" sz="3733" dirty="0">
                <a:cs typeface="+mj-cs"/>
              </a:rPr>
              <a:t>โดยให้ความเห็นว่า องค์การเปรียบเสมือนกระป๋องขยะ ทุกคนในองค์การสามารถรับผิดชอบตัวเองได้ ต่างคนต่างทำงานก็สามารถทำให้องค์การประสบความสำเร็จได้โดยไม่ต้องมีแบบแผน </a:t>
            </a:r>
            <a:endParaRPr sz="3733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8662725" y="3063642"/>
            <a:ext cx="3134940" cy="3684569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461187" y="644691"/>
            <a:ext cx="109154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ทฤษฎีองค์การสมัยดั้งเดิม ทฤษฎีของ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Max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Weber</a:t>
            </a:r>
            <a:endParaRPr lang="th-TH"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368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38085" y="1796820"/>
            <a:ext cx="6706055" cy="43144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en-US" sz="2667" b="1" dirty="0">
                <a:cs typeface="+mj-cs"/>
              </a:rPr>
              <a:t> </a:t>
            </a:r>
            <a:r>
              <a:rPr lang="th-TH" sz="3733" dirty="0">
                <a:cs typeface="+mj-cs"/>
              </a:rPr>
              <a:t>การปฏิเสธทฤษฎีดังกล่าวยังนับได้ว่าเป็นการปฏิเสธแนวความคิดโครงสร้างองค์การเชิงกลไกที่มีแนวคิดว่า การทำองค์การให้ใหญ่จะดีกว่า และควรทำการวิเคราะห์และควบคุมทุกอย่าง งานของผู้บริหารคือการตัดสินใจที่ถูกต้องเด็ดขาด และใช้การตรวจสอบเพื่อควบคุมคุณภาพ อีกด้วย</a:t>
            </a:r>
            <a:endParaRPr sz="4800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430626" y="548680"/>
            <a:ext cx="111379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ทฤษฎีองค์การสมัยดั้งเดิม ทฤษฎีของ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Max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Weber</a:t>
            </a:r>
            <a:endParaRPr lang="th-TH"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2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38085" y="1700809"/>
            <a:ext cx="6706055" cy="43144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3733" dirty="0">
                <a:cs typeface="+mj-cs"/>
              </a:rPr>
              <a:t>ทฤษฎีองค์การได้มีการพัฒนาการมาเป็นลำดับ ไม่ว่าจะเป็นกลุ่มทฤษฎีที่ศึกษาถึงพฤติกรรมศาสตร์ที่มุ่งเน้นส่งเสริมความเข้าใจในบุคคล พฤติกรรมของกลุ่มความสัมพันธ์ระหว่างบุคคลภายในสถานที่ทำงาน การจูงใจและการให้ความสำคัญกับคนงาน</a:t>
            </a:r>
            <a:endParaRPr sz="5867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690805" y="452669"/>
            <a:ext cx="106857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ทฤษฎีองค์การสมัยใหม่ 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(Modern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Theory) </a:t>
            </a:r>
            <a:endParaRPr lang="th-TH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096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734095" y="2276872"/>
            <a:ext cx="6706055" cy="240719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buFont typeface="Wingdings" pitchFamily="2" charset="2"/>
              <a:buChar char="§"/>
            </a:pPr>
            <a:r>
              <a:rPr lang="th-TH" sz="4267" dirty="0">
                <a:cs typeface="+mj-cs"/>
              </a:rPr>
              <a:t>การพัฒนามาสู่ทฤษฎีองค์การสมัยใหม่ที่สำคัญ ได้แก่ </a:t>
            </a:r>
            <a:r>
              <a:rPr lang="th-TH" sz="4267" b="1" dirty="0">
                <a:cs typeface="+mj-cs"/>
              </a:rPr>
              <a:t>ทฤษฎีเชิงสถานการณ์</a:t>
            </a:r>
            <a:r>
              <a:rPr lang="th-TH" sz="4267" dirty="0">
                <a:cs typeface="+mj-cs"/>
              </a:rPr>
              <a:t>หรือตามสถานการณ์</a:t>
            </a:r>
            <a:endParaRPr sz="4267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495070" y="548680"/>
            <a:ext cx="10881517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ทฤษฎีองค์การสมัยใหม่ 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(Modern </a:t>
            </a:r>
            <a:r>
              <a:rPr lang="en-US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Theory) </a:t>
            </a:r>
            <a:endParaRPr lang="th-TH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148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Widescreen</PresentationFormat>
  <Paragraphs>32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 Unicode MS</vt:lpstr>
      <vt:lpstr>Angsana New</vt:lpstr>
      <vt:lpstr>Arial</vt:lpstr>
      <vt:lpstr>Calibri</vt:lpstr>
      <vt:lpstr>Calibri Light</vt:lpstr>
      <vt:lpstr>Comfortaa</vt:lpstr>
      <vt:lpstr>Cordia New</vt:lpstr>
      <vt:lpstr>Permanent Marker</vt:lpstr>
      <vt:lpstr>Wingdings</vt:lpstr>
      <vt:lpstr>Office Theme</vt:lpstr>
      <vt:lpstr>หน่วยที่ 3 ทฤษฎีองค์การ</vt:lpstr>
      <vt:lpstr>ทฤษฎีองค์การ</vt:lpstr>
      <vt:lpstr>ทฤษฎีองค์การ</vt:lpstr>
      <vt:lpstr>ทฤษฎีองค์การสมัยดั้งเดิม ทฤษฎีของ Max Weber</vt:lpstr>
      <vt:lpstr>ทฤษฎีองค์การสมัยดั้งเดิม ทฤษฎีของ Max Weber</vt:lpstr>
      <vt:lpstr>ทฤษฎีองค์การสมัยดั้งเดิม ทฤษฎีของ Max Weber</vt:lpstr>
      <vt:lpstr>ทฤษฎีองค์การสมัยดั้งเดิม ทฤษฎีของ Max Weber</vt:lpstr>
      <vt:lpstr>ทฤษฎีองค์การสมัยใหม่  (Modern Theory) </vt:lpstr>
      <vt:lpstr>ทฤษฎีองค์การสมัยใหม่  (Modern Theory) </vt:lpstr>
      <vt:lpstr>ทฤษฎีองค์การสมัยใหม่  (Modern Theory) </vt:lpstr>
      <vt:lpstr>ทฤษฎีองค์การสมัยใหม่  (Modern Theory) </vt:lpstr>
      <vt:lpstr>ทฤษฎีองค์การสมัยใหม่  (Modern Theory) </vt:lpstr>
      <vt:lpstr>ลักษณะสำคัญของทฤษฎีการบริหารตามสถานการณ์ ได้แก่</vt:lpstr>
      <vt:lpstr>ลักษณะสำคัญของทฤษฎีการบริหารตามสถานการณ์ ได้แก่</vt:lpstr>
      <vt:lpstr>ทฤษฎีการบริหารตามสถานการณ์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3 ทฤษฎีองค์การ</dc:title>
  <dc:creator>Stat-10</dc:creator>
  <cp:lastModifiedBy>Stat-10</cp:lastModifiedBy>
  <cp:revision>1</cp:revision>
  <dcterms:created xsi:type="dcterms:W3CDTF">2022-08-22T16:14:12Z</dcterms:created>
  <dcterms:modified xsi:type="dcterms:W3CDTF">2022-08-22T16:14:24Z</dcterms:modified>
</cp:coreProperties>
</file>