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8B7BB-A10A-4C59-822B-58DF54377D63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F4BA-7522-4411-BFBD-4C994DCE93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7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2014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1271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9245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9146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0330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125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3422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2256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6039a3cf85_1_150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6039a3cf85_1_150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242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8524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4827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5127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2785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2938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2394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58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906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625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580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955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12527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1252700" y="689133"/>
            <a:ext cx="9720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459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895117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4280505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6665895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9051284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415600" y="824767"/>
            <a:ext cx="11360800" cy="97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521933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3907300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6292667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8678100" y="49101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6292700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6817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41520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6441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 + BULLET POIN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" name="Google Shape;38;p3"/>
          <p:cNvSpPr txBox="1">
            <a:spLocks noGrp="1"/>
          </p:cNvSpPr>
          <p:nvPr>
            <p:ph type="ctrTitle"/>
          </p:nvPr>
        </p:nvSpPr>
        <p:spPr>
          <a:xfrm>
            <a:off x="1252700" y="689133"/>
            <a:ext cx="9720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1"/>
          </p:nvPr>
        </p:nvSpPr>
        <p:spPr>
          <a:xfrm>
            <a:off x="1252700" y="1968500"/>
            <a:ext cx="8085200" cy="40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mfortaa"/>
              <a:buChar char="●"/>
              <a:defRPr sz="1333">
                <a:latin typeface="Comfortaa"/>
                <a:ea typeface="Comfortaa"/>
                <a:cs typeface="Comfortaa"/>
                <a:sym typeface="Comfortaa"/>
              </a:defRPr>
            </a:lvl1pPr>
            <a:lvl2pPr marL="1219170" lvl="1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○"/>
              <a:defRPr sz="1333">
                <a:latin typeface="Comfortaa"/>
                <a:ea typeface="Comfortaa"/>
                <a:cs typeface="Comfortaa"/>
                <a:sym typeface="Comfortaa"/>
              </a:defRPr>
            </a:lvl2pPr>
            <a:lvl3pPr marL="1828754" lvl="2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■"/>
              <a:defRPr sz="1333">
                <a:latin typeface="Comfortaa"/>
                <a:ea typeface="Comfortaa"/>
                <a:cs typeface="Comfortaa"/>
                <a:sym typeface="Comfortaa"/>
              </a:defRPr>
            </a:lvl3pPr>
            <a:lvl4pPr marL="2438339" lvl="3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●"/>
              <a:defRPr sz="1333">
                <a:latin typeface="Comfortaa"/>
                <a:ea typeface="Comfortaa"/>
                <a:cs typeface="Comfortaa"/>
                <a:sym typeface="Comfortaa"/>
              </a:defRPr>
            </a:lvl4pPr>
            <a:lvl5pPr marL="3047924" lvl="4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○"/>
              <a:defRPr sz="1333">
                <a:latin typeface="Comfortaa"/>
                <a:ea typeface="Comfortaa"/>
                <a:cs typeface="Comfortaa"/>
                <a:sym typeface="Comfortaa"/>
              </a:defRPr>
            </a:lvl5pPr>
            <a:lvl6pPr marL="3657509" lvl="5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■"/>
              <a:defRPr sz="1333">
                <a:latin typeface="Comfortaa"/>
                <a:ea typeface="Comfortaa"/>
                <a:cs typeface="Comfortaa"/>
                <a:sym typeface="Comfortaa"/>
              </a:defRPr>
            </a:lvl6pPr>
            <a:lvl7pPr marL="4267093" lvl="6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●"/>
              <a:defRPr sz="1333">
                <a:latin typeface="Comfortaa"/>
                <a:ea typeface="Comfortaa"/>
                <a:cs typeface="Comfortaa"/>
                <a:sym typeface="Comfortaa"/>
              </a:defRPr>
            </a:lvl7pPr>
            <a:lvl8pPr marL="4876678" lvl="7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○"/>
              <a:defRPr sz="1333">
                <a:latin typeface="Comfortaa"/>
                <a:ea typeface="Comfortaa"/>
                <a:cs typeface="Comfortaa"/>
                <a:sym typeface="Comfortaa"/>
              </a:defRPr>
            </a:lvl8pPr>
            <a:lvl9pPr marL="5486263" lvl="8" indent="-389457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000"/>
              <a:buFont typeface="Comfortaa"/>
              <a:buChar char="■"/>
              <a:defRPr sz="1333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922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327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59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599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260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811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942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744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188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7FE4-6681-4A47-924A-A43932C88FD2}" type="datetimeFigureOut">
              <a:rPr lang="th-TH" smtClean="0"/>
              <a:t>22/08/65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F4EE-A478-4671-B241-70A642475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91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90919" y="1892829"/>
            <a:ext cx="6624736" cy="396800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r>
              <a:rPr lang="th-TH" sz="2133" dirty="0">
                <a:cs typeface="+mj-cs"/>
              </a:rPr>
              <a:t>     </a:t>
            </a:r>
            <a:r>
              <a:rPr lang="th-TH" sz="4267" b="1" dirty="0">
                <a:cs typeface="+mj-cs"/>
              </a:rPr>
              <a:t>"องค์การ  คือ  กลุ่มคนที่รวมตัวกันเพื่อดำเนินการในกิจกรรมอย่างใดอย่างหนึ่งให้สำเร็จตามวัตถุประสงค์ที่กำหนดไว้  ในการรวมตัวจะต้องมีการจัดระเบียบการติดต่อ การแบ่งงานกันทำและต้องมีการประสานประโยชน์ของแต่ละบุคคลด้วย"</a:t>
            </a:r>
            <a:endParaRPr sz="4267" dirty="0">
              <a:latin typeface="Comfortaa" charset="0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444144" y="915629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หน่วยที่ 2 </a:t>
            </a:r>
            <a:b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</a:br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ความหมาย</a:t>
            </a:r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ขององค์การ </a:t>
            </a:r>
            <a:r>
              <a:rPr lang="en-US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Organization</a:t>
            </a:r>
            <a:endParaRPr lang="th-TH" sz="53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4737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15027" y="1796819"/>
            <a:ext cx="8457304" cy="404326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endParaRPr lang="th-TH" sz="3733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0" indent="0" algn="thaiDist"/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+mj-cs"/>
              </a:rPr>
              <a:t>แบ่งตามความมุ่งหมายขององค์การ  แบ่งได้  4  ประเภท  คือ</a:t>
            </a:r>
          </a:p>
          <a:p>
            <a:pPr marL="685783" indent="-685783" algn="thaiDist">
              <a:buFont typeface="+mj-lt"/>
              <a:buAutoNum type="arabicPeriod"/>
            </a:pP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องค์การเพื่อประโยชน์ของสมาชิก</a:t>
            </a:r>
            <a:r>
              <a:rPr lang="th-TH" sz="3200" dirty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(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Mutual-Benefits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)</a:t>
            </a:r>
            <a:r>
              <a:rPr lang="th-TH" sz="2667" dirty="0">
                <a:latin typeface="Arial Unicode MS" pitchFamily="34" charset="-128"/>
                <a:ea typeface="Arial Unicode MS" pitchFamily="34" charset="-128"/>
                <a:cs typeface="+mj-cs"/>
              </a:rPr>
              <a:t>  </a:t>
            </a:r>
          </a:p>
          <a:p>
            <a:pPr marL="685783" indent="-685783" algn="thaiDist">
              <a:buFont typeface="+mj-lt"/>
              <a:buAutoNum type="arabicPeriod"/>
            </a:pP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องค์การธุรกิจ  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(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Business  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Concerns)</a:t>
            </a:r>
            <a:r>
              <a:rPr lang="th-TH" sz="2667" dirty="0">
                <a:latin typeface="Arial Unicode MS" pitchFamily="34" charset="-128"/>
                <a:ea typeface="Arial Unicode MS" pitchFamily="34" charset="-128"/>
                <a:cs typeface="+mj-cs"/>
              </a:rPr>
              <a:t>  </a:t>
            </a:r>
          </a:p>
          <a:p>
            <a:pPr marL="685783" indent="-685783" algn="thaiDist">
              <a:buFont typeface="+mj-lt"/>
              <a:buAutoNum type="arabicPeriod"/>
            </a:pP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องค์การเพื่อสาธารณะ 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(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Commonweal  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Organization)</a:t>
            </a:r>
            <a:r>
              <a:rPr lang="th-TH" sz="2667" dirty="0">
                <a:latin typeface="Arial Unicode MS" pitchFamily="34" charset="-128"/>
                <a:ea typeface="Arial Unicode MS" pitchFamily="34" charset="-128"/>
                <a:cs typeface="+mj-cs"/>
              </a:rPr>
              <a:t>  </a:t>
            </a:r>
          </a:p>
          <a:p>
            <a:pPr marL="685783" indent="-685783" algn="thaiDist">
              <a:buFont typeface="+mj-lt"/>
              <a:buAutoNum type="arabicPeriod"/>
            </a:pP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องค์การเพื่อบริการ 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(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Service  </a:t>
            </a:r>
            <a:r>
              <a:rPr lang="en-US" sz="2667" dirty="0">
                <a:latin typeface="Arial Unicode MS" pitchFamily="34" charset="-128"/>
                <a:ea typeface="Arial Unicode MS" pitchFamily="34" charset="-128"/>
                <a:cs typeface="+mj-cs"/>
              </a:rPr>
              <a:t>Organization)</a:t>
            </a:r>
            <a:r>
              <a:rPr lang="th-TH" sz="2667" dirty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endParaRPr sz="2667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8888675" y="3092690"/>
            <a:ext cx="3134940" cy="3755012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1020208" y="836712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ประเภทขององค์การ</a:t>
            </a:r>
            <a:endParaRPr lang="en-US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520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549474" y="1892830"/>
            <a:ext cx="8618868" cy="301112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endParaRPr lang="th-TH" sz="37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0" indent="0" algn="thaiDist"/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+mj-cs"/>
              </a:rPr>
              <a:t>แบ่งตามการจัดระเบียบภายในองค์การ </a:t>
            </a:r>
            <a:r>
              <a:rPr lang="en-US" sz="2667" b="1" dirty="0">
                <a:latin typeface="Arial Unicode MS" pitchFamily="34" charset="-128"/>
                <a:ea typeface="Arial Unicode MS" pitchFamily="34" charset="-128"/>
                <a:cs typeface="+mj-cs"/>
              </a:rPr>
              <a:t>(</a:t>
            </a:r>
            <a:r>
              <a:rPr lang="en-US" sz="2667" b="1" dirty="0">
                <a:latin typeface="Arial Unicode MS" pitchFamily="34" charset="-128"/>
                <a:ea typeface="Arial Unicode MS" pitchFamily="34" charset="-128"/>
                <a:cs typeface="+mj-cs"/>
              </a:rPr>
              <a:t>Formal  </a:t>
            </a:r>
            <a:r>
              <a:rPr lang="en-US" sz="2667" b="1" dirty="0">
                <a:latin typeface="Arial Unicode MS" pitchFamily="34" charset="-128"/>
                <a:ea typeface="Arial Unicode MS" pitchFamily="34" charset="-128"/>
                <a:cs typeface="+mj-cs"/>
              </a:rPr>
              <a:t>Organization)</a:t>
            </a:r>
          </a:p>
          <a:p>
            <a:pPr marL="0" indent="0" algn="thaiDist"/>
            <a:r>
              <a:rPr lang="en-US" sz="2667" b="1" dirty="0">
                <a:latin typeface="Arial Unicode MS" pitchFamily="34" charset="-128"/>
                <a:ea typeface="Arial Unicode MS" pitchFamily="34" charset="-128"/>
                <a:cs typeface="+mj-cs"/>
              </a:rPr>
              <a:t>      </a:t>
            </a:r>
            <a:r>
              <a:rPr lang="th-TH" sz="4267" dirty="0">
                <a:latin typeface="Arial Unicode MS" pitchFamily="34" charset="-128"/>
                <a:ea typeface="Arial Unicode MS" pitchFamily="34" charset="-128"/>
                <a:cs typeface="+mj-cs"/>
              </a:rPr>
              <a:t>เกิดจากความสัมพันธ์ส่วนบุคคลในกลุ่มองค์กร                                  แบบเป็นทางการหรืออาจเกิดขึ้นในสังคมใดก็ได้</a:t>
            </a: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8888675" y="3092690"/>
            <a:ext cx="3134940" cy="3755012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1020208" y="836712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ประเภทขององค์การ</a:t>
            </a:r>
            <a:endParaRPr lang="en-US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8746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1125538" y="1988841"/>
            <a:ext cx="8618868" cy="301112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endParaRPr lang="th-TH" sz="37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0" indent="0" algn="thaiDist"/>
            <a:r>
              <a:rPr lang="th-TH" sz="4267" b="1" dirty="0">
                <a:latin typeface="Arial Unicode MS" pitchFamily="34" charset="-128"/>
                <a:ea typeface="Arial Unicode MS" pitchFamily="34" charset="-128"/>
                <a:cs typeface="+mj-cs"/>
              </a:rPr>
              <a:t>แบ่งตามลักษณะความเป็นเจ้าของ  แบ่งได้  2  ประเภท</a:t>
            </a:r>
          </a:p>
          <a:p>
            <a:pPr marL="1295368" lvl="1" indent="-685783" algn="thaiDist">
              <a:buFont typeface="+mj-lt"/>
              <a:buAutoNum type="arabicPeriod"/>
            </a:pPr>
            <a:r>
              <a:rPr lang="th-TH" sz="4267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องค์การรัฐกิจ</a:t>
            </a:r>
          </a:p>
          <a:p>
            <a:pPr marL="1295368" lvl="1" indent="-685783" algn="thaiDist">
              <a:buFont typeface="+mj-lt"/>
              <a:buAutoNum type="arabicPeriod"/>
            </a:pPr>
            <a:r>
              <a:rPr lang="th-TH" sz="4267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องค์การธุรกิจที่เอกชนเป็นเจ้าของ     </a:t>
            </a: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8888675" y="3092690"/>
            <a:ext cx="3134940" cy="3755012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924197" y="836712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ประเภทขององค์การ</a:t>
            </a:r>
            <a:endParaRPr lang="en-US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7473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1605591" y="2660915"/>
            <a:ext cx="8618868" cy="152274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/>
            <a:r>
              <a:rPr lang="th-TH" sz="6400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องค์การแบบเดิม</a:t>
            </a:r>
            <a:endParaRPr lang="th-TH" sz="72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8888675" y="3092690"/>
            <a:ext cx="3134940" cy="3755012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924197" y="836712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ประเภทขององค์การ</a:t>
            </a:r>
            <a:endParaRPr lang="en-US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055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767480" y="740701"/>
            <a:ext cx="9072936" cy="537483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609585" algn="thaiDist">
              <a:buFont typeface="+mj-lt"/>
              <a:buAutoNum type="arabicPeriod"/>
            </a:pPr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องค์การแบบเดิม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จะมีลักษณะการจัดการที่คงเดิมไม่ค่อยมีการเปลี่ยนแปลง ถ้าจะมีการเปลี่ยนแปลงเกิดขึ้นบ้างก็เป็นในช่วงสั้นๆ </a:t>
            </a:r>
          </a:p>
          <a:p>
            <a:pPr indent="-609585" algn="thaiDist">
              <a:buFont typeface="+mj-lt"/>
              <a:buAutoNum type="arabicPeriod"/>
            </a:pPr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องค์การแบบเดิม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มักมีการจัดการแบบไม่ยืดหยุ่น</a:t>
            </a:r>
          </a:p>
          <a:p>
            <a:pPr indent="-609585" algn="thaiDist">
              <a:buFont typeface="+mj-lt"/>
              <a:buAutoNum type="arabicPeriod"/>
            </a:pPr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องค์การแบบเดิม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ลักษณะของงานจะคงที่ พนักงานแต่ละคนจะได้รับมอบหมายงานเฉพาะ และ</a:t>
            </a:r>
            <a:r>
              <a:rPr lang="th-TH" sz="3733" dirty="0" err="1">
                <a:latin typeface="Arial Unicode MS" pitchFamily="34" charset="-128"/>
                <a:ea typeface="Arial Unicode MS" pitchFamily="34" charset="-128"/>
                <a:cs typeface="+mj-cs"/>
              </a:rPr>
              <a:t>ทํางาน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ในกลุ่มเดิมไม่ค่อยเปลี่ยน</a:t>
            </a:r>
          </a:p>
          <a:p>
            <a:pPr indent="-609585" algn="thaiDist">
              <a:buFont typeface="+mj-lt"/>
              <a:buAutoNum type="arabicPeriod"/>
            </a:pPr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องค์การแบบเดิม 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พนักงานจะ</a:t>
            </a:r>
            <a:r>
              <a:rPr lang="th-TH" sz="3733" dirty="0" err="1">
                <a:latin typeface="Arial Unicode MS" pitchFamily="34" charset="-128"/>
                <a:ea typeface="Arial Unicode MS" pitchFamily="34" charset="-128"/>
                <a:cs typeface="+mj-cs"/>
              </a:rPr>
              <a:t>ทํางาน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ในสถานที่</a:t>
            </a:r>
            <a:r>
              <a:rPr lang="th-TH" sz="3733" dirty="0" err="1">
                <a:latin typeface="Arial Unicode MS" pitchFamily="34" charset="-128"/>
                <a:ea typeface="Arial Unicode MS" pitchFamily="34" charset="-128"/>
                <a:cs typeface="+mj-cs"/>
              </a:rPr>
              <a:t>ทํางาน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และเป็นเวลาที่แน่นอน</a:t>
            </a:r>
          </a:p>
          <a:p>
            <a:pPr indent="-609585" algn="thaiDist">
              <a:buFont typeface="+mj-lt"/>
              <a:buAutoNum type="arabicPeriod"/>
            </a:pPr>
            <a:endParaRPr sz="3200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9404184" y="3358395"/>
            <a:ext cx="2777059" cy="3580919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3979847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1526079" y="2839685"/>
            <a:ext cx="8618868" cy="152274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/>
            <a:r>
              <a:rPr lang="th-TH" sz="6400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องค์การสมัยใหม่</a:t>
            </a:r>
            <a:endParaRPr lang="th-TH" sz="72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8888675" y="3092690"/>
            <a:ext cx="3134940" cy="3755012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924197" y="836712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ประเภทขององค์การ</a:t>
            </a:r>
            <a:endParaRPr lang="en-US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4011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345483" y="508447"/>
            <a:ext cx="11607168" cy="60926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609585" algn="thaiDist">
              <a:buFont typeface="+mj-lt"/>
              <a:buAutoNum type="arabicPeriod"/>
            </a:pPr>
            <a:r>
              <a:rPr lang="th-TH" sz="3333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องค์การสมัยใหม่</a:t>
            </a:r>
            <a:r>
              <a:rPr lang="th-TH" sz="3333" dirty="0">
                <a:latin typeface="Arial Unicode MS" pitchFamily="34" charset="-128"/>
                <a:ea typeface="Arial Unicode MS" pitchFamily="34" charset="-128"/>
                <a:cs typeface="+mj-cs"/>
              </a:rPr>
              <a:t>การเปลี่ยนแปลงจะเกิดขึ้นอยู่ตลอดเวลา มีการจัดการแบบพลวัตรสามารถปรับเปลี่ยนให้สอดรับกับการเปลี่ยนแปลงของสิ่งแวดล้อมตลอดเวลา </a:t>
            </a:r>
          </a:p>
          <a:p>
            <a:pPr indent="-609585" algn="thaiDist">
              <a:buFont typeface="+mj-lt"/>
              <a:buAutoNum type="arabicPeriod"/>
            </a:pPr>
            <a:r>
              <a:rPr lang="th-TH" sz="3333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องค์การสมัยใหม่</a:t>
            </a:r>
            <a:r>
              <a:rPr lang="th-TH" sz="3333" dirty="0">
                <a:latin typeface="Arial Unicode MS" pitchFamily="34" charset="-128"/>
                <a:ea typeface="Arial Unicode MS" pitchFamily="34" charset="-128"/>
                <a:cs typeface="+mj-cs"/>
              </a:rPr>
              <a:t>จะมีการจัดการที่ยืดหยุ่น</a:t>
            </a:r>
          </a:p>
          <a:p>
            <a:pPr indent="-609585" algn="thaiDist">
              <a:buFont typeface="+mj-lt"/>
              <a:buAutoNum type="arabicPeriod"/>
            </a:pPr>
            <a:r>
              <a:rPr lang="th-TH" sz="3333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องค์การสมัยใหม่</a:t>
            </a:r>
            <a:r>
              <a:rPr lang="th-TH" sz="3333" dirty="0">
                <a:latin typeface="Arial Unicode MS" pitchFamily="34" charset="-128"/>
                <a:ea typeface="Arial Unicode MS" pitchFamily="34" charset="-128"/>
                <a:cs typeface="+mj-cs"/>
              </a:rPr>
              <a:t>พนักงานต้องเพิ่มศักยภาพของตนที่จะเรียนรู้และสามารถ</a:t>
            </a:r>
            <a:r>
              <a:rPr lang="th-TH" sz="3333" dirty="0" err="1">
                <a:latin typeface="Arial Unicode MS" pitchFamily="34" charset="-128"/>
                <a:ea typeface="Arial Unicode MS" pitchFamily="34" charset="-128"/>
                <a:cs typeface="+mj-cs"/>
              </a:rPr>
              <a:t>ทํางาน</a:t>
            </a:r>
            <a:r>
              <a:rPr lang="th-TH" sz="3333" dirty="0">
                <a:latin typeface="Arial Unicode MS" pitchFamily="34" charset="-128"/>
                <a:ea typeface="Arial Unicode MS" pitchFamily="34" charset="-128"/>
                <a:cs typeface="+mj-cs"/>
              </a:rPr>
              <a:t>ที่เกี่ยวข้องได้รอบด้าน และมีการสับเปลี่ยนหน้าที่และกลุ่มงานอยู่เป็น</a:t>
            </a:r>
            <a:r>
              <a:rPr lang="th-TH" sz="3333" dirty="0" err="1">
                <a:latin typeface="Arial Unicode MS" pitchFamily="34" charset="-128"/>
                <a:ea typeface="Arial Unicode MS" pitchFamily="34" charset="-128"/>
                <a:cs typeface="+mj-cs"/>
              </a:rPr>
              <a:t>ประจํา</a:t>
            </a:r>
            <a:endParaRPr lang="th-TH" sz="3333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indent="-609585" algn="thaiDist">
              <a:buFont typeface="+mj-lt"/>
              <a:buAutoNum type="arabicPeriod"/>
            </a:pPr>
            <a:r>
              <a:rPr lang="th-TH" sz="3333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องค์การสมัยใหม่</a:t>
            </a:r>
            <a:r>
              <a:rPr lang="th-TH" sz="3333" dirty="0">
                <a:latin typeface="Arial Unicode MS" pitchFamily="34" charset="-128"/>
                <a:ea typeface="Arial Unicode MS" pitchFamily="34" charset="-128"/>
                <a:cs typeface="+mj-cs"/>
              </a:rPr>
              <a:t>มีแนวโน้มที่จะตอบแทนตามทักษะ</a:t>
            </a:r>
          </a:p>
          <a:p>
            <a:pPr indent="-609585" algn="thaiDist">
              <a:buFont typeface="+mj-lt"/>
              <a:buAutoNum type="arabicPeriod"/>
            </a:pPr>
            <a:r>
              <a:rPr lang="th-TH" sz="3333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องค์สมัยใหม่</a:t>
            </a:r>
            <a:r>
              <a:rPr lang="th-TH" sz="3333" dirty="0">
                <a:latin typeface="Arial Unicode MS" pitchFamily="34" charset="-128"/>
                <a:ea typeface="Arial Unicode MS" pitchFamily="34" charset="-128"/>
                <a:cs typeface="+mj-cs"/>
              </a:rPr>
              <a:t>มีแนวโน้มที่จะให้อิสระกับพนักงานในการ</a:t>
            </a:r>
            <a:r>
              <a:rPr lang="th-TH" sz="3333" dirty="0" err="1">
                <a:latin typeface="Arial Unicode MS" pitchFamily="34" charset="-128"/>
                <a:ea typeface="Arial Unicode MS" pitchFamily="34" charset="-128"/>
                <a:cs typeface="+mj-cs"/>
              </a:rPr>
              <a:t>ทํางาน</a:t>
            </a:r>
            <a:r>
              <a:rPr lang="th-TH" sz="3333" dirty="0">
                <a:latin typeface="Arial Unicode MS" pitchFamily="34" charset="-128"/>
                <a:ea typeface="Arial Unicode MS" pitchFamily="34" charset="-128"/>
                <a:cs typeface="+mj-cs"/>
              </a:rPr>
              <a:t>ที่ใดก็ได้เมื่อไรก็ได้ แต่ต้องได้ผลงานตามที่</a:t>
            </a:r>
            <a:r>
              <a:rPr lang="th-TH" sz="3333" dirty="0" err="1">
                <a:latin typeface="Arial Unicode MS" pitchFamily="34" charset="-128"/>
                <a:ea typeface="Arial Unicode MS" pitchFamily="34" charset="-128"/>
                <a:cs typeface="+mj-cs"/>
              </a:rPr>
              <a:t>กําหนด</a:t>
            </a:r>
            <a:endParaRPr lang="th-TH" sz="3333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0" indent="0" algn="thaiDist"/>
            <a:endParaRPr lang="th-TH" sz="3333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0" indent="0" algn="thaiDist"/>
            <a:r>
              <a:rPr lang="th-TH" sz="3333" b="1" dirty="0">
                <a:latin typeface="Arial Unicode MS" pitchFamily="34" charset="-128"/>
                <a:ea typeface="Arial Unicode MS" pitchFamily="34" charset="-128"/>
                <a:cs typeface="+mj-cs"/>
              </a:rPr>
              <a:t>        ดังนั้น  องค์การสมัยใหม่จะให้เกิดความยืดหยุ่นในการ</a:t>
            </a:r>
            <a:r>
              <a:rPr lang="th-TH" sz="3333" b="1" dirty="0" err="1">
                <a:latin typeface="Arial Unicode MS" pitchFamily="34" charset="-128"/>
                <a:ea typeface="Arial Unicode MS" pitchFamily="34" charset="-128"/>
                <a:cs typeface="+mj-cs"/>
              </a:rPr>
              <a:t>ทํางาน</a:t>
            </a:r>
            <a:r>
              <a:rPr lang="th-TH" sz="3333" b="1" dirty="0">
                <a:latin typeface="Arial Unicode MS" pitchFamily="34" charset="-128"/>
                <a:ea typeface="Arial Unicode MS" pitchFamily="34" charset="-128"/>
                <a:cs typeface="+mj-cs"/>
              </a:rPr>
              <a:t>ทั้งเรื่องเวลาและสถานที่เพื่อให้สอดรับกับแนวโน้มวิถีการ</a:t>
            </a:r>
            <a:r>
              <a:rPr lang="th-TH" sz="3333" b="1" dirty="0" err="1">
                <a:latin typeface="Arial Unicode MS" pitchFamily="34" charset="-128"/>
                <a:ea typeface="Arial Unicode MS" pitchFamily="34" charset="-128"/>
                <a:cs typeface="+mj-cs"/>
              </a:rPr>
              <a:t>ดําเนิน</a:t>
            </a:r>
            <a:r>
              <a:rPr lang="th-TH" sz="3333" b="1" dirty="0">
                <a:latin typeface="Arial Unicode MS" pitchFamily="34" charset="-128"/>
                <a:ea typeface="Arial Unicode MS" pitchFamily="34" charset="-128"/>
                <a:cs typeface="+mj-cs"/>
              </a:rPr>
              <a:t>ชีวิตของพนักงานยุคใหม่</a:t>
            </a:r>
          </a:p>
          <a:p>
            <a:pPr indent="-609585" algn="thaiDist">
              <a:buFont typeface="+mj-lt"/>
              <a:buAutoNum type="arabicPeriod"/>
            </a:pPr>
            <a:endParaRPr sz="3333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8847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4"/>
          <p:cNvSpPr txBox="1">
            <a:spLocks noGrp="1"/>
          </p:cNvSpPr>
          <p:nvPr>
            <p:ph type="ctrTitle"/>
          </p:nvPr>
        </p:nvSpPr>
        <p:spPr>
          <a:xfrm>
            <a:off x="815413" y="644691"/>
            <a:ext cx="1065718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5333" b="1" dirty="0">
                <a:latin typeface="Arial Unicode MS" pitchFamily="34" charset="-128"/>
                <a:ea typeface="Arial Unicode MS" pitchFamily="34" charset="-128"/>
                <a:cs typeface="+mj-cs"/>
              </a:rPr>
              <a:t>ความแตกต่างขององค์การสมัยใหม่จากรูปแบบองค์กรเดิม</a:t>
            </a:r>
            <a:endParaRPr sz="5333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594" name="Google Shape;594;p24"/>
          <p:cNvSpPr txBox="1">
            <a:spLocks noGrp="1"/>
          </p:cNvSpPr>
          <p:nvPr>
            <p:ph type="body" idx="1"/>
          </p:nvPr>
        </p:nvSpPr>
        <p:spPr>
          <a:xfrm>
            <a:off x="911424" y="1700809"/>
            <a:ext cx="10273141" cy="415886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>
              <a:buClr>
                <a:schemeClr val="dk1"/>
              </a:buClr>
              <a:buSzPts val="1100"/>
              <a:buNone/>
            </a:pPr>
            <a:r>
              <a:rPr lang="th-TH" sz="3200" dirty="0">
                <a:latin typeface="Arial Unicode MS" pitchFamily="34" charset="-128"/>
                <a:ea typeface="Arial Unicode MS" pitchFamily="34" charset="-128"/>
                <a:cs typeface="+mj-cs"/>
              </a:rPr>
              <a:t>             </a:t>
            </a:r>
            <a:endParaRPr sz="1200" dirty="0">
              <a:solidFill>
                <a:schemeClr val="dk1"/>
              </a:solidFill>
            </a:endParaRPr>
          </a:p>
          <a:p>
            <a:pPr indent="-380990">
              <a:buClr>
                <a:schemeClr val="dk1"/>
              </a:buClr>
              <a:buSzPts val="900"/>
              <a:buFont typeface="Permanent Marker"/>
              <a:buAutoNum type="arabicPeriod"/>
            </a:pPr>
            <a:r>
              <a:rPr lang="th-TH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องค์การปัจจุบันการเปลี่ยนแปลงจะเกิดขึ้นอยู่ตลอดเวลา จะมีความคงที่เป็นช่วงสั้นๆ</a:t>
            </a:r>
          </a:p>
          <a:p>
            <a:pPr indent="-380990">
              <a:buClr>
                <a:schemeClr val="dk1"/>
              </a:buClr>
              <a:buSzPts val="900"/>
              <a:buFont typeface="Permanent Marker"/>
              <a:buAutoNum type="arabicPeriod"/>
            </a:pPr>
            <a:r>
              <a:rPr lang="th-TH" sz="3200" b="1" dirty="0">
                <a:latin typeface="system-ui"/>
                <a:cs typeface="+mj-cs"/>
              </a:rPr>
              <a:t>มีการจัดการแบบพลวัตรสามารถปรับเปลี่ยนให้สอดรับกับการเปลี่ยนแปลงของสิ่งแวดล้อมตลอดเวลา</a:t>
            </a:r>
          </a:p>
          <a:p>
            <a:pPr indent="-380990">
              <a:buClr>
                <a:schemeClr val="dk1"/>
              </a:buClr>
              <a:buSzPts val="900"/>
              <a:buFont typeface="Permanent Marker"/>
              <a:buAutoNum type="arabicPeriod"/>
            </a:pPr>
            <a:r>
              <a:rPr lang="th-TH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องค์การสมัยใหม่จะมีการจัดการที่ยืดหยุ่น กล่าวคือในองค์การสมัยใหม่จะไม่ยึดติดกับแนวทางปฏิบัติอย่างใดอย่างหนึ่งเท่านั้น ต้องให้มีความยืดหยุ่นในการปฏิบัติ สามารถปรับเปลี่ยนได้ถ้าสถานการณ์แตกต่างไป</a:t>
            </a:r>
            <a:endParaRPr sz="32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595" name="Google Shape;595;p24"/>
          <p:cNvSpPr txBox="1"/>
          <p:nvPr/>
        </p:nvSpPr>
        <p:spPr>
          <a:xfrm>
            <a:off x="1252700" y="5740493"/>
            <a:ext cx="7304800" cy="2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15000"/>
              </a:lnSpc>
              <a:spcAft>
                <a:spcPts val="2133"/>
              </a:spcAft>
              <a:buClr>
                <a:srgbClr val="000000"/>
              </a:buClr>
              <a:defRPr/>
            </a:pPr>
            <a:endParaRPr sz="1067" kern="0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372066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2303579" y="1220755"/>
            <a:ext cx="7872875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4267" b="1" dirty="0">
                <a:latin typeface="Arial Unicode MS" pitchFamily="34" charset="-128"/>
                <a:ea typeface="Arial Unicode MS" pitchFamily="34" charset="-128"/>
                <a:cs typeface="+mj-cs"/>
              </a:rPr>
              <a:t>องค์ประกอบที่สำคัญขององค์การ</a:t>
            </a:r>
            <a:endParaRPr sz="42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601" name="Google Shape;601;p25"/>
          <p:cNvSpPr/>
          <p:nvPr/>
        </p:nvSpPr>
        <p:spPr>
          <a:xfrm>
            <a:off x="1391478" y="1124744"/>
            <a:ext cx="9697077" cy="1817717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2" name="Google Shape;602;p25"/>
          <p:cNvSpPr txBox="1">
            <a:spLocks noGrp="1"/>
          </p:cNvSpPr>
          <p:nvPr>
            <p:ph type="title"/>
          </p:nvPr>
        </p:nvSpPr>
        <p:spPr>
          <a:xfrm>
            <a:off x="1873653" y="3040485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01</a:t>
            </a:r>
            <a:endParaRPr dirty="0"/>
          </a:p>
        </p:txBody>
      </p:sp>
      <p:sp>
        <p:nvSpPr>
          <p:cNvPr id="603" name="Google Shape;603;p25"/>
          <p:cNvSpPr txBox="1">
            <a:spLocks noGrp="1"/>
          </p:cNvSpPr>
          <p:nvPr>
            <p:ph type="title" idx="2"/>
          </p:nvPr>
        </p:nvSpPr>
        <p:spPr>
          <a:xfrm>
            <a:off x="4101932" y="3091780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02</a:t>
            </a:r>
            <a:endParaRPr dirty="0"/>
          </a:p>
        </p:txBody>
      </p:sp>
      <p:sp>
        <p:nvSpPr>
          <p:cNvPr id="604" name="Google Shape;604;p25"/>
          <p:cNvSpPr txBox="1">
            <a:spLocks noGrp="1"/>
          </p:cNvSpPr>
          <p:nvPr>
            <p:ph type="title" idx="3"/>
          </p:nvPr>
        </p:nvSpPr>
        <p:spPr>
          <a:xfrm>
            <a:off x="6464103" y="3046007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03</a:t>
            </a:r>
            <a:endParaRPr dirty="0"/>
          </a:p>
        </p:txBody>
      </p:sp>
      <p:sp>
        <p:nvSpPr>
          <p:cNvPr id="606" name="Google Shape;606;p25"/>
          <p:cNvSpPr/>
          <p:nvPr/>
        </p:nvSpPr>
        <p:spPr>
          <a:xfrm>
            <a:off x="2043519" y="2942462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7" name="Google Shape;607;p25"/>
          <p:cNvSpPr/>
          <p:nvPr/>
        </p:nvSpPr>
        <p:spPr>
          <a:xfrm>
            <a:off x="4271798" y="3023069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608" name="Google Shape;608;p25"/>
          <p:cNvSpPr/>
          <p:nvPr/>
        </p:nvSpPr>
        <p:spPr>
          <a:xfrm>
            <a:off x="6576054" y="3003907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grpSp>
        <p:nvGrpSpPr>
          <p:cNvPr id="610" name="Google Shape;610;p25"/>
          <p:cNvGrpSpPr/>
          <p:nvPr/>
        </p:nvGrpSpPr>
        <p:grpSpPr>
          <a:xfrm>
            <a:off x="2350508" y="3958861"/>
            <a:ext cx="291891" cy="769620"/>
            <a:chOff x="3270375" y="3436275"/>
            <a:chExt cx="218918" cy="577215"/>
          </a:xfrm>
        </p:grpSpPr>
        <p:sp>
          <p:nvSpPr>
            <p:cNvPr id="611" name="Google Shape;611;p25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2" name="Google Shape;612;p25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613" name="Google Shape;613;p25"/>
          <p:cNvGrpSpPr/>
          <p:nvPr/>
        </p:nvGrpSpPr>
        <p:grpSpPr>
          <a:xfrm>
            <a:off x="4613360" y="4063405"/>
            <a:ext cx="222744" cy="624631"/>
            <a:chOff x="3593968" y="3125480"/>
            <a:chExt cx="167058" cy="468473"/>
          </a:xfrm>
        </p:grpSpPr>
        <p:sp>
          <p:nvSpPr>
            <p:cNvPr id="614" name="Google Shape;614;p25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616" name="Google Shape;616;p25"/>
          <p:cNvGrpSpPr/>
          <p:nvPr/>
        </p:nvGrpSpPr>
        <p:grpSpPr>
          <a:xfrm>
            <a:off x="7028989" y="4063405"/>
            <a:ext cx="310881" cy="719599"/>
            <a:chOff x="5349941" y="3093980"/>
            <a:chExt cx="233161" cy="539699"/>
          </a:xfrm>
        </p:grpSpPr>
        <p:sp>
          <p:nvSpPr>
            <p:cNvPr id="617" name="Google Shape;617;p25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622" name="Google Shape;622;p25"/>
          <p:cNvSpPr txBox="1">
            <a:spLocks noGrp="1"/>
          </p:cNvSpPr>
          <p:nvPr>
            <p:ph type="subTitle" idx="1"/>
          </p:nvPr>
        </p:nvSpPr>
        <p:spPr>
          <a:xfrm>
            <a:off x="1646399" y="4869160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>
                <a:solidFill>
                  <a:srgbClr val="212529"/>
                </a:solidFill>
                <a:latin typeface="system-ui"/>
              </a:rPr>
              <a:t> </a:t>
            </a:r>
            <a:r>
              <a:rPr lang="th-TH" sz="2667" b="1" dirty="0">
                <a:solidFill>
                  <a:srgbClr val="212529"/>
                </a:solidFill>
                <a:latin typeface="system-ui"/>
                <a:cs typeface="+mj-cs"/>
              </a:rPr>
              <a:t>วัตถุประสงค์ </a:t>
            </a:r>
            <a:r>
              <a:rPr lang="en-US" sz="2667" b="1" dirty="0">
                <a:solidFill>
                  <a:srgbClr val="212529"/>
                </a:solidFill>
                <a:latin typeface="system-ui"/>
                <a:cs typeface="+mj-cs"/>
              </a:rPr>
              <a:t>Objective </a:t>
            </a:r>
            <a:r>
              <a:rPr lang="en-US" sz="2133" dirty="0"/>
              <a:t> </a:t>
            </a:r>
            <a:endParaRPr sz="2133" dirty="0"/>
          </a:p>
        </p:txBody>
      </p:sp>
      <p:sp>
        <p:nvSpPr>
          <p:cNvPr id="623" name="Google Shape;623;p25"/>
          <p:cNvSpPr txBox="1">
            <a:spLocks noGrp="1"/>
          </p:cNvSpPr>
          <p:nvPr>
            <p:ph type="subTitle" idx="6"/>
          </p:nvPr>
        </p:nvSpPr>
        <p:spPr>
          <a:xfrm>
            <a:off x="3840104" y="4869160"/>
            <a:ext cx="199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667" b="1" dirty="0">
                <a:solidFill>
                  <a:srgbClr val="212529"/>
                </a:solidFill>
                <a:latin typeface="system-ui"/>
                <a:cs typeface="+mj-cs"/>
              </a:rPr>
              <a:t>โครงสร้าง </a:t>
            </a:r>
            <a:r>
              <a:rPr lang="en-US" sz="2667" b="1" dirty="0">
                <a:solidFill>
                  <a:srgbClr val="212529"/>
                </a:solidFill>
                <a:latin typeface="system-ui"/>
                <a:cs typeface="+mj-cs"/>
              </a:rPr>
              <a:t>Structure</a:t>
            </a:r>
            <a:endParaRPr sz="2667" b="1" dirty="0">
              <a:cs typeface="+mj-cs"/>
            </a:endParaRPr>
          </a:p>
        </p:txBody>
      </p:sp>
      <p:sp>
        <p:nvSpPr>
          <p:cNvPr id="624" name="Google Shape;624;p25"/>
          <p:cNvSpPr txBox="1">
            <a:spLocks noGrp="1"/>
          </p:cNvSpPr>
          <p:nvPr>
            <p:ph type="subTitle" idx="7"/>
          </p:nvPr>
        </p:nvSpPr>
        <p:spPr>
          <a:xfrm>
            <a:off x="6066794" y="4965171"/>
            <a:ext cx="2235268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667" b="1" dirty="0">
                <a:solidFill>
                  <a:srgbClr val="212529"/>
                </a:solidFill>
                <a:latin typeface="system-ui"/>
                <a:cs typeface="+mj-cs"/>
              </a:rPr>
              <a:t>กระบวนการปฏิบัติงาน </a:t>
            </a:r>
            <a:r>
              <a:rPr lang="en-US" sz="2667" b="1" dirty="0">
                <a:solidFill>
                  <a:srgbClr val="212529"/>
                </a:solidFill>
                <a:latin typeface="system-ui"/>
                <a:cs typeface="+mj-cs"/>
              </a:rPr>
              <a:t>Process</a:t>
            </a:r>
            <a:r>
              <a:rPr lang="en-US" sz="2667" b="1" dirty="0">
                <a:cs typeface="+mj-cs"/>
              </a:rPr>
              <a:t> </a:t>
            </a:r>
            <a:endParaRPr sz="2667" b="1" dirty="0">
              <a:cs typeface="+mj-cs"/>
            </a:endParaRPr>
          </a:p>
        </p:txBody>
      </p:sp>
      <p:sp>
        <p:nvSpPr>
          <p:cNvPr id="22" name="Google Shape;608;p25"/>
          <p:cNvSpPr/>
          <p:nvPr/>
        </p:nvSpPr>
        <p:spPr>
          <a:xfrm>
            <a:off x="9072331" y="3156678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>
              <a:solidFill>
                <a:srgbClr val="0C2B3F"/>
              </a:solidFill>
            </a:endParaRPr>
          </a:p>
        </p:txBody>
      </p:sp>
      <p:sp>
        <p:nvSpPr>
          <p:cNvPr id="23" name="Google Shape;604;p25"/>
          <p:cNvSpPr txBox="1">
            <a:spLocks noGrp="1"/>
          </p:cNvSpPr>
          <p:nvPr>
            <p:ph type="title" idx="3"/>
          </p:nvPr>
        </p:nvSpPr>
        <p:spPr>
          <a:xfrm>
            <a:off x="8902465" y="3214679"/>
            <a:ext cx="1245600" cy="76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04</a:t>
            </a:r>
            <a:endParaRPr dirty="0"/>
          </a:p>
        </p:txBody>
      </p:sp>
      <p:grpSp>
        <p:nvGrpSpPr>
          <p:cNvPr id="24" name="Google Shape;613;p25"/>
          <p:cNvGrpSpPr/>
          <p:nvPr/>
        </p:nvGrpSpPr>
        <p:grpSpPr>
          <a:xfrm>
            <a:off x="9525265" y="4158373"/>
            <a:ext cx="222744" cy="624631"/>
            <a:chOff x="3593968" y="3125480"/>
            <a:chExt cx="167058" cy="468473"/>
          </a:xfrm>
        </p:grpSpPr>
        <p:sp>
          <p:nvSpPr>
            <p:cNvPr id="25" name="Google Shape;614;p25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26" name="Google Shape;615;p25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27" name="Google Shape;624;p25"/>
          <p:cNvSpPr txBox="1">
            <a:spLocks noGrp="1"/>
          </p:cNvSpPr>
          <p:nvPr>
            <p:ph type="subTitle" idx="7"/>
          </p:nvPr>
        </p:nvSpPr>
        <p:spPr>
          <a:xfrm>
            <a:off x="8496267" y="5061181"/>
            <a:ext cx="2235268" cy="6720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2133" dirty="0">
                <a:solidFill>
                  <a:srgbClr val="212529"/>
                </a:solidFill>
                <a:latin typeface="system-ui"/>
              </a:rPr>
              <a:t> </a:t>
            </a:r>
            <a:r>
              <a:rPr lang="th-TH" sz="2667" b="1" dirty="0">
                <a:solidFill>
                  <a:srgbClr val="212529"/>
                </a:solidFill>
                <a:latin typeface="system-ui"/>
                <a:cs typeface="+mj-cs"/>
              </a:rPr>
              <a:t>บุคคล </a:t>
            </a:r>
            <a:endParaRPr lang="en-US" sz="2667" b="1" dirty="0">
              <a:solidFill>
                <a:srgbClr val="212529"/>
              </a:solidFill>
              <a:latin typeface="system-ui"/>
              <a:cs typeface="+mj-cs"/>
            </a:endParaRPr>
          </a:p>
          <a:p>
            <a:pPr marL="0" indent="0"/>
            <a:r>
              <a:rPr lang="en-US" sz="2667" b="1" dirty="0">
                <a:solidFill>
                  <a:srgbClr val="212529"/>
                </a:solidFill>
                <a:latin typeface="system-ui"/>
                <a:cs typeface="+mj-cs"/>
              </a:rPr>
              <a:t>Person</a:t>
            </a:r>
            <a:endParaRPr sz="2667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441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619109" y="1028733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th-TH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วัตถุประสงค์ </a:t>
            </a:r>
            <a:r>
              <a:rPr lang="en-US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(Objective)</a:t>
            </a:r>
            <a:r>
              <a:rPr lang="en-US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 </a:t>
            </a: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311691" y="2660915"/>
            <a:ext cx="5909951" cy="190852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4267" b="1" dirty="0">
                <a:cs typeface="+mj-cs"/>
              </a:rPr>
              <a:t>จุดมุ่งหมายในการก่อตั้งองค์การ </a:t>
            </a:r>
          </a:p>
          <a:p>
            <a:pPr marL="0" indent="0"/>
            <a:r>
              <a:rPr lang="th-TH" sz="4267" b="1" dirty="0">
                <a:cs typeface="+mj-cs"/>
              </a:rPr>
              <a:t> เพื่อเป็นแนวทางในการปฏิบัติกิจกรรม                          หรือผลผลิตขององค์การ</a:t>
            </a:r>
            <a:endParaRPr sz="4267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96647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619109" y="1028733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th-TH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โครงสร้าง </a:t>
            </a:r>
            <a:r>
              <a:rPr lang="en-US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(Structure)</a:t>
            </a:r>
            <a:endParaRPr lang="en-US" sz="4800" b="1" dirty="0">
              <a:solidFill>
                <a:srgbClr val="212529"/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407702" y="2468893"/>
            <a:ext cx="5909951" cy="263838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4267" b="1" dirty="0">
                <a:cs typeface="+mj-cs"/>
              </a:rPr>
              <a:t>องค์การจะต้องมีโครงสร้าง  โดยมีการจัดแบ่งหน่วยงานภายในตามหลักความชำนาญเฉพาะ  มีการกำหนดอำนาจหน้าที่และความสัมพันธ์ระหว่างภายในองค์การ</a:t>
            </a:r>
            <a:endParaRPr sz="4267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368315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619109" y="1028733"/>
            <a:ext cx="8694583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th-TH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กระบวนการปฏิบัติงาน </a:t>
            </a:r>
            <a:r>
              <a:rPr lang="en-US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(Process) </a:t>
            </a:r>
            <a:endParaRPr lang="en-US" sz="4800" b="1" dirty="0">
              <a:solidFill>
                <a:srgbClr val="212529"/>
              </a:solidFill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407702" y="2660915"/>
            <a:ext cx="5909951" cy="263838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4267" b="1" dirty="0">
                <a:cs typeface="+mj-cs"/>
              </a:rPr>
              <a:t> แบบอย่างวิธีปฏิบัติที่เป็นแบบแผนคงที่แน่นอน  เพื่อให้ทุกคนในองค์การต้องยึดถือเป็นหลักในการปฏิบัติงาน</a:t>
            </a:r>
            <a:endParaRPr sz="4267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407053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1566151" y="836712"/>
            <a:ext cx="8694583" cy="170691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</a:t>
            </a:r>
            <a:b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th-TH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h-TH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บุคคล </a:t>
            </a:r>
            <a:r>
              <a:rPr lang="en-US" sz="4800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+mj-cs"/>
              </a:rPr>
              <a:t>(Person)</a:t>
            </a:r>
            <a:r>
              <a:rPr lang="en-US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3733" b="1" dirty="0">
                <a:solidFill>
                  <a:srgbClr val="21252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733" b="1" dirty="0">
              <a:solidFill>
                <a:srgbClr val="21252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3407702" y="2276873"/>
            <a:ext cx="5909951" cy="366162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th-TH" sz="3733" b="1" dirty="0">
                <a:cs typeface="+mj-cs"/>
              </a:rPr>
              <a:t>องค์การจะต้องมีความเกี่ยวข้องกับบุคคล                     ทั้งในลักษณะกลุ่มคนที่เป็นสมาชิกภายในองค์การ  ซึ่งต้องปฏิบัติหน้าที่ตามภารกิจ      ที่ได้รับมอบหมาย  และยังต้องเกี่ยวข้องกับบุคคลภายนอกองค์การ ซึ่งได้แก่  ผู้รับบริการและผู้ให้การสนับสนุน</a:t>
            </a:r>
            <a:endParaRPr sz="3733" b="1" dirty="0">
              <a:cs typeface="+mj-cs"/>
            </a:endParaRPr>
          </a:p>
        </p:txBody>
      </p:sp>
      <p:grpSp>
        <p:nvGrpSpPr>
          <p:cNvPr id="728" name="Google Shape;728;p28"/>
          <p:cNvGrpSpPr/>
          <p:nvPr/>
        </p:nvGrpSpPr>
        <p:grpSpPr>
          <a:xfrm>
            <a:off x="9490057" y="2893418"/>
            <a:ext cx="2425480" cy="3314076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-4255" y="2892636"/>
            <a:ext cx="3546725" cy="3508427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</p:spTree>
    <p:extLst>
      <p:ext uri="{BB962C8B-B14F-4D97-AF65-F5344CB8AC3E}">
        <p14:creationId xmlns:p14="http://schemas.microsoft.com/office/powerpoint/2010/main" val="276693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706605" y="2276872"/>
            <a:ext cx="6624736" cy="203362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+mj-cs"/>
              </a:rPr>
              <a:t>หมายถึง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  ระบบการติดต่อสื่อสาร และอำนาจบังคับบัญชาที่เชื่อมต่อคน และกลุ่มคนเข้าด้วยกัน                                     เพื่อทำงานร่วมกันจนบรรลุเป้าหมายขององค์การ</a:t>
            </a:r>
            <a:endParaRPr sz="2667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295500" y="1612637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348325" y="548680"/>
            <a:ext cx="10740231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4267" b="1" dirty="0">
                <a:latin typeface="Arial Unicode MS" pitchFamily="34" charset="-128"/>
                <a:ea typeface="Arial Unicode MS" pitchFamily="34" charset="-128"/>
                <a:cs typeface="+mj-cs"/>
              </a:rPr>
              <a:t>ความหมายโครงสร้างองค์การ </a:t>
            </a:r>
            <a:r>
              <a:rPr lang="en-US" sz="4267" b="1" dirty="0">
                <a:latin typeface="Arial Unicode MS" pitchFamily="34" charset="-128"/>
                <a:ea typeface="Arial Unicode MS" pitchFamily="34" charset="-128"/>
                <a:cs typeface="+mj-cs"/>
              </a:rPr>
              <a:t>(Organization </a:t>
            </a:r>
            <a:r>
              <a:rPr lang="en-US" sz="4267" b="1" dirty="0">
                <a:latin typeface="Arial Unicode MS" pitchFamily="34" charset="-128"/>
                <a:ea typeface="Arial Unicode MS" pitchFamily="34" charset="-128"/>
                <a:cs typeface="+mj-cs"/>
              </a:rPr>
              <a:t>Structure)</a:t>
            </a:r>
          </a:p>
        </p:txBody>
      </p:sp>
    </p:spTree>
    <p:extLst>
      <p:ext uri="{BB962C8B-B14F-4D97-AF65-F5344CB8AC3E}">
        <p14:creationId xmlns:p14="http://schemas.microsoft.com/office/powerpoint/2010/main" val="27804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23392" y="1892830"/>
            <a:ext cx="7623123" cy="343395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609585" algn="thaiDist">
              <a:buFont typeface="+mj-lt"/>
              <a:buAutoNum type="arabicPeriod"/>
            </a:pPr>
            <a:r>
              <a:rPr lang="th-TH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วัตถุประสงค์ 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(Objective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) </a:t>
            </a:r>
            <a:endParaRPr lang="th-TH" sz="32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indent="-609585" algn="thaiDist">
              <a:buFont typeface="+mj-lt"/>
              <a:buAutoNum type="arabicPeriod"/>
            </a:pPr>
            <a:r>
              <a:rPr lang="th-TH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ภาระหน้าที่ 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(Function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) </a:t>
            </a:r>
            <a:endParaRPr lang="th-TH" sz="32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indent="-609585" algn="thaiDist">
              <a:buFont typeface="+mj-lt"/>
              <a:buAutoNum type="arabicPeriod"/>
            </a:pPr>
            <a:r>
              <a:rPr lang="th-TH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การแบ่งงานกันทำ 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(Division 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of  Work) </a:t>
            </a:r>
            <a:endParaRPr lang="th-TH" sz="32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indent="-609585" algn="thaiDist">
              <a:buFont typeface="+mj-lt"/>
              <a:buAutoNum type="arabicPeriod"/>
            </a:pPr>
            <a:r>
              <a:rPr lang="th-TH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การบังคับบัญชา 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(Hierarchy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) </a:t>
            </a:r>
            <a:endParaRPr lang="th-TH" sz="32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indent="-609585" algn="thaiDist">
              <a:buFont typeface="+mj-lt"/>
              <a:buAutoNum type="arabicPeriod"/>
            </a:pPr>
            <a:r>
              <a:rPr lang="th-TH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ช่วงของการควบคุม 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(Span 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of  Control) </a:t>
            </a:r>
            <a:endParaRPr lang="th-TH" sz="32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indent="-609585">
              <a:buFont typeface="+mj-lt"/>
              <a:buAutoNum type="arabicPeriod"/>
            </a:pPr>
            <a:r>
              <a:rPr lang="th-TH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เอกภาพการบังคับบัญชา 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(Unity </a:t>
            </a:r>
            <a:r>
              <a:rPr lang="en-US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of  Command) </a:t>
            </a:r>
            <a:endParaRPr sz="32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644497" y="2235515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540155" y="644691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th-TH" sz="4800" b="1" dirty="0">
                <a:latin typeface="Arial Unicode MS" pitchFamily="34" charset="-128"/>
                <a:ea typeface="Arial Unicode MS" pitchFamily="34" charset="-128"/>
                <a:cs typeface="+mj-cs"/>
              </a:rPr>
              <a:t>โครงสร้างขององค์การประกอบด้วยสิ่งต่าง ๆ ดังนี้</a:t>
            </a:r>
            <a:endParaRPr lang="en-US" sz="4800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951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551029" y="1892830"/>
            <a:ext cx="7081143" cy="404326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thaiDist"/>
            <a:r>
              <a:rPr lang="th-TH" sz="3200" b="1" dirty="0">
                <a:latin typeface="Arial Unicode MS" pitchFamily="34" charset="-128"/>
                <a:ea typeface="Arial Unicode MS" pitchFamily="34" charset="-128"/>
                <a:cs typeface="+mj-cs"/>
              </a:rPr>
              <a:t>        </a:t>
            </a:r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+mj-cs"/>
              </a:rPr>
              <a:t>รูปแบบที่เป็นทางการ  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เป็นองค์การที่มีการรวมตัวกันของกลุ่ม อย่างมีระบบ แบบแผน ชัดเจน  ครอบคลุมทุกส่วนของการปฏิบัติงาน  เพื่อบรรลุวัตถุประสงค์</a:t>
            </a:r>
          </a:p>
          <a:p>
            <a:pPr marL="0" indent="0" algn="thaiDist"/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       </a:t>
            </a:r>
            <a:r>
              <a:rPr lang="th-TH" sz="3733" b="1" dirty="0">
                <a:latin typeface="Arial Unicode MS" pitchFamily="34" charset="-128"/>
                <a:ea typeface="Arial Unicode MS" pitchFamily="34" charset="-128"/>
                <a:cs typeface="+mj-cs"/>
              </a:rPr>
              <a:t>รูป แบบที่ไม่เป็นทางการ  </a:t>
            </a:r>
            <a:r>
              <a:rPr lang="th-TH" sz="3733" dirty="0">
                <a:latin typeface="Arial Unicode MS" pitchFamily="34" charset="-128"/>
                <a:ea typeface="Arial Unicode MS" pitchFamily="34" charset="-128"/>
                <a:cs typeface="+mj-cs"/>
              </a:rPr>
              <a:t>เป็นองค์การที่มีการรวมตัวกันของกลุ่ม  อย่างไม่มีระบบของการบริหาร ไม่กฎเกณฑ์  ไม่ระเบียบข้อบังคับของการปฏิบัติงาน</a:t>
            </a:r>
            <a:endParaRPr sz="3733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7736460" y="2430985"/>
            <a:ext cx="4210915" cy="4228511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828187" y="740701"/>
            <a:ext cx="9684304" cy="97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th-TH" sz="5867" b="1" dirty="0">
                <a:latin typeface="Arial Unicode MS" pitchFamily="34" charset="-128"/>
                <a:ea typeface="Arial Unicode MS" pitchFamily="34" charset="-128"/>
                <a:cs typeface="+mj-cs"/>
              </a:rPr>
              <a:t>รูปแบบองค์การ</a:t>
            </a:r>
            <a:endParaRPr lang="en-US" sz="5867" b="1" dirty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518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Widescreen</PresentationFormat>
  <Paragraphs>69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Angsana New</vt:lpstr>
      <vt:lpstr>Arial</vt:lpstr>
      <vt:lpstr>Calibri</vt:lpstr>
      <vt:lpstr>Calibri Light</vt:lpstr>
      <vt:lpstr>Comfortaa</vt:lpstr>
      <vt:lpstr>Cordia New</vt:lpstr>
      <vt:lpstr>Permanent Marker</vt:lpstr>
      <vt:lpstr>system-ui</vt:lpstr>
      <vt:lpstr>Office Theme</vt:lpstr>
      <vt:lpstr>หน่วยที่ 2  ความหมายขององค์การ Organization</vt:lpstr>
      <vt:lpstr>องค์ประกอบที่สำคัญขององค์การ</vt:lpstr>
      <vt:lpstr> วัตถุประสงค์ (Objective) </vt:lpstr>
      <vt:lpstr> โครงสร้าง (Structure)</vt:lpstr>
      <vt:lpstr> กระบวนการปฏิบัติงาน (Process) </vt:lpstr>
      <vt:lpstr>     บุคคล (Person) </vt:lpstr>
      <vt:lpstr>ความหมายโครงสร้างองค์การ (Organization Structure)</vt:lpstr>
      <vt:lpstr>โครงสร้างขององค์การประกอบด้วยสิ่งต่าง ๆ ดังนี้</vt:lpstr>
      <vt:lpstr>รูปแบบองค์การ</vt:lpstr>
      <vt:lpstr>ประเภทขององค์การ</vt:lpstr>
      <vt:lpstr>ประเภทขององค์การ</vt:lpstr>
      <vt:lpstr>ประเภทขององค์การ</vt:lpstr>
      <vt:lpstr>ประเภทขององค์การ</vt:lpstr>
      <vt:lpstr>PowerPoint Presentation</vt:lpstr>
      <vt:lpstr>ประเภทขององค์การ</vt:lpstr>
      <vt:lpstr>PowerPoint Presentation</vt:lpstr>
      <vt:lpstr>ความแตกต่างขององค์การสมัยใหม่จากรูปแบบองค์กรเดิม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2  ความหมายขององค์การ Organization</dc:title>
  <dc:creator>Stat-10</dc:creator>
  <cp:lastModifiedBy>Stat-10</cp:lastModifiedBy>
  <cp:revision>1</cp:revision>
  <dcterms:created xsi:type="dcterms:W3CDTF">2022-08-22T16:13:13Z</dcterms:created>
  <dcterms:modified xsi:type="dcterms:W3CDTF">2022-08-22T16:13:30Z</dcterms:modified>
</cp:coreProperties>
</file>