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27B9-B436-4BC4-A9BE-FF34FE4A48F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0DE9F-BA6A-4677-81D1-F9D8AAF743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395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143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523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6924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853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4802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7438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5754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180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6829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445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2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0313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399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61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851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750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036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1898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529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046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59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800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38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891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895117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428050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666589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9051284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415600" y="824767"/>
            <a:ext cx="11360800" cy="97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521933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39073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6292667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8678100" y="49101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62927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965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499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41520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190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678400" y="5196051"/>
            <a:ext cx="6835200" cy="5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467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2553000" y="1869300"/>
            <a:ext cx="7086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061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339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741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469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811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82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04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0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64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7012-7985-43EE-BC80-215C9A949C9B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18F0-EF95-488E-BCA0-CF0B6B76E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112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435160" y="2639128"/>
            <a:ext cx="11360800" cy="194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th-TH" sz="8000" b="1" dirty="0">
                <a:latin typeface="Arial Unicode MS" pitchFamily="34" charset="-128"/>
                <a:ea typeface="Arial Unicode MS" pitchFamily="34" charset="-128"/>
              </a:rPr>
              <a:t>การจัดการ</a:t>
            </a:r>
            <a:br>
              <a:rPr lang="th-TH" sz="8000" b="1" dirty="0">
                <a:latin typeface="Arial Unicode MS" pitchFamily="34" charset="-128"/>
                <a:ea typeface="Arial Unicode MS" pitchFamily="34" charset="-128"/>
              </a:rPr>
            </a:br>
            <a:r>
              <a:rPr lang="th-TH" sz="8000" b="1" dirty="0">
                <a:latin typeface="Arial Unicode MS" pitchFamily="34" charset="-128"/>
                <a:ea typeface="Arial Unicode MS" pitchFamily="34" charset="-128"/>
              </a:rPr>
              <a:t>องค์การสมัยใหม่</a:t>
            </a:r>
            <a:endParaRPr sz="8000" b="1" dirty="0">
              <a:latin typeface="Arial Unicode MS" pitchFamily="34" charset="-128"/>
              <a:ea typeface="Arial Unicode MS" pitchFamily="34" charset="-128"/>
            </a:endParaRPr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101174" y="3044665"/>
            <a:ext cx="1029751" cy="66388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7133522" y="133736"/>
            <a:ext cx="561205" cy="66432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9708855" y="1515395"/>
            <a:ext cx="1190624" cy="1314743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10779551" y="4184327"/>
            <a:ext cx="1368839" cy="1409123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2613999" y="2015003"/>
            <a:ext cx="920413" cy="153964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979054" y="335978"/>
            <a:ext cx="1066903" cy="1002924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3810095" y="1736673"/>
            <a:ext cx="203939" cy="8004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4224413" y="632795"/>
            <a:ext cx="1450908" cy="811472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6072077" y="382705"/>
            <a:ext cx="1094347" cy="1199935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9467457" y="-488644"/>
            <a:ext cx="851889" cy="1363411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7880957" y="-175146"/>
            <a:ext cx="141107" cy="113353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5192921" y="-408207"/>
            <a:ext cx="576295" cy="771893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3700934" y="-324769"/>
            <a:ext cx="855684" cy="880437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2118097" y="-394837"/>
            <a:ext cx="974552" cy="742684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2319079" y="755855"/>
            <a:ext cx="1137411" cy="792676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388552" y="-393337"/>
            <a:ext cx="561249" cy="860008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618974" y="1707816"/>
            <a:ext cx="925223" cy="945475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243825" y="1113651"/>
            <a:ext cx="1702940" cy="1508444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339762" y="3071492"/>
            <a:ext cx="551409" cy="806795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3530221" y="3857284"/>
            <a:ext cx="83879" cy="183995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997917" y="3454835"/>
            <a:ext cx="179671" cy="132503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426277" y="4191387"/>
            <a:ext cx="851977" cy="1406211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792379" y="4936365"/>
            <a:ext cx="517787" cy="663351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5825" y="6000443"/>
            <a:ext cx="2067972" cy="1797232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2219139" y="5451592"/>
            <a:ext cx="1383443" cy="1254339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3548708" y="6346193"/>
            <a:ext cx="848448" cy="8184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4347825" y="5540280"/>
            <a:ext cx="1420816" cy="1402107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6341361" y="5108711"/>
            <a:ext cx="189819" cy="92351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5799969" y="6402539"/>
            <a:ext cx="788660" cy="944107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7507939" y="6795237"/>
            <a:ext cx="196835" cy="136649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7450269" y="5301793"/>
            <a:ext cx="692472" cy="839491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8554810" y="4631472"/>
            <a:ext cx="97292" cy="152888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8202353" y="5182926"/>
            <a:ext cx="1345497" cy="175196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7668812" y="284883"/>
            <a:ext cx="1973504" cy="1848856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8601491" y="2619581"/>
            <a:ext cx="1178976" cy="663615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9794940" y="4685523"/>
            <a:ext cx="720049" cy="831989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9980390" y="5907653"/>
            <a:ext cx="1834604" cy="1232100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11320681" y="2655410"/>
            <a:ext cx="715284" cy="940621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9020488" y="3360323"/>
            <a:ext cx="1884993" cy="108208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11272718" y="1419515"/>
            <a:ext cx="1122497" cy="792676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10615412" y="-269704"/>
            <a:ext cx="1353968" cy="1229983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6422026" y="5717552"/>
            <a:ext cx="1029751" cy="663659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2183974" y="3806322"/>
            <a:ext cx="1134852" cy="1213965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864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708545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ขบวนการจัดการ  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4</a:t>
            </a:r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อย่าง ได้แก่ </a:t>
            </a:r>
            <a:endParaRPr lang="en-US" sz="5867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354402" y="2084851"/>
            <a:ext cx="5909951" cy="26525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endParaRPr lang="th-TH" sz="4800" b="1" dirty="0">
              <a:cs typeface="+mj-cs"/>
            </a:endParaRPr>
          </a:p>
          <a:p>
            <a:pPr marL="0" indent="0"/>
            <a:r>
              <a:rPr lang="en-US" sz="5867" b="1" dirty="0">
                <a:cs typeface="+mj-cs"/>
              </a:rPr>
              <a:t>2.</a:t>
            </a:r>
            <a:r>
              <a:rPr lang="th-TH" sz="5867" b="1" dirty="0">
                <a:cs typeface="+mj-cs"/>
              </a:rPr>
              <a:t> การจัด</a:t>
            </a:r>
            <a:r>
              <a:rPr lang="th-TH" sz="5867" b="1" dirty="0">
                <a:cs typeface="+mj-cs"/>
              </a:rPr>
              <a:t>องค์การ</a:t>
            </a:r>
            <a:r>
              <a:rPr lang="en-US" sz="5867" b="1" dirty="0">
                <a:cs typeface="+mj-cs"/>
              </a:rPr>
              <a:t>(organizing)</a:t>
            </a:r>
            <a:endParaRPr sz="58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358750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70359" y="836712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การจัดองค์การ 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(organizing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)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663751" y="2180861"/>
            <a:ext cx="6624736" cy="364811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lvl="1" indent="0" algn="l"/>
            <a:r>
              <a:rPr lang="th-TH" sz="3200" dirty="0">
                <a:cs typeface="+mj-cs"/>
              </a:rPr>
              <a:t>เกี่ยวกับ</a:t>
            </a:r>
            <a:r>
              <a:rPr lang="th-TH" sz="3200" b="1" dirty="0">
                <a:cs typeface="+mj-cs"/>
              </a:rPr>
              <a:t>การจัดโครงสร้างขององค์การ</a:t>
            </a:r>
            <a:r>
              <a:rPr lang="th-TH" sz="3200" dirty="0">
                <a:cs typeface="+mj-cs"/>
              </a:rPr>
              <a:t> โดยพิจารณาว่า การที่จะ</a:t>
            </a:r>
            <a:r>
              <a:rPr lang="th-TH" sz="3200" dirty="0" err="1">
                <a:cs typeface="+mj-cs"/>
              </a:rPr>
              <a:t>ทํา</a:t>
            </a:r>
            <a:r>
              <a:rPr lang="th-TH" sz="3200" dirty="0">
                <a:cs typeface="+mj-cs"/>
              </a:rPr>
              <a:t>ให้ได้บรรลุตามเป้าหมายที่</a:t>
            </a:r>
            <a:r>
              <a:rPr lang="th-TH" sz="3200" dirty="0" err="1">
                <a:cs typeface="+mj-cs"/>
              </a:rPr>
              <a:t>กําหนด</a:t>
            </a:r>
            <a:r>
              <a:rPr lang="th-TH" sz="3200" dirty="0">
                <a:cs typeface="+mj-cs"/>
              </a:rPr>
              <a:t>ไว้นั้น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ต้องมีงานอะไรบ้าง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จะสามารถจัดแบ่งกลุ่มงานได้อย่างไร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ใครบ้างเป็นผู้รับผิดชอบในแต่ละส่วนงาน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ใครเป็นผู้มี</a:t>
            </a:r>
            <a:r>
              <a:rPr lang="th-TH" sz="3200" b="1" dirty="0" err="1">
                <a:cs typeface="+mj-cs"/>
              </a:rPr>
              <a:t>อํานาจ</a:t>
            </a:r>
            <a:r>
              <a:rPr lang="th-TH" sz="3200" b="1" dirty="0">
                <a:cs typeface="+mj-cs"/>
              </a:rPr>
              <a:t>ในการตัดสินใจ รายงานบังคับบัญชา</a:t>
            </a:r>
            <a:r>
              <a:rPr lang="th-TH" sz="3200" b="1" dirty="0" err="1">
                <a:cs typeface="+mj-cs"/>
              </a:rPr>
              <a:t>ตามลําดับ</a:t>
            </a:r>
            <a:r>
              <a:rPr lang="th-TH" sz="3200" b="1" dirty="0">
                <a:cs typeface="+mj-cs"/>
              </a:rPr>
              <a:t>ขั้น</a:t>
            </a: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631381" y="3134525"/>
            <a:ext cx="2406484" cy="3121303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110407" y="3750037"/>
            <a:ext cx="2988707" cy="2961156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58041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861225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ขบวนการจัดการ  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4</a:t>
            </a:r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อย่าง ได้แก่ </a:t>
            </a:r>
            <a:endParaRPr lang="en-US" sz="5867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023659" y="2276872"/>
            <a:ext cx="6366248" cy="324692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endParaRPr lang="th-TH" sz="4800" b="1" dirty="0">
              <a:cs typeface="+mj-cs"/>
            </a:endParaRPr>
          </a:p>
          <a:p>
            <a:r>
              <a:rPr lang="en-US" sz="4800" b="1" dirty="0">
                <a:cs typeface="+mj-cs"/>
              </a:rPr>
              <a:t>3.</a:t>
            </a:r>
            <a:r>
              <a:rPr lang="th-TH" sz="4800" b="1" dirty="0">
                <a:cs typeface="+mj-cs"/>
              </a:rPr>
              <a:t> </a:t>
            </a:r>
            <a:r>
              <a:rPr lang="th-TH" sz="4267" b="1" dirty="0">
                <a:solidFill>
                  <a:srgbClr val="212529"/>
                </a:solidFill>
                <a:latin typeface="Prompt"/>
              </a:rPr>
              <a:t>การโน้ม</a:t>
            </a:r>
            <a:r>
              <a:rPr lang="th-TH" sz="4267" b="1" dirty="0">
                <a:solidFill>
                  <a:srgbClr val="212529"/>
                </a:solidFill>
                <a:latin typeface="Prompt"/>
              </a:rPr>
              <a:t>นํา</a:t>
            </a:r>
            <a:r>
              <a:rPr lang="en-US" sz="4267" b="1" dirty="0">
                <a:solidFill>
                  <a:srgbClr val="212529"/>
                </a:solidFill>
                <a:latin typeface="Prompt"/>
              </a:rPr>
              <a:t>(leading/influencing)</a:t>
            </a:r>
            <a:endParaRPr lang="en-US" sz="4267" b="1" dirty="0">
              <a:solidFill>
                <a:srgbClr val="212529"/>
              </a:solidFill>
              <a:latin typeface="Prompt"/>
            </a:endParaRPr>
          </a:p>
          <a:p>
            <a:r>
              <a:rPr lang="en-US" sz="5333" b="1" dirty="0"/>
              <a:t/>
            </a:r>
            <a:br>
              <a:rPr lang="en-US" sz="5333" b="1" dirty="0"/>
            </a:br>
            <a:endParaRPr sz="4800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3648821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721898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609585" indent="-397923"/>
            <a:r>
              <a:rPr lang="th-TH" sz="42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การโน้มนํา(พนักงาน) </a:t>
            </a:r>
            <a:r>
              <a:rPr lang="en-US" sz="42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  </a:t>
            </a:r>
            <a:r>
              <a:rPr lang="en-US" sz="42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(leading/influencing)</a:t>
            </a:r>
            <a:endParaRPr lang="en-US" sz="4267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  <a:sym typeface="Comfortaa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707437" y="2468893"/>
            <a:ext cx="6748936" cy="364811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lvl="1" indent="0" algn="l"/>
            <a:r>
              <a:rPr lang="th-TH" sz="3200" dirty="0">
                <a:cs typeface="+mj-cs"/>
              </a:rPr>
              <a:t>เป็นเรื่อง</a:t>
            </a:r>
            <a:r>
              <a:rPr lang="th-TH" sz="3200" b="1" dirty="0">
                <a:cs typeface="+mj-cs"/>
              </a:rPr>
              <a:t>เกี่ยวกับการจัดการให้พนักงานทํางาน อย่างมีประสิทธิภาพและประสิทธิผล</a:t>
            </a:r>
            <a:r>
              <a:rPr lang="th-TH" sz="3200" dirty="0">
                <a:cs typeface="+mj-cs"/>
              </a:rPr>
              <a:t> ซึ่งต้อง</a:t>
            </a:r>
            <a:r>
              <a:rPr lang="th-TH" sz="3200" dirty="0">
                <a:cs typeface="+mj-cs"/>
              </a:rPr>
              <a:t>ใช้...</a:t>
            </a:r>
            <a:endParaRPr lang="th-TH" sz="3200" dirty="0">
              <a:cs typeface="+mj-cs"/>
            </a:endParaRP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ประสานงาน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การติดต่อสื่อสารที่ดี</a:t>
            </a: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การจูงใจในการ</a:t>
            </a:r>
            <a:r>
              <a:rPr lang="th-TH" sz="3200" b="1" dirty="0" err="1">
                <a:cs typeface="+mj-cs"/>
              </a:rPr>
              <a:t>ทํางาน</a:t>
            </a:r>
            <a:endParaRPr lang="th-TH" sz="3200" b="1" dirty="0">
              <a:cs typeface="+mj-cs"/>
            </a:endParaRPr>
          </a:p>
          <a:p>
            <a:pPr marL="1676358" lvl="2" indent="-457189" algn="l">
              <a:buFont typeface="Wingdings" pitchFamily="2" charset="2"/>
              <a:buChar char="§"/>
            </a:pPr>
            <a:r>
              <a:rPr lang="th-TH" sz="3200" b="1" dirty="0">
                <a:cs typeface="+mj-cs"/>
              </a:rPr>
              <a:t>ผู้บริหารต้องมีภาวะ</a:t>
            </a:r>
            <a:r>
              <a:rPr lang="th-TH" sz="3200" b="1" dirty="0" err="1">
                <a:cs typeface="+mj-cs"/>
              </a:rPr>
              <a:t>ผู้นํา</a:t>
            </a:r>
            <a:r>
              <a:rPr lang="th-TH" sz="3200" b="1" dirty="0">
                <a:cs typeface="+mj-cs"/>
              </a:rPr>
              <a:t>ที่เหมาะสม </a:t>
            </a:r>
          </a:p>
          <a:p>
            <a:pPr marL="1219170" lvl="2" indent="0" algn="l"/>
            <a:r>
              <a:rPr lang="th-TH" sz="3200" dirty="0">
                <a:cs typeface="+mj-cs"/>
              </a:rPr>
              <a:t>ลดความขัดแย้งและความ</a:t>
            </a:r>
            <a:r>
              <a:rPr lang="th-TH" sz="3200" dirty="0">
                <a:cs typeface="+mj-cs"/>
              </a:rPr>
              <a:t>ตึง</a:t>
            </a:r>
            <a:r>
              <a:rPr lang="th-TH" sz="3200" dirty="0">
                <a:cs typeface="+mj-cs"/>
              </a:rPr>
              <a:t>เครียดในองค์การ      </a:t>
            </a:r>
          </a:p>
          <a:p>
            <a:pPr marL="609585" lvl="1" indent="0" algn="l"/>
            <a:endParaRPr lang="th-TH" sz="3200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631381" y="3134525"/>
            <a:ext cx="2406484" cy="3121303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110407" y="3750037"/>
            <a:ext cx="2988707" cy="2961156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420329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752573" y="93272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ขบวนการจัดการ  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4</a:t>
            </a:r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อย่าง ได้แก่ </a:t>
            </a:r>
            <a:endParaRPr lang="en-US" sz="5867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882547" y="2180862"/>
            <a:ext cx="6719989" cy="324692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endParaRPr lang="th-TH" sz="4800" b="1" dirty="0">
              <a:cs typeface="+mj-cs"/>
            </a:endParaRPr>
          </a:p>
          <a:p>
            <a:r>
              <a:rPr lang="en-US" sz="5867" b="1" dirty="0">
                <a:cs typeface="+mj-cs"/>
              </a:rPr>
              <a:t>4</a:t>
            </a:r>
            <a:r>
              <a:rPr lang="en-US" sz="5867" dirty="0">
                <a:cs typeface="+mj-cs"/>
              </a:rPr>
              <a:t>.</a:t>
            </a:r>
            <a:r>
              <a:rPr lang="th-TH" sz="5867" dirty="0">
                <a:cs typeface="+mj-cs"/>
              </a:rPr>
              <a:t> </a:t>
            </a:r>
            <a:r>
              <a:rPr lang="th-TH" sz="5867" b="1" dirty="0">
                <a:solidFill>
                  <a:srgbClr val="212529"/>
                </a:solidFill>
                <a:latin typeface="Prompt"/>
                <a:cs typeface="+mj-cs"/>
              </a:rPr>
              <a:t>การควบคุม </a:t>
            </a:r>
            <a:r>
              <a:rPr lang="en-US" sz="5867" b="1" dirty="0">
                <a:cs typeface="+mj-cs"/>
              </a:rPr>
              <a:t>(</a:t>
            </a:r>
            <a:r>
              <a:rPr lang="en-US" sz="5867" b="1" dirty="0">
                <a:solidFill>
                  <a:srgbClr val="212529"/>
                </a:solidFill>
                <a:latin typeface="Prompt"/>
                <a:cs typeface="+mj-cs"/>
              </a:rPr>
              <a:t>controlling</a:t>
            </a:r>
            <a:r>
              <a:rPr lang="en-US" sz="5867" b="1" dirty="0">
                <a:solidFill>
                  <a:srgbClr val="212529"/>
                </a:solidFill>
                <a:latin typeface="Prompt"/>
                <a:cs typeface="+mj-cs"/>
              </a:rPr>
              <a:t>)</a:t>
            </a:r>
            <a:endParaRPr sz="58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17396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87165" y="93272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609585" indent="-397923"/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การควบคุม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(controlling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  <a:sym typeface="Comfortaa"/>
              </a:rPr>
              <a:t>)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735627" y="2180861"/>
            <a:ext cx="6748936" cy="364811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066773" lvl="1" indent="-457189" algn="l">
              <a:buFont typeface="Arial" pitchFamily="34" charset="0"/>
              <a:buChar char="•"/>
            </a:pPr>
            <a:r>
              <a:rPr lang="th-TH" sz="3200" dirty="0">
                <a:cs typeface="+mj-cs"/>
              </a:rPr>
              <a:t>ผู้บริหารก็ต้องมีการควบคุมติดตามผลการปฏิบัติการ และ เปรียบเทียบผลงานจริงกับเป้าหมายหรือมาตรฐานที่</a:t>
            </a:r>
            <a:r>
              <a:rPr lang="th-TH" sz="3200" dirty="0" err="1">
                <a:cs typeface="+mj-cs"/>
              </a:rPr>
              <a:t>กําหนด</a:t>
            </a:r>
            <a:r>
              <a:rPr lang="th-TH" sz="3200" dirty="0">
                <a:cs typeface="+mj-cs"/>
              </a:rPr>
              <a:t>ไว้</a:t>
            </a:r>
          </a:p>
          <a:p>
            <a:pPr marL="1066773" lvl="1" indent="-457189" algn="l">
              <a:buFont typeface="Arial" pitchFamily="34" charset="0"/>
              <a:buChar char="•"/>
            </a:pPr>
            <a:r>
              <a:rPr lang="th-TH" sz="3200" dirty="0">
                <a:cs typeface="+mj-cs"/>
              </a:rPr>
              <a:t>หากผลงานจริงเบี่ยงเบนไปจากเป้าหมายก็ต้อง              </a:t>
            </a:r>
            <a:r>
              <a:rPr lang="th-TH" sz="3200" dirty="0" err="1">
                <a:cs typeface="+mj-cs"/>
              </a:rPr>
              <a:t>ทํา</a:t>
            </a:r>
            <a:r>
              <a:rPr lang="th-TH" sz="3200" dirty="0">
                <a:cs typeface="+mj-cs"/>
              </a:rPr>
              <a:t>การปรับให้เป็นไปตามเป้าหมาย </a:t>
            </a:r>
          </a:p>
          <a:p>
            <a:pPr marL="609585" lvl="1" indent="0" algn="l"/>
            <a:r>
              <a:rPr lang="th-TH" sz="3200" b="1" dirty="0">
                <a:cs typeface="+mj-cs"/>
              </a:rPr>
              <a:t>ขบวนการติดตามประเมินผล เปรียบเทียบ และแก้ไข                นี้ก็คือ  ขบวนการควบคุม       </a:t>
            </a:r>
          </a:p>
          <a:p>
            <a:pPr marL="609585" lvl="1" indent="0" algn="l"/>
            <a:endParaRPr lang="th-TH" sz="3200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631381" y="3134525"/>
            <a:ext cx="2406484" cy="3121303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110407" y="3750037"/>
            <a:ext cx="2988707" cy="2961156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038580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2813195" y="932723"/>
            <a:ext cx="68352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ประสิทธิภาพ </a:t>
            </a:r>
            <a:r>
              <a:rPr lang="en-US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Efficiency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599723" y="2372884"/>
            <a:ext cx="5376597" cy="315278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3200" b="1" dirty="0">
                <a:cs typeface="+mj-cs"/>
              </a:rPr>
              <a:t>การ</a:t>
            </a:r>
            <a:r>
              <a:rPr lang="th-TH" sz="3200" b="1" dirty="0" err="1">
                <a:cs typeface="+mj-cs"/>
              </a:rPr>
              <a:t>ทํางาน</a:t>
            </a:r>
            <a:r>
              <a:rPr lang="th-TH" sz="3200" b="1" dirty="0">
                <a:cs typeface="+mj-cs"/>
              </a:rPr>
              <a:t>อย่างถูกวิธี เป็นการเปรียบเทียบระหว่างปัจจัย</a:t>
            </a:r>
            <a:r>
              <a:rPr lang="th-TH" sz="3200" b="1" dirty="0" err="1">
                <a:cs typeface="+mj-cs"/>
              </a:rPr>
              <a:t>นํา</a:t>
            </a:r>
            <a:r>
              <a:rPr lang="th-TH" sz="3200" b="1" dirty="0">
                <a:cs typeface="+mj-cs"/>
              </a:rPr>
              <a:t> เข้า (</a:t>
            </a:r>
            <a:r>
              <a:rPr lang="en-US" sz="3200" b="1" dirty="0">
                <a:cs typeface="+mj-cs"/>
              </a:rPr>
              <a:t>inputs) </a:t>
            </a:r>
            <a:r>
              <a:rPr lang="th-TH" sz="3200" b="1" dirty="0">
                <a:cs typeface="+mj-cs"/>
              </a:rPr>
              <a:t>กับผลผลิต (</a:t>
            </a:r>
            <a:r>
              <a:rPr lang="en-US" sz="3200" b="1" dirty="0">
                <a:cs typeface="+mj-cs"/>
              </a:rPr>
              <a:t>outputs</a:t>
            </a:r>
            <a:r>
              <a:rPr lang="en-US" sz="3200" dirty="0">
                <a:cs typeface="+mj-cs"/>
              </a:rPr>
              <a:t>) </a:t>
            </a:r>
            <a:r>
              <a:rPr lang="th-TH" sz="3200" dirty="0">
                <a:cs typeface="+mj-cs"/>
              </a:rPr>
              <a:t>หากเราสามารถ</a:t>
            </a:r>
            <a:r>
              <a:rPr lang="th-TH" sz="3200" dirty="0" err="1">
                <a:cs typeface="+mj-cs"/>
              </a:rPr>
              <a:t>ทํางาน</a:t>
            </a:r>
            <a:r>
              <a:rPr lang="th-TH" sz="3200" dirty="0">
                <a:cs typeface="+mj-cs"/>
              </a:rPr>
              <a:t>ได้ผลผลิตมากกว่าในขณะที่ใช้ปัจจัย</a:t>
            </a:r>
            <a:r>
              <a:rPr lang="th-TH" sz="3200" dirty="0" err="1">
                <a:cs typeface="+mj-cs"/>
              </a:rPr>
              <a:t>นําเข้า</a:t>
            </a:r>
            <a:r>
              <a:rPr lang="th-TH" sz="3200" dirty="0">
                <a:cs typeface="+mj-cs"/>
              </a:rPr>
              <a:t>น้อยกว่า หรือ เท่ากัน ก็หมายความว่า                                                                        เรา</a:t>
            </a:r>
            <a:r>
              <a:rPr lang="th-TH" sz="3200" dirty="0" err="1">
                <a:cs typeface="+mj-cs"/>
              </a:rPr>
              <a:t>ทํางาน</a:t>
            </a:r>
            <a:r>
              <a:rPr lang="th-TH" sz="3200" dirty="0">
                <a:cs typeface="+mj-cs"/>
              </a:rPr>
              <a:t>ได้มีประสิทธิภาพมากกว่า</a:t>
            </a:r>
            <a:endParaRPr sz="3200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455702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086604" y="932723"/>
            <a:ext cx="10177131" cy="9601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ปัจจัย</a:t>
            </a:r>
            <a:r>
              <a:rPr lang="th-TH" sz="4800" b="1" dirty="0" err="1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นําเข้า</a:t>
            </a:r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ในการจัดการก็คือ ทรัพยากรขององค์การ ได้แก่</a:t>
            </a:r>
            <a:endParaRPr lang="en-US" sz="4800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983766" y="2468894"/>
            <a:ext cx="4559991" cy="30126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4267" b="1" dirty="0">
                <a:cs typeface="+mj-cs"/>
              </a:rPr>
              <a:t>คน เงิน วัตถุดิบ อุปกรณ์ เครื่องจักร  และทุน  </a:t>
            </a:r>
          </a:p>
          <a:p>
            <a:pPr marL="0" indent="0"/>
            <a:r>
              <a:rPr lang="th-TH" sz="4267" dirty="0">
                <a:cs typeface="+mj-cs"/>
              </a:rPr>
              <a:t>ทรัพยากรเหล่านี้มี</a:t>
            </a:r>
            <a:r>
              <a:rPr lang="th-TH" sz="4267" dirty="0" err="1">
                <a:cs typeface="+mj-cs"/>
              </a:rPr>
              <a:t>จํากัด</a:t>
            </a:r>
            <a:r>
              <a:rPr lang="th-TH" sz="4267" dirty="0">
                <a:cs typeface="+mj-cs"/>
              </a:rPr>
              <a:t> และเป็นต้นทุนในการ</a:t>
            </a:r>
            <a:r>
              <a:rPr lang="th-TH" sz="4267" dirty="0" err="1">
                <a:cs typeface="+mj-cs"/>
              </a:rPr>
              <a:t>ดําเนินงาน</a:t>
            </a:r>
            <a:r>
              <a:rPr lang="th-TH" sz="4267" dirty="0">
                <a:cs typeface="+mj-cs"/>
              </a:rPr>
              <a:t>          ขององค์การ     </a:t>
            </a:r>
            <a:endParaRPr sz="4267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8828032" y="2995250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376251" y="2898069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172269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2293033" y="1258100"/>
            <a:ext cx="7670800" cy="34236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3635641" y="5096457"/>
            <a:ext cx="4608512" cy="6775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en" sz="2667" b="1" dirty="0"/>
              <a:t>—</a:t>
            </a:r>
            <a:r>
              <a:rPr lang="th-TH" sz="2667" b="1" dirty="0"/>
              <a:t>ประสิทธิภาพ </a:t>
            </a:r>
            <a:r>
              <a:rPr lang="en-US" sz="2667" b="1" dirty="0"/>
              <a:t>Efficiency</a:t>
            </a:r>
            <a:endParaRPr sz="2667" b="1" dirty="0"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2530528" y="1758002"/>
            <a:ext cx="7322968" cy="242379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ดังนั้น </a:t>
            </a:r>
          </a:p>
          <a:p>
            <a:pPr marL="0" indent="0"/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การจัดการที่ดีจึงต้องพยายาม</a:t>
            </a:r>
            <a:r>
              <a:rPr lang="th-TH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ทํา</a:t>
            </a:r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ให้มีการใช้ทรัพยากรน้อยที่สุด</a:t>
            </a:r>
          </a:p>
          <a:p>
            <a:pPr marL="0" indent="0"/>
            <a:r>
              <a:rPr lang="th-TH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และให้เกิดผลผลิตมากที่สุด</a:t>
            </a:r>
            <a:endParaRPr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2" name="Google Shape;712;p27"/>
          <p:cNvSpPr/>
          <p:nvPr/>
        </p:nvSpPr>
        <p:spPr>
          <a:xfrm>
            <a:off x="3625145" y="5018745"/>
            <a:ext cx="4992553" cy="1056795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713" name="Google Shape;713;p27"/>
          <p:cNvSpPr/>
          <p:nvPr/>
        </p:nvSpPr>
        <p:spPr>
          <a:xfrm rot="5400000">
            <a:off x="4308214" y="-967676"/>
            <a:ext cx="3626417" cy="7835024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714" name="Google Shape;714;p27"/>
          <p:cNvGrpSpPr/>
          <p:nvPr/>
        </p:nvGrpSpPr>
        <p:grpSpPr>
          <a:xfrm>
            <a:off x="10038950" y="4681717"/>
            <a:ext cx="2483165" cy="2742028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19" name="Google Shape;719;p27"/>
          <p:cNvGrpSpPr/>
          <p:nvPr/>
        </p:nvGrpSpPr>
        <p:grpSpPr>
          <a:xfrm>
            <a:off x="-625854" y="326671"/>
            <a:ext cx="1987315" cy="1281221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701554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2851727" y="1028733"/>
            <a:ext cx="68352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42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ประสิทธิผล  </a:t>
            </a:r>
            <a:r>
              <a:rPr lang="en-US" sz="42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Effectiveness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407701" y="2756926"/>
            <a:ext cx="5760640" cy="252805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4800" b="1" dirty="0">
                <a:cs typeface="+mj-cs"/>
              </a:rPr>
              <a:t>การ</a:t>
            </a:r>
            <a:r>
              <a:rPr lang="th-TH" sz="4800" b="1" dirty="0" err="1">
                <a:cs typeface="+mj-cs"/>
              </a:rPr>
              <a:t>ทํา</a:t>
            </a:r>
            <a:r>
              <a:rPr lang="th-TH" sz="4800" b="1" dirty="0">
                <a:cs typeface="+mj-cs"/>
              </a:rPr>
              <a:t>ได้ตามเป้าหมาย</a:t>
            </a:r>
          </a:p>
          <a:p>
            <a:pPr marL="0" indent="0"/>
            <a:r>
              <a:rPr lang="th-TH" sz="4800" b="1" dirty="0">
                <a:cs typeface="+mj-cs"/>
              </a:rPr>
              <a:t>หรือวัตถุประสงค์ที่</a:t>
            </a:r>
            <a:r>
              <a:rPr lang="th-TH" sz="4800" b="1" dirty="0" err="1">
                <a:cs typeface="+mj-cs"/>
              </a:rPr>
              <a:t>กําหนด</a:t>
            </a:r>
            <a:r>
              <a:rPr lang="th-TH" sz="4800" b="1" dirty="0">
                <a:cs typeface="+mj-cs"/>
              </a:rPr>
              <a:t>ไว้</a:t>
            </a:r>
            <a:endParaRPr sz="4800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306023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482588" y="1491693"/>
            <a:ext cx="113608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บทเรียนน่ารู้</a:t>
            </a:r>
            <a:endParaRPr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601" name="Google Shape;601;p25"/>
          <p:cNvSpPr/>
          <p:nvPr/>
        </p:nvSpPr>
        <p:spPr>
          <a:xfrm>
            <a:off x="3852503" y="1412777"/>
            <a:ext cx="4739072" cy="1410151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436449" y="3065984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3682637" y="304315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6286369" y="304315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605" name="Google Shape;605;p25"/>
          <p:cNvSpPr txBox="1">
            <a:spLocks noGrp="1"/>
          </p:cNvSpPr>
          <p:nvPr>
            <p:ph type="title" idx="4"/>
          </p:nvPr>
        </p:nvSpPr>
        <p:spPr>
          <a:xfrm>
            <a:off x="9051263" y="304315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sp>
        <p:nvSpPr>
          <p:cNvPr id="606" name="Google Shape;606;p25"/>
          <p:cNvSpPr/>
          <p:nvPr/>
        </p:nvSpPr>
        <p:spPr>
          <a:xfrm>
            <a:off x="1606315" y="306598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3852503" y="3065985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6406883" y="2942463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9" name="Google Shape;609;p25"/>
          <p:cNvSpPr/>
          <p:nvPr/>
        </p:nvSpPr>
        <p:spPr>
          <a:xfrm>
            <a:off x="9186913" y="2931530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1913304" y="4033507"/>
            <a:ext cx="291891" cy="769620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4305437" y="4149366"/>
            <a:ext cx="222744" cy="624631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6817740" y="4006523"/>
            <a:ext cx="310881" cy="7195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9" name="Google Shape;619;p25"/>
          <p:cNvGrpSpPr/>
          <p:nvPr/>
        </p:nvGrpSpPr>
        <p:grpSpPr>
          <a:xfrm>
            <a:off x="9562691" y="4094801"/>
            <a:ext cx="222744" cy="624631"/>
            <a:chOff x="7172018" y="3071105"/>
            <a:chExt cx="167058" cy="468473"/>
          </a:xfrm>
        </p:grpSpPr>
        <p:sp>
          <p:nvSpPr>
            <p:cNvPr id="620" name="Google Shape;620;p25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1063249" y="4965171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ความหมาย</a:t>
            </a:r>
          </a:p>
          <a:p>
            <a:pPr marL="0" indent="0"/>
            <a:r>
              <a:rPr lang="th-TH" sz="2133" dirty="0"/>
              <a:t>การจัดการ</a:t>
            </a:r>
            <a:endParaRPr sz="2133" dirty="0"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3420809" y="4869199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ความหมาย</a:t>
            </a:r>
          </a:p>
          <a:p>
            <a:pPr marL="0" indent="0"/>
            <a:r>
              <a:rPr lang="th-TH" sz="2133" dirty="0"/>
              <a:t>ขององค์การ</a:t>
            </a:r>
            <a:endParaRPr sz="2133" dirty="0"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5863817" y="4803127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ทฤษฎีองค์การ</a:t>
            </a:r>
            <a:endParaRPr sz="2133" dirty="0"/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8678100" y="4910133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ทฤษฎีการ</a:t>
            </a:r>
          </a:p>
          <a:p>
            <a:pPr marL="0" indent="0"/>
            <a:r>
              <a:rPr lang="th-TH" sz="2133" dirty="0"/>
              <a:t>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3034149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027174" y="1623659"/>
            <a:ext cx="6724679" cy="238140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การจัดการที่มีเพียงประสิทธิภาพ</a:t>
            </a:r>
            <a:r>
              <a:rPr lang="th-TH" sz="5867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นั้นยังไม่เพียงพอ</a:t>
            </a:r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ต้องคำนึงว่า ผลผลิตนั้นเป็นไปตามเป้าหมายที่</a:t>
            </a:r>
            <a:r>
              <a:rPr lang="th-TH" sz="5867" b="1" dirty="0" err="1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กําหนด</a:t>
            </a:r>
            <a:r>
              <a:rPr lang="th-TH" sz="5867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ไว้หรือไม่</a:t>
            </a:r>
            <a:endParaRPr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871608" y="3546671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115716" y="3406168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55508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165926" y="1796820"/>
            <a:ext cx="6724679" cy="2644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5333" dirty="0">
                <a:latin typeface="Arial Unicode MS" pitchFamily="34" charset="-128"/>
                <a:ea typeface="Arial Unicode MS" pitchFamily="34" charset="-128"/>
                <a:cs typeface="+mj-cs"/>
              </a:rPr>
              <a:t>ทางกลับกันหาก</a:t>
            </a:r>
            <a:r>
              <a:rPr lang="th-TH" sz="5333" b="1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ที่ได้</a:t>
            </a:r>
            <a:r>
              <a:rPr lang="th-TH" sz="53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ประสิทธิผลอย่างเดียวก็ไม่ได้ ต้องคำนึงถึงต้นทุนและความมีประสิทธิภาพด้วยเช่นกัน</a:t>
            </a:r>
            <a:endParaRPr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871608" y="3546671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115716" y="3406168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89087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102095" y="1587704"/>
            <a:ext cx="11360800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บทเรียนน่ารู้</a:t>
            </a:r>
            <a:endParaRPr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601" name="Google Shape;601;p25"/>
          <p:cNvSpPr/>
          <p:nvPr/>
        </p:nvSpPr>
        <p:spPr>
          <a:xfrm>
            <a:off x="3503712" y="1506646"/>
            <a:ext cx="4739072" cy="1410151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3682637" y="304315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6837392" y="3177612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06</a:t>
            </a:r>
            <a:endParaRPr dirty="0"/>
          </a:p>
        </p:txBody>
      </p:sp>
      <p:sp>
        <p:nvSpPr>
          <p:cNvPr id="607" name="Google Shape;607;p25"/>
          <p:cNvSpPr/>
          <p:nvPr/>
        </p:nvSpPr>
        <p:spPr>
          <a:xfrm>
            <a:off x="3852503" y="3065985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6973179" y="315086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grpSp>
        <p:nvGrpSpPr>
          <p:cNvPr id="613" name="Google Shape;613;p25"/>
          <p:cNvGrpSpPr/>
          <p:nvPr/>
        </p:nvGrpSpPr>
        <p:grpSpPr>
          <a:xfrm>
            <a:off x="4305437" y="4149366"/>
            <a:ext cx="222744" cy="624631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7270673" y="4090450"/>
            <a:ext cx="310881" cy="7195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3420809" y="4869199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แนวทางการจัดการองค์</a:t>
            </a:r>
          </a:p>
          <a:p>
            <a:pPr marL="0" indent="0"/>
            <a:r>
              <a:rPr lang="th-TH" sz="2133" dirty="0"/>
              <a:t>การสมัยใหม่</a:t>
            </a:r>
            <a:endParaRPr sz="2133" dirty="0"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6428219" y="4830913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ความท้าทาย</a:t>
            </a:r>
            <a:endParaRPr sz="2133" dirty="0"/>
          </a:p>
        </p:txBody>
      </p:sp>
    </p:spTree>
    <p:extLst>
      <p:ext uri="{BB962C8B-B14F-4D97-AF65-F5344CB8AC3E}">
        <p14:creationId xmlns:p14="http://schemas.microsoft.com/office/powerpoint/2010/main" val="174079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72147" y="2468894"/>
            <a:ext cx="6483960" cy="316748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endParaRPr lang="th-TH" sz="2133" dirty="0"/>
          </a:p>
          <a:p>
            <a:pPr marL="0" indent="0" algn="thaiDist"/>
            <a:r>
              <a:rPr lang="th-TH" sz="2133" b="1" dirty="0"/>
              <a:t>   </a:t>
            </a:r>
            <a:r>
              <a:rPr lang="th-TH" sz="3733" b="1" dirty="0">
                <a:cs typeface="+mj-cs"/>
              </a:rPr>
              <a:t>การจัดการ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Management</a:t>
            </a:r>
            <a:r>
              <a:rPr lang="en-US" sz="2667" b="1" dirty="0">
                <a:cs typeface="+mj-cs"/>
              </a:rPr>
              <a:t>)</a:t>
            </a:r>
            <a:r>
              <a:rPr lang="th-TH" sz="2667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หมายถึง ขบวนการที่</a:t>
            </a:r>
            <a:r>
              <a:rPr lang="th-TH" sz="3200" b="1" dirty="0" err="1">
                <a:cs typeface="+mj-cs"/>
              </a:rPr>
              <a:t>ทํา</a:t>
            </a:r>
            <a:r>
              <a:rPr lang="th-TH" sz="3200" b="1" dirty="0">
                <a:cs typeface="+mj-cs"/>
              </a:rPr>
              <a:t>ให้งานกิจกรรมต่างๆ </a:t>
            </a:r>
            <a:r>
              <a:rPr lang="th-TH" sz="3200" b="1" dirty="0" err="1">
                <a:cs typeface="+mj-cs"/>
              </a:rPr>
              <a:t>สําเร็จ</a:t>
            </a:r>
            <a:r>
              <a:rPr lang="th-TH" sz="3200" b="1" dirty="0">
                <a:cs typeface="+mj-cs"/>
              </a:rPr>
              <a:t>ลงได้อย่างมีประสิทธิภาพและมีประสิทธิผลด้วยคนและทรัพยากรขององค์การ </a:t>
            </a:r>
            <a:r>
              <a:rPr lang="th-TH" sz="2133" b="1" dirty="0">
                <a:cs typeface="+mj-cs"/>
              </a:rPr>
              <a:t>(</a:t>
            </a:r>
            <a:r>
              <a:rPr lang="en-US" sz="2133" b="1" dirty="0">
                <a:cs typeface="+mj-cs"/>
              </a:rPr>
              <a:t>Robbins and DeCenzo,2004; </a:t>
            </a:r>
            <a:r>
              <a:rPr lang="en-US" sz="2133" b="1" dirty="0" err="1">
                <a:cs typeface="+mj-cs"/>
              </a:rPr>
              <a:t>Certo</a:t>
            </a:r>
            <a:r>
              <a:rPr lang="en-US" sz="2133" b="1" dirty="0">
                <a:cs typeface="+mj-cs"/>
              </a:rPr>
              <a:t>, 2003)    </a:t>
            </a:r>
            <a:endParaRPr sz="1600" b="1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540155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หน่วยที่ 1</a:t>
            </a:r>
            <a:br>
              <a:rPr lang="th-TH" sz="37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ความหมาย</a:t>
            </a: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การจัดการ </a:t>
            </a:r>
            <a:r>
              <a:rPr lang="en-US" sz="37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(Defining management)</a:t>
            </a:r>
            <a:endParaRPr lang="th-TH" sz="3733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97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2303579" y="1491693"/>
            <a:ext cx="7872875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องค์ประกอบที่เกี่ยวข้องกับการจัดการ</a:t>
            </a:r>
            <a:endParaRPr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601" name="Google Shape;601;p25"/>
          <p:cNvSpPr/>
          <p:nvPr/>
        </p:nvSpPr>
        <p:spPr>
          <a:xfrm>
            <a:off x="1391478" y="1124744"/>
            <a:ext cx="9697077" cy="1817717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2339763" y="2998275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5350071" y="312179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8134380" y="2998275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606" name="Google Shape;606;p25"/>
          <p:cNvSpPr/>
          <p:nvPr/>
        </p:nvSpPr>
        <p:spPr>
          <a:xfrm>
            <a:off x="2512186" y="294246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5519937" y="3065985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8304246" y="294246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2806001" y="3993191"/>
            <a:ext cx="291891" cy="769620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5861499" y="4149366"/>
            <a:ext cx="222744" cy="624631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8601740" y="3993191"/>
            <a:ext cx="310881" cy="7195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2072715" y="4869160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ขบวนการ </a:t>
            </a:r>
            <a:r>
              <a:rPr lang="en-US" sz="2133" dirty="0"/>
              <a:t>Process </a:t>
            </a:r>
            <a:endParaRPr sz="2133" dirty="0"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5088243" y="4806576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ประสิทธิภาพ </a:t>
            </a:r>
            <a:r>
              <a:rPr lang="en-US" sz="2133" dirty="0"/>
              <a:t>Efficiency</a:t>
            </a:r>
            <a:endParaRPr sz="2133" dirty="0"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7893179" y="4815068"/>
            <a:ext cx="2235268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/>
              <a:t>ประสิทธิผล </a:t>
            </a:r>
            <a:r>
              <a:rPr lang="en-US" sz="2133" dirty="0"/>
              <a:t>Effectiveness </a:t>
            </a:r>
            <a:endParaRPr sz="2133" dirty="0"/>
          </a:p>
        </p:txBody>
      </p:sp>
    </p:spTree>
    <p:extLst>
      <p:ext uri="{BB962C8B-B14F-4D97-AF65-F5344CB8AC3E}">
        <p14:creationId xmlns:p14="http://schemas.microsoft.com/office/powerpoint/2010/main" val="256322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19109" y="1124744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ขบวนการจัดการ </a:t>
            </a:r>
            <a:r>
              <a:rPr lang="en-US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Management process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407702" y="2564905"/>
            <a:ext cx="5909951" cy="26525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4267" b="1" dirty="0">
                <a:cs typeface="+mj-cs"/>
              </a:rPr>
              <a:t>ในช่วงต้นของศตวรรษที่ 20 </a:t>
            </a:r>
            <a:r>
              <a:rPr lang="en-US" sz="4267" b="1" dirty="0">
                <a:cs typeface="+mj-cs"/>
              </a:rPr>
              <a:t>Henri </a:t>
            </a:r>
            <a:r>
              <a:rPr lang="en-US" sz="4267" b="1" dirty="0" err="1">
                <a:cs typeface="+mj-cs"/>
              </a:rPr>
              <a:t>Fayol</a:t>
            </a:r>
            <a:r>
              <a:rPr lang="en-US" sz="4267" b="1" dirty="0">
                <a:cs typeface="+mj-cs"/>
              </a:rPr>
              <a:t> </a:t>
            </a:r>
            <a:r>
              <a:rPr lang="th-TH" sz="4267" b="1" dirty="0">
                <a:cs typeface="+mj-cs"/>
              </a:rPr>
              <a:t>ได้เสนอไว้ว่า ผู้จัดการหรือผู้บริหารทุกคนต้อง</a:t>
            </a:r>
            <a:r>
              <a:rPr lang="th-TH" sz="4267" b="1" dirty="0" err="1">
                <a:cs typeface="+mj-cs"/>
              </a:rPr>
              <a:t>ทํา</a:t>
            </a:r>
            <a:r>
              <a:rPr lang="th-TH" sz="4267" b="1" dirty="0">
                <a:cs typeface="+mj-cs"/>
              </a:rPr>
              <a:t>กิจกรรมเกี่ยวกับการจัดการ หรือที่เรียกว่า ขบวนการจัดการ</a:t>
            </a:r>
            <a:endParaRPr sz="42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70120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583499" y="932723"/>
            <a:ext cx="8694583" cy="76808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ขบวนการจัดการ </a:t>
            </a:r>
            <a:r>
              <a:rPr lang="en-US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Management process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1487488" y="1892829"/>
            <a:ext cx="9532568" cy="4605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3733" dirty="0">
                <a:cs typeface="+mj-cs"/>
              </a:rPr>
              <a:t>        ขบวนการจัดการ 5 อย่าง ได้แก่  </a:t>
            </a:r>
            <a:r>
              <a:rPr lang="th-TH" sz="3733" b="1" dirty="0">
                <a:cs typeface="+mj-cs"/>
              </a:rPr>
              <a:t>การวางแผน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planning) </a:t>
            </a:r>
            <a:r>
              <a:rPr lang="th-TH" sz="3733" b="1" dirty="0">
                <a:cs typeface="+mj-cs"/>
              </a:rPr>
              <a:t>การจัดองค์การ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organizing)</a:t>
            </a:r>
            <a:r>
              <a:rPr lang="th-TH" sz="2667" b="1" dirty="0">
                <a:cs typeface="+mj-cs"/>
              </a:rPr>
              <a:t>  </a:t>
            </a:r>
            <a:r>
              <a:rPr lang="th-TH" sz="3733" b="1" dirty="0">
                <a:cs typeface="+mj-cs"/>
              </a:rPr>
              <a:t>การสั่งการ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commanding)</a:t>
            </a:r>
            <a:r>
              <a:rPr lang="th-TH" sz="2667" b="1" dirty="0">
                <a:cs typeface="+mj-cs"/>
              </a:rPr>
              <a:t>   </a:t>
            </a:r>
            <a:r>
              <a:rPr lang="th-TH" sz="3733" b="1" dirty="0">
                <a:cs typeface="+mj-cs"/>
              </a:rPr>
              <a:t>การประสานงาน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coordinating) </a:t>
            </a:r>
            <a:r>
              <a:rPr lang="th-TH" sz="3733" b="1" dirty="0">
                <a:cs typeface="+mj-cs"/>
              </a:rPr>
              <a:t>และการควบคุม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controlling)</a:t>
            </a:r>
            <a:r>
              <a:rPr lang="th-TH" sz="2667" b="1" dirty="0">
                <a:cs typeface="+mj-cs"/>
              </a:rPr>
              <a:t> </a:t>
            </a:r>
          </a:p>
          <a:p>
            <a:pPr marL="0" indent="0" algn="thaiDist"/>
            <a:endParaRPr lang="th-TH" sz="2667" b="1" dirty="0">
              <a:cs typeface="+mj-cs"/>
            </a:endParaRPr>
          </a:p>
          <a:p>
            <a:pPr marL="0" indent="0" algn="thaiDist"/>
            <a:r>
              <a:rPr lang="th-TH" sz="2667" dirty="0">
                <a:cs typeface="+mj-cs"/>
              </a:rPr>
              <a:t>          </a:t>
            </a:r>
            <a:r>
              <a:rPr lang="th-TH" sz="3733" dirty="0">
                <a:cs typeface="+mj-cs"/>
              </a:rPr>
              <a:t>และต่อมาในช่วงหลังนี้ได้</a:t>
            </a:r>
            <a:r>
              <a:rPr lang="th-TH" sz="3733" b="1" dirty="0">
                <a:cs typeface="+mj-cs"/>
              </a:rPr>
              <a:t>ย่อขบวนการจัดการ 5 ประการนี้                         เป็นหน้าที่พื้นฐาน 4 ประการ ได้แก่ การวางแผน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planning) </a:t>
            </a:r>
            <a:r>
              <a:rPr lang="th-TH" sz="3733" b="1" dirty="0">
                <a:cs typeface="+mj-cs"/>
              </a:rPr>
              <a:t>การจัดองค์การ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organizing) </a:t>
            </a:r>
            <a:r>
              <a:rPr lang="th-TH" sz="3733" b="1" dirty="0">
                <a:cs typeface="+mj-cs"/>
              </a:rPr>
              <a:t>การโน้ม</a:t>
            </a:r>
            <a:r>
              <a:rPr lang="th-TH" sz="3733" b="1" dirty="0" err="1">
                <a:cs typeface="+mj-cs"/>
              </a:rPr>
              <a:t>นํา</a:t>
            </a:r>
            <a:r>
              <a:rPr lang="th-TH" sz="3733" b="1" dirty="0">
                <a:cs typeface="+mj-cs"/>
              </a:rPr>
              <a:t>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leading/influencing) </a:t>
            </a:r>
            <a:r>
              <a:rPr lang="th-TH" sz="3733" b="1" dirty="0">
                <a:cs typeface="+mj-cs"/>
              </a:rPr>
              <a:t>และการควบคุม </a:t>
            </a:r>
            <a:r>
              <a:rPr lang="th-TH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controlling)</a:t>
            </a:r>
            <a:endParaRPr sz="2667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665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721898" y="1124744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64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ขบวนการจัดการ   </a:t>
            </a:r>
            <a:r>
              <a:rPr lang="en-US" sz="64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4</a:t>
            </a:r>
            <a:r>
              <a:rPr lang="th-TH" sz="64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อย่าง ได้แก่ </a:t>
            </a:r>
            <a:endParaRPr lang="en-US" sz="6400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258391" y="2312621"/>
            <a:ext cx="5909951" cy="26525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endParaRPr lang="th-TH" sz="4800" b="1" dirty="0">
              <a:cs typeface="+mj-cs"/>
            </a:endParaRPr>
          </a:p>
          <a:p>
            <a:pPr marL="0" indent="0"/>
            <a:r>
              <a:rPr lang="en-US" sz="5867" b="1" dirty="0">
                <a:cs typeface="+mj-cs"/>
              </a:rPr>
              <a:t>1. </a:t>
            </a:r>
            <a:r>
              <a:rPr lang="th-TH" sz="5867" b="1" dirty="0">
                <a:cs typeface="+mj-cs"/>
              </a:rPr>
              <a:t>การวางแผน </a:t>
            </a:r>
            <a:r>
              <a:rPr lang="en-US" sz="5867" b="1" dirty="0">
                <a:cs typeface="+mj-cs"/>
              </a:rPr>
              <a:t>(planning</a:t>
            </a:r>
            <a:r>
              <a:rPr lang="en-US" sz="5867" b="1" dirty="0">
                <a:cs typeface="+mj-cs"/>
              </a:rPr>
              <a:t>)</a:t>
            </a:r>
            <a:endParaRPr sz="58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0590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70510" y="836712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การวางแผน (</a:t>
            </a:r>
            <a:r>
              <a:rPr lang="en-US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planning)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090498" y="2276872"/>
            <a:ext cx="6499287" cy="33172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609585" algn="thaiDist">
              <a:buFont typeface="+mj-lt"/>
              <a:buAutoNum type="arabicPeriod"/>
            </a:pPr>
            <a:r>
              <a:rPr lang="th-TH" sz="3200" dirty="0">
                <a:cs typeface="+mj-cs"/>
              </a:rPr>
              <a:t>เกี่ยวข้องกับการ</a:t>
            </a:r>
            <a:r>
              <a:rPr lang="th-TH" sz="3200" b="1" dirty="0" err="1">
                <a:cs typeface="+mj-cs"/>
              </a:rPr>
              <a:t>กําหนด</a:t>
            </a:r>
            <a:r>
              <a:rPr lang="th-TH" sz="3200" b="1" dirty="0">
                <a:cs typeface="+mj-cs"/>
              </a:rPr>
              <a:t>เป้าหมายขององค์การ สร้างกลยุทธ์ </a:t>
            </a:r>
            <a:r>
              <a:rPr lang="th-TH" sz="3200" dirty="0">
                <a:cs typeface="+mj-cs"/>
              </a:rPr>
              <a:t>เพื่อแนวทางในการ</a:t>
            </a:r>
            <a:r>
              <a:rPr lang="th-TH" sz="3200" dirty="0" err="1">
                <a:cs typeface="+mj-cs"/>
              </a:rPr>
              <a:t>ดําเนิน</a:t>
            </a:r>
            <a:r>
              <a:rPr lang="th-TH" sz="3200" dirty="0">
                <a:cs typeface="+mj-cs"/>
              </a:rPr>
              <a:t>ไปสู่เป้าหมาย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200" dirty="0">
                <a:cs typeface="+mj-cs"/>
              </a:rPr>
              <a:t>กระจายจากกลยุทธ์ไปสู่</a:t>
            </a:r>
            <a:r>
              <a:rPr lang="th-TH" sz="3200" b="1" dirty="0">
                <a:cs typeface="+mj-cs"/>
              </a:rPr>
              <a:t>แผนระดับปฏิบัติการ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cs typeface="+mj-cs"/>
              </a:rPr>
              <a:t>กลยุทธ์และแผนในแต่ละระดับและแต่ละส่วนงานต้องสอดคล้อง</a:t>
            </a:r>
            <a:r>
              <a:rPr lang="th-TH" sz="3200" dirty="0">
                <a:cs typeface="+mj-cs"/>
              </a:rPr>
              <a:t>ประสานกัน เพื่อให้บรรลุเป้าหมายในส่วนงานของตนและเป้าหมายรวมขององค์การด้วย</a:t>
            </a:r>
          </a:p>
          <a:p>
            <a:pPr marL="609585" lvl="1" indent="0" algn="thaiDist"/>
            <a:endParaRPr lang="th-TH" sz="3200" b="1" dirty="0">
              <a:cs typeface="+mj-cs"/>
            </a:endParaRPr>
          </a:p>
          <a:p>
            <a:pPr marL="609585" lvl="1" indent="0" algn="thaiDist"/>
            <a:endParaRPr lang="th-TH" sz="3200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631381" y="3134525"/>
            <a:ext cx="2406484" cy="3121303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81453" y="3167024"/>
            <a:ext cx="3287225" cy="3563992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51486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Widescreen</PresentationFormat>
  <Paragraphs>83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 Unicode MS</vt:lpstr>
      <vt:lpstr>Angsana New</vt:lpstr>
      <vt:lpstr>Arial</vt:lpstr>
      <vt:lpstr>Calibri</vt:lpstr>
      <vt:lpstr>Calibri Light</vt:lpstr>
      <vt:lpstr>Comfortaa</vt:lpstr>
      <vt:lpstr>Cordia New</vt:lpstr>
      <vt:lpstr>Permanent Marker</vt:lpstr>
      <vt:lpstr>Prompt</vt:lpstr>
      <vt:lpstr>Wingdings</vt:lpstr>
      <vt:lpstr>Office Theme</vt:lpstr>
      <vt:lpstr>การจัดการ องค์การสมัยใหม่</vt:lpstr>
      <vt:lpstr>บทเรียนน่ารู้</vt:lpstr>
      <vt:lpstr>บทเรียนน่ารู้</vt:lpstr>
      <vt:lpstr>หน่วยที่ 1 ความหมายการจัดการ (Defining management)</vt:lpstr>
      <vt:lpstr>องค์ประกอบที่เกี่ยวข้องกับการจัดการ</vt:lpstr>
      <vt:lpstr>ขบวนการจัดการ  Management process</vt:lpstr>
      <vt:lpstr>ขบวนการจัดการ  Management process</vt:lpstr>
      <vt:lpstr>ขบวนการจัดการ   4  อย่าง ได้แก่ </vt:lpstr>
      <vt:lpstr>การวางแผน (planning)</vt:lpstr>
      <vt:lpstr>ขบวนการจัดการ   4  อย่าง ได้แก่ </vt:lpstr>
      <vt:lpstr>การจัดองค์การ  (organizing)</vt:lpstr>
      <vt:lpstr>ขบวนการจัดการ   4  อย่าง ได้แก่ </vt:lpstr>
      <vt:lpstr>การโน้มนํา(พนักงาน)   (leading/influencing)</vt:lpstr>
      <vt:lpstr>ขบวนการจัดการ   4  อย่าง ได้แก่ </vt:lpstr>
      <vt:lpstr>การควบคุม (controlling)</vt:lpstr>
      <vt:lpstr>ประสิทธิภาพ  Efficiency</vt:lpstr>
      <vt:lpstr>ปัจจัยนําเข้าในการจัดการก็คือ ทรัพยากรขององค์การ ได้แก่</vt:lpstr>
      <vt:lpstr>—ประสิทธิภาพ Efficiency</vt:lpstr>
      <vt:lpstr>ประสิทธิผล  Effectiveness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 องค์การสมัยใหม่</dc:title>
  <dc:creator>Stat-10</dc:creator>
  <cp:lastModifiedBy>Stat-10</cp:lastModifiedBy>
  <cp:revision>1</cp:revision>
  <dcterms:created xsi:type="dcterms:W3CDTF">2022-08-22T16:11:47Z</dcterms:created>
  <dcterms:modified xsi:type="dcterms:W3CDTF">2022-08-22T16:12:19Z</dcterms:modified>
</cp:coreProperties>
</file>