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323" r:id="rId7"/>
    <p:sldId id="261" r:id="rId8"/>
    <p:sldId id="324" r:id="rId9"/>
    <p:sldId id="262" r:id="rId10"/>
    <p:sldId id="263" r:id="rId11"/>
    <p:sldId id="325" r:id="rId12"/>
    <p:sldId id="264" r:id="rId13"/>
    <p:sldId id="326" r:id="rId14"/>
    <p:sldId id="265" r:id="rId15"/>
    <p:sldId id="327" r:id="rId16"/>
    <p:sldId id="322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9" r:id="rId50"/>
    <p:sldId id="300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E495D6A-DCC0-46F1-96A8-2239A6773F49}" type="datetimeFigureOut">
              <a:rPr lang="th-TH" smtClean="0"/>
              <a:t>03/03/66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7DC85EF-331B-4F69-86A5-4017B37C5649}" type="slidenum">
              <a:rPr lang="th-TH" smtClean="0"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old-book.ru.ac.th/e-book/a/AN113/an113_13/an113_13_23.htm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315200" cy="2595025"/>
          </a:xfrm>
        </p:spPr>
        <p:txBody>
          <a:bodyPr>
            <a:normAutofit fontScale="90000"/>
          </a:bodyPr>
          <a:lstStyle/>
          <a:p>
            <a:r>
              <a:rPr lang="th-TH" dirty="0"/>
              <a:t>วิชา. มานุษยวิทยาวัฒนธรรม</a:t>
            </a:r>
            <a:br>
              <a:rPr lang="th-TH" dirty="0"/>
            </a:br>
            <a:r>
              <a:rPr lang="th-TH" dirty="0"/>
              <a:t>(</a:t>
            </a:r>
            <a:r>
              <a:rPr lang="en-US" dirty="0"/>
              <a:t>Cultural Anthropology)</a:t>
            </a:r>
            <a:br>
              <a:rPr lang="en-US" dirty="0"/>
            </a:br>
            <a:r>
              <a:rPr lang="en-US" dirty="0" smtClean="0"/>
              <a:t>CLM </a:t>
            </a:r>
            <a:r>
              <a:rPr lang="en-US" dirty="0"/>
              <a:t>2215</a:t>
            </a:r>
            <a:br>
              <a:rPr lang="en-US" dirty="0"/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315200" cy="1144632"/>
          </a:xfrm>
        </p:spPr>
        <p:txBody>
          <a:bodyPr/>
          <a:lstStyle/>
          <a:p>
            <a:r>
              <a:rPr lang="th-TH" dirty="0" smtClean="0"/>
              <a:t>อาจารย์ ดร.สุวิทย์ คงสงค์    </a:t>
            </a:r>
          </a:p>
          <a:p>
            <a:r>
              <a:rPr lang="th-TH" dirty="0" smtClean="0"/>
              <a:t>ปรับปรุงจากเอกสารจาก รศ.ดร ดำรงค์ ฐานดี  ครูผู้สอน </a:t>
            </a:r>
            <a:r>
              <a:rPr lang="en-US" dirty="0" smtClean="0"/>
              <a:t>:</a:t>
            </a:r>
            <a:r>
              <a:rPr lang="th-TH" dirty="0" smtClean="0"/>
              <a:t> มานุษยวิทยาเบื้องต้น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91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7560840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2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ความรู้พื้นฐานของสิ่งมีชีวิตและกฎของเมนเดล</a:t>
            </a:r>
            <a:endParaRPr lang="th-TH" dirty="0" smtClean="0"/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ดังที่ได้กล่าวแล้วในบทก่อนหน้านี้ถึงเรื่อง แนวความคิดและหลักหรือปัจจัยที่ก่อให้เกิดการวิวัฒนาการของสิ่งมีชีวิตพอสังเขปแล้ว แต่คำอธิบายยังมิได้พาดพิงไปถึงกลไกการวิวัฒนาการอย่างละเอียด  ดังนั้น </a:t>
            </a:r>
          </a:p>
          <a:p>
            <a:pPr marL="45720" indent="0">
              <a:buNone/>
            </a:pPr>
            <a:r>
              <a:rPr lang="th-TH" sz="24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กระบวนการทางชีววิทยาที่เกิดขึ้นในการสร้าง    "ความแตกต่าง"  ในขณะที่มีการถ่ายทอดทางพันธุกรรม  โดยจะเน้นในส่วนที่เกี่ยวข้องกับเรื่องราวของมนุษย์เป็นสำคัญ อันเป็นเป้าหมายหลักของการศึกษาวิชามานุษยวิทยากายภาพ  </a:t>
            </a:r>
          </a:p>
          <a:p>
            <a:pPr marL="45720" indent="0">
              <a:buNone/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8681"/>
            <a:ext cx="7474024" cy="5760680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FF8600"/>
              </a:buClr>
              <a:buNone/>
            </a:pPr>
            <a:r>
              <a:rPr lang="th-TH" sz="28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cs typeface="TH SarabunPSK" pitchFamily="34" charset="-34"/>
              </a:rPr>
              <a:t>การศึกษาเรื่องเซลล์</a:t>
            </a:r>
          </a:p>
          <a:p>
            <a:pPr lvl="0">
              <a:buClr>
                <a:srgbClr val="FF8600"/>
              </a:buClr>
            </a:pP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  โดยปกติแล้ว เซลล์จำแนกออกเป็น 2 ประเภท คือ โซมาติกเซลล์ (</a:t>
            </a: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somatic cells)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และเซลล์สืบพันธุ์หรือเซลล์ทางเพศ (</a:t>
            </a: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sex cells) </a:t>
            </a:r>
          </a:p>
          <a:p>
            <a:pPr lvl="0">
              <a:buClr>
                <a:srgbClr val="FF8600"/>
              </a:buClr>
            </a:pP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ในร่างกายของคนเรานั้นประกอบไปด้วยเนื้อเยื่อ (</a:t>
            </a: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tissues)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หลายประเภทที่ประกอบกันขึ้นเป็นร่างกาย อาทิเช่น ผิวหนัง กล้ามเนื้อ เส้นประสาท และตับ เป็นต้น  เนื้อเยื่อเหล่านี้เป็นที่รวมของโซมาติกเซลล์นับเป็นจำนวนหลายพันล้านเซลล์  โซมาติกเซลล์นี้จะมีการสร้างขึ้นใหม่ทดแทนเซลล์แก่ที่ตายไปตลอดเวลา   มีการคำนวณกันว่า   เซลล์ใหม่จะทดแทนเซลล์เก่าทั้งหมดในร่างกายของคน</a:t>
            </a:r>
            <a:r>
              <a:rPr lang="th-TH" sz="24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ทุกๆ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7 ปี</a:t>
            </a:r>
          </a:p>
          <a:p>
            <a:pPr lvl="0">
              <a:buClr>
                <a:srgbClr val="FF8600"/>
              </a:buClr>
            </a:pP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  ส่วนเซลล์สืบพันธุ์นั้นก็เป็นเช่นเดียวกับโซมาติกเซลล์ แต่จะไม่มีบทบาทสำคัญต่อโครงสร้างของร่างกายทั้งหมด  เซลล์สืบพันธุ์จะมีอยู่เฉพาะที่เป็นเนื้อเยื่อที่เกี่ยวข้องโดยตรงกับการสืบพันธุ์เท่านั้น เซลล์สืบพันธุ์มีอยู่ในสเปอร์มและถุงอัณฑะของเพศชาย และไข่และรังไข่ของเพศหญิงหน้าที่หลักของเซลล์สืบพันธุ์ก็คือการนำรหัสที่เป็นคุณลักษณะของพ่อและแม่ถ่ายทอดต่อไปยังลูกหลานทางพันธุกรรม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5643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568952" cy="5976664"/>
          </a:xfrm>
        </p:spPr>
        <p:txBody>
          <a:bodyPr>
            <a:normAutofit fontScale="92500"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ขั้นที่สอง เมื่อโครโมโซม 23 คู่ที่เพิ่งแยกตัวออกในขั้นแรกแล้ว ก็จะแยกตัวอีกครั้งเป็น 2 เซลล์  ซึ่งแต่ละเซลล์ใหม่จะมีโครโมโซมเพียง 23 ตัว  ดังนั้น เมื่อการแบ่งเซลล์ได้กระทำครบทั้งสองขั้นนี้แล้ว จะเกิดเป็นเซลล์ใหม่ 4 เซลล์</a:t>
            </a:r>
          </a:p>
          <a:p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การลดจำนวนโครโมโซมลงให้เหลือเพียง 23 ตัวนี้เป็นกระบวนการขั้นพื้นฐานในการถ่ายทอดทางพันธุกรรม ทั้งนี้เพราะในการปฏิสนธินั้น เซลล์ของฝ่ายพ่อและฝ่ายแม่จะต้องลดจำนวนโครโมโซมให้เหลือครึ่งหนึ่ง  และเมื่อมีการปฏิสนธิแล้ว เซลล์ใหม่จะมีโครโมโซมจากไข่ของฝ่ายแม่ครึ่งหนึ่งและจากสเปอร์มของฝ่ายพ่ออีกครึ่งหนึ่ง รวมกันเป็น 46 ตัวดังเดิม จะเห็นได้ว่า หากไม่มีกระบวนการแบ่งเซลล์แบบไมโอซิสแล้ว  เมื่อมีการปฏิสนธิ จะทำให้เซลล์ของลูกมีโครโมโซมรวมกันถึง 92 ตัว(1)  ซึ่งเป็นสิ่งที่เป็นไปไม่ได้</a:t>
            </a:r>
          </a:p>
          <a:p>
            <a:pPr marL="45720" indent="0">
              <a:buNone/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เมื่อเกิดการปฏิสนธิขึ้นภายใต้สภาวะปกติแล้ว และโครโมโซมของฝ่ายพ่อจะผสมกับของฝ่ายแม่ จะเกิดเป็นเซลล์ใหม่ที่มีโครโมโซมจำนวน 23 คู่ หรือ 46 ตัว  เราเรียกเซลล์ใหม่ที่เกิดจากการปฏิสนธินี้ว่า ไซโกท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zygote)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เซลล์ใหม่นี้จะเป็นที่รวมคุณลักษณะทางพันธุกรรมจากฝ่ายพ่อครึ่งหนึ่งบวกกับฝ่ายแม่อีกครึ่งหนึ่ง  จากนั้น เซลล์ไซโกทก็จะแบ่งตัวแบบไมโตซิสเพื่อทวีจำนวนเซลล์ให้เพิ่มมากขึ้นอย่างรวดเร็วจนกลายเป็นทารกต่อไป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แต่ถ้าการปฏิสนธิเกิดขึ้นภายใต้สภาวะที่ผิดปกติ อาทิเช่น ในตอนลดจำนวนโครโมโซมให้เหลือเพียงครึ่งหนึ่ง  และมีจำนวนขาดหรือเกิน 23 ตัว  ผลของการปฏิสนธิที่เกิดขึ้นก็ คือ จะก่อให้เกิดลักษณะแปลกใหม่หรือความผิดปกติขึ้นกับเซลล์ใหม่ และจะมีผลโดยตรงต่อทารกคนนั้น(2)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48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459216" cy="4032447"/>
          </a:xfrm>
        </p:spPr>
        <p:txBody>
          <a:bodyPr>
            <a:normAutofit/>
          </a:bodyPr>
          <a:lstStyle/>
          <a:p>
            <a:pPr marL="45720" lvl="0">
              <a:spcBef>
                <a:spcPct val="20000"/>
              </a:spcBef>
            </a:pPr>
            <a:r>
              <a:rPr lang="th-TH" sz="24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ยีนกับการถ่ายทอดทางพันธุกรรม</a:t>
            </a:r>
            <a:r>
              <a:rPr lang="th-TH" sz="19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/>
            </a:r>
            <a:br>
              <a:rPr lang="th-TH" sz="19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19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     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ดังที่ได้กล่าวแล้วว่า  โครโมโซมจำนวน 23 คู่ที่พ่อและแม่ส่งผ่านเพื่อนำไปปฏิสนธิเป็นไซโกทนั้น  ได้นำคุณลักษณะหรือระหัสถ่ายทอดทางชีวภาพของพ่อและแม่ไปด้วย   นักวิทยาศาสตร์เรียกตัวนำคุณลักษณะนี้ว่า  ยีน (</a:t>
            </a: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gene)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หรือ "ส่วนหนึ่งของโมเลกุลดีเอ็นเอ" ที่ประกอบกันขึ้นเป็นโครโมโซมนั่นเอง(3)</a:t>
            </a:r>
            <a:b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      โมเลกุลดีเอ็นเอ  มีชื่อเต็มว่า  </a:t>
            </a: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Deoxyribonucleic Acid (DNA)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เป็นสารจำพวกโปรตีนพิเศษที่ถือกันว่าเป็นตัวนำคุณลักษณะทางชีวภาพของพ่อและแม่ไปสู่ลูกหลาน</a:t>
            </a:r>
            <a:b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162299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บทที่4  ความรู้พื้นฐานของสิ่งมีชีวิตและกฎของเมนเดล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1"/>
            <a:ext cx="8352928" cy="5112609"/>
          </a:xfrm>
        </p:spPr>
        <p:txBody>
          <a:bodyPr>
            <a:no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ในขณะที่เป็นพระอยู่นั้น เขาไม่อาจร่วมกิจกรรมทางศาสนกิจได้อย่างสมบูรณ์ ทั้งนี้เพราะสุขภาพไม่ดี เขาจึงขอให้เจ้าอาวาสส่งให้ไปเป็นผู้ช่วยครูในโรงเรียนมัธยมที่ตั้งอยู่ใกล้เคียง และสามารถเข้าศึกษาในมหาวิทยาลัยเวียนนาได้   ณ ที่สถานศึกษาแห่งนี้ เขาได้พบกับอาจารย์สาขาพฤกษศาสตร์  ฟิสิกซ์  และคณิตศาสตร์  ซึ่งเป็นสาขาที่ยังผลให้เขาสามารถนำความรู้ไปใช้ในการทดลองการวิจัยของเขาในกาลต่อมา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ภายหลังที่เรียนจบในระดับอุดมศึกษา  เขาก็กลับไปทำหน้าที่ของพระที่วัดโดยได้รับมอบหมายให้สอนหนังสือและให้เป็นผู้ดูแลสวนดอกไม้ภายในวัด  ในช่วงเวลานี้เอง เมนเดลได้ทำการทดลองด้วยการใช้ปุ๋ยกับไม้ดอกและพัฒนาสีสันของพันธุ์ไม้นานาชนิด  แต่สิ่งที่เขาประทับใจมากที่สุด ก็คือ การผสมข้ามพันธุ์ของพืชตระกูลเดียวกัน  ซึ่งจากการทดลองหลายครั้งพบว่า ลูกผสมที่เกิดขึ้นมีแบบแผนของรูปลักษณ์ที่ปรากฏออกมาที่แน่นอนและคล้ายคลึงกันในการทดลองทุกครั้ง  ดังนั้น เขาจึงเริ่มทดลองด้วยการใช้วิธีการศึกษาทางวิทยาศาสตร์ที่เขาคิดขึ้นอย่างจริงจัง  เพื่อจะดูว่า ผลการทดลองจะเป็นเช่นไร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" indent="0"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609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25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264695"/>
          </a:xfrm>
        </p:spPr>
        <p:txBody>
          <a:bodyPr>
            <a:normAutofit/>
          </a:bodyPr>
          <a:lstStyle/>
          <a:p>
            <a:pPr lvl="0">
              <a:buClr>
                <a:srgbClr val="FF8600"/>
              </a:buClr>
            </a:pPr>
            <a:r>
              <a:rPr lang="th-TH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การทดลองของเมนเดล</a:t>
            </a:r>
          </a:p>
          <a:p>
            <a:pPr marL="45720" lvl="0" indent="0">
              <a:buClr>
                <a:srgbClr val="FF8600"/>
              </a:buClr>
              <a:buNone/>
            </a:pPr>
            <a:r>
              <a:rPr lang="th-TH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เมนเดลนำถั่วพันธุ์ขรุขระมาผสมกับถั่วพันธุ์</a:t>
            </a:r>
            <a:r>
              <a:rPr lang="th-TH" sz="2400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กลมจากนั้น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นำลูกผสมที่ได้รับจากการผสมครั้งแรกมาผสมกันอีกครั้ง  ผลที่ได้รับมีดังนี้</a:t>
            </a:r>
          </a:p>
          <a:p>
            <a:endParaRPr lang="th-TH" dirty="0"/>
          </a:p>
          <a:p>
            <a:pPr marL="45720" indent="0">
              <a:buNone/>
            </a:pPr>
            <a:r>
              <a:rPr lang="th-TH" dirty="0"/>
              <a:t>ตารางที่ 4.1 </a:t>
            </a:r>
            <a:r>
              <a:rPr lang="th-TH" dirty="0" smtClean="0"/>
              <a:t> </a:t>
            </a:r>
            <a:r>
              <a:rPr lang="th-TH" dirty="0"/>
              <a:t>ผลการทดลองของเมนเดล</a:t>
            </a:r>
          </a:p>
          <a:p>
            <a:endParaRPr lang="th-TH" dirty="0"/>
          </a:p>
          <a:p>
            <a:pPr marL="45720" indent="0">
              <a:buNone/>
            </a:pPr>
            <a:r>
              <a:rPr lang="th-TH" dirty="0" smtClean="0"/>
              <a:t>               รุ่น</a:t>
            </a:r>
            <a:r>
              <a:rPr lang="th-TH" dirty="0"/>
              <a:t>พ่อแม่                 </a:t>
            </a:r>
            <a:r>
              <a:rPr lang="en-US" dirty="0"/>
              <a:t>r </a:t>
            </a:r>
            <a:r>
              <a:rPr lang="en-US" dirty="0" err="1"/>
              <a:t>r</a:t>
            </a:r>
            <a:r>
              <a:rPr lang="en-US" dirty="0"/>
              <a:t>                                        </a:t>
            </a:r>
            <a:r>
              <a:rPr lang="en-US" dirty="0" err="1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                             </a:t>
            </a:r>
            <a:r>
              <a:rPr lang="th-TH" dirty="0" smtClean="0"/>
              <a:t>(ขรุขระ</a:t>
            </a:r>
            <a:r>
              <a:rPr lang="th-TH" dirty="0"/>
              <a:t>แท้)                                                (กลมแท้)</a:t>
            </a:r>
          </a:p>
          <a:p>
            <a:endParaRPr lang="th-TH" dirty="0"/>
          </a:p>
          <a:p>
            <a:pPr marL="45720" indent="0">
              <a:buNone/>
            </a:pPr>
            <a:r>
              <a:rPr lang="th-TH" dirty="0" smtClean="0"/>
              <a:t>                ลูก</a:t>
            </a:r>
            <a:r>
              <a:rPr lang="th-TH" dirty="0"/>
              <a:t>รุ่นที่ 1  (</a:t>
            </a:r>
            <a:r>
              <a:rPr lang="en-US" dirty="0"/>
              <a:t>F </a:t>
            </a:r>
            <a:r>
              <a:rPr lang="en-US" dirty="0" smtClean="0"/>
              <a:t>1</a:t>
            </a:r>
            <a:r>
              <a:rPr lang="th-TH" dirty="0" smtClean="0"/>
              <a:t>)</a:t>
            </a:r>
            <a:r>
              <a:rPr lang="en-US" dirty="0" smtClean="0"/>
              <a:t>             </a:t>
            </a:r>
            <a:r>
              <a:rPr lang="en-US" dirty="0"/>
              <a:t>r </a:t>
            </a:r>
            <a:r>
              <a:rPr lang="en-US" dirty="0" err="1"/>
              <a:t>R</a:t>
            </a:r>
            <a:r>
              <a:rPr lang="en-US" dirty="0"/>
              <a:t>                  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/>
              <a:t>  </a:t>
            </a:r>
          </a:p>
          <a:p>
            <a:r>
              <a:rPr lang="en-US" dirty="0"/>
              <a:t>                                     </a:t>
            </a:r>
            <a:r>
              <a:rPr lang="th-TH" dirty="0"/>
              <a:t>(</a:t>
            </a:r>
            <a:r>
              <a:rPr lang="th-TH" dirty="0" smtClean="0"/>
              <a:t>ขรุขระ</a:t>
            </a:r>
            <a:r>
              <a:rPr lang="th-TH" dirty="0"/>
              <a:t>)       </a:t>
            </a:r>
            <a:r>
              <a:rPr lang="th-TH" dirty="0" smtClean="0"/>
              <a:t>                </a:t>
            </a:r>
            <a:r>
              <a:rPr lang="th-TH" dirty="0"/>
              <a:t>(ขรุขระ)</a:t>
            </a:r>
          </a:p>
          <a:p>
            <a:endParaRPr lang="th-TH" dirty="0"/>
          </a:p>
          <a:p>
            <a:r>
              <a:rPr lang="th-TH" dirty="0"/>
              <a:t>            </a:t>
            </a:r>
            <a:r>
              <a:rPr lang="th-TH" dirty="0" smtClean="0"/>
              <a:t>ลูก</a:t>
            </a:r>
            <a:r>
              <a:rPr lang="th-TH" dirty="0"/>
              <a:t>รุ่นที่ 2  (</a:t>
            </a:r>
            <a:r>
              <a:rPr lang="en-US" dirty="0"/>
              <a:t>F </a:t>
            </a:r>
            <a:r>
              <a:rPr lang="en-US" dirty="0" smtClean="0"/>
              <a:t>2</a:t>
            </a:r>
            <a:r>
              <a:rPr lang="th-TH" dirty="0" smtClean="0"/>
              <a:t>)</a:t>
            </a:r>
            <a:r>
              <a:rPr lang="en-US" dirty="0" smtClean="0"/>
              <a:t>          </a:t>
            </a:r>
            <a:r>
              <a:rPr lang="en-US" dirty="0"/>
              <a:t>r </a:t>
            </a:r>
            <a:r>
              <a:rPr lang="en-US" dirty="0" err="1"/>
              <a:t>r</a:t>
            </a:r>
            <a:r>
              <a:rPr lang="en-US" dirty="0"/>
              <a:t>                  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/>
              <a:t>          </a:t>
            </a:r>
            <a:r>
              <a:rPr lang="en-US" dirty="0" smtClean="0"/>
              <a:t>        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dirty="0"/>
              <a:t>                 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 smtClean="0"/>
              <a:t>R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                                      (</a:t>
            </a:r>
            <a:r>
              <a:rPr lang="th-TH" dirty="0"/>
              <a:t>ขรุขระแท้)  </a:t>
            </a:r>
            <a:r>
              <a:rPr lang="th-TH" dirty="0" smtClean="0"/>
              <a:t>            </a:t>
            </a:r>
            <a:r>
              <a:rPr lang="th-TH" dirty="0"/>
              <a:t>(ขรุขระ)          </a:t>
            </a:r>
            <a:r>
              <a:rPr lang="th-TH" dirty="0" smtClean="0"/>
              <a:t>              (</a:t>
            </a:r>
            <a:r>
              <a:rPr lang="th-TH" dirty="0"/>
              <a:t>ขรุขระ)   </a:t>
            </a:r>
            <a:r>
              <a:rPr lang="th-TH" dirty="0" smtClean="0"/>
              <a:t>                 </a:t>
            </a:r>
            <a:r>
              <a:rPr lang="th-TH" dirty="0"/>
              <a:t>(กลมแท้)</a:t>
            </a:r>
          </a:p>
        </p:txBody>
      </p:sp>
    </p:spTree>
    <p:extLst>
      <p:ext uri="{BB962C8B-B14F-4D97-AF65-F5344CB8AC3E}">
        <p14:creationId xmlns:p14="http://schemas.microsoft.com/office/powerpoint/2010/main" val="294040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544656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เป็นแบบเดียวกันหมด  นั่นคือ รูปลักษณ์เป็นถั่วขรุขระทั้งหมด  สาเหตุที่เป็นเช่นนี้ก็เพราะถั่วพันธุ์ขรุขระเป็นลักษณะเด่น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dominant trait)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ที่มองเห็นได้ชัดซึ่งจะข่มถั่วพันธุ์กลมที่เป็นคุณลักษณะด้อย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recessive trait)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ที่ซ่อนไม่ปรากฏให้เห็นได้ด้วยตา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ส่วนลูกรุ่นที่ 2  จะปรากฏเป็นถั่วขรุขระ 3 ส่วน  และถั่วพันธุ์แท้ 1 ส่วน  หรืออัตราส่วนที่มองเห็น คือ 3 : 1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จากผลการทดลองนี้   จะเห็นได้ว่า  การผสมถั่วข้ามพันธุ์จะส่งผลที่เกิดขึ้น 2 ประเภท ดังนี้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(1) ประเภทแรก  รูปลักษณ์ที่ปรากฏให้เห็นด้วยสายตา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phenotype)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นั้น  ลูกผสมที่เกิดขึ้นจะมีรูปลักษณ์ของถั่วที่ยีนมีคุณลักษณะเด่น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dominant trait)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ปรากฏให้เห็น  ยกเว้นลูกที่มีเฉพาะยีนที่มีคุณลักษณะด้อย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recessive trait)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เท่านั้น  จะปรากฏรูปลักษณ์ของพันธุ์แท้ ดังเช่น  ถั่วผสมในรุ่นที่ 1  จะมองเห็นเป็นถั่วขรุขระทั้งหมด  ส่วนในรุ่นที่ 2  จะปรากฏให้เห็นคือ  ถั่วพันธุ์กลมแท้ 1 ส่วน  และถั่วขรุขระ 3 ส่วน  ตามอัตราส่วน 1 : 3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(2) ประเภทที่สอง  เป็นลักษณะที่ปรากฏภายในยีน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genotype)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ซึ่งมองไม่เห็นด้วยสายตา  ตัวอย่างเช่น  ลูกในรุ่นที่ 1  ลูกผสมทุกตัวจะมียีนทั้งของถั่วพันธุ์ขรุขระและถั่วพันธุ์กลมอย่างละครึ่ง  ส่วนลูกในรุ่นที่ 2  จะมีพันธุ์กลมแท้ 1 ส่วน  พันธุ์ขรุขระแท้ 1 ส่วน  และลูกผสมที่มียีนของถั่วพันธุ์ขรุขระและพันธุ์กลมอีก 2 ส่วน  ตามอัตราส่วนดังนี้  1 : 2 : 1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เมนเดลได้ทำการทดลองครั้งแล้วครั้งเล่า และทดลองกับพืชหลายชนิด  ผลการทดลองปรากฏออกมาเป็นแบบแผนเดียวกัน จะเห็นได้ว่า การทดลองของเขาก่อให้เกิดประโยชน์ 2 ประการ คือ</a:t>
            </a:r>
          </a:p>
          <a:p>
            <a:pPr marL="4572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(1) เป็นการอธิบายและให้ความกระจ่างเกี่ยวกับการผสมข้ามสายพันธุ์</a:t>
            </a:r>
          </a:p>
          <a:p>
            <a:pPr marL="4572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(2) เป็นการค้นพบกฎแห่งพันธุกรรมเป็นคนแรก(7)</a:t>
            </a:r>
          </a:p>
        </p:txBody>
      </p:sp>
    </p:spTree>
    <p:extLst>
      <p:ext uri="{BB962C8B-B14F-4D97-AF65-F5344CB8AC3E}">
        <p14:creationId xmlns:p14="http://schemas.microsoft.com/office/powerpoint/2010/main" val="36063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315200" cy="720080"/>
          </a:xfrm>
        </p:spPr>
        <p:txBody>
          <a:bodyPr/>
          <a:lstStyle/>
          <a:p>
            <a:r>
              <a:rPr lang="th-TH" dirty="0" smtClean="0"/>
              <a:t> บทที่5  ไพรเมตกับบรรพบุรุษของมนุษย์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064896" cy="5544616"/>
          </a:xfrm>
        </p:spPr>
        <p:txBody>
          <a:bodyPr>
            <a:normAutofit/>
          </a:bodyPr>
          <a:lstStyle/>
          <a:p>
            <a:r>
              <a:rPr lang="th-TH" dirty="0" smtClean="0"/>
              <a:t>        ในตอนท้ายของบทก่อน เราได้อธิบายถึงความสัมพันธ์ระหว่างยุคทางธรณีวิทยากับการกำเนิดของสิ่งมีชีวิตตั้งแต่ยุคเริ่มต้นมาจนถึงปัจจุบัน   อนึ่ง  การจัดแบ่งประเภทของสิ่งมีชีวิตโดยลินเน่ออกเป็นกลุ่มเป็นพันธุ์อย่างละเอียด ทำให้เราทราบถึงโลกของพืชและโลกของสัตว์ว่าประกอบไปด้วยพืชสัตว์นานาพันธุ์ตามลำดับสูงต่ำของขั้นการวิวัฒนาการ   ทั้งที่อยู่ในน้ำ  บนบก และบินได้ในอากาศ   ความรู้ของการกำเนิดพืชและสัตว์  และการจัดลำดับและประเภทของสิ่งมีชีวิตเหล่านี้มีความสำคัญยิ่งต่อการเรียนรู้ทางด้านการดำรงชีวิตภายใต้สภาพแวดล้อมของพืชและสัตว์</a:t>
            </a:r>
          </a:p>
          <a:p>
            <a:r>
              <a:rPr lang="th-TH" dirty="0" smtClean="0"/>
              <a:t>        อย่างไรก็ตาม สาขาวิชามานุษยวิทยากายภาพมุ่งหาคำตอบในส่วนที่เกี่ยวข้องกับมนุษย์  ดังนั้น จะไม่ขอกล่าวถึงการกำเนิดและสายพันธุ์ของสัตว์แต่ละชนิด   แต่จะอธิบายถึงจุดกำเนิดและการวิวัฒนาการจนกลายเป็นสิ่งมีชีวิตในสกุลโฮโมเป็นหลัก  นั่นหมายความว่า เราจะมุ่งศึกษาสัตว์ที่เรียกว่า  "ไพรเมต" (</a:t>
            </a:r>
            <a:r>
              <a:rPr lang="en-US" dirty="0" smtClean="0"/>
              <a:t>primate)  </a:t>
            </a:r>
            <a:r>
              <a:rPr lang="th-TH" dirty="0" smtClean="0"/>
              <a:t>เพราะเชื่อกันว่า  สัตว์ในสายไพรเมตนี้เป็นจุดเริ่มต้นที่แยกออกจากสัตว์ชั้นต่ำประเภทอื่น ๆ  และไพรเมตนี้เองที่จะวิวัฒนาการไปเป็นมนุษย์ต่อไป  </a:t>
            </a:r>
          </a:p>
          <a:p>
            <a:pPr marL="45720" indent="0">
              <a:buNone/>
            </a:pPr>
            <a:r>
              <a:rPr lang="th-TH" dirty="0" smtClean="0"/>
              <a:t>  </a:t>
            </a:r>
          </a:p>
          <a:p>
            <a:pPr marL="45720" indent="0">
              <a:buNone/>
            </a:pPr>
            <a:r>
              <a:rPr lang="th-TH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การศึกษาเรื่องไพรเมต</a:t>
            </a:r>
          </a:p>
          <a:p>
            <a:pPr marL="45720" indent="0">
              <a:buNone/>
            </a:pPr>
            <a:r>
              <a:rPr lang="th-TH" dirty="0" smtClean="0"/>
              <a:t> การกำเนิดของไพรเมต</a:t>
            </a:r>
          </a:p>
          <a:p>
            <a:r>
              <a:rPr lang="th-TH" dirty="0" smtClean="0"/>
              <a:t>        ในเบื้องแรก จะขอกล่าวถึงลักษณะทางสรีรวิทยาของสัตว์ในตระกูลไพรเมตก่อน  โดยทั่วไปแล้ว โครงสร้างทางด้านร่างกายของไพรเมตไม่ได้มีความแตกต่างออกไปจากสัตว์ในตระกูลอื่นอย่างอย่างเห็นได้ชัด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17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064896" cy="4896544"/>
          </a:xfrm>
        </p:spPr>
        <p:txBody>
          <a:bodyPr>
            <a:normAutofit/>
          </a:bodyPr>
          <a:lstStyle/>
          <a:p>
            <a:r>
              <a:rPr lang="th-TH" dirty="0" smtClean="0"/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Hominidae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วงศ์นี้ถือได้ว่าเป็นวงศ์ที่วิวัฒนาการเป็นบรรพบุรุษของมนุษย์โบราณและจะเป็นมนุษย์ปัจจุบัน  โดยทั่วไปแล้ว ในหนังสือมานุษยวิทยาจะมีการใช้คำว่า โฮมินิด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Hominid)(4)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เป็นคำนามที่เรียกสิ่งมีชีวิตในวงศ์นี้ในความหมายว่าเป็น "มนุษย์“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ลักษณะเด่นทางชีวภาพและการดำรงชีวิตของโฮมินิด มีดังนี้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(1)  ใช้ชีวิตอยู่บนพื้นดินแทนการห้อยโหนบนต้นไม้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(2)  โฮมินิดใช้ขาทั้งสองข้างทำหน้าที่ในการพยุงร่างกายในเวลาเดิน และใช้มือเพื่อหยิบสิ่งของ  ซึ่งจะแตกต่างจากสัตว์ที่ไม่ใช่โฮมินิดที่มือและเท้าทำหน้าที่ทดแทนกันตลอดเวลา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(3)  โฮมินิดเดินตัวตั้งตรง  และจะเดินตั้งฉากกับพื้นดินเมื่อพัฒนาถึงจุดสูงสุด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(4)  มีขนาดมันสมองใหญ่ขึ้น  และสามารถสร้าง "วัฒนธรรม" เพื่อตอบสนองความต้องการได้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   วงศ์โฮมินิเดียจำแนกออกเป็น 2 สกุล  คือ สกุลออสตราโลพิธิคัส  และสกุลโฮโม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13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6120679"/>
          </a:xfrm>
        </p:spPr>
        <p:txBody>
          <a:bodyPr>
            <a:noAutofit/>
          </a:bodyPr>
          <a:lstStyle/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มานุษยวิทยาเป็นวิชาที่ว่าด้วยการศึกษาเรื่องราวของมนุษย์ในทุกแง่ทุกมุม โดยคำว่า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Anthropology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เป็นคำผสมในภาษากรีกสองคำ คือ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Anthropos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แปลว่ามนุษย์หรือคน ส่วน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logos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แปลว่าการศึกษาหรือศาสตร์หรือความรู้ที่ได้รับการจัดให้เป็นระบบ เมื่อนำคำสองคำนี้มาผสมกันแล้วจึงมีความหมายว่า "วิชาที่ศึกษาเรื่องมนุษย์ทุกๆ ด้าน"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จากคำจำกัดความดังกล่าวข้างต้น จะเห็นได้ว่าวิชานี้มีขอบเขตกว้างขวางมาก เพราะเป็นการศึกษาครอบคลุมเกี่ยวกับ "ตัวมนุษย์" และ "ผลงานทุกอย่างที่เกิดขึ้นจากการกระทำของมนุษย์" ดังนั้น เราจึงแบ่งเนื้อหาสาระของวิชานี้ออกเป็น 2 ส่วนใหญ่ ๆ คือ</a:t>
            </a:r>
          </a:p>
          <a:p>
            <a:pPr marL="4572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1. การศึกษาเกี่ยวกับตัวมนุษย์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เนื้อหาสาระกลุ่มแรกนี้ ก็คือ </a:t>
            </a:r>
            <a:r>
              <a:rPr lang="th-TH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วิชามานุษยวิทยาศึกษาเกี่ยวกับตัวมนุษย์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หมายถึงศึกษาถึงสรีรวิทยาทางชีวภาพที่ประกอบกันขึ้นเป็นตัวมนุษย์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physical or biological characteristics of human population)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เพื่อตอบคำถามหลัก 2 ข้อ คือ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(1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การวิวัฒนาการของมนุษย์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human evolution)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ในข้อนี้มุ่งเน้นที่จะตอบคำถามที่ว่า “</a:t>
            </a:r>
            <a:r>
              <a:rPr lang="th-TH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มนุษย์มาจากไหน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” “ใครคือ</a:t>
            </a:r>
            <a:r>
              <a:rPr lang="th-TH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บรรพบุรุษของมนุษย์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” “</a:t>
            </a:r>
            <a:r>
              <a:rPr lang="th-TH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มนุษย์กับสัตว์คล้ายคลึงหรือแตกต่างกันอย่างไร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” และ “</a:t>
            </a:r>
            <a:r>
              <a:rPr lang="th-TH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เหตุใดจึงเป็นเช่นนั้น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” การที่จะได้รับคำตอบที่ถูกต้องและมีระบบ จำเป็นต้องค้นหาคำตอบด้วยการย้อนอดีตไปนับตั้งแต่โลกได้กำเนิดขึ้นครั้งแรก ซึ่งต่อมาก็เกิดสิ่งมีชีวิตขึ้น และวิวัฒนาการเรื่อยมา จุดสนใจหลักของนักมานุษยวิทยาก็คือ การศึกษาโครงสร้างทางสรีระของสิ่งมีชีวิตจนกระทั่งกลายเป็นมนุษย์ขึ้น โดยวิเคราะห์ว่าอะไรที่เป็นปัจจัยหรือแรงผลักดัน ที่ทำให้เกิดการเปลี่ยนแปลงทางด้านโครงสร้างทางร่างกาย และลำดับขั้นตอนของการวิวัฒนาการจนกลายเป็นมนุษย์ในสกุลโฮโมเป็นอย่างไร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(2)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ความแตกต่างระหว่างมนุษย์ยุคปัจจุบัน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human variation)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ภายหลังที่เราเรียนรู้ว่ามนุษย์สกุลโฮโมได้วิวัฒนาการมาจนถึงจุดสูงสุดแล้ว คำถามในข้อที่สองนี้ก็คือ "เหตุใดยังปรากฏความแตกต่างในหมู่มนุษยชาติในยุคปัจจุบัน"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32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1"/>
            <a:ext cx="7315200" cy="792088"/>
          </a:xfrm>
        </p:spPr>
        <p:txBody>
          <a:bodyPr/>
          <a:lstStyle/>
          <a:p>
            <a:r>
              <a:rPr lang="th-TH" b="1" dirty="0"/>
              <a:t>บทที่6  สกุลโฮโม</a:t>
            </a:r>
            <a:r>
              <a:rPr lang="th-TH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3"/>
            <a:ext cx="8424936" cy="547264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สกุลโฮโมวิวัฒนาการต่อเรื่อยมา  โดยแยกออกจากสกุลออสตราโลพิธิคัสเมื่อราว 2 ล้านปีมาแล้ว  และถือกันว่าสกุลโฮโมนี้เป็นสกุลที่จะพัฒนาขั้นสูงขึ้นเป็นเช่นเราท่านในปัจจุบัน  แต่หลักฐานที่ค้นพบก่อให้เกิดความเชื่อที่แตกต่างกัน  จนไม่อาจชี้ชัดไปในแนวทางเดียวกันได้ว่า สกุลโฮโมมีสายวิวัฒนาการเป็นลำดับจากจุดไหนอย่างไร  จนถึงปัจจุบัน มีข้อสันนิฐานที่แตกต่างกันถึง 9 ทฤษฎี  เช่นทฤษฎีที่หนึ่งกล่าวว่า สกุลโฮโมวิวัฒนาการต่อจาก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africanus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robutus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H. erectus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H. sapiens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ในที่สุด  ส่วนบางทฤษฎีอ้างว่า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H. sapiens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น่าจะวิวัฒนาการจาก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aficanus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เพราะ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robustus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แยกสายออกไปต่างหาก(1)</a:t>
            </a:r>
          </a:p>
          <a:p>
            <a:pPr marL="4572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ในหนังสือเล่มนี้  จะยึดแนวคิดของหลุยส์ ลีคกี้ ที่กล่าวว่า  สกุลโฮโมแยกตัวเองออกจากสกุลออสตราโลพิธิคัสโดยผ่านสาย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A.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africanus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กลายเป็นโฮโมขั้นต้น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Early Homo)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ที่เรียกว่า โฮโม ฮาบิลิส 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Homo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habilis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ซึ่งริชาร์ด ลีคกี้เป็นผู้ค้นพบเมื่อปี คศ. 1972 จากนั้น ก็วิวัฒนาการเป็นขั้นสูงขึ้น(2)</a:t>
            </a:r>
          </a:p>
          <a:p>
            <a:pPr marL="4572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สกุลโฮโมจำแนกออกเป็น 2 สปิชี่ ได้แก่ (1) โฮโม อีเรคตัส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Homo erectus)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และ (2) โฮโม เซเปียนส์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Homo sapiens) </a:t>
            </a:r>
          </a:p>
          <a:p>
            <a:pPr marL="45720" indent="0"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โฮโม  อีเรคตัส</a:t>
            </a:r>
          </a:p>
          <a:p>
            <a:pPr marL="4572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ลักษณะทางร่ายกายของโฮโม อีเรคตัสที่สำคัญ   ได้แก่  มีรูปร่างสูงขึ้น มีขนาดหัวกะโหลกใหญ่  สามารถบรรจุมันสมองราว 775 - 1,225 ลบ.ซม.  และเดินด้วยสองเท้าได้อย่างมีประสิทธิภาพ  ส่วนลักษณะทางวัฒนธรรมนั้น  โฮโม อีเรคตัสสามารถสร้างเครื่องไม้เครื่องมือได้อย่างชำนิชำนาญเพื่อใช้ในการล่าสัตว์ขนาดใหญ่  อาศัยอยู่รวมกันเป็นกลุ่ม และริเริ่มใช้ "ไฟ"  เป็นครั้งแรก</a:t>
            </a:r>
          </a:p>
          <a:p>
            <a:pPr marL="4572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มีการค้นพบซากดึกดำบรรพ์ของโฮโม อีเรคตัสในทวีปเอเชีย ยุโรป และแอฟริกา แต่ไม่พบในทวีปอเมริกาและออสเตรเลียเลย(3)  ดังมีรายละเอียดเกี่ยวกับการค้นพบดังต่อไปนี้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222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136904" cy="5400640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นอกเหนือจากบริเวณแหล่งสำคัญดังที่เพิ่งกล่าวมานี้ นักวิทยาศาสตร์ยังค้นพบหลักฐานจากแหล่งอื่น ๆ อีกมาก เมื่อนำมาวิเคราะห์แล้ว ก็มีข้อสรุปดังนี้ โฮโม อีเรคตัสมีชีวิตอยู่ระหว่าง 600,000 - 2 ล้านปีมาแล้ว นอกจากนี้ ยังสันนิฐานกันว่า แต่เดิมมีแหล่งกำเนิดตามแถบเส้นศูนย์สูตร ต่อมา ได้อพยพกระจัดกระจายไปทางเหนือและบ้างก็ข้ามไปอาศัยอยู่ในทวีปยุโรป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เครื่องมือเครื่องใช้ที่โฮโม อีเรคตัสคิดขึ้นที่สำคัญ ได้แก่ เครื่องมือหินสำหรับสับหรือตัด โดยกะเทาะให้มีความคมด้านหนึ่ง แหล่งทำหินที่สำคัญก็คือ อาชูเลี่ยน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Acheulian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หินที่นำมาทำก็คือหินเหล็กไฟและหินเชิร์ด ซึ่งใช้ทำขวานหิน นอกจากนี้ยังทำภาชนะใส่ของ เสื้อผ้าเครื่องนุ่งห่ม ที่อยู่อาศัย และสามารถจัดระเบียบทางสังคมโดยมีการแบ่งงานระหว่างชายและหญิง พึ่งพานายพรานในการล่าสัตว์ ตลอดจนอยู่รวมกันเป็นกลุ่มราว 20 - 50 คน หรือ 3 - 12 ครอบครัว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อนี่ง เชื่อกันว่าโฮโม อีเรคตัสเป็นกลุ่มแรกที่เริ่มใช้ภาษาในการสื่อสาร แม้ว่าจะพูดได้ช้าราว 1 ใน 10 ของความเร็วที่มนุษย์ปัจจุบันพูดกัน แต่พวกเขาก็สามารถใช้ “ระบบสัญลักษณ." ด้านภาษาพูดเพื่อบ่งบอกถึงความต้องการและความรู้สึกของตนได้บ้าง เราเรียก วัฒนธรรมของโฮมินิดยุคโฮโม อีเรคตัสนี้ว่า "วัฒนธรรมอาชูเลี่ยน"(4)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โฮโม เซเปียนส์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กล่าวกันว่า โฮโม เซเปียนส์ เซเปียนส์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Homo sapiens sapiens)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ซึ่งเป็นสปิชี่ย่อย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Sub-species)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ของโฮโม เซเปียนส์ ซึ่งถือว่าเป็นมนุษย์ปัจจุบัน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modern man)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นี้เกิดขึ้นครั้งแรกเมื่อ 40,000 ปีมานี้ ดังนั้น ช่วงเวลาจาก 600,000 ปีมาจนถึง 40,000 ปีเป็นระยะเวลายาวนานที่โฮโม อีเรคตัส ได้วิวัฒนาการจนทำให้รูปลักษณ์ทางร่างกายเปลี่ยนแปลงเรื่อยมา จนกลายเป็น โฮโม เซเปียนส์ยุคแรก หรือเราอาจเรียกว่าเป็นยุคเปลี่ยนผ่านจากโฮโม อีเรคตัสมาเป็นโฮโม เซเปียนส์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686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2592287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โฮโม เซเปียนส์ เซเปียนส์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ภายหลังที่ยุคน้ำแข็งสิ้นสุดลงเมื่อราว 40,000 ปีมาแล้ว มนุษย์ปัจจุบันก็ถือกำเนิดขึ้น จริงอยู่ที่นักมานุษยวิทยากายภาพไม่อาจตกลงกันในเรื่องการจัดลำดับขั้นของการวิวัฒนาการ ดังที่แสดงในแผนผัง 6.1 แต่ก็เชื่อกันว่า โฮโม เซเปียนส์ เซเปียนส์วิวัฒนาการแยกสายออกจากมนุษย์นีแอนเดอร์ธอลส์ ทั้งนี้เพราะหลักฐานที่ค้นพบที่หมู่บ้านโครมันยอง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Cro-magnon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บริเวณตอนใต้ของประเทศฝรั่งเศส ซึ่งพบโครงกระดูกของมนุษย์ 5 คน มีอายุขัยในขณะเสียชีวิตราว 40 - 50 ปี มีขนาดกะโหลกที่บรรจุสมองได้ราว 1,590 ลบ.ซม. หน้าผากสูง คางยื่น ใบหน้าสั้น กลม ซึ่งมีโครงสร้างทางกายภาพเหมือนกับมนุษย์ปัจจุบัน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แผนผังที่ 6.1 ข้อสันนิฐานสายการวิวัฒนาการ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2050" name="Picture 2" descr="C:\Users\Office\Desktop\an113_06_02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4" y="2708920"/>
            <a:ext cx="80017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บทที่ 7</a:t>
            </a:r>
            <a:br>
              <a:rPr lang="th-TH" dirty="0" smtClean="0"/>
            </a:br>
            <a:r>
              <a:rPr lang="th-TH" dirty="0" smtClean="0"/>
              <a:t>ความแตกต่างระหว่างมนุษย์ปัจจุบัน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/>
              <a:t>ดังที่ได้กล่าวแล้วในตอนต้นของภาคที่หนึ่งว่า  วิชามานุษยวิทยากายภาพมีเนื้อหาสาระสำคัญที่เน้นศึกษา 2 หัวข้อ หัวข้อแรกคือการวิวัฒนนาการของมนุษย์ ดังที่ได้อธิบายรายละเอียดตั้งแต่บทที่ 2 - 6 ไปแล้ว ส่วนหัวข้อที่สองคือการศึกษาเรื่องความแตกต่างระหว่างหมู่มนุษยชาติที่มีชีวิตอยู่ในปัจจุบัน ซึ่งเป็นเนื้อหาที่จะพูดถึงในบทนี้</a:t>
            </a:r>
          </a:p>
          <a:p>
            <a:endParaRPr lang="th-TH" dirty="0" smtClean="0"/>
          </a:p>
          <a:p>
            <a:r>
              <a:rPr lang="th-TH" dirty="0" smtClean="0"/>
              <a:t>                ในเบื้องแรก เราน่าจะให้ความเข้าใจในหัวข้อเรื่องนี้ โดยเฉพาะอย่างยิ่งความหมายของคำว่าความแตกต่างระหว่างมนุษย์ (</a:t>
            </a:r>
            <a:r>
              <a:rPr lang="en-US" dirty="0" smtClean="0"/>
              <a:t>human variations) </a:t>
            </a:r>
            <a:r>
              <a:rPr lang="th-TH" dirty="0" smtClean="0"/>
              <a:t>เพราะมีผู้ใช้ศัพท์หลายคำในความหมายเดียวกัน  คำว่าความแตกต่างระหว่างมนุษย์หมายถึงความไม่เหมือนหรือความแตกต่างที่ปรากฏขึ้นในมนุษย์กลุ่มต่าง ๆ ที่ดำรงชีวิตอยู่ในปัจจุบัน  ความไม่เหมือนกันอาจเป็นสิ่งที่มองเห็นได้ด้วยตา (</a:t>
            </a:r>
            <a:r>
              <a:rPr lang="en-US" dirty="0" smtClean="0"/>
              <a:t>phenotype)  </a:t>
            </a:r>
            <a:r>
              <a:rPr lang="th-TH" dirty="0" smtClean="0"/>
              <a:t>อาทิเช่น  สีผิว  เส้นผม  หัวกะโหลกและรูปร่างของใบหน้า  และขนาดร่างกาย หรืออาจเป็นสิ่งที่ไม่สามารถมองเห็นได้ด้วยตา  (</a:t>
            </a:r>
            <a:r>
              <a:rPr lang="en-US" dirty="0" smtClean="0"/>
              <a:t>genotype)  </a:t>
            </a:r>
            <a:r>
              <a:rPr lang="th-TH" dirty="0" smtClean="0"/>
              <a:t>เช่น กลุ่มเลือด คุณลักษณะด้อย (</a:t>
            </a:r>
            <a:r>
              <a:rPr lang="en-US" dirty="0" smtClean="0"/>
              <a:t>recessive trait) </a:t>
            </a:r>
            <a:r>
              <a:rPr lang="th-TH" dirty="0" smtClean="0"/>
              <a:t>ที่มีอยู่ในยีน เป็นต้น</a:t>
            </a:r>
          </a:p>
          <a:p>
            <a:endParaRPr lang="th-TH" dirty="0" smtClean="0"/>
          </a:p>
          <a:p>
            <a:r>
              <a:rPr lang="th-TH" dirty="0" smtClean="0"/>
              <a:t>                ลักษณะของความแตกต่างดังที่เพิ่งกล่าวถึงนี้เป็นสิ่งที่เกิดขึ้นจริงและสามารถตรวจสอบได้ ดังนั้น นักมานุษยวิทยากายภาพจึงให้ความสนใจศึกษาเพื่อค้นหาสาเหตุว่าทำไมความแตกต่างจึงเกิดขึ้นในหมู่โฮโม เซเปียนส์ เซเปียนส์ ทั้ง ๆ ที่มนุษย์ปัจจุบันจัดอยู่ในสปิชี่ย่อยเดียวกัน  และความแตกต่างดังกล่าวมีแบบแผนเป็นอย่างไร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4317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ความแตกต่างระหว่างมนุษย์สมัยใหม่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230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dirty="0" smtClean="0"/>
              <a:t>                ปัจจุบัน  เราจะพบว่ามนุษย์ที่อาศัยอยู่บนโลกจำนวนกว่า 5,000 ล้านคนมีลักษณะทางกายภาพแตกต่างกันออกไป  เราอาจจำแนกความแตกต่างออกได้ดังนี้</a:t>
            </a:r>
          </a:p>
          <a:p>
            <a:r>
              <a:rPr lang="th-TH" sz="2400" dirty="0" smtClean="0"/>
              <a:t> (1)  ชาติพันธุ์ของมนุษย์ (</a:t>
            </a:r>
            <a:r>
              <a:rPr lang="en-US" sz="2400" dirty="0" smtClean="0"/>
              <a:t>race - </a:t>
            </a:r>
            <a:r>
              <a:rPr lang="th-TH" sz="2400" dirty="0" smtClean="0"/>
              <a:t>นักวิชาการบางกลุ่มใช้ศัพท์ว่า เชื้อชาติ)</a:t>
            </a:r>
          </a:p>
          <a:p>
            <a:r>
              <a:rPr lang="th-TH" sz="2400" dirty="0" smtClean="0"/>
              <a:t> (2)  ขนาดของร่างกาย</a:t>
            </a:r>
          </a:p>
          <a:p>
            <a:r>
              <a:rPr lang="th-TH" sz="2400" dirty="0" smtClean="0"/>
              <a:t> (3)  กลุ่มเลือด</a:t>
            </a:r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4824536" cy="47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00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92688"/>
          </a:xfrm>
        </p:spPr>
        <p:txBody>
          <a:bodyPr>
            <a:noAutofit/>
          </a:bodyPr>
          <a:lstStyle/>
          <a:p>
            <a:r>
              <a:rPr lang="th-TH" sz="1600" dirty="0" smtClean="0"/>
              <a:t>1.  การจำแนกชาติพันธุ์</a:t>
            </a:r>
          </a:p>
          <a:p>
            <a:r>
              <a:rPr lang="th-TH" sz="1600" dirty="0" smtClean="0"/>
              <a:t>                คงไม่มีใครปฏิเสธว่ามนุษย์ปัจจุบันประกอบไปด้วยผู้คนหลายชาติพันธุ์ ทั้งนี้เพราะเป็นรูปลักษณะที่เราสามารถมองเห็นด้วยตาได้อย่างชัดเจน   ดังนั้น จึงมีผู้พยายามจำแนกชาติพันธุ์ของมนุษย์ออกเป็นกลุ่ม ๆ ตามลักษณะสีผิว</a:t>
            </a:r>
          </a:p>
          <a:p>
            <a:r>
              <a:rPr lang="th-TH" sz="1600" dirty="0" smtClean="0"/>
              <a:t>                กล่าวกันว่า  ความพยายามนี้เกิดขึ้นมานานนับตั้งแต่ปี 1350   ก่อนคริสต์ศักราชที่ชาวอียิปต์โบราณแบ่งแยกคนออกเป็น 4 กลุ่ม   ได้แก่ ชาวอียิปต์มีผิวสีแดง   ผิวเหลืองเป็นของคนตะวันออก  สีขาวเป็นของคนจากทางเหนือ  และทางทิศใต้ประกอบด้วยคนผิวสีดำ</a:t>
            </a:r>
          </a:p>
          <a:p>
            <a:r>
              <a:rPr lang="th-TH" sz="1600" dirty="0" smtClean="0"/>
              <a:t>                ต่อมา มีการจัดแบ่งกลุ่มคนตามสีผิวอีกหลายครั้งตามทรรศนะของผู้แบ่งแต่ละคน อาทิเช่น</a:t>
            </a:r>
          </a:p>
          <a:p>
            <a:r>
              <a:rPr lang="th-TH" sz="1600" dirty="0" smtClean="0"/>
              <a:t>                ก. ลินเน่  คศ. 1758  แบ่งคนออกเป็นดังนี้</a:t>
            </a:r>
          </a:p>
          <a:p>
            <a:r>
              <a:rPr lang="th-TH" sz="1600" dirty="0" smtClean="0"/>
              <a:t>       (1)   </a:t>
            </a:r>
            <a:r>
              <a:rPr lang="en-US" sz="1600" dirty="0" smtClean="0"/>
              <a:t>Homo </a:t>
            </a:r>
            <a:r>
              <a:rPr lang="en-US" sz="1600" dirty="0" err="1" smtClean="0"/>
              <a:t>erupaeus</a:t>
            </a:r>
            <a:r>
              <a:rPr lang="en-US" sz="1600" dirty="0" smtClean="0"/>
              <a:t>     (2)   Homo </a:t>
            </a:r>
            <a:r>
              <a:rPr lang="en-US" sz="1600" dirty="0" err="1" smtClean="0"/>
              <a:t>asiaticus</a:t>
            </a:r>
            <a:r>
              <a:rPr lang="en-US" sz="1600" dirty="0" smtClean="0"/>
              <a:t>   (3)   Homo </a:t>
            </a:r>
            <a:r>
              <a:rPr lang="en-US" sz="1600" dirty="0" err="1" smtClean="0"/>
              <a:t>afer</a:t>
            </a:r>
            <a:r>
              <a:rPr lang="en-US" sz="1600" dirty="0" smtClean="0"/>
              <a:t>    (4)   Homo </a:t>
            </a:r>
            <a:r>
              <a:rPr lang="en-US" sz="1600" dirty="0" err="1" smtClean="0"/>
              <a:t>americanus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               </a:t>
            </a:r>
            <a:r>
              <a:rPr lang="th-TH" sz="1600" dirty="0" smtClean="0"/>
              <a:t>ข. โธมัส ฮักซ์เล่ห์  (</a:t>
            </a:r>
            <a:r>
              <a:rPr lang="en-US" sz="1600" dirty="0" smtClean="0"/>
              <a:t>Thomas H. Huxley)  </a:t>
            </a:r>
            <a:r>
              <a:rPr lang="th-TH" sz="1600" dirty="0" smtClean="0"/>
              <a:t>คศ. 1870  แบ่งออกเป็นดังนี้</a:t>
            </a:r>
          </a:p>
          <a:p>
            <a:r>
              <a:rPr lang="th-TH" sz="1600" dirty="0" smtClean="0"/>
              <a:t>      (1)   </a:t>
            </a:r>
            <a:r>
              <a:rPr lang="en-US" sz="1600" dirty="0" smtClean="0"/>
              <a:t>Negroid                - Bushman,  Negro,  Papuan</a:t>
            </a:r>
          </a:p>
          <a:p>
            <a:r>
              <a:rPr lang="en-US" sz="1600" dirty="0" smtClean="0"/>
              <a:t>      (2)   </a:t>
            </a:r>
            <a:r>
              <a:rPr lang="en-US" sz="1600" dirty="0" err="1" smtClean="0"/>
              <a:t>Australoid</a:t>
            </a:r>
            <a:r>
              <a:rPr lang="en-US" sz="1600" dirty="0" smtClean="0"/>
              <a:t>         - Australian,  Dravidians, Ethiopian</a:t>
            </a:r>
          </a:p>
          <a:p>
            <a:r>
              <a:rPr lang="en-US" sz="1600" dirty="0" smtClean="0"/>
              <a:t>      (3)   Mongoloid        - Mongol,  Polynesian,  American </a:t>
            </a:r>
            <a:r>
              <a:rPr lang="en-US" sz="1600" dirty="0" err="1" smtClean="0"/>
              <a:t>eskimo</a:t>
            </a:r>
            <a:r>
              <a:rPr lang="en-US" sz="1600" dirty="0" smtClean="0"/>
              <a:t>, Malay</a:t>
            </a:r>
          </a:p>
          <a:p>
            <a:r>
              <a:rPr lang="en-US" sz="1600" dirty="0" smtClean="0"/>
              <a:t>      (4)   Xanthochroid    - Xanthochroid of northern </a:t>
            </a:r>
            <a:r>
              <a:rPr lang="en-US" sz="1600" dirty="0" err="1" smtClean="0"/>
              <a:t>Europe,Melanochroid</a:t>
            </a:r>
            <a:r>
              <a:rPr lang="en-US" sz="1600" dirty="0" smtClean="0"/>
              <a:t> of</a:t>
            </a:r>
          </a:p>
          <a:p>
            <a:r>
              <a:rPr lang="en-US" sz="1600" dirty="0" smtClean="0"/>
              <a:t>              southern Europe, </a:t>
            </a:r>
            <a:r>
              <a:rPr lang="en-US" sz="1600" dirty="0" err="1" smtClean="0"/>
              <a:t>Melanochroid</a:t>
            </a:r>
            <a:r>
              <a:rPr lang="en-US" sz="1600" dirty="0" smtClean="0"/>
              <a:t> of Asia - Arabs, </a:t>
            </a:r>
          </a:p>
          <a:p>
            <a:r>
              <a:rPr lang="en-US" sz="1600" dirty="0" smtClean="0"/>
              <a:t>              Afghan, Hindus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505897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 ดังนั้น องค์การยูเนสโกจึงลงความเห็นว่า...ในทางมานุษยวิทยา คำว่าชาติพันธุ์ใช้ในการแบ่งกลุ่มมนุษยชาติซึ่งมีลักษณะสีผิวทางด้านร่างกายแตกต่างกัน  ความแตกต่างกันนี้เป็นความแตกต่างขั้นพื้นฐานทางธรรมชาติและสืบต่อไปยังลูกหลานได้โดยทางพันธุกรรม  การจัดกลุ่มของมนุษย์โดยวิธีนี้  นักมานุษยวิทยาได้ใช้กฎเกณฑ์ของการแบ่งทางสัตวศาสตร์  หรืออีกนัยหนึ่งก็คือแบ่งตามหลักของชีววิทยา...  แต่ต้องขอย้ำว่าการแบ่งแยกกลุ่มซึ่งอาศัยชาติพันธุ์เป็นหลักนี้    "ไม่ใช้" เป็นสื่อสำคัญในทางมานุษยวิทยามากนัก ทั้งนี้ ลักษณะของความแตกต่างด้านอื่นซึ่งซับซ้อน และมีความหมายในเชิงนิตินัยยังมีอีกมาก... คนเราไม่ว่าจะเป็นคนมีผิวพรรณแบบไหน  ก็ย่อมมีจิตใจที่คล้ายคลึงกัน  บางคนเป็นคนดี  บางคนก็เป็นคนเลวควบคู่กันไป   คนทุกสีผิวอาจมีความรู้ความฉลาดและสามารถเท่าเทียมกันถ้าหากอยู่ในสภาพแวดล้อมที่คล้ายคลึงกัน</a:t>
            </a:r>
          </a:p>
          <a:p>
            <a:endParaRPr lang="th-TH" dirty="0" smtClean="0"/>
          </a:p>
          <a:p>
            <a:r>
              <a:rPr lang="th-TH" dirty="0" smtClean="0"/>
              <a:t>ขนาดของร่างกาย</a:t>
            </a:r>
          </a:p>
          <a:p>
            <a:r>
              <a:rPr lang="th-TH" dirty="0" smtClean="0"/>
              <a:t>                จากการที่โครงสร้างและรูปร่างทางร่างกายของมนุษย์มีขนาดแตกต่างกัน  ทำให้นัก  มานุษยวิทยากายภาพให้ความสนใจค้นหาสาเหตุของความแตกต่างดังกล่าว  ด้วยการตั้งสมมติฐาน เช่น  กฎทางสัตวศาสตร์ที่เรียกว่า </a:t>
            </a:r>
            <a:r>
              <a:rPr lang="en-US" dirty="0" smtClean="0"/>
              <a:t>Bergman's rule   </a:t>
            </a:r>
            <a:r>
              <a:rPr lang="th-TH" dirty="0" smtClean="0"/>
              <a:t>กล่าวว่า กลุ่มมนุษย์ที่มีโครงสร้างทางร่างกายขนาดเล็กมักจะพบว่าอาศัยอยู่ตามบริเวณเส้นศูนย์สูตร ส่วนกลุ่มที่มีร่างกายสูงใหญ่จะพบในเขตอากาศหนาว5  เมื่อนำทฤษฎีนี้มาตรวจสอบกับข้อเท็จจริง  ปรากฏว่าในบางกรณีอาจไม่ตรงกับความเป็นจริง  เช่น ชาวเอสกิโมมิได้มีขนาดร่างกายสูงใหญ่ทั้ง ๆ ที่อาศัยอยู่ในเขตขั้วโลก  อย่างไรก็ตาม ผู้ตั้งทฤษฎีก็ให้เหตุผลต่ออีกว่า แม้ว่าพวกเอสกิโมจะเตี้ย  แต่พวกเขาก็มีร่ายกายที่แข็งแรง  อกหนา  ขาสั้น  มีนิ้วมือนิ้วเท้าสั้น  ซึ่งลักษณะดังนี้ถูกสร้างขึ้นเพื่อเก็บรักษาความร้อนของร่างกายได้เป็นอย่างดี  ในทางตรงกันข้าม ชาวแอฟริกันเผ่าไนโลติกที่อาศัยอยู่ในบริเวณเขตร้อนมีความสูงกว่า 180 ซม.ขึ้นไป  แต่พวกนี้กลับผอม  เอวบาง และลำตัวยาว แขนขายาว ลักษณะเช่นนี้มีความเหมาะสมต่อการมีชีวิตอยู่ในเขตร้อน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123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90016" cy="57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230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 ประเด็นที่นักมานุษยวิทยาให้ความสนใจมาก    ก็คือ  การดำรงชีวิตของคนที่อาศัยอยู่บริเวณที่ราบสูงเหนือระดับน้ำทะเลมาก ๆ  จากการศึกษาพบว่า อวัยวะทางร่างกายมีการปรับเปลี่ยนให้เหมาะสมกับสภาวะที่มีปริมาณอากาศอ๊อกซีเจนน้อย เช่น ขนาดของปอดและหัวใจใหญ่ กว่าคนปกติที่อาศัยอยู่บนพื้นราบ  จำนวนเม็ดโลหิดแดงมีมากขึ้น ฯลฯ  ตัวอย่างของกลุ่มคนเหล่านี้ ได้แก่ ชาวเนปาลและธิเบตจำนวนกว่า 10 ล้านคนที่อาศัยบนที่ราบสูงเชิงเขาหิมาลัยที่มีความสูงเฉลี่ย 12,000 ฟุต  และคนอินเดียนแดงจำนวนกว่า 25 ล้านคนที่อาศัยบนที่ราบสูงแอนดิสในทวีปอเมริกาใต้ซึ่งมีความสูงราว 17,500 ฟุตเหนือระดับน้ำทะเล  บริเวณที่อยู่อาศัยที่มีความสูงขนาดนี้จะมีผลต่อภาวะการเจริญพันธุ์หากคนจากพื้นราบขึ้นไปอาศัยอยู่  </a:t>
            </a:r>
          </a:p>
          <a:p>
            <a:r>
              <a:rPr lang="th-TH" dirty="0" smtClean="0"/>
              <a:t>กลุ่มเลือดของมนุษย์  (</a:t>
            </a:r>
            <a:r>
              <a:rPr lang="en-US" dirty="0" smtClean="0"/>
              <a:t>Human blood) </a:t>
            </a:r>
          </a:p>
          <a:p>
            <a:r>
              <a:rPr lang="en-US" dirty="0" smtClean="0"/>
              <a:t>                </a:t>
            </a:r>
            <a:r>
              <a:rPr lang="th-TH" dirty="0" smtClean="0"/>
              <a:t>มนุษย์ในโลกมีกลุ่มเลือดแตกต่างกัน นักวิทยาศาสตร์จัดจำแนกกลุ่มเลือดของมนุษย์ออกเป็นหลายกลุ่มตามโครงสร้างในเม็ดเลือดและตามประเภทของสารที่เป็นองค์ประกอบในเม็ดเลือด  แต่การจำแนกมีอยู่หลายระบบ   เช่น  </a:t>
            </a:r>
            <a:r>
              <a:rPr lang="en-US" dirty="0" smtClean="0"/>
              <a:t>ABO system,   P system,   Lutheran system  </a:t>
            </a:r>
            <a:r>
              <a:rPr lang="th-TH" dirty="0" smtClean="0"/>
              <a:t>และ </a:t>
            </a:r>
            <a:r>
              <a:rPr lang="en-US" dirty="0" err="1" smtClean="0"/>
              <a:t>Kell</a:t>
            </a:r>
            <a:r>
              <a:rPr lang="en-US" dirty="0" smtClean="0"/>
              <a:t> system </a:t>
            </a:r>
            <a:r>
              <a:rPr lang="th-TH" dirty="0" smtClean="0"/>
              <a:t>เป็นต้น</a:t>
            </a:r>
          </a:p>
          <a:p>
            <a:r>
              <a:rPr lang="th-TH" dirty="0" smtClean="0"/>
              <a:t>                ในที่นี้จะกล่าวเฉพาะการจัดแบ่งตาม  </a:t>
            </a:r>
            <a:r>
              <a:rPr lang="en-US" dirty="0" smtClean="0"/>
              <a:t>ABO system </a:t>
            </a:r>
            <a:r>
              <a:rPr lang="th-TH" dirty="0" smtClean="0"/>
              <a:t>เพราะเป็นระบบที่มีการยอมรับกันอย่างแพร่หลาย รวมทั้งประเทศไทยของเราด้วย ระบบเอบีโอได้รับการค้นพบเมื่อปี คศ.1900 โดยคาร์ล แลนด์สไตเนอร์ (</a:t>
            </a:r>
            <a:r>
              <a:rPr lang="en-US" dirty="0" smtClean="0"/>
              <a:t>Karl Landsteiner)  </a:t>
            </a:r>
            <a:r>
              <a:rPr lang="th-TH" dirty="0" smtClean="0"/>
              <a:t>และได้แสดงลักษณะไว้ในตารางที่ 7.1</a:t>
            </a:r>
          </a:p>
          <a:p>
            <a:r>
              <a:rPr lang="th-TH" dirty="0" smtClean="0"/>
              <a:t>                จะเห็นได้ว่า </a:t>
            </a:r>
            <a:r>
              <a:rPr lang="en-US" dirty="0" smtClean="0"/>
              <a:t>O  </a:t>
            </a:r>
            <a:r>
              <a:rPr lang="th-TH" dirty="0" smtClean="0"/>
              <a:t>เป็นอัลลีลที่มีคุณลักษณะด้อย (</a:t>
            </a:r>
            <a:r>
              <a:rPr lang="en-US" dirty="0" smtClean="0"/>
              <a:t>recessive trait)  </a:t>
            </a:r>
            <a:r>
              <a:rPr lang="th-TH" dirty="0" smtClean="0"/>
              <a:t>จะปรากฏเป็นเลือดกลุ่ม </a:t>
            </a:r>
            <a:r>
              <a:rPr lang="en-US" dirty="0" smtClean="0"/>
              <a:t>O  </a:t>
            </a:r>
            <a:r>
              <a:rPr lang="th-TH" dirty="0" smtClean="0"/>
              <a:t>ก็ต่อเมื่อมีอัลลีลในยีน (</a:t>
            </a:r>
            <a:r>
              <a:rPr lang="en-US" dirty="0" smtClean="0"/>
              <a:t>genotype) </a:t>
            </a:r>
            <a:r>
              <a:rPr lang="th-TH" dirty="0" smtClean="0"/>
              <a:t>เป็น </a:t>
            </a:r>
            <a:r>
              <a:rPr lang="en-US" dirty="0" smtClean="0"/>
              <a:t>OO </a:t>
            </a:r>
            <a:r>
              <a:rPr lang="th-TH" dirty="0" smtClean="0"/>
              <a:t>เท่านั้น  หากผสมกับอักลีล </a:t>
            </a:r>
            <a:r>
              <a:rPr lang="en-US" dirty="0" smtClean="0"/>
              <a:t>A </a:t>
            </a:r>
            <a:r>
              <a:rPr lang="th-TH" dirty="0" smtClean="0"/>
              <a:t>หรือ </a:t>
            </a:r>
            <a:r>
              <a:rPr lang="en-US" dirty="0" smtClean="0"/>
              <a:t>B </a:t>
            </a:r>
            <a:r>
              <a:rPr lang="th-TH" dirty="0" smtClean="0"/>
              <a:t>ทำให้เป็น </a:t>
            </a:r>
            <a:r>
              <a:rPr lang="en-US" dirty="0" smtClean="0"/>
              <a:t>AO </a:t>
            </a:r>
            <a:r>
              <a:rPr lang="th-TH" dirty="0" smtClean="0"/>
              <a:t>หรือ </a:t>
            </a:r>
            <a:r>
              <a:rPr lang="en-US" dirty="0" smtClean="0"/>
              <a:t>BO </a:t>
            </a:r>
            <a:r>
              <a:rPr lang="th-TH" dirty="0" smtClean="0"/>
              <a:t>คน ๆ นั้นก็จะมีกลุ่มเลือด (</a:t>
            </a:r>
            <a:r>
              <a:rPr lang="en-US" dirty="0" smtClean="0"/>
              <a:t>phenotype) </a:t>
            </a:r>
            <a:r>
              <a:rPr lang="th-TH" dirty="0" smtClean="0"/>
              <a:t>เป็น </a:t>
            </a:r>
            <a:r>
              <a:rPr lang="en-US" dirty="0" smtClean="0"/>
              <a:t>A </a:t>
            </a:r>
            <a:r>
              <a:rPr lang="th-TH" dirty="0" smtClean="0"/>
              <a:t>หรือ </a:t>
            </a:r>
            <a:r>
              <a:rPr lang="en-US" dirty="0" smtClean="0"/>
              <a:t>B </a:t>
            </a:r>
            <a:r>
              <a:rPr lang="th-TH" dirty="0" smtClean="0"/>
              <a:t>ทั้งนี้เพราะ </a:t>
            </a:r>
            <a:r>
              <a:rPr lang="en-US" dirty="0" smtClean="0"/>
              <a:t>A </a:t>
            </a:r>
            <a:r>
              <a:rPr lang="th-TH" dirty="0" smtClean="0"/>
              <a:t>และ </a:t>
            </a:r>
            <a:r>
              <a:rPr lang="en-US" dirty="0" smtClean="0"/>
              <a:t>B </a:t>
            </a:r>
            <a:r>
              <a:rPr lang="th-TH" dirty="0" smtClean="0"/>
              <a:t>เป็นอัลลีลที่มีคุณลักษณะเด่น (</a:t>
            </a:r>
            <a:r>
              <a:rPr lang="en-US" dirty="0" smtClean="0"/>
              <a:t>dominant trait)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2841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 มานุษยวิทยาสังคมและวัฒนธรรม</a:t>
            </a:r>
          </a:p>
          <a:p>
            <a:endParaRPr lang="th-TH" dirty="0" smtClean="0"/>
          </a:p>
          <a:p>
            <a:r>
              <a:rPr lang="th-TH" dirty="0" smtClean="0"/>
              <a:t>                 เป้าหมายหลักของการศึกษาวิชามานุษยวิทยาสังคมและวัฒนธรรม ก็คือ การเรียนรู้ลักษณะและสภาพสังคมและวัฒนธรรมของสังคมอื่นที่แปลกแตกต่างไปจากของเรา จริงอยู่ที่โฮโม เซเปียนส์ เซเปียนส์ได้วิวัฒนาการมาจากสกุลเดียวกัน แต่เมื่อมนุษย์มาอยู่รวมกันเป็นหมู่เป็นเหล่าภายใต้สภาพแวดล้อมที่ไม่เหมือนกัน ทำให้การสร้างความสัมพันธ์ต่อกันทางสังคมและมีระเบียบแบบแผนทางวัฒนธรรมแตกต่างกันออกไป</a:t>
            </a:r>
          </a:p>
          <a:p>
            <a:endParaRPr lang="th-TH" dirty="0" smtClean="0"/>
          </a:p>
          <a:p>
            <a:r>
              <a:rPr lang="th-TH" dirty="0" smtClean="0"/>
              <a:t>                ในอดีต จุดสนใจเริ่มแรกของนักมานุษยวิทยาชาวยุโรปอยู่ที่การศึกษาสังคมดั้งเดิมที่ตั้งอยู่นอกทวีปยุโรป ต่อมา เมื่อสังคมต่างเปลี่ยนแปลงไป รวมทั้งได้มีการพัฒนาวิธีการศึกษาในสาขานี้ให้มีกฏเกณฑ์และเป็นระบบ นักมานุษยวิทยาจึงขยายความสนใจออกไปอย่างกว้างขวาง โดยทำการศึกษาสังคมและวัฒนธรรมของสังคมทุกสังคมทั่วโลก       </a:t>
            </a:r>
          </a:p>
          <a:p>
            <a:endParaRPr lang="th-TH" dirty="0" smtClean="0"/>
          </a:p>
          <a:p>
            <a:r>
              <a:rPr lang="th-TH" dirty="0" smtClean="0"/>
              <a:t>                 สถาบันทางสังคมที่สำคัญ ได้แก่ เทคโนโลยีและระบบเศรษฐกิจ การเมือง ครอบครัว ศาสนาและความเชื่อ ศิลปะและภาษาเป็นหัวข้อสำคัญที่นักมานุษยวิทยาต่างค้นหารูปแบบในแต่ละสังคมซึ่งสถาบันเหล่านี้จะส่งผลให้รูปลักษณ์ของวิธีการดำเนินชีวิตของคนในแต่ละสังคมแตกต่างกัน อนึ่ง จุดเด่นของวิชามานุษยวิทยาอีกประการหนึ่ง ก็คือ วิธีการศึกษาที่ใช้การสังเกตแบบมีส่วนร่วมด้วยการออกไปอาศัยอยู่ร่วมกับสมาชิกของสังคมที่ต้องการศึกษาเป็นระยะเวลานานพอที่จะเข้าใจพฤติกรรมของคนได้อย่างละเอียด จึงเป็นผลให้วิชามานุษยวิทยากลายเป็นศาสตร์ทางสังคมวัฒนธรรมที่ลุ่มลึกและเอื้อประโยชน์ต่อการเรียนรู้เกี่ยวกับมนุษยชาติได้เป็นอย่างดียิ่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746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648072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ขอบเขตของวิชามานุษยวิทยากายภาพ</a:t>
            </a:r>
          </a:p>
          <a:p>
            <a:pPr marL="45720" indent="0">
              <a:buNone/>
            </a:pPr>
            <a:endParaRPr lang="th-TH" sz="2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การศึกษาเกี่ยวกับ "</a:t>
            </a:r>
            <a:r>
              <a:rPr lang="th-TH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ตัวมนุษย์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" และ "</a:t>
            </a:r>
            <a:r>
              <a:rPr lang="th-TH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ความเป็นมา"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ในแง่โครงสร้างทางชีวภาพนั้นเป็นหน้าที่หลักของนักมานุษยวิทยากายภาพ นักมานุษยวิทยาสาขานี้ใช้แนวการศึกษาแบบ ชีววัฒนธรรม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biocultural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approach)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มาใช้เป็นกรอบเพื่อค้นหาความรู้ความเข้าใจในเรื่องสรีรวิทยาของมนุษย์ โดยแนวการศึกษาแบบนี้เป็นการนำเอาความรู้สาขาชีววิทยา สัตวศาสตร์ พันธุศาสตร์ สิ่งแวดล้อมและนิเวศวิทยา และวัฒนธรรมมาผสมผสานกันเพื่อสร้างกรอบการวิเคราะห์ใหม่ใช้ในการศึกษา ตัวของมนุษย์หรือโฮโม เซเปียนส์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Homo sapiens) </a:t>
            </a:r>
          </a:p>
          <a:p>
            <a:pPr marL="45720" indent="0">
              <a:buNone/>
            </a:pP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จากแนว</a:t>
            </a:r>
            <a:r>
              <a:rPr lang="th-TH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การศึกษาแบบชีววัฒนธรรมนี้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ได้ส่งผลให้วิชามานุษยวิทยากายภาพมีลักษณะเด่นแตกต่างไปจากวิชาในสาขาสังคมศาสตร์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Social sciences)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อื่น ๆ ทั้งนี้เป็นเพราะได้นำวิทยาการของการศึกษาในสาขาวิทยาศาสตร์ธรรมชาติ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Natural sciences)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หลายสาขา อาทิเช่น ชีววิทยา ธรณีวิทยา กายวิภาคศาสตร์ สัตววิทยา พันธุศาสตร์ และเคมีมาใช้เป็นเครื่องมือ รวมทั้งได้นำทฤษฎีทางวิทยาศาสตร์มาใช้ในการศึกษาวิเคราะห์ ในขณะเดียวกัน จากการที่มวลมนุษย์ต้องตอบสนองต่อความต้องการทางร่างกายและสิ่งแวดล้อมรอบกาย ต้องอาศัยอยู่รวมกันเป็นกลุ่มและแสดงพฤติกรรมไปตามกฎเกณฑ์ทางวัฒนธรรมที่ได้สร้างสมกันขึ้นมา </a:t>
            </a:r>
            <a:r>
              <a:rPr lang="th-TH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ำให้นักมานุษยวิทยากายภาพมีความจำเป็นที่จะต้องให้ความสนใจเรื่องความสัมพันธ์ระหว่างลักษณะทางชีวภาพกับการโต้ตอบทางวัฒนธรรมของมนุษย์ที่มีชีวิตอยู่ในแต่ละยุคแต่ละสมัยภายใต้สภาพแวดล้อมทางธรรมชาติที่พวกเขาอาศัยอยู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ดังนั้น แนวการศึกษาแบบชีววัฒนธรรมจึงยังผลให้วิชามานุษย-วิทยากายภาพมีเอกลักษณ์เฉพาะตัวที่มีแนวโน้มเป็นวิทยาศาสตร์ธรรมชาติมากกว่าวิชาในสาขาสังคมศาสตร์อื่น ๆ ด้วยเหตุนี้ ผู้เรียนในสาขาวิชาแพทย์ศาสตร์จึงต้องเรียนวิชามานุษยวิทยากายภาพเป็นวิชาพื้นฐาน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3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315200" cy="663253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บทที่ 8 มานุษยวิทยาสังคมและวัฒนธรรม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619268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         สำหรับวิชามานุษยวิทยาในประเทศไทยของเรานั้น จากหลักฐานที่ค้นพบแสดงให้เห็นว่า คนไทยให้ความสนใจศึกษาวัฒนธรรมและสังคมของชนชาติอื่น ทั้งที่ตั้งอยู่ในแถบสุวรรณภูมิและทั่วโลกมาเป็นเวลาช้านานแล้ว ดังจะเห็นได้จากประวัติศาสตร์ที่ไทยติดต่อเกี่ยวข้องกับต่างชาติต่างภาษา เช่น เปอร์เซีย ญี่ปุ่น ฮอลันดา ปอร์ตุเกต อังกฤษ ฝรั่งเศส ฯลฯ และชนต่างเผ่าในแถบเอเชียอาคเนย์ เช่น ขมุ ละว้า กะเหรี่ยง เย้า ฉาน กะฉิ่น พม่า ลาว เขมร อินโดนีเซีย ฯลฯ ทำให้เกิดความต้องการที่จะเรียนรู้สังคมและวัฒนธรรมของพวกเขา ผลการศึกษาได้ปรากฏแพร่หลายในรูปนิทาน พงศาวดาร ศิลาจารึก เป็นต้น  ต่อมา เมื่อมีการศึกษา "องค์ความรู้ทางด้านมานุษยวิทยา" ที่คิดค้นขึ้นโดยพวกฝรั่ง นักมานุษยวิทยาไทยส่วนใหญ่ก็นำแนวคิด ทฤษฎี และวิธีการศึกษามาใช้ในการศึกษาสังคมไทย และสังคมของชนกลุ่มน้อยที่อยู่ในประเทศไทย เช่น ชาวเขา และเงาะซาไก  ปัจจุบัน ผลงานที่เกี่ยวกับสังคมวัฒนธรรมไทยมีอยู่มากมาย ซึ่งสามารถหาอ่าน/ศึกษาตามห้องสมุด   และศูนย์วิจัยในสถาบันการศึกษาทั่วประเทศ ทำให้คนไทยในยุคนี้สามารถเข้าใจเรื่องราวสังคมและวัฒนธรรมของไทยและของเทศที่เป็นระบบตามระเบียบแบบแผนของการศึกษาวิชามานุษยวิทยาสากล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มานุษยวิทยาสังคม</a:t>
            </a:r>
          </a:p>
          <a:p>
            <a:r>
              <a:rPr lang="th-TH" dirty="0" smtClean="0"/>
              <a:t>        นักวิชาการชาวอังกฤษจากมหาวิทยาลัยต่าง ๆ ทั่วสหราชอาณาจักรจะเรียกตัวเองว่า นักมานุษยวิทยาสังคม  อนึ่ง เนื่องจากประเทศอังกฤษได้เปิดสอนสาขาวิชานี้มาช้านานและเป็นแหล่งให้การศึกษาแก่คนจากประเทศต่าง ๆ ในเครือจักรภพทุกประเทศเพื่อนำความรู้กลับไปสอนในสถานศึกษาในประเทศของตน ทำให้นักวิชาการของประเทศเหล่านั้น  อาทิเช่น แคนาดา ออสเตรเลีย นิวซีแลนด์ มาเลเซีย อินเดีย ศรีลังกา  และประเทศในทวีปแอฟริกา  ลาตินอเมริกา รวมทั้งอเมริกาใต้ ตลอดจนบางส่วนของสหรัฐอเมริกาที่ผู้ที่จบการศึกษาจากประเทศอังกฤษ และ คนอังกฤษที่ย้ายไปสอนในมหาวิทยาลัยของสหรัฐฯ อีกทั้งนักวิชาการไทย และญี่ปุ่นบางส่วนที่ได้รับการศึกษาจากประเทศอังกฤษ จะเรียกตัวเองว่านักมานุษยวิทยาสังคมแทบทั้งสิ้น</a:t>
            </a:r>
          </a:p>
          <a:p>
            <a:endParaRPr lang="th-TH" dirty="0" smtClean="0"/>
          </a:p>
          <a:p>
            <a:r>
              <a:rPr lang="th-TH" dirty="0" smtClean="0"/>
              <a:t>        ประวัติการก่อตั้งและการศึกษาวิชามานุษยวิทยาสังคมในสหราชอาณาจักรมีเรื่องราวที่น่าสนใจยิ่ง กล่าวคือ ในอดีตเมื่อมีการนำบันทึกและความรู้ที่คนท่องเที่ยวและ/หรือไปปกครองดินแดนอาณานิคมจากทั่วโลกมาจัดเป็นระบบ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7647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ประการที่สี่  มีนักมานุษยวิทยาบางคนให้ความสนใจการวิเคราะห์สังคมตามแนวทฤษฎีของคาร์ล มาร์กซ์ ผู้ซึ่งมองสังคมในแง่ของความขัดแย้งโดยใช้วัตถุเป็นตัวแปรหลัก เช่น ทรัพย์สิน รายได้ อาชีพ และใช้ปัจจัยการผลิตมาเป็นตัวแปรสำคัญที่ทำให้เกิดชนชั้นและความขัดแย้งในสังคม</a:t>
            </a:r>
          </a:p>
          <a:p>
            <a:endParaRPr lang="th-TH" dirty="0" smtClean="0"/>
          </a:p>
          <a:p>
            <a:r>
              <a:rPr lang="th-TH" dirty="0" smtClean="0"/>
              <a:t>                มิติใหม่ ๆ ที่เกิดขึ้นนี้เอง ทำให้สมาคมนักมานุษยวิทยาแห่งเครือจักรภพจัดการสัมมนาทางวิชาการภายใต้หัวข้อว่า "ทิศทางใหม่ของวิชามานุษยวิทยาสังคม ครั้งที่สอง" ที่มหาวิทยาลัยอ๊อกฟอร์ด ในระหว่างวันที่ 4 - 11 กรกฎาคม คศ. 1973  การสัมมนาครั้งนี้ได้จำแนกแนวการศึกษาออกเป็นกลุ่ม ๆ และได้จัดพิมพ์หนังสือชุด (</a:t>
            </a:r>
            <a:r>
              <a:rPr lang="en-US" dirty="0" smtClean="0"/>
              <a:t>A.S.A. Studies) </a:t>
            </a:r>
            <a:r>
              <a:rPr lang="th-TH" dirty="0" smtClean="0"/>
              <a:t>ขึ้นหลายเล่ม เช่น มานุษยวิทยาชีวสังคม  (</a:t>
            </a:r>
            <a:r>
              <a:rPr lang="en-US" dirty="0" smtClean="0"/>
              <a:t>Biosocial Anthropology)  </a:t>
            </a:r>
            <a:r>
              <a:rPr lang="th-TH" dirty="0" smtClean="0"/>
              <a:t>การวิเคราะห์ตามแนวทฤษฎีมาร์กซ์กับมานุษยวิทยาสังคม(17)  การแปลความหมายทางสัญลักษณ์  (</a:t>
            </a:r>
            <a:r>
              <a:rPr lang="en-US" dirty="0" smtClean="0"/>
              <a:t>The Interpretation of Symbolism) </a:t>
            </a:r>
            <a:r>
              <a:rPr lang="th-TH" dirty="0" smtClean="0"/>
              <a:t>บันทึกและเนื้อหา (</a:t>
            </a:r>
            <a:r>
              <a:rPr lang="en-US" dirty="0" smtClean="0"/>
              <a:t>Text and Content)  </a:t>
            </a:r>
            <a:r>
              <a:rPr lang="th-TH" dirty="0" smtClean="0"/>
              <a:t>การปะทะสังสรรค์กับความหมาย  (</a:t>
            </a:r>
            <a:r>
              <a:rPr lang="en-US" dirty="0" smtClean="0"/>
              <a:t>Transaction and Meaning) </a:t>
            </a:r>
            <a:r>
              <a:rPr lang="th-TH" dirty="0" smtClean="0"/>
              <a:t>เทคนิคทางคณิตศาสตร์ (</a:t>
            </a:r>
            <a:r>
              <a:rPr lang="en-US" dirty="0" smtClean="0"/>
              <a:t>Numerical Techniques) </a:t>
            </a:r>
            <a:r>
              <a:rPr lang="th-TH" dirty="0" smtClean="0"/>
              <a:t>และทฤษฎีโครงสร้าง (</a:t>
            </a:r>
            <a:r>
              <a:rPr lang="en-US" dirty="0" smtClean="0"/>
              <a:t>Structuralism) </a:t>
            </a:r>
          </a:p>
          <a:p>
            <a:r>
              <a:rPr lang="en-US" dirty="0" smtClean="0"/>
              <a:t>                </a:t>
            </a:r>
            <a:r>
              <a:rPr lang="th-TH" dirty="0" smtClean="0"/>
              <a:t>กล่าวโดยสรุป  ในประเทศอังกฤษและประเทศในเครือจักรภพ  นักวิชาการสาขานี้จะเรียกตัวเองว่า นักมานุษยวิทยาสังคม โดยได้ยึด "ความสัมพันธ์ทางสังคม" เป็นตัวแปรหลักในการศึกษา  ซึ่งกลุ่มของความสัมพันธ์นี้เองที่จะเรียกรวมกันว่าเป็นสถาบันทางสังคม  และจะกลายเป็นโครงสร้างสังคมที่พวกเขาใช้เป็นหน่วยในการวิเคราะห์  </a:t>
            </a:r>
          </a:p>
          <a:p>
            <a:endParaRPr lang="th-TH" dirty="0" smtClean="0"/>
          </a:p>
          <a:p>
            <a:r>
              <a:rPr lang="th-TH" dirty="0" smtClean="0"/>
              <a:t>มานุษยวิทยาวัฒนธรรม</a:t>
            </a:r>
          </a:p>
          <a:p>
            <a:r>
              <a:rPr lang="th-TH" dirty="0" smtClean="0"/>
              <a:t>                ชาวอเมริกันส่วนใหญ่จะเรียกวิชานี้ว่า มานุษยวิทยาวัฒนธรรม โดยให้ความสนใจศึกษาวัฒนธรรมของคนที่อาศัยอยู่ในสังคมที่ตั้งอยู่นอกกระแสวัฒนธรรมของชาวยุโรปและชาวอเมริกัน (คนผิวขาว) วัฒนธรรมที่กล่าวถึงนี้มีขอบเขตการใช้ที่กว้างขวางมาก  ทั้งนี้เพราะมีการยึดถือความหมายที่ว่า "วัฒนธรรมคือกิจกรรมทุกอย่างที่มนุษย์สร้างขึ้น"  นั่นคือ ทั้งเป็นสิ่งที่สร้างขึ้นในอดีตและในปัจจุบัน   ส่วนวิธีการศึกษาที่ใช้ก็คือ "มองวัฒนธรรมทุกอย่างทั้งหมดเป็นภาพรวม" (</a:t>
            </a:r>
            <a:r>
              <a:rPr lang="en-US" dirty="0" smtClean="0"/>
              <a:t>Holistic Approach) </a:t>
            </a:r>
            <a:r>
              <a:rPr lang="th-TH" dirty="0" smtClean="0"/>
              <a:t>และต้องเข้าไปเก็บข้อมูลด้วยการสังเกตแบบมีส่วนร่วม (</a:t>
            </a:r>
            <a:r>
              <a:rPr lang="en-US" dirty="0" smtClean="0"/>
              <a:t>participant observation) </a:t>
            </a:r>
            <a:r>
              <a:rPr lang="th-TH" dirty="0" smtClean="0"/>
              <a:t>ซึ่งต้องอยู่ร่วมกับคนในสังคมที่ต้องการศึกษาช่วงระยะเวลาหนึ่งเพื่อให้ได้รับข้อมูลจริง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7878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th-TH" dirty="0" smtClean="0"/>
              <a:t>บทที่ 9  ระบบเศรษฐกิจ เทคโนโลยีและสภาพนิเวศ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 smtClean="0"/>
              <a:t>สังคมไทยในปัจจุบันแบบแผนการทำมาหาเลี้ยงชีพของแต่ละภูมิภาคแต่ละท้องถิ่นมีลักษณะแตกต่างกันออกไปตามระดับเทคโนโลยีที่ใช้ในการผลิตและสภาพนิเวศ ยังผลให้ความสัมพันธ์ระหว่างตัวคนกับสิ่งแวดล้อมและเทคโนโลยีเปลี่ยนแปลงไปจากอดีตมาก โดยแต่เดิมนั้น คนไทยและคนเอเชียทั้งหลายที่อาศัยอยู่ในแถบเส้นศูนย์สูตรไม่ถือว่า "ที่ดิน" เป็นเศรษฐทรัพย์แต่ถือว่าที่ทำกินที่ใช้ในการเพาะปลูกเป็นส่วนหนึ่งของระบบวัฒนธรรมที่ก่อให้เกิดความเคารพรักและหวงแหน ทะนุถนอมเพื่อให้ได้รับประโยชน์จากที่ดินเป็นระยะเวลายาวนาน ดังนั้น ความสัมพันธ์ของคนที่มีต่อที่ดินจึงมักเป็นไปในรูปของการให้ความเคารพ โดยยกย่องว่าเป็น "พระแม่ธรณี" และร่วมกันสร้างประเพณี ทำพิธีบวงสรวง และกล่าวคำขอขมาหากการ กระทำของตนจะเป็นอันตรายต่อพื้นดิน อาทิเช่น มีพิธีแรกนา พิธีขอขมาต่อฟ้าดิน และมีการตั้งข้อห้ามมิให้สบถสาบานต่อฟ้าดิน เป็นต้น อนึ่ง หากจะมีการยกย่องบุคคลที่ดำรงตำแหน่งสูงสุดทางสังคม ก็จะมีการพาดพิงถึงดิน เช่น พระเจ้าแผ่นดิน อันเป็นการแสดงให้เห็นว่า คนไทยมีความสัมพันธ์อย่างใกล้ชิดกับสภาพแวดล้อมจนยากที่จะแยกคนออกจากที่ดินได้(1)</a:t>
            </a:r>
          </a:p>
          <a:p>
            <a:endParaRPr lang="th-TH" dirty="0" smtClean="0"/>
          </a:p>
          <a:p>
            <a:r>
              <a:rPr lang="th-TH" dirty="0" smtClean="0"/>
              <a:t>                 เมื่อกาลเวลาผ่านไป ความสัมพันธ์ที่เอื้ออาทรระหว่างคนกับดินก็เปลี่ยนไปด้วยเมื่อคนเล็งเห็นว่าที่ดินเป็นเศรษฐทรัพย์ จึงมีการใช้ที่ดินทำกินที่มุ่งหวังจะได้รับประโยชน์สูงสุด ดังเช่น การศึกษาของไมเคิล คาราแวน นักมานุษยวิทยาชาวอเมริกันพบว่า การปลูกพืชหมุนเวียนที่หมู่บ้านสันทราย อำเภอสารภี จังหวัดเชียงใหม่นั้น ในหน้าฝนชาวบ้านจะปลูกข้าวตามกรรมวิธีที่เรียกว่า นาดำ หลังจากที่เก็บเกี่ยวข้าวแล้วก็จะปลูกกระเทียม แตงโม หรือยาสูบ หรือบ้างก็ปลูกถั่วลิสงในที่นาผืนเดียวกัน วิธีการปลูกจะมีการใช้แรงงานและมีความร่วมมือกับเพื่อนบ้านที่มีลักษณะแตกต่างกันไปตามชนิดของพืช อย่างไรก็ตาม ในการเพาะปลูกมิได้ปล่อยที่ดินให้ว่างเพื่อการฟื้นตัวเลย(2)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704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th-TH" dirty="0" smtClean="0"/>
              <a:t> ด้านนี้ได้แก่ อาหารและสินค้าผลิตขึ้นอย่างไร และใช้เครื่องไม้เครื่องมืออะไรในการผลิตบ้าง ระบบการผลิตมีความสัมพันธ์กับขนาดประชากรและก่อให้เกิดความแตกต่างในหมู่สมาชิกอย่างไร ระบบการผลิตมีผลต่อสภาพนิเวศอย่างไร อะไรคือความได้เปรียบและ/หรือข้อจำกัดของระบบการผลิตแบบหรือชนิดนั้น ๆ และระบบเศรษฐกิจเกี่ยวข้องสัมพันธ์กับสถาบันทางสังคมอื่นมากน้อยเพียงใด(4) คำถามเหล่านี้จะเป็นเครื่องมือสำคัญที่จะทำให้นักมานุษยวิทยาใช้เป็นแนวทางในการสอบถาม สังเกต และแปลความหมายพฤติกรรมในด้านการเสาะแสวงหาอาหาร ผลิตอาหารและสินค้าของคนในสังคม อนึ่ง นักมานุษยวิทยาจะต้องวิเคราะห์ความสัมพันธ์ระหว่างระบบการผลิตกับสถาบันทางสังคมอื่น ๆ เพื่อที่จะทราบถึงระบบการผลิตและเทคโนโลยีที่มีผลต่อการรวมกลุ่มและการจัดระเบียบของสังคมอย่างละเอียดและชัดเจนยิ่งขึ้น</a:t>
            </a:r>
          </a:p>
          <a:p>
            <a:r>
              <a:rPr lang="th-TH" dirty="0" smtClean="0"/>
              <a:t>                 สภาพนิเวศ ระบบเศรษฐกิจ และเทคโนโลยี</a:t>
            </a:r>
          </a:p>
          <a:p>
            <a:r>
              <a:rPr lang="th-TH" dirty="0" smtClean="0"/>
              <a:t>                 ปัจจัยสำคัญที่มักนำมาใช้ในการวิเคราะห์วัฒนธรรมทางด้านเศรษฐกิจของสังคม ก็คือ (1) สภาพนิเวศหรือสภาพแวดล้อมทางภูมิศาสตร์ที่มีส่วนสัมพันธ์กับแบบแผนการอยู่ร่วมกันเป็นสังคม (2) ระบบเศรษฐกิจหรือแนวทาง/แบบแผนการทำมาหากินเพื่อให้ได้รับอาหาร สิ่งของเครื่องใช้ และบริการเพื่อใช้ในการบริโภค และในการแลกเปลี่ยนหรือจำหน่าย หรือกล่าวอีกนัยหนึ่งก็คือ ระบบการกระทำต่อกันในเชิงเศรษฐกิจ และ (3) เทคโนโลยี หมายถึงเครื่องมือเครื่องใช้ที่สร้างขึ้นเพื่อใช้ทุ่นแรงในกระบวนการผลิตและการขนส่ง อนึ่ง เทคโนโลยีที่ว่านี้มีความหมายรวมไปถึง "กรรมวิธี หรือ โน - ฮาว (</a:t>
            </a:r>
            <a:r>
              <a:rPr lang="en-US" dirty="0" smtClean="0"/>
              <a:t>know - how)" </a:t>
            </a:r>
            <a:r>
              <a:rPr lang="th-TH" dirty="0" smtClean="0"/>
              <a:t>เช่น วิธีการดำนา วิธีการทำเกวียน วิธีการถนอมอาหาร ฯลฯ ปัจจัยทั้งสามจะมีความเกี่ยวข้องกันอย่างใกล้ชิด ดังในรูป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6175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 ต่อไปนี้จะกล่าวถึงแต่ละปัจจัยอย่างละเอียด พร้อมทั้งยกตัวอย่างที่นักมานุษยวิทยาได้ทำการศึกษาไว้ ดังนี้</a:t>
            </a:r>
          </a:p>
          <a:p>
            <a:endParaRPr lang="th-TH" dirty="0" smtClean="0"/>
          </a:p>
          <a:p>
            <a:r>
              <a:rPr lang="th-TH" dirty="0" smtClean="0"/>
              <a:t>สภาพนิเวศหรือสิ่งแวดล้อมทางกายภาพ</a:t>
            </a:r>
          </a:p>
          <a:p>
            <a:endParaRPr lang="th-TH" dirty="0" smtClean="0"/>
          </a:p>
          <a:p>
            <a:r>
              <a:rPr lang="th-TH" dirty="0" smtClean="0"/>
              <a:t>สภาพนิเวศเป็นปัจจัยที่สำคัญยิ่งต่อวิถีทางการดำเนินชีวิตและแนวทางการทำมาหากินของคนในแต่ละสังคม เราอาจแบ่งสภาพนิเวศออกเป็น 2 ประเภท ประเภทแรกได้แก่สภาพแวดล้อมทางธรรมชาติหรือลักษณะของภูมิศาสตร์กายภาพ และประเภทที่สองคือขนาดของประชากรและแบบแผนการตั้งถิ่นฐาน</a:t>
            </a:r>
          </a:p>
          <a:p>
            <a:endParaRPr lang="th-TH" dirty="0" smtClean="0"/>
          </a:p>
          <a:p>
            <a:r>
              <a:rPr lang="th-TH" dirty="0" smtClean="0"/>
              <a:t>                 สภาพทางภูมิศาสตร์ของโลกนี้มีลักษณะแตกต่างกันและมีผลต่อขนาดของประชากรและแบบแผนการตั้งถิ่นฐานของมนุษย์ เราอาจจำแนกออกได้ดังนี้ บริเวณทะเลทราย บริเวณเขตร้อนตามแถบเส้นศูนย์สูตร บริเวณเขตอากาศแบบเมดิเตอเรเนียน บริเวณเขตอบอุ่น บริเวณทุ่งหญ้า บริเวณที่ราบสูงและภูเขา และบริเวณขั้วโลก</a:t>
            </a:r>
          </a:p>
          <a:p>
            <a:endParaRPr lang="th-TH" dirty="0" smtClean="0"/>
          </a:p>
          <a:p>
            <a:r>
              <a:rPr lang="th-TH" dirty="0" smtClean="0"/>
              <a:t>                 ตัวอย่างต่อไปนี้จะกล่าวถึงการดำรงชีวิตของคนที่มีความสัมพันธ์อย่างใกล้ชิดกับสิ่งแวดล้อมทางธรรมชาติ ซึ่งก่อให้เกิดการสร้างแบบแผนทางวัฒนธรรมเฉพาะขึ้น ดังเช่น</a:t>
            </a:r>
          </a:p>
          <a:p>
            <a:endParaRPr lang="th-TH" dirty="0" smtClean="0"/>
          </a:p>
          <a:p>
            <a:r>
              <a:rPr lang="th-TH" dirty="0" smtClean="0"/>
              <a:t>                 ก. สังคมที่ตั้งอยู่ในบริเวณทะเลทราย สมาชิกของสังคมประเภทนี้มีชีวิตอยู่อย่างแร้นแค้นเพราะสภาพภูมิอากาศไม่เอื้ออำนวยให้พวกเขาคิดสร้างสิ่งอื่นใดมากไปกว่าการแสวงหาปัจจัยพื้นฐานมาใช้ในการบริโภคในชีวิตประจำวัน ตัวอย่างได้แก่ พวกบุชแมนที่อาศัยตามบริเวณทะเลทรายกาลาฮีรี สิ่งสำคัญที่สุดในการดำเนินชีวิตก็คือน้ำ พวกบุชแมนจะเก็บน้ำไว้ในเปลือกไข่ของนกกระจอกเทศ และนำไปฝังเพื่อนำไปใช้ในยามขาดแคลน ในขณะเดียวกัน ทุกคนต้องเรียนรู้ว่าจะหาหัวเผือกหัวมันและลูกแตงโมได้ที่ไหน เพื่อใช้รับประทานแทนน้ำในยามที่จำเป็น อาหารส่วนใหญ่ได้มาจากการล่าสัตว์ ดังนั้น จึงจำเป็นที่จะต้องเรียนรู้นิสัยของสัตว์ต่าง ๆ ว่าเป็นอย่างไรเพื่อที่จะจับและล่าสัตว์เหล่านั้นได้โดยง่าย</a:t>
            </a:r>
          </a:p>
          <a:p>
            <a:endParaRPr lang="th-TH" dirty="0" smtClean="0"/>
          </a:p>
          <a:p>
            <a:r>
              <a:rPr lang="th-TH" dirty="0" smtClean="0"/>
              <a:t>                 การดำรงชีวิตของชาวพื้นเมืองออสเตรเลียก็เป็นอุทาหรณ์ที่น่าสนใจยิ่งสำหรับสังคมที่อาหารมีน้อยและหายาก ในบางสังคม อาหารการกินหายากยิ่งกว่ากรณีของพวกบุชแมนเสียอีก กล่าวคือ พวกเขาจะกินของทุกอย่างที่พอจะหาได้ ไม่ว่าสิ่งนั้นจะเป็นหัวเผือก หัวมัน ผัก ดอกไม้ แมลง กิ้งก่า หรือนกชนิดต่าง ๆ ผู้อ่านลองศึกษาตัวอย่างของคนที่อาศัยอยู่ในสังคมต่อไปนี้และเปรียบเทียบชีวิตความเป็นอยู่ระหว่างกั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5142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h-TH" dirty="0" smtClean="0"/>
              <a:t>จะเห็นได้ว่า ตัวอย่างที่ยกมานี้แสดงถึง แบบแผนการดำเนินชีวิตของคนในแต่ละสังคมที่เกี่ยวพันอย่างแน่นแฟ้นกับสภาพนิเวศที่สังคมนั้นตั้งอยู่ อย่างไรก็ตาม สิ่งแวดล้อมทางธรรมชาติมิใช่เป็นตัวแปรเดียวที่มีอิทธิพลในการกำหนดวัฒนธรรมและวิถีการดำเนินชีวิตของคนในสังคมนั้น ๆ ทั้งนี้เพราะยังมีตัวอย่างอีกหลายตัวอย่างที่สมาชิกของสังคมได้สร้างวัฒนธรรมเพื่อเอาชนะธรรมชาติ อาทิเช่น ชาวอิสราเอลสามารถพลิกพื้นทรายให้กลายเป็นพื้นที่การเกษตร คนเนเทอร์แลนด์ถมทะเลเพื่อให้มีพื้นที่อยู่อาศัยกว้างขวางยิ่งขึ้นและคนญี่ปุ่นสามารถผลิตสินค้าได้มากมายภายใต้ข้อจำกัดทางธรรมชาติหลายประการ ตัวอย่างเหล่านี้ชี้ให้เห็นถึงความสามารถของมนุษย์ที่เอาชนะธรรมชาติด้วยการสร้างเทคโนโลยีและมีการดำรงชีวิตที่มีแบบแผนที่เข้มแข็ง จากตัวอย่างทั้งหลายที่กล่าวมานี้ ทำให้เราต้องตระหนักถึงระดับการใช้เทคโนโลยีของคนในแต่ละสังคมว่าเป็นเช่นไรในการนำมาใช้ในชีวิตประจำวัน</a:t>
            </a:r>
          </a:p>
          <a:p>
            <a:r>
              <a:rPr lang="th-TH" dirty="0" smtClean="0"/>
              <a:t>                ระบบเศรษฐกิจ</a:t>
            </a:r>
          </a:p>
          <a:p>
            <a:endParaRPr lang="th-TH" dirty="0" smtClean="0"/>
          </a:p>
          <a:p>
            <a:r>
              <a:rPr lang="th-TH" dirty="0" smtClean="0"/>
              <a:t>                เราอาจจำแนกระบบเศรษฐกิจของสังคมต่าง ๆ ทั่วโลกออกเป็น (1) การเข้าป่าล่าสัตว์ (</a:t>
            </a:r>
            <a:r>
              <a:rPr lang="en-US" dirty="0" smtClean="0"/>
              <a:t>hunting and gathering) (2) </a:t>
            </a:r>
            <a:r>
              <a:rPr lang="th-TH" dirty="0" smtClean="0"/>
              <a:t>การปลูกพืชไร่ (</a:t>
            </a:r>
            <a:r>
              <a:rPr lang="en-US" dirty="0" smtClean="0"/>
              <a:t>shifting cultivation and horticulture) (3) </a:t>
            </a:r>
            <a:r>
              <a:rPr lang="th-TH" dirty="0" smtClean="0"/>
              <a:t>การทำเกษตรบนพื้นราบ (</a:t>
            </a:r>
            <a:r>
              <a:rPr lang="en-US" dirty="0" smtClean="0"/>
              <a:t>irrigated agriculture) </a:t>
            </a:r>
            <a:r>
              <a:rPr lang="th-TH" dirty="0" smtClean="0"/>
              <a:t>และ (4) อุตสาหกรรม (</a:t>
            </a:r>
            <a:r>
              <a:rPr lang="en-US" dirty="0" smtClean="0"/>
              <a:t>industry) </a:t>
            </a:r>
            <a:r>
              <a:rPr lang="th-TH" dirty="0" smtClean="0"/>
              <a:t>ระบบเศรษฐกิจแต่ละระบบจะมีรูปแบบเด่นเฉพาะตัวและจะก่อให้เกิดแบบแผนการดำเนินชีวิตของสมาชิกของสังคมไปคนละแบบ ดังตัวอย่างดังต่อไปนี้</a:t>
            </a:r>
          </a:p>
          <a:p>
            <a:endParaRPr lang="th-TH" dirty="0" smtClean="0"/>
          </a:p>
          <a:p>
            <a:r>
              <a:rPr lang="th-TH" dirty="0" smtClean="0"/>
              <a:t>                1. รองศาสตราจารย์ชนัญ วงษ์วิภาค แห่งภาควิชามานุษยวิทยา มหาวิทยาลัยศิลปากรได้เล่าถึงระบบเศรษฐกิจการเข้าป่าล่าสัตว์ของชนเผ่าผีตองเหลือง ที่มีถิ่นที่อยู่ในแถบอำเภอสาและอำเภอร้องกวาง จังหวัดน่านว่า ในปี พ.ศ. 2530 ที่ทำการศึกษานั้น ชนเผ่านี้อาศัยอยู่ตามไหล่เขาซึ่งอยู่สูงจากระดับน้ำทะเลราว 3,000 ฟุตขึ้นไป ที่ตั้งชุมชนจะตั้งใกล้แหล่งน้ำ เช่น ลำธาร หรือบริเวณที่มีน้ำซับซึมขึ้นมา เพื่อใช้ในการบริโภคและสามารถหาปูปลาจากลำธารนั้นด้วย ชาวผีตองเหลืองจะเก็บพืชผักผลไม้และของป่ามาเป็นอาหาร อาหารหลักที่หาได้ เช่น มันเล็ก มันสีเลือดหมู มันจ้าวมะพร้าว และมันอ้น ซึ่งต้องใช้ไม้เสี้ยมปลายแหลมหรือเสียมขุดดินรอบ ๆ โคนต้นมันจนได้หัวมันขึ้นมา จากนั้น ก็จะหักเอาเฉพาะส่วนหัวที่เป็นเนื้อมันไปทำอาหารและจะปล่อยให้จุดขั้วระหว่างต้นกับหัวมันไว้ประมาณ 1 - 2 นิ้ว ฝังกลบไว้ในหลุมเก่า เมื่อฝนตกมันในหลุมก็จะเจริญเติบโตและใช้หัวมันเป็นอาหารในปีถัดไป ในฤดูฝน จะเป็นช่วงที่ป่ามีอาหารให้ชาวผีตองเหลืองเก็บกินได้มากกว่าช่วงฤดูอื่นการจับสัตว์ป่าก็เป็นแหล่งที่มาของอาหารอีกทางหนึ่ง ซึ่งใช้อาวุธที่มีเพียงหอกและมีด เท่านั้น(8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8912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r>
              <a:rPr lang="th-TH" dirty="0" smtClean="0"/>
              <a:t> เด็ก ๆ มักจะเข้าเรียนในโรงเรียนแกรมมา สกูล และส่วนใหญ่ของผู้ที่สำเร็จจากโรงเรียนประเภทนี้จะออกไปประกอบอาชีพ จะมีจำนวนเพียง 30 เปอร์เซนต์ของเด็กชายและ 10 เปอร์เซนต์ของเด็กหญิงเท่านั้นที่จะเรียนต่อในชั้นมัธยม</a:t>
            </a:r>
          </a:p>
          <a:p>
            <a:endParaRPr lang="th-TH" dirty="0" smtClean="0"/>
          </a:p>
          <a:p>
            <a:r>
              <a:rPr lang="th-TH" dirty="0" smtClean="0"/>
              <a:t>                ประมาณสองในสามของผู้ใช้วิชาชีพ และผู้บริหารเป็นผู้ที่อพยพมาจากที่อื่น ฉะนั้นจึงไม่มีรากฐานทางด้านสังคมและการเมือง และมีบทบาทน้อย ดังนั้นจึงเห็นได้ว่าคณะกรรมการเมืองจึงจำแนกออกเป็น 2 กลุ่ม คือ ชาวเมืองดั้งเดิม ซึ่งเป็นตัวแทนของพลเมือง 65 เปอร์เซนต์ และพวกที่มาจากที่อื่น</a:t>
            </a:r>
          </a:p>
          <a:p>
            <a:endParaRPr lang="th-TH" dirty="0" smtClean="0"/>
          </a:p>
          <a:p>
            <a:r>
              <a:rPr lang="th-TH" dirty="0" smtClean="0"/>
              <a:t>                เนื่องจากเมืองนี้เป็นเมืองอุตสาหกรรรมที่ผู้เป็นเจ้าของและผู้บริหารอาศัยอยู่ในเมือง ทำให้พรรคการเมืองกลุ่มอนุรักษ์นิยมมีบทบาทสำคัญ และมีสมาชิกออกเสียงให้พรรคนี้มากที่สุด หรือประมาณ 41 เปอร์เซนต์ของจำนวนผู้ออกเสียง ส่วนพรรคลิเบอเรอลมีเพียง 8 เปอร์เซนต์ และพรรคกรรมกรมี 35 เปอร์เซนต์ นอกนั้นไม่ยอมไปใช้เสียงในการเลือกตั้งปี คศ. 195112      </a:t>
            </a:r>
          </a:p>
          <a:p>
            <a:endParaRPr lang="th-TH" dirty="0" smtClean="0"/>
          </a:p>
          <a:p>
            <a:r>
              <a:rPr lang="th-TH" dirty="0" smtClean="0"/>
              <a:t>เทคโนโลยี</a:t>
            </a:r>
          </a:p>
          <a:p>
            <a:endParaRPr lang="th-TH" dirty="0" smtClean="0"/>
          </a:p>
          <a:p>
            <a:r>
              <a:rPr lang="th-TH" dirty="0" smtClean="0"/>
              <a:t>เทคโนโลยีเป็นวัฒนธรรมสำคัญที่เกี่ยวข้องโดยตรงกับพฤติกรรมทางเศรษฐกิจและการจัดระเบียบในสังคม เพราะคนใช้เป็นเครื่องมือ (เครื่องไม้เครื่องมือแและวิธีการ) ในการดำรงชีวิตประจำวันและในกระบวนการผลิตอาหาร สินค้าและบริการ ในที่นี้จะขอยกตัวอย่างระดับของเทคโนโลยีที่ใช้ในสังคมแต่ละประเภท ดังนี้</a:t>
            </a:r>
          </a:p>
          <a:p>
            <a:endParaRPr lang="th-TH" dirty="0" smtClean="0"/>
          </a:p>
          <a:p>
            <a:r>
              <a:rPr lang="th-TH" dirty="0" smtClean="0"/>
              <a:t>                1. ที่อยู่อาศัยของชาวไซบีเรียและเอสกิโมนั้น มักสร้างด้วยน้ำแข็งที่เรียกกันในหมู่เอสกิโมว่า "อิกลู" ลักษณะการสร้างที่พักอาศัยแบบนี้เหมาะกับสภาพอากาศหนาวจัด ส่วนคนที่อาศัยอยู่ตามเขตร้อนใกล้เส้นศูนย์สูตร บ้านเรือนจะสร้างขึ้นเพื่อกันความร้อนจากแสงอาทิตย์ที่แผดเผาทั้งปี อีกทั้งจะปลูกบ้านท่ามกลางต้นไม้เพื่ออาศัยความร่มรื่นและอากาศจากต้นไม้เหล่านั้น ตัวอย่างเช่น พวกเย้าซึ่งเป็นชาวเขาเผ่าหนึ่งอาศัยอยู่ทางตอนเหนือของประเทศไทย จะปลูกบ้านบนพื้นดินโดยใช้พื้นดินเป็นพื้นบ้าน ลักษณะบ้านจะเป็นรูปสี่เหลี่ยมผืนผ้า มุงด้วยหญ้าคาหรือใบหวาย ฝาบ้านอาจเป็นไม้เนื้ออ่อนที่ผ่าด้วยขวานและถากให้เรียบ การกั้นฝาจะกั้นตามแนวดิ่ง บ้างก็ใช้ไม้ไผ่สานขัดแตะหรือใช้ฟางข้าวผสมดินหรือโคลนก่อเป็นกำแพงเป็นฝาผนังก็มี ภายในบ้านจะแบ่งเป็นห้อง ๆ ส่วนหลังของตัวบ้านจะมีประตูทางเข้า ด้านหน้าบ้านมีประตูหนึ่งประตู เรียกว่าประตูผี ซึ่งตามปกติจะปิดตายและจะเปิดใช้ก็ต่อเมื่อส่งตัวลูกสาวออกไปแต่งงาน หรือเวลายกศพออกจากบ้านเพราะถือกันว่า ผู้ที่ออกไปจากบ้านทางประตูนี้เป็นผู้ที่ขาดการนับถือผีบ้านเรือนของบ้านนั้นแล้ว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62298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สภาพนิเวศ ระบบเศรษฐกิจ และเทคโนโลยีมีความเกี่ยวกันกันอย่างใกล้ชิด และมีอิทธิพลต่อการตัดสินใจของคนว่าจะทำมาหากินในอาชีพอะไร ดังนั้น หน้าที่ของนักมานุษยวิทยา ก็คือ การออกไปบันทึกและวิเคราะห์ความสัมพันธ์ของปัจจัยทั้งสาม โดยพยายามตอบคำถามว่า เทคโนโลยีพื้นบ้านที่สั่งสมกันมาตั้งแต่ครั้งบรรพบุรุษมีลักษณะอย่างไรที่ทำให้สังคมนั้น ๆ สามารถ ธำรงอยู่มาได้จนถึงทุกวันนี้ และเปรียบเทียบกับการใช้เทคโนโลยีสมัยใหม่ เช่น ปุ๋ยเคมี ยาฆ่าแมลง ฮอร์โมนเร่งผลผลิต และเครื่องจักรกล ซึ่งมักก่อให้เกิดการทำลายสิ่งแวดล้อมอย่างใหญ่หลวงและกลายเป็นปัญหาของโลกในปัจจุบัน</a:t>
            </a:r>
          </a:p>
          <a:p>
            <a:endParaRPr lang="th-TH" dirty="0" smtClean="0"/>
          </a:p>
          <a:p>
            <a:r>
              <a:rPr lang="th-TH" dirty="0" smtClean="0"/>
              <a:t>                 ตัวอย่างที่เห็นได้ชัดของภาวะวิกฤตทางด้านนิเวศที่เกิดขึ้นตามแถบเส้นศูนย์สูตรในเรื่องการเกษตรนั้น เป็นเพราะบริเวณแถบนี้ของโลกเป็นเขตร้อนและมีหน้าดินบาง คิดถัวเฉลี่ยไม่เกิน 2 ฟุต หน้าดินเหล่านี้เป็นดินร่วนที่เกิดจากการทับถมของสารอินทรีย์ ซากกิ่งไม้ใบหญ้า และสิ่งมีชีวิตเน่าเปื่อยเป็นระยะเวลานานนับร้อยนับพันปี หน้าดินเหล่านี้เป็นแหล่งที่มีความอุดมสมบูรณ์ที่สุดเพราะเป็นแหล่งรวมของแร่ธาตุ น้ำและสารอาหารที่พืชต้องการ ชาวเอเชียต่างมีความผูกพันอย่างแน่นแฟ้นกับแผ่นดิน ซึ่งมีวัฒนธรรมการเพาะปลูกมาแล้วกว่า 9,000 ปี โดยถือได้ว่าเป็นแบบฉบับของการปรับแต่งระบบนิเวศจากธรรมชาติมาเป็นระบบที่คนใช้เป็นที่ทำกินที่ยั่งยืนมานานแสนนาน</a:t>
            </a:r>
          </a:p>
          <a:p>
            <a:endParaRPr lang="th-TH" dirty="0" smtClean="0"/>
          </a:p>
          <a:p>
            <a:r>
              <a:rPr lang="th-TH" dirty="0" smtClean="0"/>
              <a:t>                 ชาวเอเชียได้สร้างความสัมพันธ์แบบสมานฉันท์กับที่ทำกินของพวกเขา กล่าวคือ เมื่อคนได้รับประโยชน์จากการใช้ที่ดินแล้ว ก็จะทำการปรับปรุงดินให้ดีขึ้นเพื่อมิให้ถูกทำลายได้โดยง่าย จะไม่มีการจงใจทำลายล้างหน้าดินเพื่อผลประโยชน์ในระยะสั้น รวมทั้งปล่อยให้ดินพักฟื้นตัวเป็นระยะเวลาหนึ่งนานพอที่จะให้ความอุดมสมบูรณ์กลับคืนก่อนที่จะเพาะปลูกในฤดูกาลใหม่ ความสมานฉันท์ดังกล่าวได้ปรากฏออกมาในรูปของการเพาะปลูกพืชหมุนเวียน และปลูกพืชหลาย ๆ ชนิดบนบริเวณเนื้อที่เดียวกัน การปลูกพืชหมุนเวียนและการทำคันนากั้นน้ำตามเทือกสวนไร่นาเพื่อกันการชะล้างหน้าดิน อีกทั้งใช้ผานไม้ในการไถนาเป็นวิธีการหนึ่งในหลาย ๆ วิธีที่ใช้กันอย่างแพร่หลาย(14)</a:t>
            </a:r>
          </a:p>
          <a:p>
            <a:endParaRPr lang="th-TH" dirty="0" smtClean="0"/>
          </a:p>
          <a:p>
            <a:r>
              <a:rPr lang="th-TH" dirty="0" smtClean="0"/>
              <a:t>                 การปฏิวัติทางการเกษตร (</a:t>
            </a:r>
            <a:r>
              <a:rPr lang="en-US" dirty="0" smtClean="0"/>
              <a:t>green revolution) </a:t>
            </a:r>
            <a:r>
              <a:rPr lang="th-TH" dirty="0" smtClean="0"/>
              <a:t>เพื่อเพิ่มผลผลิต โดยเฉพาะอย่างยิ่งการปลูกพืชชนิดเดียวบนพื้นที่สุดลูกหูลูกตา เช่น ไร่สับปะรด มันสำปะหลัง อ้อย ฯลฯ การใช้ปุ๋ยเคมีและสารฆ่าแมลง ทำให้ดินเสื่อมเร็วและเกิดผลกระทบอย่างรุนแรงต่อสิ่งแวดล้อม ด้วยเหตุ์</a:t>
            </a:r>
          </a:p>
          <a:p>
            <a:endParaRPr lang="th-TH" dirty="0" smtClean="0"/>
          </a:p>
          <a:p>
            <a:r>
              <a:rPr lang="th-TH" dirty="0" smtClean="0"/>
              <a:t>                 นักมานุษยวิทยาต่างให้ความสนใจกับระบบเศรษฐกิจ และการทำมาหากินของคนในแต่ละสังคม และสังคมแต่ละประเภทเพื่อเรียนรู้ว่า ในขณะที่ทำการศึกษาอยู่นั้น แบบแผนการทำมาหากินของสมาชิกสังคมเป็นอย่างไร คำถามที่มักจะใช้ในการตอบคำถามเกี่ยวกับวัฒนธรรมทางนี้ ความรู้ที่นักมานุษยวิทยาได้รับจากการรักษาแบบแผนการใช้ที่ดินและการเพาะปลูกแบบพื้นบ้าน ซึ่งเป็นเทคโนโลยีเก่าแก่ได้รับการพัฒนามานานนับหลายร้อยหลายพันปีที่ทำให้ดินคงสภาพความสมบูรณ์แบบยั่งยืน แม้จะให้ผลผลิตไม่สูงนักก็ตาม จึงเป็นประเด็นสำคัญต่อการพัฒนาการเกษตรในยุคปัจจุบันและอนาคต</a:t>
            </a:r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0209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rmAutofit/>
          </a:bodyPr>
          <a:lstStyle/>
          <a:p>
            <a:pPr algn="l"/>
            <a:r>
              <a:rPr lang="th-TH" dirty="0" smtClean="0"/>
              <a:t>บทที่ 10 การแลกเปลี่ยนและเงินตรา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th-TH" dirty="0" smtClean="0"/>
              <a:t>วัฏจักรของกิจกรรมเชิงเศรษฐกิจนั้นเมื่อมีการสร้างผลผลิตขึ้นมาแล้วผู้ผลิตอาจบริโภคผลิตผลที่ตนได้ผลิตขึ้นส่วนหนึ่งและอีกบางส่วนก็อาจนำไปแลกสิ่งของอื่น ๆ ที่ตนต้องการยิ่งในสังคมสมัยปัจจุบัน ผู้ผลิตแทบจะไม่ได้ใช้สิ่งของและบริการที่ตนผลิตได้เลย เพราะสิ่งเหล่านั้นมิได้เป็นประโยชน์แก่เขาโดยตรง แต่มีประโยชน์ที่จะใช้แลกเปลี่ยนกับสิ่งของของผู้ผลิตคนอื่น ตัวอย่างเช่น ผู้ผลิตโลงศพ อาจารย์สอนหนังสือ ผู้ทำงานราชการและทนายความ เป็นต้น ซึ่งผู้ผลิตเหล่านี้ต้องใช้ผลิตผลและบริการของตนแลกกับสิ่งของที่ตนต้องการกับผู้ผลิตคนอื่น ๆ  ดังนั้น กลไกในการจำหน่ายหรือแลกผลผลิต   (</a:t>
            </a:r>
            <a:r>
              <a:rPr lang="en-US" dirty="0" smtClean="0"/>
              <a:t>distribution)  </a:t>
            </a:r>
            <a:r>
              <a:rPr lang="th-TH" dirty="0" smtClean="0"/>
              <a:t>จึงเป็นหัวข้อสำคัญในการศึกษาวิชามานุษยวิทยา ในบทนี้ จะได้กล่าวถึงรูปแบบของการแลกเปลี่ยนสิ่งของ สินค้าและบริการในสังคมประเภทต่าง ๆ พอสังเขป และจะวิเคราะห์ถึงผลสะท้อนของการกระทำทางสังคมเกี่ยวกับการแลกเปลี่ยนในแง่ของเครือญาติ การเมืองและความเชื่อ ตลอดจนศึกษาถึงบทบาทของการใช้สื่อกลางในการแลกเปลี่ยนหรือการใช้ "เงินตรา"</a:t>
            </a:r>
          </a:p>
          <a:p>
            <a:endParaRPr lang="th-TH" dirty="0" smtClean="0"/>
          </a:p>
          <a:p>
            <a:r>
              <a:rPr lang="th-TH" dirty="0" smtClean="0"/>
              <a:t> การแลกเปลี่ยนในสังคมดั้งเดิม</a:t>
            </a:r>
          </a:p>
          <a:p>
            <a:r>
              <a:rPr lang="th-TH" dirty="0" smtClean="0"/>
              <a:t>                เพื่อที่จะเข้าใจกลไกในการจ่ายแจกหรือแลกเปลี่ยนสินค้าและบริการของคนในสังคมที่จะศึกษานั้น นักมานุษยวิทยาจำเป็นที่จะต้องรู้ถึงแนวความคิดขั้นพื้นฐานและรูปแบบชนิดแรกเริ่มของกิจกรรมประเภทนี้เสียก่อน ความรู้ที่ได้รับจากการศึกษาสังคมดั้งเดิมของนักมานุษยวิทยาในสมัยก่อน ๆ อาจเป็นแนวทางในการสืบสาวราวเรื่องไปถึงต้นตอของพฤติกรรมของคนในเรื่องนี้ได้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36410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r>
              <a:rPr lang="th-TH" dirty="0" smtClean="0"/>
              <a:t>แนวความคิดของนักมานุษยวิทยาเกี่ยวกับการแลกเปลี่ยนในสังคมดั้งเดิม</a:t>
            </a:r>
          </a:p>
          <a:p>
            <a:endParaRPr lang="th-TH" dirty="0" smtClean="0"/>
          </a:p>
          <a:p>
            <a:r>
              <a:rPr lang="th-TH" dirty="0" smtClean="0"/>
              <a:t>                นอกเหนือจากตัวอย่างสังคมที่ได้หยิบยกขึ้นมากล่าวถึงลักษณะกิจกรรมแลกเปลี่ยนแล้ว ยังมีข้อมูลของสังคมอื่น ๆ อีกมากที่นักมานุษยวิทยาได้ทำการศึกษาวิจัยและได้บรรยายเรื่องราวต่าง ๆ   เกี่ยวกับการกระทำทางสังคมด้านนี้ไว้อย่างละเอียด   จนกระทั่งมีนักมานุษยวิทยาชาวฝรั่งเศส  ชื่อ มาร์เซล มอสส์  ได้นำข้อมูลดังกล่าวมาวิเคราะห์และตั้งเป็นทฤษฎีไว้  ดังมีรายละเอียดดังนี้</a:t>
            </a:r>
          </a:p>
          <a:p>
            <a:endParaRPr lang="th-TH" dirty="0" smtClean="0"/>
          </a:p>
          <a:p>
            <a:r>
              <a:rPr lang="th-TH" dirty="0" smtClean="0"/>
              <a:t>                การให้ของกำนัลระหว่างคนในสังคมดั้งเดิมนั้น มิได้เป็นการกระทำที่ให้เปล่าโดยมิได้หวังผลตอบแทน แต่เต็มไปด้วยข้อบังคับและกฎเกณฑ์ทางสังคมซึ่งผู้ให้และผู้รับจะต้องปฏิบัติต่อกัน กระบวนการการแลกเปลี่ยนนั้นอยู่ภายใต้ระบบทางสังคมที่เขาให้ชื่อว่า  "</a:t>
            </a:r>
            <a:r>
              <a:rPr lang="en-US" dirty="0" smtClean="0"/>
              <a:t>total </a:t>
            </a:r>
            <a:r>
              <a:rPr lang="en-US" dirty="0" err="1" smtClean="0"/>
              <a:t>prestation</a:t>
            </a:r>
            <a:r>
              <a:rPr lang="en-US" dirty="0" smtClean="0"/>
              <a:t>" </a:t>
            </a:r>
            <a:r>
              <a:rPr lang="th-TH" dirty="0" smtClean="0"/>
              <a:t>โดยมีหลักว่า</a:t>
            </a:r>
          </a:p>
          <a:p>
            <a:endParaRPr lang="th-TH" dirty="0" smtClean="0"/>
          </a:p>
          <a:p>
            <a:r>
              <a:rPr lang="th-TH" dirty="0" smtClean="0"/>
              <a:t>                (1)                หลักความจำเป็นที่จะต้องให้ </a:t>
            </a:r>
          </a:p>
          <a:p>
            <a:endParaRPr lang="th-TH" dirty="0" smtClean="0"/>
          </a:p>
          <a:p>
            <a:r>
              <a:rPr lang="th-TH" dirty="0" smtClean="0"/>
              <a:t>                                (</a:t>
            </a:r>
            <a:r>
              <a:rPr lang="en-US" dirty="0" smtClean="0"/>
              <a:t>The obligation to give)</a:t>
            </a:r>
          </a:p>
          <a:p>
            <a:endParaRPr lang="en-US" dirty="0" smtClean="0"/>
          </a:p>
          <a:p>
            <a:r>
              <a:rPr lang="en-US" dirty="0" smtClean="0"/>
              <a:t>                (2)                </a:t>
            </a:r>
            <a:r>
              <a:rPr lang="th-TH" dirty="0" smtClean="0"/>
              <a:t>หลักความจำเป็นที่จะต้องรับ </a:t>
            </a:r>
          </a:p>
          <a:p>
            <a:endParaRPr lang="th-TH" dirty="0" smtClean="0"/>
          </a:p>
          <a:p>
            <a:r>
              <a:rPr lang="th-TH" dirty="0" smtClean="0"/>
              <a:t>                                (</a:t>
            </a:r>
            <a:r>
              <a:rPr lang="en-US" dirty="0" smtClean="0"/>
              <a:t>The obligation to receive)</a:t>
            </a:r>
          </a:p>
          <a:p>
            <a:endParaRPr lang="en-US" dirty="0" smtClean="0"/>
          </a:p>
          <a:p>
            <a:r>
              <a:rPr lang="en-US" dirty="0" smtClean="0"/>
              <a:t>                (3)                </a:t>
            </a:r>
            <a:r>
              <a:rPr lang="th-TH" dirty="0" smtClean="0"/>
              <a:t>หลักความจำเป็นที่จะต้องตอบแทนแก่ผู้ให้ </a:t>
            </a:r>
          </a:p>
          <a:p>
            <a:endParaRPr lang="th-TH" dirty="0" smtClean="0"/>
          </a:p>
          <a:p>
            <a:r>
              <a:rPr lang="th-TH" dirty="0" smtClean="0"/>
              <a:t>                                (</a:t>
            </a:r>
            <a:r>
              <a:rPr lang="en-US" dirty="0" smtClean="0"/>
              <a:t>The obligation to return)</a:t>
            </a:r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th-TH" dirty="0" smtClean="0"/>
              <a:t>ในหลักความจำเป็นที่จะต้องให้ของแก่คนอื่นนั้นมีความสำคัญยิ่ง เพราะการให้เป็นการเปิดสัมพันธภาพกับอีกฝ่ายหนึ่ง ถ้าหากคนปฏิเสธที่จะให้ของแก่คนอื่นแล้วก็เปรียบเสมือนการปฏิเสธให้ความเป็นมิตร นั่นหมายถึงการปฏิเสธการสร้างความสัมพันธ์กับคนอื่นนั่นเอง ส่วนสิ่งของที่จะใช้ในการให้แก่คนอื่นนั้นไม่จำเป็นจะต้องเป็นสินค้า สิ่งของทางวัตถุ ทรัพย์สมบัติ สิ่งของส่วนตัวและเศรษฐทรัพย์อื่น ๆ เท่านั้น แต่รวมไปถึงความสุภาพ ความสนุกสนานเพลิดเพลิน พิธีกรรม อาวุธ ผู้หญิง เด็กเล็ก การเต้นรำ และงานเลี้ยง(5)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39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6480720"/>
          </a:xfrm>
        </p:spPr>
        <p:txBody>
          <a:bodyPr>
            <a:normAutofit lnSpcReduction="10000"/>
          </a:bodyPr>
          <a:lstStyle/>
          <a:p>
            <a:r>
              <a:rPr lang="th-TH" sz="2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ขอบเขตวิชามานุษยวิทยากายภาพ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นักมานุษยวิทยากายภาพสนใจศึกษา 2 หัวข้อใหญ่ คือ </a:t>
            </a:r>
            <a:r>
              <a:rPr lang="th-TH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การวิวัฒนาการของมนุษย์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human evolution)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ความแตกต่างในหมู่มนุษยชาติในยุคปัจจุบัน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human variations in modern population)(1)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ในหัวข้อที่หนึ่งนั้น มีเนื้อหาสาระมุ่งเน้นไปที่</a:t>
            </a:r>
            <a:r>
              <a:rPr lang="th-TH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การศึกษาตัวมนุษย์ในฐานะที่เป็นสิ่งที่มีชีวิตในสายตระกูลโฮโม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โดยจะพยายามค้นหาต้นตอและสายการวิวัฒนาการจนกลายเป็นมนุษย์ดัง</a:t>
            </a:r>
          </a:p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การศึกษาเรื่องราวของการวิวัฒนาการนี้ต้องอาศัยการวิเคราะห์ซากกระดูกและอวัยวะ (อาจเรียกว่า ซากดึกดำบรรพ์ หรือซากเน่าเปื่อย หรือเรียกทับศัพท์ภาษาอังกฤษว่า ฟอสซิล -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fossil)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ของสิ่งมีชีวิตที่เคยมีชีวิตในอดีต แล้วนำมาเปรียบเทียบกับโครงสร้างกายวิภาคของสัตว์และมนุษย์ในยุคปัจจุบัน เพื่อสืบสาวเรื่องราวเกี่ยวกับสายการวิวัฒนาการจนกลายเป็นโฮโม เซเปียนส์ ส่วนหัวข้อที่สองนั้น 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เป็นการศึกษาถึงความแตกต่างของโฮโม เซเปียนส์ที่มีชีวิตอยู่ในปัจจุบัน เช่น สีผิว ขนาดและโครงสร้างทางร่างกาย กลุ่มเลือด การปรับตัวต่อความร้อน แสงอาทิตย์ และความสูง ทั้งนี้เพราะเป็นความแตกต่างที่ปรากฏให้เห็นอย่างเด่นชัดและสามารถ ถ่ายทอดไปยังลูกหลานโดยผ่านทางพันธุกรรมด้วย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 กล่าวโดยย่อ นักมานุษยวิทยากายภาพให้ความสนใจศึกษาเรื่องราวของมนุษย์ทั้งที่เป็นประวัติของการวิวัฒนาการหรือมนุษย์ในอดีตและตัวมนุษย์ในยุคปัจจุบัน ดังมีรายละเอียดของประเด็นที่ศึกษาดังต่อไปนี้</a:t>
            </a:r>
          </a:p>
          <a:p>
            <a:pPr marL="4572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0554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r>
              <a:rPr lang="th-TH" dirty="0" smtClean="0"/>
              <a:t>วิเคราะห์ทฤษฎีของมอสส์และซาลินส์</a:t>
            </a:r>
          </a:p>
          <a:p>
            <a:endParaRPr lang="th-TH" dirty="0" smtClean="0"/>
          </a:p>
          <a:p>
            <a:r>
              <a:rPr lang="th-TH" dirty="0" smtClean="0"/>
              <a:t>                ทั้งมอสส์และซาลินส์อ้างว่าตนเป็นผู้ที่นำเอาข้อมูลจริงที่ปรากฏขึ้นในสังคมเป็นหลักในการอธิบายและตั้งเป็นทฤษฎีขึ้น สำหรับมาร์เซล มอสส์นั้นได้กล่าวถึงกฎเกณฑ์ด้านศีลธรรมที่บังคับความประพฤติของคนให้ปฏิบัติตามกลไกที่มีเหตุมีผล เขายังกล่าวต่อไปอีกว่า ในสังคมดั้งเดิมนั้นทุกคนเป็นกันเองต่อกัน แต่การที่จะสร้างและพัฒนามิตรภาพต่อกันจะต้องเป็นไปตามกฎเกณฑ์ที่ว่าไว้ การให้ของกำนัลแก่กันเป็นเพียงกลวิธีทางสังคมที่คนต้องการแสวงหาผลประ โยชน์จากการเสแสร้งว่าเป็นคนใจกว้าง</a:t>
            </a:r>
          </a:p>
          <a:p>
            <a:endParaRPr lang="th-TH" dirty="0" smtClean="0"/>
          </a:p>
          <a:p>
            <a:r>
              <a:rPr lang="th-TH" dirty="0" smtClean="0"/>
              <a:t>                จะเห็นได้ว่า กฎเกณฑ์ทางสังคมที่มอสส์สร้างขึ้นนั้นเป็นไปตามหลักตรรกศาสตร์มากกว่าที่ใช้ข้อเท็จจริงทางสังคมมาเป็นพื้นฐานทางทฤษฎี ทั้งนี้เพราะเขาได้ตั้งสมมติฐานว่าทุกคนต้องเป็นผู้หวังประโยชน์ (</a:t>
            </a:r>
            <a:r>
              <a:rPr lang="en-US" dirty="0" smtClean="0"/>
              <a:t>economic man) </a:t>
            </a:r>
            <a:r>
              <a:rPr lang="th-TH" dirty="0" smtClean="0"/>
              <a:t>ซึ่งจะต้องสร้างหรือให้ของกำนัล เพื่อผลประโยชน์ที่จะได้รับทางวัตถุและมิตรภาพจากอีกฝ่ายหนึ่ง อาจมีคำถามถามขึ้นว่าตามสภาพความเป็นจริงทางสังคมนั้น คนจะต้องกระทำแบบนั้นทุกครั้งหรือเปล่าที่จะให้ได้มาซึ่งสิ่งที่เขาต้องการหรือมิตรภาพจากคนอื่น คำถามนี้อาจทำให้เราต้องคิดอย่างรอบคอบก่อนที่จะนำเอาทฤษฎีของมอสส์ไปใช้</a:t>
            </a:r>
          </a:p>
          <a:p>
            <a:endParaRPr lang="th-TH" dirty="0" smtClean="0"/>
          </a:p>
          <a:p>
            <a:r>
              <a:rPr lang="th-TH" dirty="0" smtClean="0"/>
              <a:t>                สำหรับแนวความคิดของซาลินส์นั้นอาจปรากฏว่าเป็นทฤษฎีที่ใช้ข้อมูลที่มีพื้นฐานจากสภาพที่เป็นจริงมากกว่า เพราะเขาได้ปฏิเสธที่จะพิจารณาว่ามิตรภาพที่มีต่อกันจะมีผลมาจากการแลกเปลี่ยนเท่านั้น ทั้งนี้เพราะสังคมและกระบวนการทางสังคมมิใช่เป็นเรื่องเศรษฐกิจและไม่ขึ้นอยู่กับกฎเกณฑ์ทางเศรษฐกิจแต่เพียงอย่างเดียว เขากล่าวว่าการที่คนจะคาดหวังที่จะได้รับสิ่งตอบแทนจากอีกฝ่ายหนึ่งนั้นเป็นเรื่องที่ไม่เกี่ยวกับมิตรภาพเลย ด้วยเหตุนี้เขาจึงจำแนกการแลกเปลี่ยนสิ่งของระหว่างบุคคลและกลุ่มคนตามความสัมพันธ์ทางสังคม</a:t>
            </a:r>
          </a:p>
          <a:p>
            <a:endParaRPr lang="th-TH" dirty="0" smtClean="0"/>
          </a:p>
          <a:p>
            <a:r>
              <a:rPr lang="th-TH" dirty="0" smtClean="0"/>
              <a:t>                อย่างไรก็ตาม ทั้งมอสส์และซาลินส์มิได้กล่าวถึงสภาพทาง "ปริมาณ" และ "คุณค่า" ของสิ่งของที่ใช้ในการแลกเปลี่ยนเลยซึ่งอาจถือได้ว่าเป็นข้อจำกัดของทฤษฎีดังกล่าว อนึ่ง การคาดหวังผลกำไรจะเกิดขึ้นในกรณีที่ต้นทุนของสิ่งของที่นำมาใช้ในการแลกเปลี่ยนนั้นมีค่าเชิงปริมาณและคุณค่าต่างกัน เราสามารถคิดจากสมการดังนี้</a:t>
            </a:r>
          </a:p>
          <a:p>
            <a:endParaRPr lang="th-TH" dirty="0" smtClean="0"/>
          </a:p>
          <a:p>
            <a:r>
              <a:rPr lang="th-TH" dirty="0" smtClean="0"/>
              <a:t>                       </a:t>
            </a:r>
            <a:r>
              <a:rPr lang="en-US" dirty="0" smtClean="0"/>
              <a:t>P     =     TR  -  TC</a:t>
            </a:r>
          </a:p>
          <a:p>
            <a:endParaRPr lang="en-US" dirty="0" smtClean="0"/>
          </a:p>
          <a:p>
            <a:r>
              <a:rPr lang="en-US" dirty="0" smtClean="0"/>
              <a:t>                Profit     =     Total Revenue - Total Cost</a:t>
            </a:r>
          </a:p>
          <a:p>
            <a:endParaRPr lang="en-US" dirty="0" smtClean="0"/>
          </a:p>
          <a:p>
            <a:r>
              <a:rPr lang="th-TH" dirty="0" smtClean="0"/>
              <a:t>หรือ          กำไร       =     รายได้รวม      - ต้นทุน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9710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ดังนั้น ในระยะต่อมา ได้มีผู้ที่เสนอความคิดเห็นเพิ่มเติมเพื่อแก้ไขข้อจำกัดดังกล่าว เช่น ศาสตราจารย์ชไนเดอร์ ได้จำแนกสิ่งของออกเป็น 2 ประเภท คือ สิ่งที่เป็นวัตถุ ได้แก่ ข้าว อาหาร สิ่งของ และสิ่งที่เป็นทรัพย์ทางสังคม เช่น สถานภาพ ความรัก ฯลฯ</a:t>
            </a:r>
          </a:p>
          <a:p>
            <a:endParaRPr lang="th-TH" dirty="0" smtClean="0"/>
          </a:p>
          <a:p>
            <a:r>
              <a:rPr lang="th-TH" dirty="0" smtClean="0"/>
              <a:t>                ชไนเดอร์กล่าวว่า  การแลกเปลี่ยนหมายถึงการให้และรับสิ่งที่มีคุณค่าทั้งทางวัตถุและสังคม ผู้ที่แลกเปลี่ยนมักประสงค์ที่จะได้รับผลประโยชน์จากการแลกเปลี่ยนนั้นสูงสุดโดยคำนึงถึงความแตกต่างระหว่างต้นทุนและผลกำไรจากกิจกรรมนั้น ๆ ด้วย(7) </a:t>
            </a:r>
          </a:p>
          <a:p>
            <a:endParaRPr lang="th-TH" dirty="0" smtClean="0"/>
          </a:p>
          <a:p>
            <a:r>
              <a:rPr lang="th-TH" dirty="0" smtClean="0"/>
              <a:t>การใช้เงินตรา</a:t>
            </a:r>
          </a:p>
          <a:p>
            <a:endParaRPr lang="th-TH" dirty="0" smtClean="0"/>
          </a:p>
          <a:p>
            <a:r>
              <a:rPr lang="th-TH" dirty="0" smtClean="0"/>
              <a:t>                เนื่องจากมีความจำเป็นในเรื่องการกระจายผลผลิตของคนในสังคมดั้งเดิม ทำให้คนสร้างรูปแบบการแลกเปลี่ยนชนิดต่าง ๆ ดังเช่นที่กล่าวแล้วในหัวข้อข้างต้นและยังมีรูปแบบอื่นอีกที่นักมานุษยวิทยาได้ค้นพบ ผู้ที่สนใจอาจหาอ่านได้จากรายงานการวิจัยเกี่ยวกับชาติพันธุ์วิทยาทั่วไป ในกาลต่อมา  ได้มีการสันนิษฐานว่า กิจกรรมการแลกเปลี่ยนได้แปลงรูปมาเป็นการกระทำที่ "เป็นทางการ" (</a:t>
            </a:r>
            <a:r>
              <a:rPr lang="en-US" dirty="0" smtClean="0"/>
              <a:t>formal transaction) </a:t>
            </a:r>
            <a:r>
              <a:rPr lang="th-TH" dirty="0" smtClean="0"/>
              <a:t>และลดการใช้ความสัมพันธ์ส่วนตัวและพิธีกรรมที่เกี่ยวกับกิจกรรมทางด้านนี้ลง ในระบบเศรษฐกิจแบบใหม่นี้ได้ปรากฏเป็นรูปกิจกรรมเชิงการค้า (</a:t>
            </a:r>
            <a:r>
              <a:rPr lang="en-US" dirty="0" smtClean="0"/>
              <a:t>commercial transaction) </a:t>
            </a:r>
            <a:r>
              <a:rPr lang="th-TH" dirty="0" smtClean="0"/>
              <a:t>ซึ่งเข้ามามีส่วนสัมพันธ์กับชีวิตระหว่างคนในสังคมเดียวกันและระหว่างชุมชนมากยิ่งขึ้น ด้วยเหตุนี้ การใช้เงินตราจึงมีความจำเป็นและได้กลายมาเป็นส่วนหนึ่งของวิถีชีวิตของคนในสังคมปัจจุบันชไนเดอร์กล่าวว่า </a:t>
            </a:r>
          </a:p>
          <a:p>
            <a:endParaRPr lang="th-TH" dirty="0" smtClean="0"/>
          </a:p>
          <a:p>
            <a:r>
              <a:rPr lang="th-TH" dirty="0" smtClean="0"/>
              <a:t>                 ไม่มีใครรู้แน่นอนว่าคนในสังคมรู้จักใช้เงินตราขึ้นเมื่อไหร่และหลักฐานที่นักมานุษยวิทยาค้นพบก็ปรากฏว่าสังคมดั้งเดิมจำนวนมากก็มีการใช้เงินตราเป็นสื่อกลางในการแลกเปลี่ยนเช่นกัน ดังนั้นจึงไม่จำเป็นที่จะต้องพยายามค้นหาคำตอบนี้  แต่คำถามที่จะใช้เป็นแนวทางในการอธิบายในหัวข้อนี้ได้แก่ เงินตราคืออะไรและมีหน้าที่ประโยชน์อย่างไรในกิจกรรมการแลกเปลี่ยนของคนในสังคม  ตลอดจนมีความแตกต่างกันอย่างไรระหว่างการใช้เงินตราในสังคมดั้งเดิมกับสังคมปัจจุบัน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6887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55000" lnSpcReduction="20000"/>
          </a:bodyPr>
          <a:lstStyle/>
          <a:p>
            <a:r>
              <a:rPr lang="th-TH" dirty="0" smtClean="0"/>
              <a:t>1.เงินตราคืออะไรและมีหน้าที่ประโยชน์อย่างไร</a:t>
            </a:r>
          </a:p>
          <a:p>
            <a:endParaRPr lang="th-TH" dirty="0" smtClean="0"/>
          </a:p>
          <a:p>
            <a:r>
              <a:rPr lang="th-TH" dirty="0" smtClean="0"/>
              <a:t>                เงินตราคือวัตถุประเภทใดก็ได้ที่คนในสังคมยอมรับว่าเป็นสัญลักษณ์ที่ใช้</a:t>
            </a:r>
          </a:p>
          <a:p>
            <a:endParaRPr lang="th-TH" dirty="0" smtClean="0"/>
          </a:p>
          <a:p>
            <a:r>
              <a:rPr lang="th-TH" dirty="0" smtClean="0"/>
              <a:t>                ก.    เป็นตัวกลางของการแลกเปลี่ยน</a:t>
            </a:r>
          </a:p>
          <a:p>
            <a:endParaRPr lang="th-TH" dirty="0" smtClean="0"/>
          </a:p>
          <a:p>
            <a:r>
              <a:rPr lang="th-TH" dirty="0" smtClean="0"/>
              <a:t>                ข.    ใช้แสดงคุณค่ามาตรฐาน</a:t>
            </a:r>
          </a:p>
          <a:p>
            <a:endParaRPr lang="th-TH" dirty="0" smtClean="0"/>
          </a:p>
          <a:p>
            <a:r>
              <a:rPr lang="th-TH" dirty="0" smtClean="0"/>
              <a:t>                ค.    เป็นตัวแสดงความมั่งคั่ง</a:t>
            </a:r>
          </a:p>
          <a:p>
            <a:endParaRPr lang="th-TH" dirty="0" smtClean="0"/>
          </a:p>
          <a:p>
            <a:r>
              <a:rPr lang="th-TH" dirty="0" smtClean="0"/>
              <a:t>                วัตถุที่ใช้เป็นเงินตรานั้น อาจได้แก่ กระดาษ เงิน ทอง ทองแดง หอย ทับทิม หิน หรือทองคำก็ได้</a:t>
            </a:r>
          </a:p>
          <a:p>
            <a:endParaRPr lang="th-TH" dirty="0" smtClean="0"/>
          </a:p>
          <a:p>
            <a:r>
              <a:rPr lang="th-TH" dirty="0" smtClean="0"/>
              <a:t>2.ค่าของเงินตรา</a:t>
            </a:r>
          </a:p>
          <a:p>
            <a:endParaRPr lang="th-TH" dirty="0" smtClean="0"/>
          </a:p>
          <a:p>
            <a:r>
              <a:rPr lang="th-TH" dirty="0" smtClean="0"/>
              <a:t>                เราจำเป็นต้องแยกค่า  (</a:t>
            </a:r>
            <a:r>
              <a:rPr lang="en-US" dirty="0" smtClean="0"/>
              <a:t>value)  </a:t>
            </a:r>
            <a:r>
              <a:rPr lang="th-TH" dirty="0" smtClean="0"/>
              <a:t>ของสิ่งของที่ใช้แทนเงินและค่าที่แท้จริงของเงินที่วัตถุนั้นแทนค่าอยู่ ยกตัวอย่างเช่น "เบี้ย" ที่ใช้เป็นเงินตราของไทยในสมัยโบราณมีความเป็นมาดังนี้   ...เบี้ยคือหอยชนิดหนึ่งซึ่งใช้แทนเงินตราในสมัยโบราณ กล่าวกันว่าแต่เดิมนั้นเอามาจากแม่น้ำโขง   ภายหลังพวกพ่อค้าเอามาจากทะเลแถวเกาะมัลติเวสและเกาะฟิลิปปินส์ เมืองสุรัต เมืองมะละกา ประเภทของเบี้ยคือ</a:t>
            </a:r>
          </a:p>
          <a:p>
            <a:endParaRPr lang="th-TH" dirty="0" smtClean="0"/>
          </a:p>
          <a:p>
            <a:r>
              <a:rPr lang="th-TH" dirty="0" smtClean="0"/>
              <a:t>                1.     เบี้ยโพล้ง</a:t>
            </a:r>
          </a:p>
          <a:p>
            <a:endParaRPr lang="th-TH" dirty="0" smtClean="0"/>
          </a:p>
          <a:p>
            <a:r>
              <a:rPr lang="th-TH" dirty="0" smtClean="0"/>
              <a:t>                2.     เบี้ยแก้</a:t>
            </a:r>
          </a:p>
          <a:p>
            <a:endParaRPr lang="th-TH" dirty="0" smtClean="0"/>
          </a:p>
          <a:p>
            <a:r>
              <a:rPr lang="th-TH" dirty="0" smtClean="0"/>
              <a:t>                3.     เบี้ยจั่น</a:t>
            </a:r>
          </a:p>
          <a:p>
            <a:endParaRPr lang="th-TH" dirty="0" smtClean="0"/>
          </a:p>
          <a:p>
            <a:r>
              <a:rPr lang="th-TH" dirty="0" smtClean="0"/>
              <a:t>                4.     เบี้ยนาง</a:t>
            </a:r>
          </a:p>
          <a:p>
            <a:endParaRPr lang="th-TH" dirty="0" smtClean="0"/>
          </a:p>
          <a:p>
            <a:r>
              <a:rPr lang="th-TH" dirty="0" smtClean="0"/>
              <a:t>                5.     เบี้ยหมู</a:t>
            </a:r>
          </a:p>
          <a:p>
            <a:endParaRPr lang="th-TH" dirty="0" smtClean="0"/>
          </a:p>
          <a:p>
            <a:r>
              <a:rPr lang="th-TH" dirty="0" smtClean="0"/>
              <a:t>                6.     เบี้ยพองลม</a:t>
            </a:r>
          </a:p>
          <a:p>
            <a:endParaRPr lang="th-TH" dirty="0" smtClean="0"/>
          </a:p>
          <a:p>
            <a:r>
              <a:rPr lang="th-TH" dirty="0" smtClean="0"/>
              <a:t>                7.     เบี้ยบัว</a:t>
            </a:r>
          </a:p>
          <a:p>
            <a:endParaRPr lang="th-TH" dirty="0" smtClean="0"/>
          </a:p>
          <a:p>
            <a:r>
              <a:rPr lang="th-TH" dirty="0" smtClean="0"/>
              <a:t>                8.     เบี้ยตุ้ม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3554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th-TH" u="sng" dirty="0"/>
              <a:t>บทที่ </a:t>
            </a:r>
            <a:r>
              <a:rPr lang="th-TH" u="sng" dirty="0" smtClean="0"/>
              <a:t>11</a:t>
            </a:r>
            <a:r>
              <a:rPr lang="th-TH" dirty="0" smtClean="0"/>
              <a:t> </a:t>
            </a:r>
            <a:r>
              <a:rPr lang="th-TH" b="1" dirty="0" smtClean="0"/>
              <a:t>ครอบครัว</a:t>
            </a:r>
            <a:r>
              <a:rPr lang="th-TH" b="1" dirty="0"/>
              <a:t>และเครือญาติ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th-TH" dirty="0" smtClean="0"/>
              <a:t>ครอบครัวและเครือญาติเป็นสถาบันหลักทางสังคมที่มีความสำคัญอย่างยิ่งในสังคมมนุษย์ทุกสังคม จนมีผู้กล่าวกันว่า ครอบครัวเป็นหน่วยทางสังคมที่มีขนาดเล็กและตอบสนองความต้องการทั้งทางชีวภาพและทางสังคม ในแง่ของความต้องการทางชีวภาพนั้น ความต้องการทางเพศเป็นปัจจัยสำคัญที่ต้องได้รับการตอบสนอง อีกทั้งเป็นความจำเป็นที่จะทำให้สังคมอยู่รอด กล่าวคือ ความจำเป็นที่จะต้องสร้างสมาชิกใหม่ขึ้นมาทดแทนสมาชิกเก่าที่เสียชีวิตไป ในแง่ของความต้องการทางด้านสังคมนั้น มนุษย์มีความจำเป็นที่จะต้องอยู่ร่วมกันเป็นสังคม อย่างน้อย ๆ ก็จะต้องมีใครสักคนหนึ่งที่มาร่วมชีวิตเป็นคู่ทุกข์คู่ยากจนแก่จนเฒ่า แต่การที่จะมีเพื่อนที่จะอยู่กินกันได้นาน คงไม่มีใครเกินไปกว่าคนต่างเพศที่ร่วมชีวิตเดียวกัน</a:t>
            </a:r>
          </a:p>
          <a:p>
            <a:endParaRPr lang="th-TH" dirty="0" smtClean="0"/>
          </a:p>
          <a:p>
            <a:r>
              <a:rPr lang="th-TH" dirty="0" smtClean="0"/>
              <a:t>                คนไทยเราก็ได้ให้ความสนใจในเรื่องนี้มานาน ดังเช่น พระยาอนุมานราชธนได้รวบรวมแนวคิดและประเพณีการแต่งงานและการปลูกเรือนของไทยไว้อย่างละเอียด ซึ่งเป็นหนังสือที่ให้ความรู้ที่น่าสนใจยิ่ง นอกจากนี้ ท่านยังได้เขียนประเพณีเกี่ยวกับการเกิด - การตายไว้อีกเล่มหนึ่งเพื่อย้ำให้เห็นถึงสภาพและปรากฏการณ์ในครอบครัวและเครือญาติของชนชาวไทย(1) ความรู้ในหนังสือดังกล่าวถือได้ว่าเป็นหนังสือพื้นฐานในการศึกษาสถาบันครอบครัวของไทยทีเดียว</a:t>
            </a:r>
          </a:p>
          <a:p>
            <a:endParaRPr lang="th-TH" dirty="0" smtClean="0"/>
          </a:p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1582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r>
              <a:rPr lang="th-TH" dirty="0" smtClean="0"/>
              <a:t> เมื่อเกาหลีได้รับเอกราชและตั้งเป็นประเทศเอกราช กฎหมายครอบครัวก็ยังคงเป็นไปคล้ายคลึงกับกฎหมายของญี่ปุ่น คนทั่วไปก็ยังยึดถือครอบครัวเป็นสถาบันที่สำคัญทางสังคมและมีโครงสร้างและหน้าที่คล้ายคลึงกับอดีต กล่าวคือ ครอบครัวคือหน่วยที่ทำหน้าที่สืบทอดเชื้อสายจากบรรพบุรุษ ดังนั้น แต่ละตระกูลจะมีสมุดบันทึกลำดับสายตระกูลของตน หรือที่เรียกว่า "โชคบู" และเก็บไว้ให้ลูกหลานเพื่อให้รับรู้และบันทึกผู้สืบต่อสายเลือดเดียวกันต่อไป</a:t>
            </a:r>
          </a:p>
          <a:p>
            <a:r>
              <a:rPr lang="th-TH" dirty="0" smtClean="0"/>
              <a:t>                ปัจจุบัน เนื่องจากเกาหลีใต้ได้พัฒนาเศรษฐกิจเจริญรุดหน้าไปอย่างรวดเร็ว คนส่วนใหญ่อาศัยอยู่ในเมืองและประกอบอาชีพในงานอุตสาหกรรมและพาณิชยกรรม รวมทั้งต้องติดต่อกับคนทั่วโลก   ทำให้การยึดถือหลักของขงจื้อและการยอมรับอำนาจของบิดาเปลี่ยนแปลงไปบ้างตามความจำเป็นของสถานการณ์ใหม่ที่เกิดขึ้น ศาสตราจารย์ฮอง ซังชิค แห่งมหาวิทยาลัยเกาหลี ได้ศึกษาทิศทางของการเปลี่ยนแปลงนี้อย่างใกล้ชิดและพยายามค้นหาดัชนีเพื่อชี้ให้เห็นถึงระดับของการเปลี่ยนทัศนคติต่อครอบครัวเมื่อปี คศ.1984 (พ.ศ.2527) ดังนี้</a:t>
            </a:r>
          </a:p>
          <a:p>
            <a:endParaRPr lang="th-TH" dirty="0" smtClean="0"/>
          </a:p>
          <a:p>
            <a:r>
              <a:rPr lang="th-TH" dirty="0" smtClean="0"/>
              <a:t>                "ในแง่ของทัศนคติต่อความเคารพเชื่อฟังและกตัญญูของลูกต่อพ่อแม่นั้น คนยุคใหม่มีการเชื่อฟังพ่อแม่ลดลง ในขณะเดียวกัน คนต่างตระหนักถึงการแสวงหาความสุขสบายของครอบครัวของตนเองมากขึ้น นอกจากนี้ ทัศนคติต่อการเลี้ยงดูพ่อแม่ในยามแก่ชราก็มีแนวโน้มลดลงอย่างเห็นได้ชัด" ศาสตราจารย์ฮองจึงกล่าวสรุปว่า "ปัจจุบัน คนเกาหลีมีทัศนคติเป็นไปตามลักษณะของปัจเจกชนนิยมมากขึ้น" หรือกล่าวอีกนัยหนึ่งก็คือ คนจะคิดถึงตนเองและครอบครัวของตนมากกว่าจะคิดถึงพ่อแม่และญาติมิตรนั่นเอง(4)</a:t>
            </a:r>
          </a:p>
          <a:p>
            <a:r>
              <a:rPr lang="th-TH" dirty="0" smtClean="0"/>
              <a:t>แบบแผนการแต่งงานและครอบครัว</a:t>
            </a:r>
          </a:p>
          <a:p>
            <a:r>
              <a:rPr lang="th-TH" dirty="0" smtClean="0"/>
              <a:t>ลักษณะวิธีแต่งงาน</a:t>
            </a:r>
          </a:p>
          <a:p>
            <a:r>
              <a:rPr lang="th-TH" dirty="0" smtClean="0"/>
              <a:t>                ตามปกติ การแต่งงานมักจะแบ่งออกเป็น 3 ลักษณะตามรูปแบบของวัฒนธรรมของแต่ละกลุ่ม มีดังต่อไปนี้</a:t>
            </a:r>
          </a:p>
          <a:p>
            <a:r>
              <a:rPr lang="th-TH" dirty="0" smtClean="0"/>
              <a:t>1.  การฉุดคร่า</a:t>
            </a:r>
          </a:p>
          <a:p>
            <a:r>
              <a:rPr lang="th-TH" dirty="0" smtClean="0"/>
              <a:t>                ชายต้องการหญิงมาเป็นภรรยา จะต้องไปฉุดคร่าลักพาตัวหญิงสาวมาโดยไม่คำนึงว่าหญิงหรือญาติของหญิงจะเต็มใจหรือไม่ก็ตาม ประเพณีนี้ยังมีประพฤติปฏิบัติกันอยู่ในหมู่ชนเผ่าต่าง ๆ เพราะคนในกลุ่มตระกูลเดียวกันจะแต่งงานกันไม่ได้ จึงต้องไปหาภรรยาจากตระกูลอื่นโดยใช้กำลังฉุดคร่าลักพาตัว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23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 (2) การทำงานหรือการให้บริการทดแทน (</a:t>
            </a:r>
            <a:r>
              <a:rPr lang="en-US" dirty="0" smtClean="0"/>
              <a:t>bride-service) </a:t>
            </a:r>
            <a:r>
              <a:rPr lang="th-TH" dirty="0" smtClean="0"/>
              <a:t>วิธีการนี้เป็นเสมือนกับประเภทแรก แต่สิ่งที่มอบให้เป็นการทำงาน เช่น ไปทำงานให้กับครอบครัวของฝ่ายหญิงเป็นระยะเวลาหนึ่ง ดังเช่นตัวอย่างเรื่อง เขยขวัญสะใภ้แก้ว เป็นต้น</a:t>
            </a:r>
          </a:p>
          <a:p>
            <a:r>
              <a:rPr lang="th-TH" dirty="0" smtClean="0"/>
              <a:t>                (3) การมอบสินสอดให้แก่ฝ่ายชาย (</a:t>
            </a:r>
            <a:r>
              <a:rPr lang="en-US" dirty="0" smtClean="0"/>
              <a:t>dowry) </a:t>
            </a:r>
            <a:r>
              <a:rPr lang="th-TH" dirty="0" smtClean="0"/>
              <a:t>ในสังคมบางสังคม เช่น สังคมอินเดีย ฝ่ายหญิงจะต้องเป็นฝ่ายให้สินสอดแก่ฝ่ายชาย โดยพ่อแม่ของฝ่ายชายจะประกาศในหนังสือพิมพ์เพื่อหาหญิงสาวแต่งงานกับลูกชายพร้อมทั้งกำหนดสินสอดทองหมั้นไว้ด้วย</a:t>
            </a:r>
          </a:p>
          <a:p>
            <a:r>
              <a:rPr lang="th-TH" dirty="0" smtClean="0"/>
              <a:t>                (4) การแลกเปลี่ยนหรือให้น้องสาวเป็นการแลกเปลี่ยน (</a:t>
            </a:r>
            <a:r>
              <a:rPr lang="en-US" dirty="0" smtClean="0"/>
              <a:t>gift exchange/sister-exchange) </a:t>
            </a:r>
            <a:r>
              <a:rPr lang="th-TH" dirty="0" smtClean="0"/>
              <a:t>สังคมบางสังคม หากการแต่งงานจะเกิดขึ้นจะต้องมีสิ่งแลกเปลี่ยน เช่น ถ้าจะเอาลูกสาวไป ก็ต้องส่งลูกสาวของอีกฝ่ายหนึ่งมาแต่งงานกับลูกชายของฝ่ายตน เป็นต้น</a:t>
            </a:r>
          </a:p>
          <a:p>
            <a:r>
              <a:rPr lang="th-TH" dirty="0" smtClean="0"/>
              <a:t>                (5)ไม่มีสินสอดทองหมั้นเลย ในบางสังคมก็ไม่มีประเพณีการให้สินสอดทองหมั้นเลยเมื่อถึงเวลาแต่งงาน ก็แต่งกันเลย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เครือญาติและวงศ์วาน (</a:t>
            </a:r>
            <a:r>
              <a:rPr lang="en-US" dirty="0" smtClean="0"/>
              <a:t>kinship)</a:t>
            </a:r>
          </a:p>
          <a:p>
            <a:r>
              <a:rPr lang="en-US" dirty="0" smtClean="0"/>
              <a:t>                </a:t>
            </a:r>
            <a:r>
              <a:rPr lang="th-TH" dirty="0" smtClean="0"/>
              <a:t>ความสำคัญของสายเครือญาติจะมีมากน้อยแค่ไหนขึ้นอยู่กับวัฒนธรรมของแต่ละสังคม ทั้งนี้ เพราะการอยู่ร่วมกันในสังคมนั้น ความเป็นญาติย่อมมีบทบาทในด้านความรักการช่วยเหลือ การไปมาหาสู่ เพื่อไต่ถามทุกข์สุขต่อกัน รวมทั้งผูกพันทั้งในด้านเศรษฐกิจ การเมือง และสังคม </a:t>
            </a:r>
          </a:p>
          <a:p>
            <a:r>
              <a:rPr lang="th-TH" dirty="0" smtClean="0"/>
              <a:t>                เครือญาติอาจจำแนกออกได้เป็น 2 ประเภท คือ</a:t>
            </a:r>
          </a:p>
          <a:p>
            <a:endParaRPr lang="th-TH" dirty="0" smtClean="0"/>
          </a:p>
          <a:p>
            <a:r>
              <a:rPr lang="th-TH" dirty="0" smtClean="0"/>
              <a:t>1.  ญาติโดยสายโลหิต (</a:t>
            </a:r>
            <a:r>
              <a:rPr lang="en-US" dirty="0" smtClean="0"/>
              <a:t>consanguinity)</a:t>
            </a:r>
          </a:p>
          <a:p>
            <a:r>
              <a:rPr lang="en-US" dirty="0" smtClean="0"/>
              <a:t>                </a:t>
            </a:r>
            <a:r>
              <a:rPr lang="th-TH" dirty="0" smtClean="0"/>
              <a:t>ได้แก่พี่น้องที่เกิดมาจากท้องพ่อแม่เดียวกัน ทั้งที่เป็นสายทางฝ่ายพ่อ และสายทางฝ่ายแม่ รวมทั้งลูกหลานที่เกิดตามมา ดูตัวอย่างดังต่อไปนี้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2712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dirty="0" smtClean="0"/>
              <a:t>บทที่ 12 พฤติกรรมทางการเมืองและการควบคุมทางสังคม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การศึกษาพฤติกรรมของมนุษย์ทางด้านการเมืองนั้น นักวิชาการหลายสาขา อาทิเช่น นักปรัชญา  นักรัฐศาสตร์ นักสังคมวิทยา และนักมานุษยวิทยา ต่างได้ให้ความสนใจและศึกษาค้นคว้ากันอย่างจริงในเรื่องที่เกี่ยวกับอำนาจ การได้มาซึ่งอำนาจ การใช้อำนาจ ตลอดจนองค์การที่เป็นรูปแบบและอรูปแบบทางด้านการเมือง ทั้งที่เป็นเชิงอุดมคติและตามสภาพที่เป็นจริง ในบทนี้ จะได้กล่าวถึงปัญหาและขอบเขตเกี่ยวกับพฤติกรรมทางการเมืองที่นักมานุษยวิทยาสนใจศึกษา ในขณะเดียวกันจะได้พิจารณาถึงวิธีการศึกษาวิธีต่าง ๆ ที่นักวิชาการกลุ่มนี้ใช้ ทั้งนี้แนวการศึกษาในเชิงมานุษยวิทยาเป็นวิธีการที่อาจทำให้ได้รับความรู้ทางด้านการเมืองอีกแง่หนึ่ง ซึ่งนักวิชาการสาขาอื่นอาจมองข้ามไปอันจะเป็นส่วนในการเสริมสร้างวิทยาการสาขาการเมืองให้สมบูรณ์ยิ่งขึ้น</a:t>
            </a:r>
          </a:p>
          <a:p>
            <a:pPr marL="0" indent="0">
              <a:buNone/>
            </a:pPr>
            <a:r>
              <a:rPr lang="th-TH" dirty="0" smtClean="0"/>
              <a:t>มานุษยวิทยากับการศึกษาเรื่องการเมือง</a:t>
            </a:r>
          </a:p>
          <a:p>
            <a:pPr marL="0" indent="0">
              <a:buNone/>
            </a:pPr>
            <a:r>
              <a:rPr lang="th-TH" dirty="0" smtClean="0"/>
              <a:t>                ลักษณะโครงสร้างทางสังคมทุกแง่ที่นักมานุษยวิทยาศึกษานั้น ในส่วนที่เกี่ยวกับการเมืองการปกครองและการควบคุมทางสังคมก็เป็นเรื่องที่ได้รับความสนใจไม่น้อยกว่าการศึกษาด้านอื่น ๆ ได้มีนักวิชาการออกไปศึกษาวิจัยสังคมต่าง ๆ ทั่วโลก ทั้งในแถบแอฟริกา เอเชีย เกาะทะเลใต้ และชาวอินเดียนพื้นเมืองในทวีปอเมริกา และได้เขียนเรื่องราวของสังคมเหล่านี้เป็นจำนวนมาก นักมานุษยวิทยาชั้นนำในสาขาการเมือง เช่น </a:t>
            </a:r>
            <a:r>
              <a:rPr lang="en-US" dirty="0" smtClean="0"/>
              <a:t>Mayer Fortes, E.E. Evans - Pritchard, </a:t>
            </a:r>
            <a:r>
              <a:rPr lang="en-US" dirty="0" err="1" smtClean="0"/>
              <a:t>Lloyes</a:t>
            </a:r>
            <a:r>
              <a:rPr lang="en-US" dirty="0" smtClean="0"/>
              <a:t> A. Faller, Lucy </a:t>
            </a:r>
            <a:r>
              <a:rPr lang="en-US" dirty="0" err="1" smtClean="0"/>
              <a:t>Mair</a:t>
            </a:r>
            <a:r>
              <a:rPr lang="en-US" dirty="0" smtClean="0"/>
              <a:t>, Edmund Leach </a:t>
            </a:r>
            <a:r>
              <a:rPr lang="th-TH" dirty="0" smtClean="0"/>
              <a:t>และ </a:t>
            </a:r>
            <a:r>
              <a:rPr lang="en-US" dirty="0" smtClean="0"/>
              <a:t>George </a:t>
            </a:r>
            <a:r>
              <a:rPr lang="en-US" dirty="0" err="1" smtClean="0"/>
              <a:t>Balandier</a:t>
            </a:r>
            <a:r>
              <a:rPr lang="en-US" dirty="0" smtClean="0"/>
              <a:t> </a:t>
            </a:r>
            <a:r>
              <a:rPr lang="th-TH" dirty="0" smtClean="0"/>
              <a:t>ได้พยายามวิเคราะห์ระบบการเมืองของสังคมดั้งเดิม และพฤติกรรมทางการเมืองของสังคมเหล่านั้น มีการแยกประเภทของระบบการเมือง การกระทำต่อกันทางการเมือง และสังเกตดูว่าสมาชิกของสังคมที่ปราศจากองค์การทางการเมืองอย่างเป็นทางการนั้น มีการใช้อำนาจและได้มาซึ่งอำนาจอย่างไร ตลอดจนพฤติกรรมของคนในแง่ความภักดีต่อกษัตริย์ การแก่งแย่งชิงดีชิงเด่นระหว่างกันเพื่อได้มาซึ่งตำแหน่งผู้นำทางสังคม และอาจก่อให้เกิดการรวมกลุ่มเล็กกลุ่มน้อย (</a:t>
            </a:r>
            <a:r>
              <a:rPr lang="en-US" dirty="0" smtClean="0"/>
              <a:t>faction) </a:t>
            </a:r>
            <a:r>
              <a:rPr lang="th-TH" dirty="0" smtClean="0"/>
              <a:t>และเกิดระบบผู้อุปถัมภ์ - ผู้รับอุปถัมภ์ (</a:t>
            </a:r>
            <a:r>
              <a:rPr lang="en-US" dirty="0" smtClean="0"/>
              <a:t>patron - client relationship) </a:t>
            </a:r>
            <a:r>
              <a:rPr lang="th-TH" dirty="0" smtClean="0"/>
              <a:t>ขึ้นในสังคม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8604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ผู้อ่านอาจเกิดข้อสงสัยว่า การศึกษาเรื่องการเมืองของนักมานุษยวิทยานั้นมีขอบเขตกว้างขวางมากและอาจก่อให้เกิดความสับสนว่า ตัวอย่างของสังคมที่กำลังพูดถึงนั้นมีลักษณะเช่นไร เพราะคำว่าสังคมนั้นอาจหมายถึงสังคมเล็ก ๆ สังคมเผ่าดั้งเดิม หรืออาจหมายถึงรัฐในสมัยปัจจุบันก็ได้ ด้วยเหตุนี้นักมานุษยวิทยาจึงได้แบ่งชนิดของระบบการเมืองของสังคมต่าง ๆ ออกเป็น 2 ประเภทใหญ่ ๆ คือ</a:t>
            </a:r>
          </a:p>
          <a:p>
            <a:r>
              <a:rPr lang="th-TH" dirty="0" smtClean="0"/>
              <a:t>                ก.                สังคมที่ปราศจากอำนาจที่มาจากส่วนกลาง ไม่มีกลไกทางการปกครองที่เป็นทางการ การตัดสินความและคดีต่าง ๆ ไม่ได้ตั้งขึ้นเป็นสถาบัน หรือกล่าวอีกนัยหนึ่งก็คือเป็นสังคมที่ไม่มีรัฐบาล สังคมประเภทนี้จึงไม่มีการแบ่งตำแหน่ง ยศ สถานภาพ ออกจากกันโดยชัดเจน อิทธิพลของเครือญาติมีบทบาทเหนือสถานภาพ ตำแหน่ง ยศศักดิ์ และความมั่งคั่ง</a:t>
            </a:r>
          </a:p>
          <a:p>
            <a:r>
              <a:rPr lang="th-TH" dirty="0" smtClean="0"/>
              <a:t>                ข.                สังคมที่มีอำนาจแผ่ออกไปจากศูนย์กลาง มีกลไกของการบริหารงาน มีสถาบันศาลอย่างครบถ้วน หรือกล่าวอีกนัยหนึ่งคือสังคมที่มีรัฐบาลกลาง สังคมประเภทนี้มีการแบ่งความมั่งคั่งทางทรัพย์สิน การมีสิทธิพิเศษ และสถานภาพอันเกี่ยวเนื่องกับการใช้อำนาจอันชอบธรรมออกจากกันอย่างเห็นได้ชัด(1)</a:t>
            </a:r>
          </a:p>
          <a:p>
            <a:r>
              <a:rPr lang="th-TH" dirty="0" smtClean="0"/>
              <a:t>                ผู้เขียนจะไม่มุ่งพิจารณาศึกษาเฉพาะสังคมที่มีลักษณะเฉพาะดังที่กล่าวไว้ทั้งสองประเภท แต่จะได้กล่าวรวม ๆ ถึงปรัชญาทางมานุษยวิทยาที่มีต่อการวิเคราะห์ลักษณะทางการเมือง โดยนำเอาวิธีการวิเคราะห์เชิงมานุษยวิทยาเป็นเครื่องมือเพื่อใช้ศึกษาระบบการเมืองของสังคมในประเทศที่กำลังพัฒนา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หัวข้อที่นักมานุษยวิทยาสนใจศึกษา</a:t>
            </a:r>
          </a:p>
          <a:p>
            <a:endParaRPr lang="th-TH" dirty="0" smtClean="0"/>
          </a:p>
          <a:p>
            <a:r>
              <a:rPr lang="th-TH" dirty="0" smtClean="0"/>
              <a:t>                เนื่องจากการเมืองในสังคมของประเทศที่กำลังพัฒนาส่วนใหญ่ มิได้แยกตัวออกมาเป็นอิสระอย่างเห็นได้ชัด สถาบันทางการเมืองมักเกี่ยวพันกับสถาบันทางด้านเศรษฐกิจ สถาบันครอบครัว ขนบธรรมเนียมประเพณี ความเชื่อและศาสนาอย่างแน่นแฟ้น ตลอดจนความเกี่ยวพันทางด้านประวัติศาสตร์ของแต่ละสังคม ดังนั้นจึงก่อให้เกิดปัญหาแก่นักวิชาการที่มุ่งศึกษาสถาบันใดสถาบันหนึ่งโดยเฉพาะ ในขณะเดียวกัน การศึกษาจะไม่สมบูรณ์ถ้าไม่พิจารณาครอบคลุมถึงความสัมพันธ์ด้านอื่น และพิจารณาถึงอิทธิพลของสถาบันอื่นที่มีอิทธิพลต่อพฤติกรรมทางด้านการเมืองบ้าง หัวข้อต่อไปนี้เป็นเนื้อหาที่นักมานุษยวิทยาให้ความสนใจที่เกี่ยวเนื่องกับการศึกษาสถาบันการเมืองของสังค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4404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4.รัฐกับการเปลี่ยนแปลงทางด้านการเมือง</a:t>
            </a:r>
          </a:p>
          <a:p>
            <a:endParaRPr lang="th-TH" dirty="0" smtClean="0"/>
          </a:p>
          <a:p>
            <a:r>
              <a:rPr lang="th-TH" dirty="0" smtClean="0"/>
              <a:t>                จริงอยู่ ที่ความสนใจของนักมานุษยวิทยามักจะเน้นศึกษาระบบการเมืองของสังคมเล็ก ๆ ตั้งอยู่โดดเดียวและมีความสมบูรณ์ในตัวแทบทุกด้าน ไม่ว่าจะเป็นด้านเศรษฐกิจ สังคม และการเมือง อย่างไรก็ตามในยุคปัจจุบัน สังคมได้เปลี่ยนแปลงไปอย่างรวดเร็ว สังคมเล็ก ๆ ต่างรวมเข้าเป็นรัฐใหญ่ อำนาจทางการเมืองได้เพิ่มความสลับซับซ้อน องค์ประกอบทางด้านการเมืองได้เพิ่มจำนวนและมีความสำคัญมากยิ่งขึ้น สำหรับกิจกรรมทางการเมืองของรัฐใหม่ในประเทศกำลังพัฒนายังอยู่ภายใต้ความสัมพันธ์กับระบบประเพณีนิยมมาก ปรากฏการณ์ทางการเมืองเช่นนี้เป็นข้อมูลที่สำคัญที่นักมานุษยวิทยาทำการศึกษาค้นคว้าและวิเคราะห์ ปัญหาที่น่าสนใจคือคนมีความเข้าใจต่อความหมายเกี่ยวกับ "รัฐ" มากน้อยแค่ไหน รัฐสมัยใหม่รวมเอาคนในสังคมเล็ก ๆ ซึ่งเคยมีความรู้สึกผูกพันกับการเมืองดั้งเดิมได้อย่างไร บทบาทของผู้นำทางการเมืองต่อการเมืองการปกครองใน "รัฐใหม่" เป็นอย่างไร คำถามเหล่านี้ล้วนมีความสำคัญต่อการศึกษาด้านการเปลี่ยนแปลงทางด้านการเมือง เพราะเป็นการเปลี่ยนแปลงจากระบบเดิมมาสู่ระบบใหม่ แต่ยังอยู่ในภาวะครึ่ง ๆ กลาง ๆ ด้วยเหตุนี้บทบาทของนักมานุษยวิทยาจึงมีความสำคัญในการศึกษาปรากฏการณ์ทางสังคมประเภทเหล่านี้</a:t>
            </a:r>
          </a:p>
          <a:p>
            <a:endParaRPr lang="th-TH" dirty="0" smtClean="0"/>
          </a:p>
          <a:p>
            <a:r>
              <a:rPr lang="th-TH" dirty="0" smtClean="0"/>
              <a:t>อำนาจและการควบคุมทางสังคม (</a:t>
            </a:r>
            <a:r>
              <a:rPr lang="en-US" dirty="0" smtClean="0"/>
              <a:t>Authority and social control)</a:t>
            </a:r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th-TH" dirty="0" smtClean="0"/>
              <a:t>ไม่ว่าการตัดสินใจของรัฐจะอยู่ในมือของหัวหน้าเผ่า พระมหากษัตริย์ คณะผู้อาวุโส ของเผ่าหรือผู้แทนที่ได้รับเลือกอย่างเป็นทางการเพื่อให้ทำหน้าที่ปกครอง อำนาจแห่งการปกครองจะต้องมีอยู่ อำนาจดังกล่าวอาจได้มาด้วยการปฏิวัติการถ่ายทอดไปสู่หัวหน้าคนใหม่หรือเปลี่ยนคนโดยการเลือกตั้งก็ตาม อำนาจนั้นจะต้องมีผลในการบังคับเพื่อให้คนอื่นปฏิบัติตามกฎข้องบังคับของสังคม ลูซี แมร์ นักมานุษยวิทยาชาวอังกฤษ ได้กล่าวเสริมว่า ไม่มีสังคมไหนที่กฎหมายจะได้รับการปฏิบัติตามทั่วทุกคน ฉะนั้นจึงต้องมีการรักษาไว้ซึ่งความสันติสุขของผู้ปฎิบัติตามกฎหมายและลงโทษผู้กระทำผิด บทลงโทษผู้กระทำผิดอาจแตกต่างและแยกย่อยออกไปตามอัตราของการประพฤติผิดจากกฎเกณฑ์ที่ตั้งไว้ บทลงโทษนี้อาจะมีทั้งที่เป็นทางการและไม่เป็นทางการ ซึ่งแยกได้ดังนี้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0052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 เพื่อที่จะเข้าใจและมองเห็นว่าการปกครองมีระดับต่างกันในแต่ละสังคม จะขอยกตัวอย่างให้เห็นถึงระบบการเมืองและการปกครองของสังคมที่มีขนาดประชากรและความซับซ้อนของโครงสร้างสังคมที่ต่างกัน ในบางกรณี ระบบการเมืองเกี่ยวข้องกับระบบเครือญาติอย่างใกล้ชิด บางสังคมองค์การทางการเมืองก็จะแยกออกมาเป็นอิสระต่างหาก</a:t>
            </a:r>
          </a:p>
          <a:p>
            <a:r>
              <a:rPr lang="th-TH" dirty="0" smtClean="0"/>
              <a:t>1.  พวกบุชแมน : ระบบที่ความสัมพันธ์ทางเครือญาติเป็นพื้นฐานสำคัญทางการเมือง</a:t>
            </a:r>
          </a:p>
          <a:p>
            <a:endParaRPr lang="th-TH" dirty="0" smtClean="0"/>
          </a:p>
          <a:p>
            <a:r>
              <a:rPr lang="th-TH" dirty="0" smtClean="0"/>
              <a:t>                พวกบุชแมนดำรงชีวิตด้วยการล่าสัตว์และหาของป่าในแถบประเทศสาธารณรัฐแอฟริกาใต้ คนพวกนี้รวมตัวกันเป็นกลุ่ม ๆ ประกอบด้วยจำนวนคนประมาณเผ่าละ 25 - 50 คน ส่วนใหญ่เป็นสมาชิกของครอบครัวขยายเดียวกัน หัวหน้าของพวกนี้ก็คือหัวหน้าของกลุ่มครอบครัวขยายนั้นเอง ส่วนตำแหน่งหัวหน้าจะสืบต่อกันโดยอาศัยเพศชายเป็นหลัก อำนาจของหัวหน้าที่มีต่อคนในกลุ่มมีไม่มากนักซึ่งนักมานุษยวิทยาที่ทำการศึกษาสังคมนี้ได้กล่าวว่า เขาน่าจะเป็นหัวหน้ามากกว่าเป็นผู้ปกครอง เพราะบุคคลนี้เป็นผู้บริหารงานของกลุ่มโดยจะกำหนดทิศทางของการแสวงหาอาหาร การที่จะเคลื่อนย้ายไปทางไหน ทำหน้าที่เป็นหัวหน้าในการบวงสรวงและทำพิธีกรรมต่าง ๆ และเป็นหัวหน้าในการนำกลุ่มรบพุ่งหรือต่อสู้กับกลุ่มอื่น หน้าที่ของหัวหน้าอาจจะต่างกันแล้วแต่กลุ่มที่เขาเป็นหัวหน้าอยู่ ตลอดจนบุคลิกภาพและความสามารถของเขา</a:t>
            </a:r>
          </a:p>
          <a:p>
            <a:endParaRPr lang="th-TH" dirty="0" smtClean="0"/>
          </a:p>
          <a:p>
            <a:r>
              <a:rPr lang="th-TH" dirty="0" smtClean="0"/>
              <a:t>                ในการล่าสัตว์ เขาต้องออกล่าสัตว์เช่นเดียวกับคนอื่นเพราะสังคมแบบนี้ต้องช่วยเหลือตัวเองให้มากที่สุด เขาไม่มีหน้าที่ในการตัดสินความและคดีอื่นใด แม้แต่การกระทำการบางอย่างของเขาอาจจะได้รับการโต้แย้งจากคนอื่นในกลุ่มนี้ด้วย ในสังคมบุชแมนอาจจะกล่าวได้ว่าไม่มีชนชั้น และเป็นประชาธิปไตยอย่างสมบูรณ์ ทุกคนมีอิสระภาพในการกระทำกิจกรรมใด ๆ ตามอำเภอใจภายในกลุ่มของตน ยกเว้นการกระทำที่ผิดต่อขนบธรรมเนียมประเพณีของกลุ่ม คนพวกนี้จะสั่งสอนอนุชนถึงการกระทำตามบรรทัดฐานและกฎเกณฑ์ของกลุ่ม แต่มีกฎเกณฑ์น้อยมากที่บังคับผู้ใหญ่ที่อยู่ร่วมในกลุ่มให้ปฏิบัติตาม จะเห็นได้ว่าเมื่อไม่มีอำนาจที่เกี่ยวกับตัดสินคดีความและการจัดการเกี่ยวกับสันติภาพระหว่างครอบครัว ดังนั้นจึงเกิดการต่อสู้ขึ้นเมื่อมีปัญหาและข้อขัดแย้งระหว่างคนในกลุ่มและระหว่างกลุ่ม อนึ่ง คนกลุ่มนี้ไม่มีความรู้สึกผูกพันกับพื้นที่ ดังนั้น รัฐหรือชนชาติจึงไม่เกิดขึ้น</a:t>
            </a:r>
          </a:p>
        </p:txBody>
      </p:sp>
    </p:spTree>
    <p:extLst>
      <p:ext uri="{BB962C8B-B14F-4D97-AF65-F5344CB8AC3E}">
        <p14:creationId xmlns:p14="http://schemas.microsoft.com/office/powerpoint/2010/main" val="229812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2068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การศึกษาเกี่ยวกับมนุษย์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จะเห็นได้ว่า วิชามานุษยวิทยากายภาพเป็นเสมือนวิชาสัตววิทยา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Zoology)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แต่เน้นศึกษาเฉพาะเรื่องราวของสัตว์ในสกุลโฮโม ดังนั้น หากจะอธิบายเรื่องราวอย่างละเอียดในเรื่องของมนุษย์เราจึงน่าจะทำความเข้าใจความหมายของศัพท์ 2 คำให้กระจ่างเสียก่อน นั่นคือ คำว่า "แมน" หรือมนุษย์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man)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และคำว่า โฮมินิด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hominid) </a:t>
            </a:r>
          </a:p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  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หนังสือที่เขียนเป็นภาษาอังกฤษในวิชามานุษยวิทยากายภาพนั้น จะใช้คำว่า "แมน" ในความหมายที่กว้างขวางกว่าความหมายที่ว่า "ผู้ชาย"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male)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โดยจะใช้คำว่า "แมน" ในความหมายกว้างขวางรวมไปถึง "มนุษย์" ทั้งมวล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human beings)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ดังที่จะเห็นได้จากชื่อเรื่องหนังสือที่เกี่ยวข้องกับมนุษย์ที่นักมานุษยวิทยาเขียนไว้ อาทิเช่น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Emergence of Man (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การกำเนิดของมนุษย์)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Science of Man (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วิทยาศาสตร์เกี่ยวกับมนุษย์)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The Study of Man (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การศึกษาเกี่ยวกับมนุษย์)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Family of Man (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ครอบครัวหรือเผ่าพันธุ์ของมนุษย์) และ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Early Man (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มนุษย์ในยุคต้น) เป็นต้น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   ส่วนคำว่าโฮมินิดเป็นคำที่เรียกกลุ่มสัตว์ในวงศ์โฮมินิเดีย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Family :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Hominidae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ซึ่งประกอบด้วยสกุล 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genus) 2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สกุล ได้แก่สกุลออสตราโลพิธิคัส (มนุษย์โบราณ) และสกุลโฮโม ดังที่จะได้กล่าวรายละเอียดในบทที่ 5  </a:t>
            </a:r>
          </a:p>
        </p:txBody>
      </p:sp>
    </p:spTree>
    <p:extLst>
      <p:ext uri="{BB962C8B-B14F-4D97-AF65-F5344CB8AC3E}">
        <p14:creationId xmlns:p14="http://schemas.microsoft.com/office/powerpoint/2010/main" val="19521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th-TH" dirty="0" smtClean="0"/>
              <a:t>ความส่งท้าย</a:t>
            </a:r>
          </a:p>
          <a:p>
            <a:r>
              <a:rPr lang="th-TH" dirty="0" smtClean="0"/>
              <a:t>                นักมานุษยวิทยาเชิงการเมือง เน้นศึกษาลักษณะการจัดการพฤติกรรมทางด้านการเมืองในสังคมประเภทต่าง ๆ ทั้งที่เป็นสังคมดั้งเดิม และสังคมสมัยใหม่ ในสังคมดั้งเดิมและสังคมของประเทศที่กำลังพัฒนานั้น แนวโน้มของการศึกษาด้านการเมืองมิได้แยกศึกษาออกเฉพาะ แต่จะมีการมององค์ประกอบด้านอื่น ๆ เช่น การเมือง เศรษฐกิจ และสังคม เพราะจะมีความสัมพันธ์ต่อกันและกันอย่างแน่นแฟ้น ทั้งนี้เพราะสังคมดังกล่าวแบบแผนความประพฤติตนในสังคมมักจะมีแนวโน้มคล้ายคลึงกัน และสังคมมีขนาดเล็ก ดังนั้นในการวิเคราะห์จึงมักจะใช้สังคมทั้งสังคมเป็นหน่วยการวิเคราะห์ (</a:t>
            </a:r>
            <a:r>
              <a:rPr lang="en-US" dirty="0" smtClean="0"/>
              <a:t>unit of analysis) </a:t>
            </a:r>
            <a:r>
              <a:rPr lang="th-TH" dirty="0" smtClean="0"/>
              <a:t>ส่วนสังคมขนาดใหญ่และมีความสลับซับซ้อน นักมานุษยวิทยามักจะมุ่งศึกษาถึงกลุ่มการเมืองหรือจุดใดจุดหนึ่งทางการเมืองอย่างละเอียด เช่น การเมืองระดับท้องถิ่น การเลือกตั้งแต่ละครั้ง พรรคการเมืองหรือองค์การทางการเมือง เป็นต้น แต่ในการวิเคราะห์นั้น นักมานุษยวิทยาจะระลึกอยู่เสมอว่า เรื่องแต่ละเรื่องที่ศึกษานั้นเป็นส่วนหนึ่งของสังคมทั้งหมด และต้องอธิบายว่า ส่วนใหญ่มีอิทธิพลต่อส่วนย่อยอย่างไร และส่วนย่อยมีอิทธิพลต่อส่วนใหญ่อย่างไร ตัวอย่างเช่น เมื่อศึกษาถึงการเมืองส่วนท้องถิ่น (</a:t>
            </a:r>
            <a:r>
              <a:rPr lang="en-US" dirty="0" smtClean="0"/>
              <a:t>local-level politics) </a:t>
            </a:r>
            <a:r>
              <a:rPr lang="th-TH" dirty="0" smtClean="0"/>
              <a:t>ต้องพิจารณาการเมืองระดับประเทศด้วยว่ามีส่วนเกี่ยวข้องกับการเมืองส่วนท้องถิ่นอย่างไร ในทางกลับกัน การเมืองท้องถิ่นมีอิทธิพลต่อการเมืองระดับประเทศมากน้อยแค่ไหน(6)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1955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h-TH" dirty="0" smtClean="0"/>
              <a:t>บทที่ 13 ความเชื่อ ศาสนาและการควบคุมทางสังคม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 ในสภาพที่เป็นจริงในสังคมใหญ่เช่นสังคมไทยของเรา ศาสนาหลักอันได้แก่ พุทธศาสนา คริสต์ศาสนา และศาสนาอิสลาม ไม่ได้มีปรากฏหรือมีอิทธิพลเหนือความคิดความเชื่อของสมาชิกสังคมทุกคนทั้งนี้อาจเป็นเพราะคนบางกลุ่มบางคนยึดถือความเชื่ออย่างใดอย่างหนึ่งที่มีแบบแผนและวิธีประพฤติปฏิบัติแตกต่างไปจากศาสนาหลัก ตัวอย่างที่เห็นได้ชัด ได้แก่ เมืองกรุงเทพฯ ที่ซึ่งพุทธศาสนา (และศาสนาหลักอื่น ๆ) ปรากฏเด่นชัดว่าเป็นศาสนาสำคัญ   ที่คนในเมืองหลวงให้ความนับถือและปฏิบัติตาม แต่ก็มีคนเป็นจำนวนมากให้ความสำคัญกับ  "ศาลพระพรหม" ที่ตั้งอยู่บริเวณสี่แยกราชประสงค์ และคนบางกลุ่มให้ความเคารพนับถือ "ศาลเจ้าพ่อหลักเมือง" ซึ่งตั้งอยู่บริเวณข้างสนามหลวง การให้ความเคารพนับถือเทวสถานดังกล่าวมิได้เป็นเพียงความนึกคิดภายในจิตใจเท่านั้น แต่ยังได้แสดงออกทั้งกายและวาจาด้วยการกราบไหว้บูชา เซ่นสรวง อธิฐานบนบาน บริจาคทรัพย์และสิ่งของ และแสดงความเคารพในขณะที่ย่างกรายผ่านไปมาทุกวี่ทุกวัน เทวสถานทั้งสองแห่งนี้มีอิทธิพลเหนือจิตใจของผู้ซึ่งมาจากหลายอาชีพ ต่างฐานะทางเศรษฐกิจและสังคม และต่างเชื้อชาติต่างภาษา ดังข่าวคราวเมื่อเร็ว ๆ นี้ที่กล่าวว่า มีนักธุรกิจชาวฮ่องกงเดินทางมาบนบานศาลพระพรหมเพื่อให้ธุรกิจการค้าของตนเจริญก้าวหน้า ต่อมา เขาก็ประสบความสำเร็จในกิจการงานจริง ๆ จึงกลับมาแก้บนที่ให้ไว้ รวมทั้งเดินทางไปกลับกรุงเทพฯ - ฮ่องกงทุกปีเพื่อจุดประสงค์มากราบไหว้ศาลพระพรหม ซึ่งรวมกันนับเป็นจำนวนสิบ ๆ ครั้งแล้ว</a:t>
            </a:r>
          </a:p>
          <a:p>
            <a:endParaRPr lang="th-TH" dirty="0" smtClean="0"/>
          </a:p>
          <a:p>
            <a:r>
              <a:rPr lang="th-TH" dirty="0" smtClean="0"/>
              <a:t>                ส่วนท้องถิ่นตามชนบทที่อยู่ห่างไกลที่ศาสนาหลักยังเข้าไปไม่ถึง หรือลัทธิความเชื่อยังไม่พัฒนาถึงขั้นที่เรียกว่าเป็นศาสนาได้ สมาชิกของสังคมเหล่านั้นก็มีประเพณีความเชื่อที่น่าสนใจ และจะมีแบบแผนที่แตกต่างกันออกไปตามแต่ละสังคม ลัทธิประเพณีความเชื่อเหล่านี้มีอิทธิพลต่อวิถีทางการดำเนินชีวิต และเป็นเสมือนกฎเกณฑ์การควบคุมทางสังคมเพื่อป้องกันมิให้มีการประพฤติตนออกนอกลู่นอกทาง ทั้งนี้เพราะสังคมเหล่านี้ยังไม่มีกฎหมายบังคับใช้เป็นลายลักษณ์อักษร ดังตัวอย่างลัทธิความเชื่อของชาวเขาเผ่าเย้าต่อไปนี้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4118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ลัทธิความเชื่อของชาวเขาเผ่าเย้า</a:t>
            </a:r>
          </a:p>
          <a:p>
            <a:endParaRPr lang="th-TH" dirty="0" smtClean="0"/>
          </a:p>
          <a:p>
            <a:r>
              <a:rPr lang="th-TH" dirty="0" smtClean="0"/>
              <a:t>                เย้าก็เช่นเดียวกันกับชาวเขาเผ่าอื่น ๆ ที่ไม่มีศาสนาใด ๆ เป็นเครื่องยึดเหนี่ยวจิตใจหากแต่ยึดถือในสิ่งที่มีอิทธิพลเหนือธรรมชาติ เช่นสิ่งศักดิ์สิทธิ์ ภูติผีปีศาจและดวงวิญญาณต่าง ๆ</a:t>
            </a:r>
          </a:p>
          <a:p>
            <a:endParaRPr lang="th-TH" dirty="0" smtClean="0"/>
          </a:p>
          <a:p>
            <a:r>
              <a:rPr lang="th-TH" dirty="0" smtClean="0"/>
              <a:t>                ความเชื่อเช่นนี้ได้ฝังแน่นอยู่ในจิตใจของชาวเย้าทุกคนนับตั้งแต่เกิดจนตาย เย้าเชื่อว่าผีมีอยู่ทุกหนทุกแห่ง เช่นตามป่า ก็มีผีป่า ตามต้นไม้ก็มีผีต้นไม้ หรือในแม่น้ำก็มีผีแม่น้ำ เป็นต้น และเชื่อกันว่าผีสามารถบันดาลสิ่งทุกสิ่งให้เป็นไปได้ต่าง ๆ นา ๆ จะยากดี มีจน จะเกิด จะตาย ก็อยู่ในอำนาจของผีทั้งสิ้น</a:t>
            </a:r>
          </a:p>
          <a:p>
            <a:endParaRPr lang="th-TH" dirty="0" smtClean="0"/>
          </a:p>
          <a:p>
            <a:r>
              <a:rPr lang="th-TH" dirty="0" smtClean="0"/>
              <a:t>                ในบรรดาผีทั้งหลายนี้ เย้าได้แบ่งประเภทผี ซึ่งมีทั้งให้คุณและโทษ ผีที่ให้คุณก็จะอยู่บนสวรรค์ ส่วนผีที่ให้โทษก็จะอยู่ตามป่าเขาลำเนาไพรโดยทั่วไป</a:t>
            </a:r>
          </a:p>
          <a:p>
            <a:endParaRPr lang="th-TH" dirty="0" smtClean="0"/>
          </a:p>
          <a:p>
            <a:r>
              <a:rPr lang="th-TH" dirty="0" smtClean="0"/>
              <a:t>                เย้าเล่าว่า เดิมบรรพบุรุษของเขามีวัด มีพระเจ้าสร้างเป็นเทวรูปอยู่ประจำในโบสถ์ วิหารอย่างพุทธศาสนาเหมือนกัน แต่เนื่องจากต้องอพยพโยกย้ายอยู่บ่อย ๆ นี่เองเลยกลายเป็นพวกไม่มีวัด ครั้นมาอาศัยอยู่บนภูเขาก็เลยนับถือผีด้วย</a:t>
            </a:r>
          </a:p>
          <a:p>
            <a:endParaRPr lang="th-TH" dirty="0" smtClean="0"/>
          </a:p>
          <a:p>
            <a:r>
              <a:rPr lang="th-TH" dirty="0" smtClean="0"/>
              <a:t>                สิ่งที่พวกเย้านิยมและนับถือมากที่สุด ได้แก่ ดวงวิญญาณบรรพบุรุษซึ่งเปรียบเป็นเทพเจ้าหรือพระเจ้าของเขาอย่างเดียวกับชาวจีนเหมือนกัน  ดวงวิญญาณบรรพบุรุษหรือผีบรรพบุรุษที่เย้านับถือมากได้แก่ บรรพบุรุษในสกุลของบิดา ซึ่งมีระดับความสำคัญตามลำดับแบ่งออกได้เป็นผีทวด ปู่ และบิดามารดา ซึ่งถือว่าเป็นผีเรือน  เป็นผีประเภทให้คุณเช่นเดียวกับผีฟ้าและผีเทวดา  ผีเรือนหรือดวงวิญญาณบรรพบุรุษนี้เขาทำแท่นบูชาไว้ในบ้าน เรียก "เมี่ยนเตีย" ปิดด้วยกระดาษหน่อไม้ไม่มีรูปปั้นหรือรูปภาพแต่อย่างใด นอกจากวางเครื่องบูชาที่มีถ้วยข้าว ถ้วยอาหาร ถ้วยน้ำ กับธูปไม้ เครื่องเซ่นนี้จะต้องเซ่นทุกวัน สำหรับเย้าหัวโบราณจะเซ่นวันละ 3 เวลา และต้องตีฆ้องเพื่อแจ้งให้ผีเรือนทราบก่อน ผีบรรพบุรุษนี้จะมีที่อยู่ในเมืองผีเหมือนกัน ไม่ได้มาอยู่ในบ้านเรือน ที่เราเห็นมีหิ้งผีในบ้านเย้าเกือบทุกบ้านนั้น มิใช่เป็นที่สถิตย์ถาวรของผีบรรพบุรุษ แต่เป็นสิ่งสถิตย์ชั่วคราวยามที่อัญเชิญมาเท่านั้น ดังนั้น เมื่อเชิญผีบรรพบุรุษมาในโอกาสใดก็ตาม จะต้องเชิญให้กลับไปด้วย 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3973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ลัทธิความเชื่อพื้นบ้าน</a:t>
            </a:r>
          </a:p>
          <a:p>
            <a:endParaRPr lang="th-TH" dirty="0" smtClean="0"/>
          </a:p>
          <a:p>
            <a:r>
              <a:rPr lang="th-TH" dirty="0" smtClean="0"/>
              <a:t>                หากเราออกไปทำการศึกษาเรื่องความเชื่อของชาวเขาเผ่าเย้าในยุคปัจจุบัน ผลการวิเคราะห์อาจพบว่าคนในสังคมนี้ได้รับเอาหลักคำสอนของศาสนาหลักเข้าไปปฏิบัติควบคู่ไปกับการยึดถือความเชื่อตามลัทธิธรรมเนียมแบบดั้งเดิม ทำให้รูปแบบการนับถือศาสนามีลักษณะแปลกแตกต่าง ไปจากการนับถือของคนในเมือง นักมานุษยวิทยาเรียกว่า ลัทธิความเชื่อพื้นบ้าน (</a:t>
            </a:r>
            <a:r>
              <a:rPr lang="en-US" dirty="0" smtClean="0"/>
              <a:t>little tradition) </a:t>
            </a:r>
            <a:r>
              <a:rPr lang="th-TH" dirty="0" smtClean="0"/>
              <a:t>ส่วนการนับถือของคนเมืองนั้นส่วนใหญ่จะกระทำตามหลักคำสอนของศาสนาที่มีการเขียนบันทึกไว้เป็นลายลักษณ์อักษรในทุกขั้นตอน หรือที่นักมานุษยวิทยาเรียกว่า ความเชื่อตามศาสนาหลัก (</a:t>
            </a:r>
            <a:r>
              <a:rPr lang="en-US" dirty="0" smtClean="0"/>
              <a:t>great </a:t>
            </a:r>
            <a:r>
              <a:rPr lang="en-US" dirty="0" err="1" smtClean="0"/>
              <a:t>traditon</a:t>
            </a:r>
            <a:r>
              <a:rPr lang="en-US" dirty="0" smtClean="0"/>
              <a:t>) </a:t>
            </a:r>
            <a:r>
              <a:rPr lang="th-TH" dirty="0" smtClean="0"/>
              <a:t>ดังนั้น เราจึงมักเห็นรายงานการวิจัยสังคมที่พยายาม</a:t>
            </a:r>
          </a:p>
          <a:p>
            <a:endParaRPr lang="th-TH" dirty="0" smtClean="0"/>
          </a:p>
          <a:p>
            <a:r>
              <a:rPr lang="th-TH" dirty="0" smtClean="0"/>
              <a:t>วิเคราะห์ระบบความเชื่อทั้งสองระบบเมื่อต้องการอธิบายปรากฏการณ์ทางสังคมเกี่ยวกับศาสนา</a:t>
            </a:r>
          </a:p>
          <a:p>
            <a:r>
              <a:rPr lang="th-TH" dirty="0" smtClean="0"/>
              <a:t>                นักมานุษยวิทยาได้ให้ความสนใจศึกษาความเชื่อพื้นบ้านกับความเชื่อตามหลักศาสนาอย่างจริงจัง ทั้งนี้เพราะเป็นสิ่งที่มีอิทธิพลเหนือการดำเนินชีวิตของคนในแต่ละสังคม โดยเฉพาะอย่างยิ่งในกรณีของชุมชนเล็ก ๆ ลัทธิความเชื่อเป็นเสมือนกฎเกณฑ์กำหนดแนวทางการดำรงชีวิตของสมาชิกสังคมทีเดียว อีกทั้งระบบความเชื่อประเภทนี้ยังไม่ได้พัฒนาให้ก้าวหน้าดังเช่นศาสนาหลัก กฎและข้อห้ามมักเป็นสิ่งที่ส่งผ่านมาโดยคำบอกเล่า ด้วยเหตุนี้ นักมานุษยวิทยาจึงจำเป็นจะต้องประมวลความรู้และหาวิธีการศึกษาที่มีประสิทธิภาพเพื่อที่จะสามารถบันทึกความรู้ความเข้าใจลัทธิความเชื่อพื้นบ้านได้อย่างละเอียด</a:t>
            </a:r>
          </a:p>
          <a:p>
            <a:endParaRPr lang="th-TH" dirty="0" smtClean="0"/>
          </a:p>
          <a:p>
            <a:r>
              <a:rPr lang="th-TH" dirty="0" smtClean="0"/>
              <a:t>                ในการศึกษาเกี่ยวกับเรื่องนี้ เราอาจจำแนกประเด็นสำคัญเพื่อใช้เป็นแนวการศึกษาดังนี้</a:t>
            </a:r>
          </a:p>
          <a:p>
            <a:pPr marL="0" indent="0">
              <a:buNone/>
            </a:pPr>
            <a:endParaRPr lang="th-TH" dirty="0" smtClean="0"/>
          </a:p>
          <a:p>
            <a:r>
              <a:rPr lang="th-TH" dirty="0" smtClean="0"/>
              <a:t>1.  บุคคลที่เป็นผู้นำและผู้ทำหน้าที่ทางด้านพิธีกรรม</a:t>
            </a:r>
          </a:p>
          <a:p>
            <a:endParaRPr lang="th-TH" dirty="0" smtClean="0"/>
          </a:p>
          <a:p>
            <a:r>
              <a:rPr lang="th-TH" dirty="0" smtClean="0"/>
              <a:t>                นักมานุษยวิทยาจะต้องให้ความสนใจศึกษาบุคคลที่ทำหน้าที่เป็นตัวแทน และ/หรือมีอำนาจลึกลับในตัวหรือมีความรู้ความชำนาญที่ได้รับจากการฝึกฝนเป็นพิเศษในการทำหน้าที่เป็นผู้นำในการทำกิจกรรมทางพิธีกรรม คนเหล่านี้จะได้รับความสนใจโดยต้องค้นหาคำตอบว่าสาเหตุใดที่ทำให้เขามีบทบาทเด่นขึ้นมา เขามีประวัติชีวิตและมีสายตระกูลมาจากไหน และสถานภาพในสังคมเป็นอย่างไร ในที่นี้ขอจำแนกออกเป็น 3 ประเภท คือ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4797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/>
              <a:t>ศาสนาคืออะไร</a:t>
            </a:r>
            <a:endParaRPr lang="th-TH" dirty="0"/>
          </a:p>
          <a:p>
            <a:r>
              <a:rPr lang="th-TH" dirty="0"/>
              <a:t>                อาจกล่าวได้ว่า คนทุกคนในยุคปัจจุบันเข้าใจความหมายของคำว่าศาสนา แต่ก็จะให้ความหมายของศาสนาแตกต่างกันไปตามความเข้าใจของตนเอง ในที่นี้ผู้เขียนขอเสนอความหมายของศาสนาว่าเป็น "ระบบของความเชื่อและการปฏิบัติของกลุ่มคนต่อปรากฏการณ์ที่มีอำนาจนอกเหนือธรรมชาติและศักดิ์สิทธิ์" จากคำจำกัดความของศาสนานี้ เราอาจจำแนกองค์ประกอบได้ ดังต่อไปนี้</a:t>
            </a:r>
          </a:p>
          <a:p>
            <a:r>
              <a:rPr lang="th-TH" dirty="0"/>
              <a:t>                (1)                ระบบความเชื่อและการปฏิบัติ</a:t>
            </a:r>
          </a:p>
          <a:p>
            <a:r>
              <a:rPr lang="th-TH" dirty="0"/>
              <a:t>                (2)                กลุ่มคน</a:t>
            </a:r>
          </a:p>
          <a:p>
            <a:r>
              <a:rPr lang="th-TH" dirty="0"/>
              <a:t>                (3)                ปรากฏการณ์ที่มีอำนาจนอกเหนือธรรมชาติและศักดิ์สิทธิ์</a:t>
            </a:r>
          </a:p>
          <a:p>
            <a:r>
              <a:rPr lang="th-TH" dirty="0"/>
              <a:t>                ขอเน้นถึงการที่ศาสนามีอิทธิพลต่อกลุ่มคนเพราะศาสนามีส่วนเกี่ยวข้องโดยตรงกับคนหลาย ๆ คนที่ให้การยอมรับและเชื่อในระบบปฏิบัตินั้น หากคน ๆ เดียวนับถือและปฏิบัติตามลัทธิหนึ่งโดยคนอื่น ๆ ไม่เห็นด้วย เราไม่อาจเรียกลัทธิที่คนนั้นนับถือว่าเป็น "ศาสนา" ฉะนั้นศาสนามีบทบาทสำคัญต่อกลุ่มคนในสังคม ด้วยเหตุนี้ นักมานุษยวิทยาชาวฝรั่งเศสชื่อ อีมิล เดอร์ไคล์ม (</a:t>
            </a:r>
            <a:r>
              <a:rPr lang="en-US" dirty="0"/>
              <a:t>Emile Durkheim) </a:t>
            </a:r>
            <a:r>
              <a:rPr lang="th-TH" dirty="0"/>
              <a:t>จึงกล่าวว่าศาสนาเป็นความเชื่อของกลุ่มชนซึ่งคิดสร้างสัญลักษณ์เพื่อร่วมกันบูชาและแสดงว่าเป็นพวกเดียวกัน โดยอาศัยสถานที่แห่งใดแห่งหนึ่งหรือวัดเป็นที่ที่ใช้ร่วมกันในการปฏิบัติพิธีกรรม</a:t>
            </a:r>
          </a:p>
          <a:p>
            <a:r>
              <a:rPr lang="th-TH" dirty="0"/>
              <a:t>                ข้อความที่เพิ่งกล่าวไปนี้ เป็นการวิเคราะห์ศาสนาไปในเชิงสังคม โดยถือว่าศาสนาเป็น "เครื่องมือ" ในการเสริมสร้างความเป็นอันหนึ่งอันเดียวกันทางสังคม ดังเช่นในสังคมไทย คนมักจะถือว่าตนเองเป็นสมาชิกของวัดนั้นหรือวัดนี้  อนึ่ง คนที่นับถือศาสนาพุทธมักจะบอกว่าเขาเป็นสมาชิกของพุทธศาสนิกชนและจะเป็นสมาชิกต่างกลุ่มกับคนที่นับถือศาสนาอิสลามหรือศาสนาคริสต์จะเห็นได้ว่าศาสนาเป็นปัจจัยหนึ่งที่ทำให้คนแบ่งแยกออกเป็นกลุ่ม ๆ โดยจะรวมกลุ่มกับคนที่นับถือศาสนาเดียวกันอย่างเหนียวแน่น</a:t>
            </a:r>
            <a:r>
              <a:rPr lang="th-TH" dirty="0">
                <a:hlinkClick r:id="rId2"/>
              </a:rPr>
              <a:t>(6)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09279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th-TH" u="sng" dirty="0"/>
              <a:t>บทที่ </a:t>
            </a:r>
            <a:r>
              <a:rPr lang="th-TH" u="sng" dirty="0" smtClean="0"/>
              <a:t>14</a:t>
            </a:r>
            <a:r>
              <a:rPr lang="th-TH" dirty="0" smtClean="0"/>
              <a:t> </a:t>
            </a:r>
            <a:r>
              <a:rPr lang="th-TH" b="1" dirty="0" smtClean="0"/>
              <a:t>ศิลปะ</a:t>
            </a:r>
            <a:r>
              <a:rPr lang="th-TH" b="1" dirty="0"/>
              <a:t>และภาษา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960440"/>
          </a:xfrm>
        </p:spPr>
        <p:txBody>
          <a:bodyPr>
            <a:normAutofit fontScale="77500" lnSpcReduction="20000"/>
          </a:bodyPr>
          <a:lstStyle/>
          <a:p>
            <a:r>
              <a:rPr lang="th-TH" dirty="0" smtClean="0"/>
              <a:t>งานทางด้านศิลปะที่มนุษย์ได้สร้างขึ้นเป็นสิ่งพิเศษ แตกต่างไปจากงานทางด้านเทคโน โลยีและสิ่งของอื่นๆ งานศิลปะต้องอาศัยความสามารถและวิญญาณในการแสดงออกให้เป็นรูปเป็นร่างเพื่อให้คนในสังคมชื่นชม แม้ว่าเราจะไม่สนใจในแง่แรงบรรดาลใจและแรงจูงใจที่ทำให้คนสร้างความสวยงามนั้น ๆ ขึ้นมาเพราะเป็นเรื่องของแต่ละบุคคลก็ตาม แต่เมื่อเราเปรียบเทียบมนุษย์กับสัตว์อื่นแล้ว จะเห็นว่ามนุษย์ได้พยายามสร้างสรรค์งานที่ตรงกับรสนิยมของตนเองและสังคม ในขณะที่สัตว์มักจะมีความเป็นอยู่ตามธรรมชาติ ไม่ดัดแปลงแก้ไขให้เกิดความงามขึ้นมา จึงทำให้ดูเหมือนว่าความต้องการของมนุษย์จะพยายามสร้างสรรค์และแสดงออกเพิ่มต่อจากความต้องการทางด้านชีวภาพ ดังนั้น จะเห็นได้ว่างานทางศิลปะที่มนุษย์สร้างขึ้นมานั้น เป็นสิ่งที่เขาอยากจะบรรยายความรู้สึกนึกคิดของตัวเขาเอง ในรูปของบทร้อยกรอง บทร้อยแก้ว เพลง การเต้นรำ รูปปั้น และงานแกะสลัก</a:t>
            </a:r>
          </a:p>
          <a:p>
            <a:endParaRPr lang="th-TH" dirty="0" smtClean="0"/>
          </a:p>
          <a:p>
            <a:r>
              <a:rPr lang="th-TH" dirty="0" smtClean="0"/>
              <a:t>                คำจำกัดความที่พอจะให้ความหมายที่ชัดเจน ได้แก่ ศิลปะคือผลิตผลหรือการแสดงออกซึ่งมีรูปแบบที่สวยงาม ตรงกับรสนิยมของผู้สร้างและสังคมที่เขาอาศัยอยู่ ศิลปะเป็นเรื่องของโลก ทุกสังคมย่อมมีศิลปะ ในขณะเดียวกัน แนวความคิดเกี่ยวกับความสวยงามและรสนิยมอาจแตกต่างกันออกไปตามแต่ละสังคม หรือแม้ภายในสังคมเดียวกัน ความสวยงาม และรสนิยมอาจไม่เหมือนกันทีเดียว</a:t>
            </a:r>
          </a:p>
          <a:p>
            <a:endParaRPr lang="th-TH" dirty="0" smtClean="0"/>
          </a:p>
          <a:p>
            <a:r>
              <a:rPr lang="th-TH" dirty="0" smtClean="0"/>
              <a:t>                ศิลปะเป็นผลผลิตทางวัฒนธรรมประเภทหนึ่งของมนุษย์ ซึ่งไม่ตกอยู่ใต้อิทธิพลของเชื้อชาติ และสีผิว  ดังนั้น ศิลปะของคนแอฟริกันนิโกร ชาวเกาะทะเลใต้ หรือชาวยุโรป จะไม่มีความแตกต่างกันเพราะเป็นผลงานที่คนต้องการแสดงออกเหมือนกัน ซึ่งประวัติและประเพณีของการแสดงออกอาจจะต่างกันไปตามแต่ละท้องถิ่น ทั้งนี้เพราะคนมักจะมีแนวโน้มที่จะผลิตงานศิลปะไปตามสภาพแวดล้อมที่ใกล้กับตน</a:t>
            </a:r>
          </a:p>
          <a:p>
            <a:endParaRPr lang="th-TH" dirty="0" smtClean="0"/>
          </a:p>
          <a:p>
            <a:r>
              <a:rPr lang="th-TH" dirty="0" smtClean="0"/>
              <a:t>                ศิลปะมีความหมายมากกว่าการแสดงออกธรรมดา ๆ ของมนุษย์ ทั้งนี้เพราะศิลปะที่สร้างขึ้นจะรวมไปถึงทักษะ ความสามารถที่จะโน้มน้าวจิตใจของคนให้ซาบซึ้งไปกับความสละสลวยและความสวยของผลิตผลที่เขาทำขึ้น(1)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4143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การสร้างศิลปะให้เป็นสัญลักษณ์ (</a:t>
            </a:r>
            <a:r>
              <a:rPr lang="en-US" dirty="0" smtClean="0"/>
              <a:t>symbol) </a:t>
            </a:r>
            <a:r>
              <a:rPr lang="th-TH" dirty="0" smtClean="0"/>
              <a:t>ของความเชื่ออย่างใดอย่างหนึ่งนี้มีความสำคัญยิ่งในทางมานุษยวิทยา ดังเช่น พระพุทธรูปหมายถึงแหล่งรวมความเชื่อ ความอบอุ่นใจในศาสนา มิได้หมายถึงอิฐหรือปูนที่สามารถมองเห็นได้ด้วยตาเท่านั้น ส่วนการบัญญัติศัพท์พิเศษที่ให้กับกษัตริย์มักหมายถึงความสูงต่ำทางสถานภาพและความศักดิ์สิทธิ์ของคำ ๆ นั้น ดังนั้น นักมานุษยวิทยาจึงพยายามศึกษา  "สัญลักษณ์"  นี้อย่างกว้างขวาง เพราะเป็นเครื่องหมายรวมของความคิดความเชื่อของคนในกลุ่ม ทั้งนี้บางครั้งเราอาจจะสังเกตเห็นว่า การที่คนพากันกระทำกิจกรรมใดกิจกรรมหนึ่ง มิได้หมายความว่าเขาตั้งใจเพื่อให้ได้รับผลตรงตามกิจกรรมนั้น ๆ แต่ความตั้งใจจริงของเขานั้นอาจหมายถึงความมุ่งหวังในอีกสิ่งหนึ่ง ซึ่งมีความแตกต่างหรือตรงกันข้ามกับสิ่งที่มองเห็นก็ได้</a:t>
            </a:r>
          </a:p>
          <a:p>
            <a:r>
              <a:rPr lang="th-TH" dirty="0" smtClean="0"/>
              <a:t>                ด้วยเหตุนี้ ศิลปะจึงเป็นสิ่งสำคัญประการหนึ่งที่คนในสังคมมักจะใช้แทนค่าความเชื่อและค่านิยมที่อยู่ในสังคม ซึ่งผู้ศึกษาต้องพยายามศึกษาหารายละเอียดถึงลักษณะดังกล่าว</a:t>
            </a:r>
          </a:p>
          <a:p>
            <a:r>
              <a:rPr lang="th-TH" dirty="0" smtClean="0"/>
              <a:t>ภาษา : สัญลักษณ์ที่ใช้สื่อความหมาย</a:t>
            </a:r>
          </a:p>
          <a:p>
            <a:r>
              <a:rPr lang="th-TH" dirty="0" smtClean="0"/>
              <a:t>                ธรรมชาติและหน้าที่ของภาษามีลักษณะดังคำจำกัดความที่ว่า "ภาษาคือสัญลักษณ์ที่ถูกสร้างขึ้นอย่างมีระบบโดยสมาชิกของคนในสังคม เพื่อใช้ในการสื่อความหมายต่อกัน ภาษาก่อให้เกิดกระบวนการเรียนรู้ และทำให้การดำเนินชีวิตในสังคมบรรลุผล นอกจากนี้ ภาษายังมีการเปลี่ยนแปลงไปตามกาลสมัยด้วย"(3)</a:t>
            </a:r>
          </a:p>
          <a:p>
            <a:r>
              <a:rPr lang="th-TH" dirty="0" smtClean="0"/>
              <a:t>                จะเห็นได้ว่า สัญลักษณ์ที่สร้างขึ้นจะต้องมีกฎเกณฑ์ที่แน่นอน หรืออาจกล่าวได้ว่าจะต้องเป็นสัญลักษณ์ที่มีระบบ มีความหมายสืบเนื่องต่อกันไปทุกวรรคตอน ความหมายดังกล่าวจะต้องเป็นสิ่งที่เรียนรู้ได้   และเป็นเรื่องทุกอย่างที่เกิดขึ้นในสังคมนั้น หรือใช้แทนความหมายของกิจกรรมทางวัฒนธรรมทุกประเภทในสังคมนั้น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29231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th-TH" b="1" u="sng" dirty="0"/>
              <a:t>บทที่  </a:t>
            </a:r>
            <a:r>
              <a:rPr lang="th-TH" b="1" u="sng" dirty="0" smtClean="0"/>
              <a:t>15</a:t>
            </a:r>
            <a:r>
              <a:rPr lang="th-TH" b="1" dirty="0" smtClean="0"/>
              <a:t> นัก</a:t>
            </a:r>
            <a:r>
              <a:rPr lang="th-TH" b="1" dirty="0"/>
              <a:t>มานุษยวิทยาและผลงาน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  ในบทนี้จะกล่าวถึงกลุ่มนักมานุษยวิทยารุ่นบุกเบิก ผู้ซึ่งได้คิดสร้างองค์ความรู้สาขาวิชามานุษยวิทยาสังคมและวัฒนธรรมขึ้น นักวิชาการดังกล่าวได้ใช้ความรู้ความสามารถในการกำหนดทิศทางและขอบเขตของเนื้อหา ได้เสนอแนวคิดและทฤษฎี รวมทั้งกรอบการมองรูปแบบและลักษณะของสังคมวัฒนธรรมอย่างเป็นระบบ นอกจากนี้ ได้พัฒนาวิธีการศึกษาเชิงมานุษยวิทยาให้มีเอกลักษณ์เฉพาะขึ้น อีกทั้งได้ออกไปทำการศึกษาสังคมด้วยตัวเองแล้วนำข้อมูลมาวิเคราะห์และเขียนเป็นรายงานการวิจัย ในขณะเดียวกัน พวกเขาได้เขียนหนังสือ ตำราพิมพ์เผยแพร่เพื่อให้คนรุ่นหลังนำไปศึกษาและฝึกฝนแนวทางในการวิจัย การทุ่มเทกำลังกายและสติปัญญาของนักวิชาการรุ่นบุกเบิกเหล่านี้ยังผลให้สาขาวิชามานุษยวิทยาเจริญรุ่งเรืองมาจนทุกวันนี้</a:t>
            </a:r>
          </a:p>
          <a:p>
            <a:r>
              <a:rPr lang="th-TH" dirty="0"/>
              <a:t>                ในช่วงแรกของบท จะยกประวัติและผลงานของมานุษยวิทยาชาวตะวันตก ที่ถือได้ว่าเป็นผู้สร้างองค์ความรู้สาขาวิชานี้ขึ้นมา ส่วนในช่วงที่สองจะกล่าวถึงนักวิชาการไทยบางคน/บางสำนักที่ใช้วิชาชีพในสาขาวิชามานุษยวิทยาเป็นหลักในการทำมาหาเลี้ยงชีพ</a:t>
            </a:r>
          </a:p>
          <a:p>
            <a:r>
              <a:rPr lang="th-TH" b="1" dirty="0"/>
              <a:t> </a:t>
            </a:r>
            <a:endParaRPr lang="th-TH" dirty="0"/>
          </a:p>
          <a:p>
            <a:r>
              <a:rPr lang="th-TH" b="1" dirty="0"/>
              <a:t>ปรมาจารย์ทางมานุษยวิทยาชาวตะวันตก</a:t>
            </a:r>
            <a:endParaRPr lang="th-TH" dirty="0"/>
          </a:p>
          <a:p>
            <a:r>
              <a:rPr lang="th-TH" dirty="0"/>
              <a:t>                นักมานุษยวิทยาสังคมและวัฒนธรรมที่มีชื่อเสียง ผู้ซึ่งได้สร้างผลงานทั้งที่เป็นงานวิจัยและคิดทฤษฎีสำคัญ ๆ ผลงานเหล่านี้กลายเป็นแบบฉบับของการศึกษาในสาขาวิชานี้และคนรุ่นต่อมาได้ใช้เป็นพื้นฐานและเป็นแนวทางในการสืบเสาะหาความรู้ทางด้านวัฒนธรรมของมนุษย์ในสังคมต่าง ๆ ทั่วทุกภูมิภาคของโลก ปรมาจารย์ที่จะกล่าวถึงรายละเอียดเกี่ยวกับประวัติชีวิตและผลงานนี้ จะขอยกมากล่าวจำนวน 6 คน ดังนี้ </a:t>
            </a:r>
          </a:p>
        </p:txBody>
      </p:sp>
    </p:spTree>
    <p:extLst>
      <p:ext uri="{BB962C8B-B14F-4D97-AF65-F5344CB8AC3E}">
        <p14:creationId xmlns:p14="http://schemas.microsoft.com/office/powerpoint/2010/main" val="3633439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นักมานุษยวิทยาไทย</a:t>
            </a:r>
          </a:p>
          <a:p>
            <a:r>
              <a:rPr lang="th-TH" dirty="0" smtClean="0"/>
              <a:t>                ดังที่กล่าวในบทต้น ๆ แล้วว่า คนไทยได้ให้ความสนใจศึกษาสังคมวัฒนธรรมของชนชาติตนเอง ของชนกลุ่มน้อยที่อาศัยอยู่ตามบริเวณชายแดนของประเทศและในเขตสุวรรณภูมิ และของชนต่างชาติมานานนับตั้งแต่ครั้งโบราณกาล ได้มีการบันทึกเรื่องราวต่าง ๆ ดังกล่าวไว้ในคำภีร์ใบลาน ศิลาจารึกและหนังสือต่าง ๆ ทั้งในรูปพงศาวดาร ตำนาน ซึ่งพิมพ์เผยแพร่เป็นจำนวนมาก1 อย่างไรก็ตามผลงานเหล่านี้ยังไม่อาจถือได้ว่าเป็นงานทางสาขามานุษยวิทยาเลยทีเดียว ทั้งนี้เป็นเพราะข้อมูลที่นำมาเขียนมักมาจากแหล่งทุติยภูมิ และ/หรือจากคำบอกเล่ามากกว่าที่จะออกไปศึกษาด้วยการ "สังเกตแบบมีส่วนร่วม" กับชนที่ศึกษาเป็นระยะเวลานานพอเพื่อนำข้อมูลที่ได้รับมาวิเคราะห์ตามระเบียบวิธีการทางมานุษยวิทยา ต่อมาเมื่อวิทยาการสาขามานุษยวิทยาของชาวตะวันตกได้แพร่กระจายเข้ามาในประเทศไทย จึงมีคนไทยส่วนหนึ่งที่สนใจศึกษาเนื้อหาวิชา ทฤษฎี และระเบียบวิธีการวิจัยอย่างเป็นระบบ ในขณะเดียวกัน บางคนก็ออกเดินทางไปศึกษาสาขาวิชานี้ในสถานศึกษา ณ ต่างประเทศ ภายหลังที่ได้เรียนรู้อย่างจริงจังแล้วคนเหล่านี้จึงเริ่มศึกษาสังคมของตนเองด้วยวิทยาการสมัยใหม่จากตะวันตก รวมทั้ง ได้ทำหน้าที่เป็นผู้สอนตามมหาวิทยาลัยและสถานศึกษาในประเทศไทยที่เปิดสอนวิชามานุษยวิทยาในระดับปริญญาตรีและปริญญาโทเพื่อผลิตบัณฑิตในสาขาวิชานี้ จึงทำให้คนทั่วไปรู้จักและใช้ประโยชน์จากความรู้ที่ได้รับในการทำมาหาเลี้ยงชีพมากยิ่งขึ้น ดังที่ปรากฏในปัจจุบัน</a:t>
            </a:r>
          </a:p>
          <a:p>
            <a:r>
              <a:rPr lang="th-TH" dirty="0" smtClean="0"/>
              <a:t>                นอกจากพระยาอนุมานราชธน ผู้ซึ่งได้รับการยอมรับว่าเป็นปรมาจารย์สาขามานุษยวิทยารุ่นแรกของไทยแล้ว ประเทศไทยของเรามีผู้ที่ได้รับการศึกษาทางด้านนี้เป็นจำนวนมากและส่วนใหญ่จะทำงานประจำตามสถานศึกษาต่าง ๆ ดังนั้น ผู้เขียนจะขอกล่าวสรุปรวม ๆ โดยแยกออกเป็นสำนักตามชื่อของสถานศึกษา และจะชี้ถึงความสนใจเฉพาะทางที่แต่ละสำนักมีบุคลากรพอสังเขป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723877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บทที่ 16  มานุษยวิทยาปฏิบัติการ </a:t>
            </a:r>
          </a:p>
          <a:p>
            <a:r>
              <a:rPr lang="th-TH" dirty="0" smtClean="0"/>
              <a:t>                มานุษยวิทยาเป็น "ศาสตร์บริสุทธิ์" ในสาขาสังคมศาสตร์ที่มุ่งเน้นให้ผู้ศึกษาแสวงหาความรู้ความเข้าใจเกี่ยวกับตัวมนุษย์และสังคมวัฒนธรรมที่มนุษย์อาศัยอยู่ตามภูมิภาคและแหล่งต่าง ๆ ทั่วทุกมุมโลก ข้อมูลที่ได้รับจากการศึกษาได้นำมาวิเคราะห์เพื่อหารายละเอียด รูปแบบ ลักษณะของแบบแผนและตั้งเป็นทฤษฎีเพื่อใช้ในการอธิบายเรื่องราวของมนุษย์และสิ่งที่มนุษย์สร้างขึ้น การแสวงหาคำตอบในเรื่องนี้จำเป็นต้องใช้ระเบียบวิธีการหาความรู้ด้วยการทดลอง ค้นคว้า และวิจัยเพื่อให้เกิดความกระจ่างชัด อันจะส่งผลให้ "องค์ของความรู้" สาขามานุษยวิทยากลายเป็นมรดกทางวัฒนธรรมให้แก่อนุชนรุ่นหลังได้ใช้ศึกษาและสานต่อให้เกิดความรู้ในระดับสูงและในมุมกว้างต่อไป ในประเด็นนี้เอง เราจึงเรียกลักษณะของความรู้นี้ว่าศาสตร์บริสุทธิ์</a:t>
            </a:r>
          </a:p>
          <a:p>
            <a:r>
              <a:rPr lang="th-TH" dirty="0" smtClean="0"/>
              <a:t>                ความรู้ที่ได้รับจากศาสตร์บริสุทธิ์เป็นเรื่องของการแก้ไขข้อสงสัยความลึกลับเกี่ยวกับมนุษย์และเป็นการแสวงหาสิ่งที่เรียกว่า "ความเป็นเลิศทางปัญญา" เท่านั้นหรือ คำถามในข้อนี้เกิดมีขึ้นมานานแล้ว โดยเฉพาะอย่างยิ่งในยุคที่นักวิชาการริเริ่มสร้างสาขาวิชามานุษยวิทยาขึ้น และในยุคที่วิชามานุษยวิทยาเจริญเฟื่องฟูสูงสุด ต่อมาเมื่อมีการนำความรู้นี้มาใช้ประโยชน์ด้วยการสร้างความเข้าใจให้แก่ผู้ปกครองอาณานิคมชาวตะวันตกในเรื่องคนและสังคมวัฒนธรรมของชนที่อยู่ภายใต้การปกครอง เพื่อป้องกันมิให้เหล่าข้าหลวงและเจ้าหน้าที่จากยุโรปปฏิบัติตัวเป็นปฏิปักษ์ต่อชนพื้นเมืองด้วยความไม่รู้และละเลยไม่กระทำตามขนบธรรมเนียมประเพณีพื้นเมือง อีกทั้งยังสามารถนำวัฒนธรรมพื้นบ้านมาใช้ให้เกิดประโยชน์ต่อการทำงาน การบริหาร และการค้าของประเทศแม่ได้ด้วย จึงทำให้เป้าหมายของสาขาวิชามานุษยวิทยาเพิ่มเติมขึ้นจากเดิม จนกระทั่ง มีการเรียกเป็นวิชาใหม่ว่า มานุษยวิทยาปฏิบัติการ (</a:t>
            </a:r>
            <a:r>
              <a:rPr lang="en-US" dirty="0" smtClean="0"/>
              <a:t>Practicing Anthropology) </a:t>
            </a:r>
            <a:r>
              <a:rPr lang="th-TH" dirty="0" smtClean="0"/>
              <a:t>หรือเรียกกันโดยทั่วไปว่า มานุษยวิทยาประยุกต์ (</a:t>
            </a:r>
            <a:r>
              <a:rPr lang="en-US" dirty="0" smtClean="0"/>
              <a:t>Applied Anthropology)(1)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928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4704"/>
            <a:ext cx="7315200" cy="4176464"/>
          </a:xfrm>
        </p:spPr>
        <p:txBody>
          <a:bodyPr>
            <a:normAutofit fontScale="90000"/>
          </a:bodyPr>
          <a:lstStyle/>
          <a:p>
            <a:pPr marL="228600" lvl="0" indent="-182880">
              <a:spcBef>
                <a:spcPct val="20000"/>
              </a:spcBef>
            </a:pPr>
            <a:r>
              <a:rPr lang="th-TH" sz="24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แนวการศึกษา</a:t>
            </a:r>
            <a:br>
              <a:rPr lang="th-TH" sz="24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        วิชามานุษยวิทยากายภาพอาจจัดได้ว่าเป็นวิชาในสาขาวิทยาศาสตร์ธรรมชาติ ซึ่งอยู่ในกลุ่มวิชาวิทยาศาสตร์ทางชีวภาพ (</a:t>
            </a: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Biological Science)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ดังนั้น เพื่อจะศึกษาวิชานี้ให้ได้ผลอย่างจริงจังจำเป็นต้องใช้การทดลองและใช้วิธีการศึกษาเชิงวิทยาศาสตร์เพื่อให้ได้รับความรู้ความเข้าใจอย่างแท้จริง</a:t>
            </a:r>
            <a:b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  <a:t>          วิธีการศึกษาเชิงวิทยาศาสตร์ ก็คือความพยายามใช้การสังเกตและการทดลองจากหลักฐานที่ค้นพบจริงๆ เพื่อนำมาพิสูจน์ตามสมมติฐานที่ตั้งขึ้น การพิสูจน์จะกระทำกันหลายครั้งจนแน่ใจว่าความรู้ที่ได้รับเป็นเหตุเป็นผลตามสมมติฐานหรือไม่ และในขั้นสุดท้าย จะสรุปเป็นทฤษฎีและกฎเพื่อใช้ในการอธิบายต่อไป</a:t>
            </a:r>
            <a:br>
              <a:rPr lang="th-TH" sz="2400" dirty="0">
                <a:solidFill>
                  <a:prstClr val="white"/>
                </a:solidFill>
                <a:latin typeface="TH SarabunPSK" pitchFamily="34" charset="-34"/>
                <a:ea typeface="+mn-ea"/>
                <a:cs typeface="TH SarabunPSK" pitchFamily="34" charset="-34"/>
              </a:rPr>
            </a:br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3117450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r>
              <a:rPr lang="th-TH" dirty="0" smtClean="0"/>
              <a:t> (4)                นักมานุษยวิทยาปฏิบัติการได้เปลี่ยนบทบาทจากการเป็น "ผู้ให้คำปรึกษา" ดังเช่นในอดีตที่ซึ่งเคยถือว่านักมานุษยวิทยาเป็นผู้รู้จักปัญหาและสถานการณ์เกี่ยวกับคนและสังคมวัฒนธรรมดีที่สุด และทำหน้าที่ในการป้อนข้อมูลให้กับผู้บริหารใช้ในการตัดสินใจนั้น มาเป็น "ผู้ทำหน้าที่ตัดสินใจ" (</a:t>
            </a:r>
            <a:r>
              <a:rPr lang="en-US" dirty="0" smtClean="0"/>
              <a:t>decision - makers) </a:t>
            </a:r>
            <a:r>
              <a:rPr lang="th-TH" dirty="0" smtClean="0"/>
              <a:t>ด้วยตัวเอง หรือ "เข้าร่วม" (</a:t>
            </a:r>
            <a:r>
              <a:rPr lang="en-US" dirty="0" smtClean="0"/>
              <a:t>participate) </a:t>
            </a:r>
            <a:r>
              <a:rPr lang="th-TH" dirty="0" smtClean="0"/>
              <a:t>ในกิจกรรมการตัดสินใจ จะเห็นได้ว่า เป็นการเปลี่ยนบทบาทครั้งสำคัญที่สุดเพื่อให้นักมานุษยวิทยาแสดงบทบาทใหม่จากการเป็นเพียงตัวแทนทางวัฒนธรรม (</a:t>
            </a:r>
            <a:r>
              <a:rPr lang="en-US" dirty="0" smtClean="0"/>
              <a:t>cultural broker) </a:t>
            </a:r>
            <a:r>
              <a:rPr lang="th-TH" dirty="0" smtClean="0"/>
              <a:t>มาเป็นผู้บริหาร (</a:t>
            </a:r>
            <a:r>
              <a:rPr lang="en-US" dirty="0" smtClean="0"/>
              <a:t>administrator) </a:t>
            </a:r>
            <a:r>
              <a:rPr lang="th-TH" dirty="0" smtClean="0"/>
              <a:t>และผู้กระทำจริง (</a:t>
            </a:r>
            <a:r>
              <a:rPr lang="en-US" dirty="0" err="1" smtClean="0"/>
              <a:t>advocative</a:t>
            </a:r>
            <a:r>
              <a:rPr lang="en-US" dirty="0" smtClean="0"/>
              <a:t>-actor)(4)</a:t>
            </a:r>
          </a:p>
          <a:p>
            <a:r>
              <a:rPr lang="th-TH" dirty="0" smtClean="0"/>
              <a:t>การประยุกต์ใช้สาขามานุษยวิทยากายภาพ</a:t>
            </a:r>
          </a:p>
          <a:p>
            <a:r>
              <a:rPr lang="th-TH" dirty="0" smtClean="0"/>
              <a:t>                โครงสร้างทางสรีระและพฤติกรรมของมนุษย์เป็นหัวใจสำคัญของการศึกษาสาขาวิชามานุษยวิทยากายภาพ ซึ่งสามารถที่จะนำไปใช้เป็นพื้นฐานในการประกอบอาชีพประเภทอื่น ในที่นี้ ขอยกตัวอย่างเพียงบางตัวอย่างดังนี้</a:t>
            </a:r>
          </a:p>
          <a:p>
            <a:r>
              <a:rPr lang="th-TH" dirty="0" smtClean="0"/>
              <a:t>1.  การวัดสัดส่วนมนุษย์ (</a:t>
            </a:r>
            <a:r>
              <a:rPr lang="en-US" dirty="0" smtClean="0"/>
              <a:t>anthropometry)(5)</a:t>
            </a:r>
          </a:p>
          <a:p>
            <a:r>
              <a:rPr lang="en-US" dirty="0" smtClean="0"/>
              <a:t>                </a:t>
            </a:r>
            <a:r>
              <a:rPr lang="th-TH" dirty="0" smtClean="0"/>
              <a:t>ในแง่ของโครงสร้างทางสรีระนั้น มีการวัดสัดส่วนของมนุษย์แต่ละเผ่าพันธุ์เพื่อหาขนาดเฉลี่ยในการตัดเย็บเสื้อผ้า รองเท้า ม้านั่ง โต๊ะ จักรยานยนต์  และที่นั่งขับเครื่องบิน ตลอดจนเครื่องใช้ในบ้านและโรงงานให้เหมาะสมกับขนาดร่างกายของคนในแต่ละสังคม ในขณะเดียวกัน ประเทศต่าง ๆ ได้ใช้ความรู้ทางมานุษยวิทยากายภาพศึกษาเกี่ยวกับนิสัย ความรู้สึก และทัศนคติของคนเพื่อนำไปใช้ในการสร้างขนาดและสีของเม็ดยา</a:t>
            </a:r>
          </a:p>
          <a:p>
            <a:r>
              <a:rPr lang="th-TH" dirty="0" smtClean="0"/>
              <a:t>                อนึ่งนักมานุษยวิทยากายภาพบางคนสนใจศึกษาองค์ประกอบทางร่างกายของมนุษย์และหาความสัมพันธ์ระหว่างรูปร่างของมนุษย์กับโรคภัยไข้เจ็บบางอย่าง และขนาดรูปร่างของมนุษย์กับบุคลิกภาพเพื่อประโยชน์ต่องานเฉพาะอย่าง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9998111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th-TH" dirty="0" smtClean="0"/>
              <a:t>วิธีวิทยาการวิจัยเชิงมานุษยวิทยา            </a:t>
            </a:r>
          </a:p>
          <a:p>
            <a:r>
              <a:rPr lang="th-TH" dirty="0" smtClean="0"/>
              <a:t>จุดเด่นอีกประการหนึ่งของวิชามานุษยวิทยา ก็คือ วิธีวิทยาการวิจัย หรือระเบียบวิธีวิจัย (</a:t>
            </a:r>
            <a:r>
              <a:rPr lang="en-US" dirty="0" smtClean="0"/>
              <a:t>research methodology) </a:t>
            </a:r>
            <a:r>
              <a:rPr lang="th-TH" dirty="0" smtClean="0"/>
              <a:t>กล่าวโดยย่อ วิธีวิทยาการวิจัยเป็นเครื่องมือที่นักมานุษยวิทยาจะนำไปใช้ในการหาข้อมูลเมื่อต้องการจะศึกษาวิจัยเกี่ยวกับสังคมและวัฒนธรรมของสังคมใดสังคมหนึ่ง เอกลักษณ์สำคัญของวิธีวิทยาการวิจัยเชิงมานุษยวิทยา ได้แก่ (1) การมองสังคมและวัฒนธรรมไม่แยกออกเป็นส่วนย่อย การมองภาพรวมนี้เองจะทำให้สามารถมองเห็นรูปลักษณ์ของแต่ละวัฒนธรรมได้อย่างชัดเจน (2) การเข้าไปอาศัยอยู่ร่วมกับคนในสังคมที่ต้องการศึกษาเป็นระยะเวลานานพอที่จะสามารถเข้าใจวัฒนธรรมของคนในสังคมนั้นอย่างแท้จริงและสามารถเก็บรวบรวมรายละเอียดของข้อมูลได้อย่างสมบูรณ์และถูกต้องแม่นยำ เราเรียกวิธีการแบบนี้ว่า การสังเกตแบบมีส่วนร่วม (</a:t>
            </a:r>
            <a:r>
              <a:rPr lang="en-US" dirty="0" smtClean="0"/>
              <a:t>participant observation)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154014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/>
              <a:t>ตัวอย่างที่ 1  ครู การพัฒนาชนบทและระบบราชการในประเทศไทย</a:t>
            </a:r>
          </a:p>
          <a:p>
            <a:r>
              <a:rPr lang="th-TH" dirty="0" smtClean="0"/>
              <a:t>                </a:t>
            </a:r>
            <a:r>
              <a:rPr lang="en-US" dirty="0" smtClean="0"/>
              <a:t>Robert </a:t>
            </a:r>
            <a:r>
              <a:rPr lang="en-US" dirty="0" err="1" smtClean="0"/>
              <a:t>Gurevich</a:t>
            </a:r>
            <a:r>
              <a:rPr lang="en-US" dirty="0" smtClean="0"/>
              <a:t>, "Teachers, Rural Development and the Civil Service in Thailand," Asian Survey 15:10 (1975), pp. 870-881.</a:t>
            </a:r>
          </a:p>
          <a:p>
            <a:r>
              <a:rPr lang="en-US" dirty="0" smtClean="0"/>
              <a:t>                </a:t>
            </a:r>
            <a:r>
              <a:rPr lang="th-TH" dirty="0" smtClean="0"/>
              <a:t>บทความนี้เป็นข้อเขียนของ โรเบอร์ท กูเรวิช  ผู้ซึ่งได้มาทำวิจัยเรื่อง </a:t>
            </a:r>
            <a:r>
              <a:rPr lang="en-US" dirty="0" err="1" smtClean="0"/>
              <a:t>Khru</a:t>
            </a:r>
            <a:r>
              <a:rPr lang="en-US" dirty="0" smtClean="0"/>
              <a:t>: A Study of Teachers in a Thai Village </a:t>
            </a:r>
            <a:r>
              <a:rPr lang="th-TH" dirty="0" smtClean="0"/>
              <a:t>เพื่อใช้เป็นวิทยานิพนธ์ปริญญาเอกสาขามานุษยวิทยา มหาวิทยาลัยพิทท์สเบอร์ก ต่อมา ได้ทำงานเป็นอาจารย์สาขามานุษยวิทยาที่มหาวิทยาลัยนิวยอร์ค สหรัฐอเมริกา</a:t>
            </a:r>
          </a:p>
          <a:p>
            <a:r>
              <a:rPr lang="th-TH" dirty="0" smtClean="0"/>
              <a:t>                ผู้เขียนได้นำเสนอเรื่องด้วยการอ้างว่าชาวบ้านในชนบทของไทยต่างมีความหวาดระแวงสงสัยและไม่ไว้ใจในตัวข้าราชการไทยมาเป็นเวลาช้านาน ความระแวงดังกล่าวยังผลให้เกิดความล้มเหลวในการพัฒนาชนบท แต่ครูในโรงเรียนประชาบาลผู้ซึ่งเป็นข้าราชการเช่นกัน กลับได้รับความไว้ใจในการเป็นผู้นำชุมชนและได้รับการยกย่องนับถือในฐานะที่เป็นผู้มีความรู้สูงกว่าชาวบ้านธรรมดาทั่วไป รวมทั้งบทบาทของครูในกิจกรรมต่าง ๆ ของชุมชนก็มีสูงมากเป็นเวลาช้านานมาแล้ว แต่ในยุคปัจจุบันครูประชาบาลได้รับการผูกติดกับระบบราชการส่วนกลาง ทำให้ไม่มีความสำนึกที่จะร่วมกิจกรรมของชุมชนจึงกลายสภาพเป็นเสมือนข้าราชการของหน่วยงานอื่น ๆ จากสมมติฐานดังกล่าว ผู้เขียนจึงพยายามค้นหาคำตอบว่า ปัจจัยใดที่มีอิทธิพลต่อพฤติกรรมของครูที่อาศัยอยู่ และ/หรือทำงานในโรงเรียนประจำหมู่บ้านที่ไม่สนับสนุนส่งเสริมให้ครูเข้าร่วมกิจกรรมของชุมชนดังเช่นในอดีต</a:t>
            </a:r>
          </a:p>
          <a:p>
            <a:endParaRPr lang="th-TH" dirty="0" smtClean="0"/>
          </a:p>
          <a:p>
            <a:r>
              <a:rPr lang="th-TH" dirty="0" smtClean="0"/>
              <a:t>                ผู้เขียนได้ออกไปทำวิจัยในสนาม ซึ่งเป็นหมู่บ้านแห่งหนึ่งในภาคตะวันออกเฉียงเหนือ เป็นเวลา 1 ปี (ค.ศ.1969-1970) โดยใช้วิธีการศึกษาเชิงมานุษยวิทยาด้วยการศึกษาวิเคราะห์ตัวละครทุกคนที่มีบทบาทในกิจกรรมของชุมชนแห่งนั้น ได้สอบถามสัมภาษณ์สมาชิกของชุมชนในเรื่องบทบาทของคนเหล่านั้น และได้ศึกษาสถานภาพทางสังคม เศรษฐกิจ และครอบครัวของผู้นำทุกคน นอกจากนี้ให้ชาวบ้านดูรูปภาพของผู้นำทุกคน จากนั้นก็ให้ชาวบ้านจัดลำดับมากน้อยของผู้นำแต่ละคนที่มีส่วนร่วมกิจกรรมในชุมชน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19571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90465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หลักเกี่ยวกับการวิวัฒนาการ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ประเด็นแรกของเนื้อหาที่นักมานุษยวิทยากายภาพให้ความสนใจ นั่นคือ </a:t>
            </a:r>
            <a:r>
              <a:rPr lang="th-TH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การวิวัฒนาการของมนุษย์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ในการศึกษาเรื่องนี้ เราจำเป็นจะต้องเรียนรู้ถึงประวัติความเป็นมาเพื่อสำรวจพื้นฐานด้านความคิดเกี่ยวกับการวิวัฒนาการของสิ่งมีชีวิตของนักปราชญ์ในยุคต้น จากนั้นจะกล่าวถึงจุดเปลี่ยนผ่านครั้งสำคัญที่ก่อให้เกิดการพลิกประวัติศาสตร์ของวงการวิทยาศาสตร์สาขาชีววิทยา นั่นคือ </a:t>
            </a:r>
            <a:r>
              <a:rPr lang="th-TH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การเสนอทฤษฎีการวิวัฒนาการของชาลส์ ดาร์วิน</a:t>
            </a:r>
          </a:p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      ต่อมา เมื่อมีการค้นพบความรู้เกี่ยวกับเซล และโมเลกุลในตอนกลางของคริสต์ศตวรรษที่ 20 ทำให้เราสามารถทำความเข้าใจถึงกลไกอย่างละเอียดของกระบวนการวิวัฒนาการ ซึ่งกลไกเหล่านี้จะได้นำมากล่าวไว้เป็นข้อๆ ในตอนท้ายของบทนี้</a:t>
            </a:r>
          </a:p>
        </p:txBody>
      </p:sp>
    </p:spTree>
    <p:extLst>
      <p:ext uri="{BB962C8B-B14F-4D97-AF65-F5344CB8AC3E}">
        <p14:creationId xmlns:p14="http://schemas.microsoft.com/office/powerpoint/2010/main" val="997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712"/>
            <a:ext cx="7704856" cy="5256624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FF8600"/>
              </a:buClr>
              <a:buNone/>
            </a:pPr>
            <a:r>
              <a:rPr lang="th-TH" sz="24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cs typeface="TH SarabunPSK" pitchFamily="34" charset="-34"/>
              </a:rPr>
              <a:t>ประวัติแนวความคิด</a:t>
            </a:r>
          </a:p>
          <a:p>
            <a:pPr lvl="0">
              <a:buClr>
                <a:srgbClr val="FF8600"/>
              </a:buClr>
            </a:pP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 ความพยายามในการศึกษาเรื่องราวของสิ่งมีชีวิตกับมนุษย์นั้นมีมาตั้งแต่บุพกาล ดังที่เราได้ยินได้ฟังข้อสงสัยของคนรุ่นก่อนๆ ว่า </a:t>
            </a:r>
            <a:r>
              <a:rPr lang="th-TH" sz="2400" i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cs typeface="TH SarabunPSK" pitchFamily="34" charset="-34"/>
              </a:rPr>
              <a:t>คนเราเกิดขึ้นมาได้อย่างไร</a:t>
            </a:r>
            <a:r>
              <a:rPr lang="th-TH" sz="2400" i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i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cs typeface="TH SarabunPSK" pitchFamily="34" charset="-34"/>
              </a:rPr>
              <a:t>ทำไมคนจึงแตกต่างจากสัตว์ประเภทอื่นๆ และทำไมสัตว์ทั้งหลายจึงมีความแตกต่างกัน เป็นต้น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คำถามเหล่านี้ได้กระตุ้นให้มีการค้นหาคำตอบอย่างจริงจัง ดังตัวอย่างเช่น เมื่อราวสองพันปีมาแล้วมีนักปราชญ์ชาวกรีกได้เสนอทฤษฎีเกี่ยวกับโลก จักรวาล และมนุษย์โดยได้กล่าวย้ำว่า "สิ่งสามสิ่งที่เพิ่งกล่าวมานี้ต่างมีความเกี่ยวพันและสัมพันธ์กันอย่างแน่นแฟ้น"</a:t>
            </a:r>
          </a:p>
          <a:p>
            <a:pPr lvl="0">
              <a:buClr>
                <a:srgbClr val="FF8600"/>
              </a:buClr>
            </a:pP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       ในเวลาต่อมา มีนักคิดชนชาติกรีกอีกหลายคนได้เสนอทรรศนะหลากหลาย ดังต่อไปนี้ </a:t>
            </a:r>
            <a:r>
              <a:rPr lang="th-TH" sz="2400" b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cs typeface="TH SarabunPSK" pitchFamily="34" charset="-34"/>
              </a:rPr>
              <a:t>คนแรก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ได้แก่ ทาเลส (</a:t>
            </a:r>
            <a:r>
              <a:rPr lang="en-US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Tales) 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ซึ่งมีชีวิตอยู่ในระหว่างปี 640 - 546 ก่อนคริสต์ศักราช ได้กล่าวว่า </a:t>
            </a:r>
            <a:r>
              <a:rPr lang="th-TH" sz="2400" i="1" dirty="0">
                <a:solidFill>
                  <a:srgbClr val="94147C">
                    <a:lumMod val="40000"/>
                    <a:lumOff val="60000"/>
                  </a:srgbClr>
                </a:solidFill>
                <a:latin typeface="TH SarabunPSK" pitchFamily="34" charset="-34"/>
                <a:cs typeface="TH SarabunPSK" pitchFamily="34" charset="-34"/>
              </a:rPr>
              <a:t>"สิ่งมีชีวิตมีจุดเริ่มต้นมาจากน้ำ</a:t>
            </a:r>
            <a:r>
              <a:rPr lang="th-TH" sz="2400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" จากทรรศนะนี้เองที่ทำให้เราเห็นได้ว่า ทาเลสเป็นบุคคลคนแรกที่นำเสนอแนวคิดตามวิธีการทางวิทยาศาสตร์แทน การกล่าวตามนิยายปรัมปราดั่ง เช่น คนร่วมสมัยอื่นๆ ที่ชี้นำว่าสรรพสิ่งทั้งที่มีชีวิตและไม่มีชีวิตในโลกได้รับการสร้างขึ้นจากอำนาจเหนือธรรมชาติ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6779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712968" cy="6192687"/>
          </a:xfrm>
        </p:spPr>
        <p:txBody>
          <a:bodyPr>
            <a:normAutofit fontScale="70000" lnSpcReduction="20000"/>
          </a:bodyPr>
          <a:lstStyle/>
          <a:p>
            <a:r>
              <a:rPr lang="th-TH" sz="3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การวิวัฒนาการในระดับสปิชี่(</a:t>
            </a:r>
            <a:r>
              <a:rPr lang="en-US" sz="3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Evolution at the Species Level)</a:t>
            </a:r>
            <a:endParaRPr lang="en-US" sz="34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     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ภายใต้เงื่อนไขของสภาพทางธรรมชาตินั้น  สัตว์ที่อยู่ในสปิชี่เดียวกัน(หรือพันธุ์เดียวกัน) เท่านั้นจึงจะสามารถทำการผสมพันธุ์เพื่อให้เกิดมีลูกหลานขึ้นได้ อาทิเช่น ม้ากับม้า กบกับกบ ลิงอุรังอุตังกับลิงอุรังอุตัง และคนกับคน สัตว์ที่อยู่ต่างสปิชี่กันไม่อาจผสมพันธุ์ภายใต้สภาวะของธรรมชาติและผลิตลูกหลานออกมาได้ เว้นเสียแต่ว่า จะเป็นการผสมข้ามเผ่าพันธุ์ที่เกิดจากความพยายามของมนุษย์ ดังเช่น ม้ากับลา เป็นต้น สปิชื่หนึ่ง ๆ  จะแยกย่อยออกไป  ซึ่งเรียกว่ากลุ่มประชากรแต่ละกลุ่ม และสมาชิกของกลุ่มประชากรแต่ละกลุ่มนี้สามารถผสมพันธุ์กันได้ เช่น คนผิวขาวกับคนผิวดำ  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ในกรณีที่การสืบพันธุ์ตกอยู่ภายใต้หลักหรือเงื่อนไขของการผ่าเหล่า การย้ายถิ่นของยีน โอกาสการจับคู่การจัดระเบียบใหม่ภายในโครงสร้างของยีน และการเลือกสรรทางธรรมชาติ  รวมทั้งเงื่อนไขเหล่านี้ได้กระทำติดต่อกันเป็นระยะเวลานาน สปิชี่นั้นก็จะวิวัฒนาการกลายเป็นสปิชี่ใหม่ การเปลี่ยนแปลงในแง่การวิวัฒนาการนี้จะค่อยเป็นไปทีละเล็กทีละน้อย  โดยเริ่มจากความแตกต่างในความถี่ของยีน  และจะนำไปสู่ความแตกต่างทางรูปลักษณ์ภายนอกอย่างถาวรในกาลต่อมา ซึ่งเมื่อถึงขั้นนั้นแล้วการผสมข้ามพันธุ์ระหว่างสปิชี่เก่ากับสปิชี่ใหม่ไม่อาจกระทำได้อีกต่อไป  ลักษณะดังนี้เราเรียกว่า  การแยกออกเป็นพันธุ์ใหม่  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speciation)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โดยโครงสร้างสรีรภาพของสปิชี่ใหม่จะแตกต่างออกไปอย่างเห็นได้ชัด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ในบางกรณี การกำเนิดเป็นพันธุ์ใหม่อาจเป็นอันตรายแก่สปิชี่เดิมนั้นได้ เพราะสปิชี่เก่าอาจไม่สามารถมีชีวิตรอดภายใต้สภาพแวดล้อมใหม่ได้ จึงต้องสูญสลายไปจากโลก ดังตัวอย่างกรณีของไดโนเสา หรือกรณีของสัตว์น้ำบางประเภทที่สูญพันธุ์ไปเมื่อสังคมกลายเป็นสังคมอุตสาหกรรมเพราะทิ้งสิ่งเน่าเสียลงในแม่น้ำลำคลองเป็นระยะเวลายาวนาน   ผลสุดท้าย สปิชี่ใหม่ที่สามารถปรับตัวเข้ากับสิ่งแวดล้อมใหม่ ๆ ได้เท่านั้นที่จะมีชีวิตรอด</a:t>
            </a:r>
          </a:p>
          <a:p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        จากกระบวนการวิวัฒนาการทั้งหมดดังที่กล่าวมานี้  จะก่อให้เกิดความแตกต่าง (</a:t>
            </a:r>
            <a:r>
              <a:rPr lang="en-US" sz="3200" dirty="0" smtClean="0">
                <a:latin typeface="TH SarabunPSK" pitchFamily="34" charset="-34"/>
                <a:cs typeface="TH SarabunPSK" pitchFamily="34" charset="-34"/>
              </a:rPr>
              <a:t>variation)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ในหมู่สัตว์ที่อยู่ในสปิชี่เดียวกันดังที่ปรากฏให้เห็นในยุคปัจจุบันนี้</a:t>
            </a:r>
          </a:p>
        </p:txBody>
      </p:sp>
    </p:spTree>
    <p:extLst>
      <p:ext uri="{BB962C8B-B14F-4D97-AF65-F5344CB8AC3E}">
        <p14:creationId xmlns:p14="http://schemas.microsoft.com/office/powerpoint/2010/main" val="1980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457</TotalTime>
  <Words>17503</Words>
  <Application>Microsoft Office PowerPoint</Application>
  <PresentationFormat>On-screen Show (4:3)</PresentationFormat>
  <Paragraphs>413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Perspective</vt:lpstr>
      <vt:lpstr>วิชา. มานุษยวิทยาวัฒนธรรม (Cultural Anthropology) CLM 2215 </vt:lpstr>
      <vt:lpstr>PowerPoint Presentation</vt:lpstr>
      <vt:lpstr>PowerPoint Presentation</vt:lpstr>
      <vt:lpstr>PowerPoint Presentation</vt:lpstr>
      <vt:lpstr>PowerPoint Presentation</vt:lpstr>
      <vt:lpstr>แนวการศึกษา          วิชามานุษยวิทยากายภาพอาจจัดได้ว่าเป็นวิชาในสาขาวิทยาศาสตร์ธรรมชาติ ซึ่งอยู่ในกลุ่มวิชาวิทยาศาสตร์ทางชีวภาพ (Biological Science) ดังนั้น เพื่อจะศึกษาวิชานี้ให้ได้ผลอย่างจริงจังจำเป็นต้องใช้การทดลองและใช้วิธีการศึกษาเชิงวิทยาศาสตร์เพื่อให้ได้รับความรู้ความเข้าใจอย่างแท้จริง           วิธีการศึกษาเชิงวิทยาศาสตร์ ก็คือความพยายามใช้การสังเกตและการทดลองจากหลักฐานที่ค้นพบจริงๆ เพื่อนำมาพิสูจน์ตามสมมติฐานที่ตั้งขึ้น การพิสูจน์จะกระทำกันหลายครั้งจนแน่ใจว่าความรู้ที่ได้รับเป็นเหตุเป็นผลตามสมมติฐานหรือไม่ และในขั้นสุดท้าย จะสรุปเป็นทฤษฎีและกฎเพื่อใช้ในการอธิบายต่อไป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ยีนกับการถ่ายทอดทางพันธุกรรม        ดังที่ได้กล่าวแล้วว่า  โครโมโซมจำนวน 23 คู่ที่พ่อและแม่ส่งผ่านเพื่อนำไปปฏิสนธิเป็นไซโกทนั้น  ได้นำคุณลักษณะหรือระหัสถ่ายทอดทางชีวภาพของพ่อและแม่ไปด้วย   นักวิทยาศาสตร์เรียกตัวนำคุณลักษณะนี้ว่า  ยีน (gene) หรือ "ส่วนหนึ่งของโมเลกุลดีเอ็นเอ" ที่ประกอบกันขึ้นเป็นโครโมโซมนั่นเอง(3)        โมเลกุลดีเอ็นเอ  มีชื่อเต็มว่า  Deoxyribonucleic Acid (DNA) เป็นสารจำพวกโปรตีนพิเศษที่ถือกันว่าเป็นตัวนำคุณลักษณะทางชีวภาพของพ่อและแม่ไปสู่ลูกหลาน </vt:lpstr>
      <vt:lpstr>บทที่4  ความรู้พื้นฐานของสิ่งมีชีวิตและกฎของเมนเดล</vt:lpstr>
      <vt:lpstr>PowerPoint Presentation</vt:lpstr>
      <vt:lpstr>PowerPoint Presentation</vt:lpstr>
      <vt:lpstr>PowerPoint Presentation</vt:lpstr>
      <vt:lpstr> บทที่5  ไพรเมตกับบรรพบุรุษของมนุษย์</vt:lpstr>
      <vt:lpstr>PowerPoint Presentation</vt:lpstr>
      <vt:lpstr>บทที่6  สกุลโฮโม </vt:lpstr>
      <vt:lpstr>PowerPoint Presentation</vt:lpstr>
      <vt:lpstr>PowerPoint Presentation</vt:lpstr>
      <vt:lpstr>บทที่ 7 ความแตกต่างระหว่างมนุษย์ปัจจุบัน</vt:lpstr>
      <vt:lpstr>ความแตกต่างระหว่างมนุษย์สมัยใหม่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บทที่ 8 มานุษยวิทยาสังคมและวัฒนธรรม</vt:lpstr>
      <vt:lpstr>PowerPoint Presentation</vt:lpstr>
      <vt:lpstr>บทที่ 9  ระบบเศรษฐกิจ เทคโนโลยีและสภาพนิเวศ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บทที่ 10 การแลกเปลี่ยนและเงินตรา</vt:lpstr>
      <vt:lpstr>PowerPoint Presentation</vt:lpstr>
      <vt:lpstr>PowerPoint Presentation</vt:lpstr>
      <vt:lpstr>PowerPoint Presentation</vt:lpstr>
      <vt:lpstr>PowerPoint Presentation</vt:lpstr>
      <vt:lpstr>บทที่ 11 ครอบครัวและเครือญาติ</vt:lpstr>
      <vt:lpstr>PowerPoint Presentation</vt:lpstr>
      <vt:lpstr>PowerPoint Presentation</vt:lpstr>
      <vt:lpstr>บทที่ 12 พฤติกรรมทางการเมืองและการควบคุมทางสังคม</vt:lpstr>
      <vt:lpstr>PowerPoint Presentation</vt:lpstr>
      <vt:lpstr>PowerPoint Presentation</vt:lpstr>
      <vt:lpstr>PowerPoint Presentation</vt:lpstr>
      <vt:lpstr>PowerPoint Presentation</vt:lpstr>
      <vt:lpstr>บทที่ 13 ความเชื่อ ศาสนาและการควบคุมทางสังคม</vt:lpstr>
      <vt:lpstr>PowerPoint Presentation</vt:lpstr>
      <vt:lpstr>PowerPoint Presentation</vt:lpstr>
      <vt:lpstr>PowerPoint Presentation</vt:lpstr>
      <vt:lpstr>บทที่ 14 ศิลปะและภาษา</vt:lpstr>
      <vt:lpstr>PowerPoint Presentation</vt:lpstr>
      <vt:lpstr>บทที่  15 นักมานุษยวิทยาและผลงาน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Office</cp:lastModifiedBy>
  <cp:revision>28</cp:revision>
  <dcterms:created xsi:type="dcterms:W3CDTF">2022-12-13T02:40:42Z</dcterms:created>
  <dcterms:modified xsi:type="dcterms:W3CDTF">2023-03-03T07:46:50Z</dcterms:modified>
</cp:coreProperties>
</file>