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65"/>
  </p:handoutMasterIdLst>
  <p:sldIdLst>
    <p:sldId id="256" r:id="rId3"/>
    <p:sldId id="257" r:id="rId4"/>
    <p:sldId id="258" r:id="rId5"/>
    <p:sldId id="259" r:id="rId6"/>
    <p:sldId id="260" r:id="rId7"/>
    <p:sldId id="261" r:id="rId8"/>
    <p:sldId id="325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323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324" r:id="rId33"/>
    <p:sldId id="284" r:id="rId34"/>
    <p:sldId id="285" r:id="rId35"/>
    <p:sldId id="286" r:id="rId36"/>
    <p:sldId id="287" r:id="rId37"/>
    <p:sldId id="288" r:id="rId38"/>
    <p:sldId id="289" r:id="rId39"/>
    <p:sldId id="291" r:id="rId40"/>
    <p:sldId id="292" r:id="rId41"/>
    <p:sldId id="294" r:id="rId42"/>
    <p:sldId id="295" r:id="rId43"/>
    <p:sldId id="296" r:id="rId44"/>
    <p:sldId id="293" r:id="rId45"/>
    <p:sldId id="297" r:id="rId46"/>
    <p:sldId id="298" r:id="rId47"/>
    <p:sldId id="299" r:id="rId48"/>
    <p:sldId id="300" r:id="rId49"/>
    <p:sldId id="313" r:id="rId50"/>
    <p:sldId id="314" r:id="rId51"/>
    <p:sldId id="315" r:id="rId52"/>
    <p:sldId id="316" r:id="rId53"/>
    <p:sldId id="317" r:id="rId54"/>
    <p:sldId id="318" r:id="rId55"/>
    <p:sldId id="319" r:id="rId56"/>
    <p:sldId id="320" r:id="rId57"/>
    <p:sldId id="321" r:id="rId58"/>
    <p:sldId id="322" r:id="rId59"/>
    <p:sldId id="301" r:id="rId60"/>
    <p:sldId id="302" r:id="rId61"/>
    <p:sldId id="303" r:id="rId62"/>
    <p:sldId id="304" r:id="rId63"/>
    <p:sldId id="305" r:id="rId6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2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55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8" Type="http://schemas.openxmlformats.org/officeDocument/2006/relationships/tableStyles" Target="tableStyles.xml"/><Relationship Id="rId67" Type="http://schemas.openxmlformats.org/officeDocument/2006/relationships/viewProps" Target="viewProps.xml"/><Relationship Id="rId66" Type="http://schemas.openxmlformats.org/officeDocument/2006/relationships/presProps" Target="presProps.xml"/><Relationship Id="rId65" Type="http://schemas.openxmlformats.org/officeDocument/2006/relationships/handoutMaster" Target="handoutMasters/handoutMaster1.xml"/><Relationship Id="rId64" Type="http://schemas.openxmlformats.org/officeDocument/2006/relationships/slide" Target="slides/slide62.xml"/><Relationship Id="rId63" Type="http://schemas.openxmlformats.org/officeDocument/2006/relationships/slide" Target="slides/slide61.xml"/><Relationship Id="rId62" Type="http://schemas.openxmlformats.org/officeDocument/2006/relationships/slide" Target="slides/slide60.xml"/><Relationship Id="rId61" Type="http://schemas.openxmlformats.org/officeDocument/2006/relationships/slide" Target="slides/slide59.xml"/><Relationship Id="rId60" Type="http://schemas.openxmlformats.org/officeDocument/2006/relationships/slide" Target="slides/slide58.xml"/><Relationship Id="rId6" Type="http://schemas.openxmlformats.org/officeDocument/2006/relationships/slide" Target="slides/slide4.xml"/><Relationship Id="rId59" Type="http://schemas.openxmlformats.org/officeDocument/2006/relationships/slide" Target="slides/slide57.xml"/><Relationship Id="rId58" Type="http://schemas.openxmlformats.org/officeDocument/2006/relationships/slide" Target="slides/slide56.xml"/><Relationship Id="rId57" Type="http://schemas.openxmlformats.org/officeDocument/2006/relationships/slide" Target="slides/slide55.xml"/><Relationship Id="rId56" Type="http://schemas.openxmlformats.org/officeDocument/2006/relationships/slide" Target="slides/slide54.xml"/><Relationship Id="rId55" Type="http://schemas.openxmlformats.org/officeDocument/2006/relationships/slide" Target="slides/slide53.xml"/><Relationship Id="rId54" Type="http://schemas.openxmlformats.org/officeDocument/2006/relationships/slide" Target="slides/slide52.xml"/><Relationship Id="rId53" Type="http://schemas.openxmlformats.org/officeDocument/2006/relationships/slide" Target="slides/slide51.xml"/><Relationship Id="rId52" Type="http://schemas.openxmlformats.org/officeDocument/2006/relationships/slide" Target="slides/slide50.xml"/><Relationship Id="rId51" Type="http://schemas.openxmlformats.org/officeDocument/2006/relationships/slide" Target="slides/slide49.xml"/><Relationship Id="rId50" Type="http://schemas.openxmlformats.org/officeDocument/2006/relationships/slide" Target="slides/slide48.xml"/><Relationship Id="rId5" Type="http://schemas.openxmlformats.org/officeDocument/2006/relationships/slide" Target="slides/slide3.xml"/><Relationship Id="rId49" Type="http://schemas.openxmlformats.org/officeDocument/2006/relationships/slide" Target="slides/slide47.xml"/><Relationship Id="rId48" Type="http://schemas.openxmlformats.org/officeDocument/2006/relationships/slide" Target="slides/slide46.xml"/><Relationship Id="rId47" Type="http://schemas.openxmlformats.org/officeDocument/2006/relationships/slide" Target="slides/slide45.xml"/><Relationship Id="rId46" Type="http://schemas.openxmlformats.org/officeDocument/2006/relationships/slide" Target="slides/slide44.xml"/><Relationship Id="rId45" Type="http://schemas.openxmlformats.org/officeDocument/2006/relationships/slide" Target="slides/slide43.xml"/><Relationship Id="rId44" Type="http://schemas.openxmlformats.org/officeDocument/2006/relationships/slide" Target="slides/slide42.xml"/><Relationship Id="rId43" Type="http://schemas.openxmlformats.org/officeDocument/2006/relationships/slide" Target="slides/slide41.xml"/><Relationship Id="rId42" Type="http://schemas.openxmlformats.org/officeDocument/2006/relationships/slide" Target="slides/slide40.xml"/><Relationship Id="rId41" Type="http://schemas.openxmlformats.org/officeDocument/2006/relationships/slide" Target="slides/slide39.xml"/><Relationship Id="rId40" Type="http://schemas.openxmlformats.org/officeDocument/2006/relationships/slide" Target="slides/slide38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CEC771-D577-4E7E-A5D1-E213BE83E6D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EF87BCDD-4229-40D2-9356-438F1F86F48A}">
      <dgm:prSet phldrT="[ข้อความ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3600" dirty="0" smtClean="0"/>
            <a:t>ความหมายตามแนวดั่งเดิม</a:t>
          </a:r>
          <a:endParaRPr lang="th-TH" sz="3600" dirty="0"/>
        </a:p>
      </dgm:t>
    </dgm:pt>
    <dgm:pt modelId="{AEED343E-C370-4F8D-B7BB-6AF7C1F3B707}" cxnId="{FAC29E42-E463-4008-A4B9-BCC027D73E6F}" type="parTrans">
      <dgm:prSet/>
      <dgm:spPr/>
      <dgm:t>
        <a:bodyPr/>
        <a:lstStyle/>
        <a:p>
          <a:endParaRPr lang="th-TH"/>
        </a:p>
      </dgm:t>
    </dgm:pt>
    <dgm:pt modelId="{2DF8183E-A8B4-44B3-81B2-5A65D40818F2}" cxnId="{FAC29E42-E463-4008-A4B9-BCC027D73E6F}" type="sibTrans">
      <dgm:prSet/>
      <dgm:spPr/>
      <dgm:t>
        <a:bodyPr/>
        <a:lstStyle/>
        <a:p>
          <a:endParaRPr lang="th-TH"/>
        </a:p>
      </dgm:t>
    </dgm:pt>
    <dgm:pt modelId="{E548D4E3-2AB8-40AA-BCC5-CB1F6C1A1A4B}">
      <dgm:prSet phldrT="[ข้อความ]" custT="1"/>
      <dgm:spPr/>
      <dgm:t>
        <a:bodyPr/>
        <a:lstStyle/>
        <a:p>
          <a:r>
            <a:rPr lang="th-TH" sz="3200" dirty="0" smtClean="0">
              <a:solidFill>
                <a:srgbClr val="FF0000"/>
              </a:solidFill>
              <a:latin typeface="Browallia New" panose="020B0604020202020204" pitchFamily="34" charset="-34"/>
              <a:cs typeface="Browallia New" panose="020B0604020202020204" pitchFamily="34" charset="-34"/>
            </a:rPr>
            <a:t>สิทธิมนุษยชนเป็นสิทธิที่มีอยู่แล้วโดยธรรมชาติ </a:t>
          </a:r>
          <a:r>
            <a:rPr lang="th-TH" sz="3200" dirty="0" smtClean="0">
              <a:latin typeface="Browallia New" panose="020B0604020202020204" pitchFamily="34" charset="-34"/>
              <a:cs typeface="Browallia New" panose="020B0604020202020204" pitchFamily="34" charset="-34"/>
            </a:rPr>
            <a:t>ไม่ใช่สิทธิที่เกิดจากอำนาจหรือการประทาน ให้ของมนุษย์ด้วยกันเอง</a:t>
          </a:r>
          <a:endParaRPr lang="th-TH" sz="3200" dirty="0">
            <a:latin typeface="Browallia New" panose="020B0604020202020204" pitchFamily="34" charset="-34"/>
            <a:cs typeface="Browallia New" panose="020B0604020202020204" pitchFamily="34" charset="-34"/>
          </a:endParaRPr>
        </a:p>
      </dgm:t>
    </dgm:pt>
    <dgm:pt modelId="{6AC98A67-7244-44F3-A5CC-048A34D1801B}" cxnId="{ED9A1414-7CB0-4AEB-97E9-FB46073AF26E}" type="parTrans">
      <dgm:prSet/>
      <dgm:spPr/>
      <dgm:t>
        <a:bodyPr/>
        <a:lstStyle/>
        <a:p>
          <a:endParaRPr lang="th-TH"/>
        </a:p>
      </dgm:t>
    </dgm:pt>
    <dgm:pt modelId="{E2B1A70F-A246-4FAE-A71B-E358935A7CBE}" cxnId="{ED9A1414-7CB0-4AEB-97E9-FB46073AF26E}" type="sibTrans">
      <dgm:prSet/>
      <dgm:spPr/>
      <dgm:t>
        <a:bodyPr/>
        <a:lstStyle/>
        <a:p>
          <a:endParaRPr lang="th-TH"/>
        </a:p>
      </dgm:t>
    </dgm:pt>
    <dgm:pt modelId="{4480ACD9-57EA-4914-B242-D72B7F5F1F2D}">
      <dgm:prSet phldrT="[ข้อความ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3200" dirty="0" smtClean="0">
              <a:latin typeface="Browallia New" panose="020B0604020202020204" pitchFamily="34" charset="-34"/>
              <a:cs typeface="Browallia New" panose="020B0604020202020204" pitchFamily="34" charset="-34"/>
            </a:rPr>
            <a:t>ความหมายตามแนวคิดสมัยใหม่</a:t>
          </a:r>
          <a:endParaRPr lang="th-TH" sz="3200" dirty="0">
            <a:latin typeface="Browallia New" panose="020B0604020202020204" pitchFamily="34" charset="-34"/>
            <a:cs typeface="Browallia New" panose="020B0604020202020204" pitchFamily="34" charset="-34"/>
          </a:endParaRPr>
        </a:p>
      </dgm:t>
    </dgm:pt>
    <dgm:pt modelId="{503388B1-08FC-47A5-9511-F120AC96C4D6}" cxnId="{6D081FA1-5EDF-4EA7-827A-526555B97AA8}" type="parTrans">
      <dgm:prSet/>
      <dgm:spPr/>
      <dgm:t>
        <a:bodyPr/>
        <a:lstStyle/>
        <a:p>
          <a:endParaRPr lang="th-TH"/>
        </a:p>
      </dgm:t>
    </dgm:pt>
    <dgm:pt modelId="{D56392F0-4295-431C-AE56-7E8F099344C6}" cxnId="{6D081FA1-5EDF-4EA7-827A-526555B97AA8}" type="sibTrans">
      <dgm:prSet/>
      <dgm:spPr/>
      <dgm:t>
        <a:bodyPr/>
        <a:lstStyle/>
        <a:p>
          <a:endParaRPr lang="th-TH"/>
        </a:p>
      </dgm:t>
    </dgm:pt>
    <dgm:pt modelId="{55218B35-DA92-4638-90BE-467439E87F06}">
      <dgm:prSet phldrT="[ข้อความ]" custT="1"/>
      <dgm:spPr/>
      <dgm:t>
        <a:bodyPr/>
        <a:lstStyle/>
        <a:p>
          <a:r>
            <a:rPr lang="th-TH" sz="2800" dirty="0" smtClean="0">
              <a:latin typeface="Browallia New" panose="020B0604020202020204" pitchFamily="34" charset="-34"/>
              <a:cs typeface="Browallia New" panose="020B0604020202020204" pitchFamily="34" charset="-34"/>
            </a:rPr>
            <a:t>สิทธิมนุษยชนไม่ใช่สิ่งที่มีมาโดยธรรมชาติของมนุษย์ แต่เกิดจากอุดมการณ์ที่มนุษย์กล่าวอ้างเพื่อเรียกร้องประโยชน์ของตนได้รับรองความคุ้มครองจากผู้ปกครองหรือรัฐโดยอ้างความชอบธรรมของประโยชน์นั้นว่าเป็นสิ่งจำเป็นต่ความเป็นมนุษย์</a:t>
          </a:r>
          <a:endParaRPr lang="th-TH" sz="2800" dirty="0">
            <a:latin typeface="Browallia New" panose="020B0604020202020204" pitchFamily="34" charset="-34"/>
            <a:cs typeface="Browallia New" panose="020B0604020202020204" pitchFamily="34" charset="-34"/>
          </a:endParaRPr>
        </a:p>
      </dgm:t>
    </dgm:pt>
    <dgm:pt modelId="{790CB4F8-A7FF-49BD-AB0D-74F1EEEBBCF9}" cxnId="{F2EBD507-11D1-409C-8B09-B4D953EB0077}" type="parTrans">
      <dgm:prSet/>
      <dgm:spPr/>
      <dgm:t>
        <a:bodyPr/>
        <a:lstStyle/>
        <a:p>
          <a:endParaRPr lang="th-TH"/>
        </a:p>
      </dgm:t>
    </dgm:pt>
    <dgm:pt modelId="{1E11AD72-A0B6-41BA-9405-9542F39BE725}" cxnId="{F2EBD507-11D1-409C-8B09-B4D953EB0077}" type="sibTrans">
      <dgm:prSet/>
      <dgm:spPr/>
      <dgm:t>
        <a:bodyPr/>
        <a:lstStyle/>
        <a:p>
          <a:endParaRPr lang="th-TH"/>
        </a:p>
      </dgm:t>
    </dgm:pt>
    <dgm:pt modelId="{60E942B8-C252-4BC9-88BD-9C3D8A4C2D88}" type="pres">
      <dgm:prSet presAssocID="{C9CEC771-D577-4E7E-A5D1-E213BE83E6D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41D7A771-838B-4AE4-8F16-36C869AC52D8}" type="pres">
      <dgm:prSet presAssocID="{EF87BCDD-4229-40D2-9356-438F1F86F48A}" presName="parentText" presStyleLbl="node1" presStyleIdx="0" presStyleCnt="2" custScaleX="67905" custLinFactNeighborX="-30341" custLinFactNeighborY="4982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E2A9B3D-9C53-4B76-964F-44889441674A}" type="pres">
      <dgm:prSet presAssocID="{EF87BCDD-4229-40D2-9356-438F1F86F48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43B7FF6-4763-46B9-9DF7-678DEF643085}" type="pres">
      <dgm:prSet presAssocID="{4480ACD9-57EA-4914-B242-D72B7F5F1F2D}" presName="parentText" presStyleLbl="node1" presStyleIdx="1" presStyleCnt="2" custScaleX="75225" custLinFactNeighborX="-21291" custLinFactNeighborY="-3823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870A8E5-8540-45FD-9109-D8A8EA5560DB}" type="pres">
      <dgm:prSet presAssocID="{4480ACD9-57EA-4914-B242-D72B7F5F1F2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F2EBD507-11D1-409C-8B09-B4D953EB0077}" srcId="{4480ACD9-57EA-4914-B242-D72B7F5F1F2D}" destId="{55218B35-DA92-4638-90BE-467439E87F06}" srcOrd="0" destOrd="0" parTransId="{790CB4F8-A7FF-49BD-AB0D-74F1EEEBBCF9}" sibTransId="{1E11AD72-A0B6-41BA-9405-9542F39BE725}"/>
    <dgm:cxn modelId="{2A91EC56-D269-4DD4-A5BC-9535EBB09A0A}" type="presOf" srcId="{EF87BCDD-4229-40D2-9356-438F1F86F48A}" destId="{41D7A771-838B-4AE4-8F16-36C869AC52D8}" srcOrd="0" destOrd="0" presId="urn:microsoft.com/office/officeart/2005/8/layout/vList2"/>
    <dgm:cxn modelId="{6D081FA1-5EDF-4EA7-827A-526555B97AA8}" srcId="{C9CEC771-D577-4E7E-A5D1-E213BE83E6D7}" destId="{4480ACD9-57EA-4914-B242-D72B7F5F1F2D}" srcOrd="1" destOrd="0" parTransId="{503388B1-08FC-47A5-9511-F120AC96C4D6}" sibTransId="{D56392F0-4295-431C-AE56-7E8F099344C6}"/>
    <dgm:cxn modelId="{E56E0B66-59C6-4833-AE1D-8ECF4555FC02}" type="presOf" srcId="{55218B35-DA92-4638-90BE-467439E87F06}" destId="{B870A8E5-8540-45FD-9109-D8A8EA5560DB}" srcOrd="0" destOrd="0" presId="urn:microsoft.com/office/officeart/2005/8/layout/vList2"/>
    <dgm:cxn modelId="{024F9CC5-E1F6-4D57-8DC2-285095CD4B31}" type="presOf" srcId="{4480ACD9-57EA-4914-B242-D72B7F5F1F2D}" destId="{B43B7FF6-4763-46B9-9DF7-678DEF643085}" srcOrd="0" destOrd="0" presId="urn:microsoft.com/office/officeart/2005/8/layout/vList2"/>
    <dgm:cxn modelId="{ED9A1414-7CB0-4AEB-97E9-FB46073AF26E}" srcId="{EF87BCDD-4229-40D2-9356-438F1F86F48A}" destId="{E548D4E3-2AB8-40AA-BCC5-CB1F6C1A1A4B}" srcOrd="0" destOrd="0" parTransId="{6AC98A67-7244-44F3-A5CC-048A34D1801B}" sibTransId="{E2B1A70F-A246-4FAE-A71B-E358935A7CBE}"/>
    <dgm:cxn modelId="{8883A046-E49A-465C-BB89-51A180542256}" type="presOf" srcId="{E548D4E3-2AB8-40AA-BCC5-CB1F6C1A1A4B}" destId="{EE2A9B3D-9C53-4B76-964F-44889441674A}" srcOrd="0" destOrd="0" presId="urn:microsoft.com/office/officeart/2005/8/layout/vList2"/>
    <dgm:cxn modelId="{FAC29E42-E463-4008-A4B9-BCC027D73E6F}" srcId="{C9CEC771-D577-4E7E-A5D1-E213BE83E6D7}" destId="{EF87BCDD-4229-40D2-9356-438F1F86F48A}" srcOrd="0" destOrd="0" parTransId="{AEED343E-C370-4F8D-B7BB-6AF7C1F3B707}" sibTransId="{2DF8183E-A8B4-44B3-81B2-5A65D40818F2}"/>
    <dgm:cxn modelId="{B9B21C2D-2FBE-4914-902E-EF84B3BD9229}" type="presOf" srcId="{C9CEC771-D577-4E7E-A5D1-E213BE83E6D7}" destId="{60E942B8-C252-4BC9-88BD-9C3D8A4C2D88}" srcOrd="0" destOrd="0" presId="urn:microsoft.com/office/officeart/2005/8/layout/vList2"/>
    <dgm:cxn modelId="{ADC69017-4EF7-45A8-BC5F-AFF93670A08F}" type="presParOf" srcId="{60E942B8-C252-4BC9-88BD-9C3D8A4C2D88}" destId="{41D7A771-838B-4AE4-8F16-36C869AC52D8}" srcOrd="0" destOrd="0" presId="urn:microsoft.com/office/officeart/2005/8/layout/vList2"/>
    <dgm:cxn modelId="{100AC17D-3DA5-4FA0-A33A-DCB160F30DE5}" type="presParOf" srcId="{60E942B8-C252-4BC9-88BD-9C3D8A4C2D88}" destId="{EE2A9B3D-9C53-4B76-964F-44889441674A}" srcOrd="1" destOrd="0" presId="urn:microsoft.com/office/officeart/2005/8/layout/vList2"/>
    <dgm:cxn modelId="{31BA332D-FCA5-4D12-BCCD-13B6700BE5E9}" type="presParOf" srcId="{60E942B8-C252-4BC9-88BD-9C3D8A4C2D88}" destId="{B43B7FF6-4763-46B9-9DF7-678DEF643085}" srcOrd="2" destOrd="0" presId="urn:microsoft.com/office/officeart/2005/8/layout/vList2"/>
    <dgm:cxn modelId="{F451157A-C8CE-4DD5-A81D-288E2672E742}" type="presParOf" srcId="{60E942B8-C252-4BC9-88BD-9C3D8A4C2D88}" destId="{B870A8E5-8540-45FD-9109-D8A8EA5560D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จัดกลุ่ม 1"/>
      <dsp:cNvGrpSpPr/>
    </dsp:nvGrpSpPr>
    <dsp:grpSpPr>
      <a:xfrm>
        <a:off x="0" y="0"/>
        <a:ext cx="9096759" cy="4313784"/>
        <a:chOff x="0" y="0"/>
        <a:chExt cx="9096759" cy="4313784"/>
      </a:xfrm>
    </dsp:grpSpPr>
    <dsp:sp modelId="{41D7A771-838B-4AE4-8F16-36C869AC52D8}">
      <dsp:nvSpPr>
        <dsp:cNvPr id="3" name="สี่เหลี่ยมผืนผ้ามุมมน 2"/>
        <dsp:cNvSpPr/>
      </dsp:nvSpPr>
      <dsp:spPr bwMode="white">
        <a:xfrm>
          <a:off x="0" y="59952"/>
          <a:ext cx="6177154" cy="936000"/>
        </a:xfrm>
        <a:prstGeom prst="roundRect">
          <a:avLst/>
        </a:prstGeom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lIns="137160" tIns="137160" rIns="137160" bIns="137160" anchor="ctr"/>
        <a:lstStyle>
          <a:lvl1pPr algn="l">
            <a:defRPr sz="5000"/>
          </a:lvl1pPr>
          <a:lvl2pPr marL="285750" indent="-285750" algn="l">
            <a:defRPr sz="3900"/>
          </a:lvl2pPr>
          <a:lvl3pPr marL="571500" indent="-285750" algn="l">
            <a:defRPr sz="3900"/>
          </a:lvl3pPr>
          <a:lvl4pPr marL="857250" indent="-285750" algn="l">
            <a:defRPr sz="3900"/>
          </a:lvl4pPr>
          <a:lvl5pPr marL="1143000" indent="-285750" algn="l">
            <a:defRPr sz="3900"/>
          </a:lvl5pPr>
          <a:lvl6pPr marL="1428750" indent="-285750" algn="l">
            <a:defRPr sz="3900"/>
          </a:lvl6pPr>
          <a:lvl7pPr marL="1714500" indent="-285750" algn="l">
            <a:defRPr sz="3900"/>
          </a:lvl7pPr>
          <a:lvl8pPr marL="2000250" indent="-285750" algn="l">
            <a:defRPr sz="3900"/>
          </a:lvl8pPr>
          <a:lvl9pPr marL="2286000" indent="-285750" algn="l">
            <a:defRPr sz="39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h-TH" sz="3600" dirty="0" smtClean="0"/>
            <a:t>ความหมายตามแนวดั่งเดิม</a:t>
          </a:r>
          <a:endParaRPr lang="th-TH" sz="3600" dirty="0"/>
        </a:p>
      </dsp:txBody>
      <dsp:txXfrm>
        <a:off x="0" y="59952"/>
        <a:ext cx="6177154" cy="936000"/>
      </dsp:txXfrm>
    </dsp:sp>
    <dsp:sp modelId="{EE2A9B3D-9C53-4B76-964F-44889441674A}">
      <dsp:nvSpPr>
        <dsp:cNvPr id="4" name="สี่เหลี่ยมผืนผ้า 3"/>
        <dsp:cNvSpPr/>
      </dsp:nvSpPr>
      <dsp:spPr bwMode="white">
        <a:xfrm>
          <a:off x="0" y="942772"/>
          <a:ext cx="9096759" cy="1067435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288822" tIns="40640" rIns="227584" bIns="40640" anchor="t"/>
        <a:lstStyle>
          <a:lvl1pPr algn="l">
            <a:defRPr sz="5000"/>
          </a:lvl1pPr>
          <a:lvl2pPr marL="285750" indent="-285750" algn="l">
            <a:defRPr sz="3900"/>
          </a:lvl2pPr>
          <a:lvl3pPr marL="571500" indent="-285750" algn="l">
            <a:defRPr sz="3900"/>
          </a:lvl3pPr>
          <a:lvl4pPr marL="857250" indent="-285750" algn="l">
            <a:defRPr sz="3900"/>
          </a:lvl4pPr>
          <a:lvl5pPr marL="1143000" indent="-285750" algn="l">
            <a:defRPr sz="3900"/>
          </a:lvl5pPr>
          <a:lvl6pPr marL="1428750" indent="-285750" algn="l">
            <a:defRPr sz="3900"/>
          </a:lvl6pPr>
          <a:lvl7pPr marL="1714500" indent="-285750" algn="l">
            <a:defRPr sz="3900"/>
          </a:lvl7pPr>
          <a:lvl8pPr marL="2000250" indent="-285750" algn="l">
            <a:defRPr sz="3900"/>
          </a:lvl8pPr>
          <a:lvl9pPr marL="2286000" indent="-285750" algn="l">
            <a:defRPr sz="3900"/>
          </a:lvl9pPr>
        </a:lstStyle>
        <a:p>
          <a:pPr marL="285750" lvl="1" indent="-28575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h-TH" sz="3200" dirty="0" smtClean="0">
              <a:solidFill>
                <a:srgbClr val="FF0000"/>
              </a:solidFill>
              <a:latin typeface="Browallia New" panose="020B0604020202020204" pitchFamily="34" charset="-34"/>
              <a:cs typeface="Browallia New" panose="020B0604020202020204" pitchFamily="34" charset="-34"/>
            </a:rPr>
            <a:t>สิทธิมนุษยชนเป็นสิทธิที่มีอยู่แล้วโดยธรรมชาติ </a:t>
          </a:r>
          <a:r>
            <a:rPr lang="th-TH" sz="3200" dirty="0" smtClean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rPr>
            <a:t>ไม่ใช่สิทธิที่เกิดจากอำนาจหรือการประทาน ให้ของมนุษย์ด้วยกันเอง</a:t>
          </a:r>
          <a:endParaRPr lang="th-TH" sz="3200" dirty="0">
            <a:solidFill>
              <a:schemeClr val="tx1"/>
            </a:solidFill>
            <a:latin typeface="Browallia New" panose="020B0604020202020204" pitchFamily="34" charset="-34"/>
            <a:cs typeface="Browallia New" panose="020B0604020202020204" pitchFamily="34" charset="-34"/>
          </a:endParaRPr>
        </a:p>
      </dsp:txBody>
      <dsp:txXfrm>
        <a:off x="0" y="942772"/>
        <a:ext cx="9096759" cy="1067435"/>
      </dsp:txXfrm>
    </dsp:sp>
    <dsp:sp modelId="{B43B7FF6-4763-46B9-9DF7-678DEF643085}">
      <dsp:nvSpPr>
        <dsp:cNvPr id="5" name="สี่เหลี่ยมผืนผ้ามุมมน 4"/>
        <dsp:cNvSpPr/>
      </dsp:nvSpPr>
      <dsp:spPr bwMode="white">
        <a:xfrm>
          <a:off x="0" y="1958183"/>
          <a:ext cx="6843037" cy="936000"/>
        </a:xfrm>
        <a:prstGeom prst="roundRect">
          <a:avLst/>
        </a:prstGeom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lIns="121920" tIns="121920" rIns="121920" bIns="121920" anchor="ctr"/>
        <a:lstStyle>
          <a:lvl1pPr algn="l">
            <a:defRPr sz="5000"/>
          </a:lvl1pPr>
          <a:lvl2pPr marL="285750" indent="-285750" algn="l">
            <a:defRPr sz="3900"/>
          </a:lvl2pPr>
          <a:lvl3pPr marL="571500" indent="-285750" algn="l">
            <a:defRPr sz="3900"/>
          </a:lvl3pPr>
          <a:lvl4pPr marL="857250" indent="-285750" algn="l">
            <a:defRPr sz="3900"/>
          </a:lvl4pPr>
          <a:lvl5pPr marL="1143000" indent="-285750" algn="l">
            <a:defRPr sz="3900"/>
          </a:lvl5pPr>
          <a:lvl6pPr marL="1428750" indent="-285750" algn="l">
            <a:defRPr sz="3900"/>
          </a:lvl6pPr>
          <a:lvl7pPr marL="1714500" indent="-285750" algn="l">
            <a:defRPr sz="3900"/>
          </a:lvl7pPr>
          <a:lvl8pPr marL="2000250" indent="-285750" algn="l">
            <a:defRPr sz="3900"/>
          </a:lvl8pPr>
          <a:lvl9pPr marL="2286000" indent="-285750" algn="l">
            <a:defRPr sz="39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h-TH" sz="3200" dirty="0" smtClean="0">
              <a:latin typeface="Browallia New" panose="020B0604020202020204" pitchFamily="34" charset="-34"/>
              <a:cs typeface="Browallia New" panose="020B0604020202020204" pitchFamily="34" charset="-34"/>
            </a:rPr>
            <a:t>ความหมายตามแนวคิดสมัยใหม่</a:t>
          </a:r>
          <a:endParaRPr lang="th-TH" sz="3200" dirty="0">
            <a:latin typeface="Browallia New" panose="020B0604020202020204" pitchFamily="34" charset="-34"/>
            <a:cs typeface="Browallia New" panose="020B0604020202020204" pitchFamily="34" charset="-34"/>
          </a:endParaRPr>
        </a:p>
      </dsp:txBody>
      <dsp:txXfrm>
        <a:off x="0" y="1958183"/>
        <a:ext cx="6843037" cy="936000"/>
      </dsp:txXfrm>
    </dsp:sp>
    <dsp:sp modelId="{B870A8E5-8540-45FD-9109-D8A8EA5560DB}">
      <dsp:nvSpPr>
        <dsp:cNvPr id="6" name="สี่เหลี่ยมผืนผ้า 5"/>
        <dsp:cNvSpPr/>
      </dsp:nvSpPr>
      <dsp:spPr bwMode="white">
        <a:xfrm>
          <a:off x="0" y="2946207"/>
          <a:ext cx="9096759" cy="1360805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288822" tIns="35560" rIns="199136" bIns="35560" anchor="t"/>
        <a:lstStyle>
          <a:lvl1pPr algn="l">
            <a:defRPr sz="5000"/>
          </a:lvl1pPr>
          <a:lvl2pPr marL="285750" indent="-285750" algn="l">
            <a:defRPr sz="3900"/>
          </a:lvl2pPr>
          <a:lvl3pPr marL="571500" indent="-285750" algn="l">
            <a:defRPr sz="3900"/>
          </a:lvl3pPr>
          <a:lvl4pPr marL="857250" indent="-285750" algn="l">
            <a:defRPr sz="3900"/>
          </a:lvl4pPr>
          <a:lvl5pPr marL="1143000" indent="-285750" algn="l">
            <a:defRPr sz="3900"/>
          </a:lvl5pPr>
          <a:lvl6pPr marL="1428750" indent="-285750" algn="l">
            <a:defRPr sz="3900"/>
          </a:lvl6pPr>
          <a:lvl7pPr marL="1714500" indent="-285750" algn="l">
            <a:defRPr sz="3900"/>
          </a:lvl7pPr>
          <a:lvl8pPr marL="2000250" indent="-285750" algn="l">
            <a:defRPr sz="3900"/>
          </a:lvl8pPr>
          <a:lvl9pPr marL="2286000" indent="-285750" algn="l">
            <a:defRPr sz="3900"/>
          </a:lvl9pPr>
        </a:lstStyle>
        <a:p>
          <a:pPr marL="285750" lvl="1" indent="-28575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h-TH" sz="2800" dirty="0" smtClean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rPr>
            <a:t>สิทธิมนุษยชนไม่ใช่สิ่งที่มีมาโดยธรรมชาติของมนุษย์ แต่เกิดจากอุดมการณ์ที่มนุษย์กล่าวอ้างเพื่อเรียกร้องประโยชน์ของตนได้รับรองความคุ้มครองจากผู้ปกครองหรือรัฐโดยอ้างความชอบธรรมของประโยชน์นั้นว่าเป็นสิ่งจำเป็นต่ความเป็นมนุษย์</a:t>
          </a:r>
          <a:endParaRPr lang="th-TH" sz="2800" dirty="0">
            <a:solidFill>
              <a:schemeClr val="tx1"/>
            </a:solidFill>
            <a:latin typeface="Browallia New" panose="020B0604020202020204" pitchFamily="34" charset="-34"/>
            <a:cs typeface="Browallia New" panose="020B0604020202020204" pitchFamily="34" charset="-34"/>
          </a:endParaRPr>
        </a:p>
      </dsp:txBody>
      <dsp:txXfrm>
        <a:off x="0" y="2946207"/>
        <a:ext cx="9096759" cy="13608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5EA1F-5536-4F99-ADA7-C11D36E7234B}" type="datetimeFigureOut">
              <a:rPr lang="th-TH" smtClean="0"/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A1F34-D09D-4E1F-B10B-2DA73F4DA90D}" type="slidenum">
              <a:rPr lang="th-TH" smtClean="0"/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dirty="0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8202" y="2745728"/>
            <a:ext cx="9753832" cy="1646302"/>
          </a:xfrm>
        </p:spPr>
        <p:txBody>
          <a:bodyPr/>
          <a:lstStyle/>
          <a:p>
            <a:pPr algn="l"/>
            <a:r>
              <a:rPr lang="th-TH" dirty="0">
                <a:solidFill>
                  <a:schemeClr val="accent1">
                    <a:lumMod val="75000"/>
                  </a:schemeClr>
                </a:solidFill>
              </a:rPr>
              <a:t>คณะกรรมการสิทธิมนุษยชนแห่งชาติกับการตรวจสอบ การละเมิดสิทธิมนุษยชนในความสัมพันธ์ระหว่างเอกชนด้วยกัน</a:t>
            </a:r>
            <a:endParaRPr lang="th-TH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๑.๑.๑ ความหมายและ</a:t>
            </a:r>
            <a:r>
              <a:rPr lang="th-TH" dirty="0" err="1"/>
              <a:t>ความสําคัญ</a:t>
            </a:r>
            <a:r>
              <a:rPr lang="th-TH" dirty="0"/>
              <a:t>ของสิทธิมนุษยชน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90484" y="1137138"/>
            <a:ext cx="10988155" cy="52767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dirty="0"/>
              <a:t>(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๑.๑.๑.๑) ความหมายของสิทธิมนุษยชน </a:t>
            </a:r>
            <a:endParaRPr lang="th-TH" sz="36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เรื่อง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สิทธิ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มนุษยชน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เป็นเรื่อง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ที่เกี่ยวกับ รัฐทุกรัฐ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ไม่ใช่เรื่อง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ภายในของรัฐใดรัฐ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หนึ่ง</a:t>
            </a:r>
            <a:endParaRPr lang="th-TH" sz="32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แต่ก็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ยัง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ไม่มี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การกําหนดนิยามของคํา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ว่า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“</a:t>
            </a:r>
            <a:r>
              <a:rPr lang="th-TH" sz="32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สิทธิมนุษยชน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” 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ให้ชัดเจนว่า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หมายความ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ว่าอย่างไร </a:t>
            </a:r>
            <a:endParaRPr lang="th-TH" sz="32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แม้แต่ใน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กฎบัตรสหประชาชาติ ค.ศ. ๑๙๔๕ ในฐานะธรรมนูญของ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องค์การ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สหประชาชาติและตราสารเกี่ยวกับสิทธิมนุษยชน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ระหว่าง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ประเทศ ฉบับแรก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ที่ให้การ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ยอมรับและ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คุ้มครอง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สิทธิมนุษยชนในระดับโลก 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หรือ</a:t>
            </a:r>
            <a:endParaRPr lang="th-TH" sz="32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แม้แต่ใน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ปฏิญญาสากล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ว่าด้วย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สิทธิมนุษยชน ค.ศ. ๑๙๔๘ ซึ่งถือ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เป็นเอก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สาร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แม่บท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ของสิทธิ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มนุษยชนปัจจุบัน</a:t>
            </a:r>
            <a:r>
              <a:rPr lang="th-TH" sz="32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ก็</a:t>
            </a:r>
            <a:r>
              <a:rPr lang="th-TH" sz="3200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ไม่ได้ให้ความหมาย </a:t>
            </a:r>
            <a:r>
              <a:rPr lang="th-TH" sz="32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ของสิทธิมนุษยชน</a:t>
            </a:r>
            <a:r>
              <a:rPr lang="th-TH" sz="3200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ไว้อย่างเฉพาะเจาะจง</a:t>
            </a:r>
            <a:r>
              <a:rPr lang="th-TH" sz="32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3200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ว่า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หมายความ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ว่าอย่างไร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คงกําหนด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ไว้แต่</a:t>
            </a:r>
            <a:r>
              <a:rPr lang="th-TH" sz="3200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เพียงองค์ประกอบ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หรือลักษณะของสิ่งที่จะถือ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ว่าเป็น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สิทธิมนุษยชน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เท่านั้น</a:t>
            </a:r>
            <a:endParaRPr lang="th-TH" sz="3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46074" y="1280160"/>
            <a:ext cx="9287092" cy="4952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/>
              <a:t> 	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องค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์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สหประชาชาติ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ไม่ได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้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กําหนด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คํานิยาม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ของ คําว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่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า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“สิทธิมนุษยชน” 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ไว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้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เป็น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การเฉพาะเจาะจง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ดังกล่าว</a:t>
            </a:r>
            <a:endParaRPr lang="th-TH" sz="32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อาจจะด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้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วย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เหตุผลสามประการคือ </a:t>
            </a:r>
            <a:endParaRPr lang="th-TH" sz="32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3200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ประการ</a:t>
            </a:r>
            <a:r>
              <a:rPr lang="th-TH" sz="32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แร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 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เป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็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น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การละ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ไว้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ในฐานที่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เข้าใจกันได้โดย</a:t>
            </a:r>
            <a:r>
              <a:rPr lang="th-TH" sz="32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สามัญสํานึก </a:t>
            </a:r>
            <a:endParaRPr lang="th-TH" sz="3200" dirty="0" smtClean="0">
              <a:solidFill>
                <a:srgbClr val="FF00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3200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ประการ</a:t>
            </a:r>
            <a:r>
              <a:rPr lang="th-TH" sz="32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ที่สอง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เพื่อหลีกเลี่ยงความขัด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แยงใน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การอธิบายความ </a:t>
            </a:r>
            <a:endParaRPr lang="th-TH" sz="32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3200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ประการ</a:t>
            </a:r>
            <a:r>
              <a:rPr lang="th-TH" sz="32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ที่สาม 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เพื่อเป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ิ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ดกว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้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าง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ความหมาย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ไว้เพื่อ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ความ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ยืดหยุ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่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นหรือต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อบรับการพัฒนาความหมาย สิทธิมนุษยชนที่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ไม้หยุด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นิ่งตามพลวัตรสังคม</a:t>
            </a:r>
            <a:endParaRPr lang="th-TH" sz="3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49787" y="1058091"/>
            <a:ext cx="11184716" cy="5212080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3200" dirty="0" smtClean="0"/>
              <a:t> 			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เมื่อ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พิจารณาจากพัฒนาการในทาง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ประวัติศาสตร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์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ของ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สิทธิมนุษยชนจะ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พบว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่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า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แนวความคิดเรื่องสิทธิมนุษยชนมี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ความ</a:t>
            </a:r>
            <a:r>
              <a:rPr lang="th-TH" sz="3200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เป</a:t>
            </a:r>
            <a:r>
              <a:rPr lang="th-TH" sz="32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็</a:t>
            </a:r>
            <a:r>
              <a:rPr lang="th-TH" sz="3200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นพลวัตร(</a:t>
            </a:r>
            <a:r>
              <a:rPr lang="en-US" sz="32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Dynamic)</a:t>
            </a:r>
            <a:r>
              <a:rPr lang="en-US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โดย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ขึ้นอยู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่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กับ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บริบท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ต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่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างๆ ของ</a:t>
            </a:r>
            <a:r>
              <a:rPr lang="th-TH" sz="3200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แต</a:t>
            </a:r>
            <a:r>
              <a:rPr lang="th-TH" sz="32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่</a:t>
            </a:r>
            <a:r>
              <a:rPr lang="th-TH" sz="3200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ละ</a:t>
            </a:r>
            <a:r>
              <a:rPr lang="th-TH" sz="32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สังคมที่มีการเปลี่ยนแปลงตามกาลเวลา </a:t>
            </a:r>
            <a:endParaRPr lang="th-TH" sz="3200" dirty="0" smtClean="0">
              <a:solidFill>
                <a:srgbClr val="FF00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 algn="thaiDist">
              <a:buNone/>
            </a:pP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๑) </a:t>
            </a:r>
            <a:r>
              <a:rPr lang="th-TH" sz="32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ความหมายตามแนวคิดดั้งเดิม 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เช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่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น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การมี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ประวัติศาสตร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์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ค่านิยม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ความเชื่อ วัฒนธรรม เศรษฐกิจ 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การเมือง การ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ปกครอง หรือ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สภาพแวดล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้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อม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ฯลฯ ที่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แตกต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่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าง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กัน 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แต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่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ละ</a:t>
            </a:r>
            <a:r>
              <a:rPr lang="th-TH" sz="32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สังคมจึงมีความ</a:t>
            </a:r>
            <a:r>
              <a:rPr lang="th-TH" sz="3200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เข้าใจ</a:t>
            </a:r>
            <a:r>
              <a:rPr lang="th-TH" sz="32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สิทธิมนุษยชนในความหมาย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แตกต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่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างกันไป</a:t>
            </a:r>
            <a:endParaRPr lang="th-TH" sz="32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 algn="thaiDist">
              <a:buNone/>
            </a:pP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การให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้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นิยาม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คํา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ว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่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า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สิทธิมนุษยชน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ไว้เป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็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น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แน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่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นอน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ตายตัว </a:t>
            </a:r>
            <a:r>
              <a:rPr lang="th-TH" sz="32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จึงอาจ</a:t>
            </a:r>
            <a:r>
              <a:rPr lang="th-TH" sz="3200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เป</a:t>
            </a:r>
            <a:r>
              <a:rPr lang="th-TH" sz="32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็</a:t>
            </a:r>
            <a:r>
              <a:rPr lang="th-TH" sz="3200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น</a:t>
            </a:r>
            <a:r>
              <a:rPr lang="th-TH" sz="32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การไปจํากัด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ความหมายของคํา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ว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่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า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สิทธิมนุษยชน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ไว้กับ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สังคมใดสังคมหนึ่ง 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ในช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่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วง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เวลา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ใดช่วงเวลา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หนึ่งมากเกินไป 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ดังนั้น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จึงควร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ปล่อยให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้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ความหมาย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ของคํา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ว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่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า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สิทธิมนุษยชนพัฒนาไปตามพลวัตรของสังคม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ในแต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่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ละ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ยุค 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แต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่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ละ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สมัย</a:t>
            </a:r>
            <a:endParaRPr lang="th-TH" sz="3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77542" y="39665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การพิจารณาความหมายของ</a:t>
            </a:r>
            <a:r>
              <a:rPr lang="th-TH" b="1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คํา</a:t>
            </a:r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ว</a:t>
            </a:r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่</a:t>
            </a:r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า </a:t>
            </a:r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“สิทธิมนุษยชน” ในที่นี้จึงจะแยกพิจารณา </a:t>
            </a:r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เป</a:t>
            </a:r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็</a:t>
            </a:r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น</a:t>
            </a:r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สิทธิมนุษยชนตามแนวคิดดั้งเดิมกับสิทธิมนุษยชนตามแนวคิด</a:t>
            </a:r>
            <a:r>
              <a:rPr lang="th-TH" b="1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สมัยใหม</a:t>
            </a:r>
            <a:endParaRPr lang="th-TH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</p:nvPr>
        </p:nvGraphicFramePr>
        <p:xfrm>
          <a:off x="677862" y="2160588"/>
          <a:ext cx="9096759" cy="4313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18754"/>
          </a:xfrm>
        </p:spPr>
        <p:txBody>
          <a:bodyPr/>
          <a:lstStyle/>
          <a:p>
            <a:r>
              <a:rPr lang="th-TH" dirty="0"/>
              <a:t>(๑.๑.๒) </a:t>
            </a:r>
            <a:r>
              <a:rPr lang="th-TH" dirty="0" err="1"/>
              <a:t>ความสําคัญ</a:t>
            </a:r>
            <a:r>
              <a:rPr lang="th-TH" dirty="0"/>
              <a:t>ของสิทธิมนุษยชน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4" y="1606731"/>
            <a:ext cx="10360780" cy="44346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/>
              <a:t>		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จาก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ความหมายและพัฒนาการทางประวัติศาสตร์ของสิทธิมนุษยชนตามที่กล่าว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มาข้างต้น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จะเห็นว่าสิทธิมนุษยชนมีที่มาจาก</a:t>
            </a:r>
            <a:r>
              <a:rPr lang="th-TH" sz="32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ความต้องการสองประการของมนุษย์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คือ </a:t>
            </a:r>
            <a:endParaRPr lang="th-TH" sz="32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ความต้องการเป็นอิสระและ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ความเท่าเทียมกัน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ระหว่าง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ระหว่างมนุษย์ด้วยกัน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			ความ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ต้องการจำกัดอำนาจ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ของผู้ปกครอง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ที่ใช้อำนาจกดขี่ประชาชน และจากความต้องการดังกล่าวทำให้เห็นว่าสิทธิ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มนุษยชนมี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ความสำคัญ ๒ ประการคือ</a:t>
            </a:r>
            <a:endParaRPr lang="th-TH" sz="36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687353" cy="1101969"/>
          </a:xfrm>
        </p:spPr>
        <p:txBody>
          <a:bodyPr>
            <a:normAutofit fontScale="90000"/>
          </a:bodyPr>
          <a:lstStyle/>
          <a:p>
            <a:r>
              <a:rPr lang="th-TH" b="1" dirty="0"/>
              <a:t>๑) สิทธิมนุษยชนในฐานะที่เป็นหลักในการ</a:t>
            </a:r>
            <a:r>
              <a:rPr lang="th-TH" b="1" dirty="0">
                <a:solidFill>
                  <a:srgbClr val="FF0000"/>
                </a:solidFill>
              </a:rPr>
              <a:t>เรียกร้องอิสรภาพ</a:t>
            </a:r>
            <a:r>
              <a:rPr lang="th-TH" b="1" dirty="0"/>
              <a:t>และ</a:t>
            </a:r>
            <a:r>
              <a:rPr lang="th-TH" b="1" dirty="0">
                <a:solidFill>
                  <a:srgbClr val="FF0000"/>
                </a:solidFill>
              </a:rPr>
              <a:t>ความเท่าเทียมกัน</a:t>
            </a:r>
            <a:br>
              <a:rPr lang="th-TH" b="1" dirty="0">
                <a:solidFill>
                  <a:srgbClr val="FF0000"/>
                </a:solidFill>
              </a:rPr>
            </a:br>
            <a:r>
              <a:rPr lang="th-TH" b="1">
                <a:solidFill>
                  <a:srgbClr val="FF0000"/>
                </a:solidFill>
              </a:rPr>
              <a:t>ของ</a:t>
            </a:r>
            <a:r>
              <a:rPr lang="th-TH" b="1" smtClean="0">
                <a:solidFill>
                  <a:srgbClr val="FF0000"/>
                </a:solidFill>
              </a:rPr>
              <a:t>มนุษย์ 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14553" y="1711569"/>
            <a:ext cx="9167446" cy="416169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h-TH" sz="2800" dirty="0" smtClean="0"/>
              <a:t>		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สืบเนื่อง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จากสังคมมนุษย์ในสมัยบุพกาลที่เต็มไปด้วยความทุกข์ยากและ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ความไม่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เสมอภาคเท่าเทียมของมนุษย์ </a:t>
            </a:r>
            <a:endParaRPr lang="th-TH" sz="32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โดย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มนุษย์ถูกแบ่งออกเป็นชนชั้นสูงกับชนชั้นล่าง โดยชนชั้น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ล่างจะ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ถูกเอารัดเอาเปรียบและถูกปฏิบัติเหมือนกับเป็นวัตถุสิ่งของหรือสัตว์เลี้ยงของชน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ชั้นสูง</a:t>
            </a:r>
            <a:endParaRPr lang="th-TH" sz="32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สิทธิต่างๆใน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สังคมถูกสงวนไว้สำหรับคนชั้นสูงเท่านั้น ทั้งนี้ เนื่องจากชนชั้นล่างในขณะนั้นไม่มีความเป็นตัว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ของ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ตัวเองและยังต้องพึ่งพาอาศัยชนชั้นสูงอยู่ทั้งในด้านความมั่นคงปลอดภัยในชีวิตและปัจจัย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สี่และ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สภาพการณ์เช่นนี้ปรากฏทั้งในสังคมตะวันตกและตะวันออก</a:t>
            </a:r>
            <a:endParaRPr lang="th-TH" sz="3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45573" y="410308"/>
            <a:ext cx="10462358" cy="58206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400" dirty="0" smtClean="0"/>
              <a:t>			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สมัย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เมโสโปเตเมีย 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สังคมแฝง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ไว้ด้วยความทารุณ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กรรมของ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ระบบทาส การประหารหมู่ทาสฝังตามลงไปในประเพณีฝังศพพระราชา </a:t>
            </a:r>
            <a:endParaRPr lang="th-TH" sz="28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	การ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ลงโทษที่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รุนแรงใน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ลักษณะตาต่อตาฟันต่อฟัน เช่น ถ้าคนไข้ตายในระหว่างการผ่าตัดแพทย์ผู้ผ่าตัดต้องถูก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ประหารตาย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ตามไปด้วย </a:t>
            </a:r>
            <a:endParaRPr lang="th-TH" sz="28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	สมัย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อียิปต์ ภาพของแรงงานทาสการทำการทารุณกรรมทาสและการสูญเสีย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แรงงานทาส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จำนวนมหาศาลจากการสร้างพิรามิด </a:t>
            </a:r>
            <a:endParaRPr lang="th-TH" sz="28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	สมัย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ฮิบรู ที่ชาวยิวตกเป็นทาสของอียิปต์และต้อง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ทำงานหนัก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ได้รับทุกขเวทนาแสนสาหัส </a:t>
            </a:r>
            <a:endParaRPr lang="th-TH" sz="28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	สมัย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กรีก แม้กรีกจะมีความรุ่งโรจน์ในทางปรัชญา โดยเฉพาะ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ปรัชญากฎหมาย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ธรรมชาติและสิทธิธรรมชาติที่เชื่อในความเสมอภาคทัดเทียมแห่งคุณค่าของมนุษย์ที่มี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เหตุผลโดย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ธรรมชาติเสมอกัน แต่จากชะตาชีวิตของ </a:t>
            </a:r>
            <a:r>
              <a:rPr lang="en-US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3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นักปรัชญาที่ยิ่งใหญ่ของ</a:t>
            </a:r>
            <a:r>
              <a:rPr lang="th-TH" sz="2800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กรีก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โบราณ ได้แก่ โสกรา</a:t>
            </a:r>
            <a:r>
              <a:rPr lang="th-TH" sz="2800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ตีส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เพล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โต และ</a:t>
            </a:r>
            <a:r>
              <a:rPr lang="th-TH" sz="2800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อริส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โต</a:t>
            </a:r>
            <a:r>
              <a:rPr lang="th-TH" sz="2800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เติ้ล</a:t>
            </a:r>
            <a:endParaRPr lang="th-TH" sz="2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ผลการค้นหารูปภาพสำหรับ ชาวยิวตกเป็นทาสของอียิปต์"/>
          <p:cNvPicPr>
            <a:picLocks noGrp="1" noChangeAspect="1" noChangeArrowheads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540" y="609600"/>
            <a:ext cx="7642710" cy="5732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3" y="1125415"/>
            <a:ext cx="10543661" cy="52167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dirty="0" smtClean="0"/>
              <a:t> 		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เมื่อ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สังคมมนุษย์มีความเจริญขึ้น มนุษย์มีความเป็นตัวของตัวเองและมี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เหตุผลกว่า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แต่ก่อน </a:t>
            </a:r>
            <a:endParaRPr lang="th-TH" sz="32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มนุษย์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จึงสามารถช่วยเหลือและดำเนินชีวิตได้ด้วยตนเองโดยไม่ต้องพึ่งพาอาศัย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ผู้อื่นเหมือน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แต่ก่อนหรือพึ่งพาอาศัยผู้อื่นแต่น้อยเท่าที่จำเป็น มนุษย์โดยเฉพาะชนชั้น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ล่าง</a:t>
            </a:r>
            <a:endParaRPr lang="th-TH" sz="32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จึง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มี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ความพยายาม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แสวงหาแนวทางเพื่อปลดปล่อยอิสรภาพตนเองจากอำนาจกดขี่ครอบงำของชน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ชั้นสูงที่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เหนือกว่าหรือเพื่อให้ชนชั้นล่างซึ่งเป็นผู้ด้อยกว่ามีอิสรเสรีภาพมากขึ้นกว่าเดิม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หรือ</a:t>
            </a:r>
            <a:endParaRPr lang="th-TH" sz="32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มี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โอกาส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พัฒนาตนเอง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ให้ทัดเทียมกับชนชั้นสูงที่เหนือกว่า สิทธิมนุษยชนจึงถูกกล่าวถึงในฐานะเป็นอุดมคติที่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มนุษย์กล่าว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อ้างขึ้นเพื่อเรียกร้องอิสรภาพและความเท่าเทียมกันของมนุษย์</a:t>
            </a:r>
            <a:endParaRPr lang="th-TH" sz="3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302689" cy="1320800"/>
          </a:xfrm>
        </p:spPr>
        <p:txBody>
          <a:bodyPr/>
          <a:lstStyle/>
          <a:p>
            <a:r>
              <a:rPr lang="th-TH" b="1" dirty="0"/>
              <a:t>๒) สิทธิมนุษยชนในฐานะที่เป็นหลักการในการจำกัดอำนาจของผู้ปกครอง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32175" y="1606732"/>
            <a:ext cx="10802774" cy="42044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dirty="0" smtClean="0"/>
              <a:t> 		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จาก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พัฒนาการทางการเมืองการปกครองของมนุษยชาติ จะพบว่าการต่อสู้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เรียกร้องเพื่อให้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ได้มาซึ่งสิทธิเสรีภาพของมนุษย์เป็นผลมาจากความขัดแย้งอันเนื่องมาจากความไม่เท่าเทียม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ของกลุ่ม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บุคคลสองกลุ่ม คือ </a:t>
            </a:r>
            <a:endParaRPr lang="th-TH" sz="32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3200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กลุ่ม</a:t>
            </a:r>
            <a:r>
              <a:rPr lang="th-TH" sz="32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แรก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เป็นกลุ่มที่มีความเข้มแข็งและมีอำนาจในการกำหนดความ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เป็นไปภายใน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สังคม เช่น กลุ่มชนชั้นปกครอง กลุ่มนักการเมือง กลุ่มพ่อค้าและนักธุรกิจ และกลุ่ม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อิทธิพลส่วน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อีกกลุ่มหนึ่งเป็น</a:t>
            </a:r>
            <a:r>
              <a:rPr lang="th-TH" sz="32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กลุ่มที่มีอำนาจต่อรองในทางสังคมน้อยกว่ากลุ่มแรกและต้องปฏิบัติตามการ</a:t>
            </a:r>
            <a:r>
              <a:rPr lang="th-TH" sz="3200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ชี้นำของ</a:t>
            </a:r>
            <a:endParaRPr lang="th-TH" sz="3200" dirty="0" smtClean="0">
              <a:solidFill>
                <a:srgbClr val="FF00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กลุ่ม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แรก เช่น กลุ่มชาวนาและเกษตรกร กลุ่มผู้ใช้แรงงาน และชนชั้นที่มีฐานะ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ยากจนและ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คนกลุ่มแรกมักใช้กำลังและอำนาจที่ตนมีกดขี่ข่มเหงเอารัดเอาเปรียบคนกลุ่มหลังอย่างไร้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มนุษยธรรมโดยเฉพาะ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ชนชั้นผู้ปกครอง ทำให้คนกลุ่มหลังซึ่งอยู่ในฐานะผู้ถูกปกครองพยายามหากฎเกณฑ์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ต่างๆเพื่อ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มาจำกัดอำนาจของผู้ปกครอง</a:t>
            </a:r>
            <a:endParaRPr lang="th-TH" sz="3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dirty="0" smtClean="0"/>
              <a:t>บทนำ</a:t>
            </a:r>
            <a:endParaRPr lang="th-TH" sz="48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8969" y="1101968"/>
            <a:ext cx="10775088" cy="5064369"/>
          </a:xfrm>
        </p:spPr>
        <p:txBody>
          <a:bodyPr>
            <a:noAutofit/>
          </a:bodyPr>
          <a:lstStyle/>
          <a:p>
            <a:pPr marL="0" lvl="0" defTabSz="0">
              <a:spcBef>
                <a:spcPts val="600"/>
              </a:spcBef>
              <a:spcAft>
                <a:spcPts val="200"/>
              </a:spcAft>
              <a:buClr>
                <a:schemeClr val="accent3">
                  <a:tint val="50000"/>
                </a:schemeClr>
              </a:buClr>
              <a:buSzPct val="75000"/>
              <a:buNone/>
            </a:pPr>
            <a:r>
              <a:rPr lang="th-TH" sz="2000" dirty="0" smtClean="0"/>
              <a:t> 				           </a:t>
            </a:r>
            <a:r>
              <a:rPr lang="th-TH" sz="2800" dirty="0" smtClean="0">
                <a:solidFill>
                  <a:schemeClr val="tx1"/>
                </a:solidFill>
                <a:cs typeface="+mj-cs"/>
              </a:rPr>
              <a:t>สิทธิ</a:t>
            </a:r>
            <a:r>
              <a:rPr lang="th-TH" sz="2800" dirty="0">
                <a:solidFill>
                  <a:schemeClr val="tx1"/>
                </a:solidFill>
                <a:cs typeface="+mj-cs"/>
              </a:rPr>
              <a:t>มนุษยชนที่มาจากจากความต้องการของมนุษย์ คือความต้องการเป็นอิสระ ความเท่าเทียมกันระหว่างมนุษย์ด้วยกันเอง และความต้องการจำกัดอำนาจของ</a:t>
            </a:r>
            <a:r>
              <a:rPr lang="th-TH" sz="2800" b="1" dirty="0">
                <a:solidFill>
                  <a:srgbClr val="FF0000"/>
                </a:solidFill>
                <a:cs typeface="+mj-cs"/>
              </a:rPr>
              <a:t>ผู้ปกครองที่ใช้อำนาจกดขี่ประชาชน</a:t>
            </a:r>
            <a:endParaRPr lang="th-TH" sz="2800" b="1" dirty="0">
              <a:solidFill>
                <a:srgbClr val="FF0000"/>
              </a:solidFill>
              <a:cs typeface="+mj-cs"/>
            </a:endParaRPr>
          </a:p>
          <a:p>
            <a:pPr marL="0" lvl="0" defTabSz="0">
              <a:spcBef>
                <a:spcPts val="600"/>
              </a:spcBef>
              <a:spcAft>
                <a:spcPts val="200"/>
              </a:spcAft>
              <a:buClr>
                <a:schemeClr val="accent3">
                  <a:tint val="50000"/>
                </a:schemeClr>
              </a:buClr>
              <a:buSzPct val="75000"/>
              <a:buNone/>
            </a:pPr>
            <a:r>
              <a:rPr lang="th-TH" sz="2800" dirty="0">
                <a:solidFill>
                  <a:schemeClr val="tx1"/>
                </a:solidFill>
                <a:cs typeface="+mj-cs"/>
              </a:rPr>
              <a:t>   </a:t>
            </a:r>
            <a:r>
              <a:rPr lang="th-TH" sz="2800" dirty="0" smtClean="0">
                <a:solidFill>
                  <a:schemeClr val="tx1"/>
                </a:solidFill>
                <a:cs typeface="+mj-cs"/>
              </a:rPr>
              <a:t>   				      ต่อมา</a:t>
            </a:r>
            <a:r>
              <a:rPr lang="th-TH" sz="2800" dirty="0">
                <a:solidFill>
                  <a:schemeClr val="tx1"/>
                </a:solidFill>
                <a:cs typeface="+mj-cs"/>
              </a:rPr>
              <a:t>เมื่อมีพัฒนาการทางด้านการเมืองการปกครองของมนุษย์ชาติมากยิ่งขึ้นก็มีความขัดแย้งอันเนื่องมาจากความไม่เท่าเทียมของกลุ่มบุคคลสองกลุ่ม คือ กลุ่มความเข้มแข็งและมีอำนาจ อีกกลุ่มหนึ่ง เป็นกลุ่มที่มีอำนาจต่อรองในทางสังคมน้อยกว่า ต้องปฏิบัติตามการชี้นำของกลุ่มแรก  </a:t>
            </a:r>
            <a:endParaRPr lang="th-TH" sz="2800" dirty="0" smtClean="0">
              <a:solidFill>
                <a:schemeClr val="tx1"/>
              </a:solidFill>
              <a:cs typeface="+mj-cs"/>
            </a:endParaRPr>
          </a:p>
          <a:p>
            <a:pPr marL="0" lvl="0" defTabSz="0">
              <a:spcBef>
                <a:spcPts val="600"/>
              </a:spcBef>
              <a:spcAft>
                <a:spcPts val="200"/>
              </a:spcAft>
              <a:buClr>
                <a:schemeClr val="accent3">
                  <a:tint val="50000"/>
                </a:schemeClr>
              </a:buClr>
              <a:buSzPct val="75000"/>
              <a:buNone/>
            </a:pPr>
            <a:r>
              <a:rPr lang="th-TH" sz="2800" dirty="0">
                <a:solidFill>
                  <a:schemeClr val="tx1"/>
                </a:solidFill>
                <a:cs typeface="+mj-cs"/>
              </a:rPr>
              <a:t>	</a:t>
            </a:r>
            <a:r>
              <a:rPr lang="th-TH" sz="2800" dirty="0" smtClean="0">
                <a:solidFill>
                  <a:schemeClr val="tx1"/>
                </a:solidFill>
                <a:cs typeface="+mj-cs"/>
              </a:rPr>
              <a:t>	            กลุ่ม</a:t>
            </a:r>
            <a:r>
              <a:rPr lang="th-TH" sz="2800" dirty="0">
                <a:solidFill>
                  <a:schemeClr val="tx1"/>
                </a:solidFill>
                <a:cs typeface="+mj-cs"/>
              </a:rPr>
              <a:t>แรกมักใช้กำลังอำนาจหน้าที่ตนอย่าง</a:t>
            </a:r>
            <a:r>
              <a:rPr lang="th-TH" sz="2800" dirty="0">
                <a:solidFill>
                  <a:srgbClr val="FF0000"/>
                </a:solidFill>
                <a:cs typeface="+mj-cs"/>
              </a:rPr>
              <a:t>ไร้มนุษยธรรม </a:t>
            </a:r>
            <a:r>
              <a:rPr lang="th-TH" sz="2800" dirty="0">
                <a:solidFill>
                  <a:schemeClr val="tx1"/>
                </a:solidFill>
                <a:cs typeface="+mj-cs"/>
              </a:rPr>
              <a:t>ทำให้คนกลุ่มหลังพยายาม</a:t>
            </a:r>
            <a:r>
              <a:rPr lang="th-TH" sz="2800" dirty="0" smtClean="0">
                <a:solidFill>
                  <a:schemeClr val="tx1"/>
                </a:solidFill>
                <a:cs typeface="+mj-cs"/>
              </a:rPr>
              <a:t>หา กฎเกณฑ์</a:t>
            </a:r>
            <a:r>
              <a:rPr lang="th-TH" sz="2800" dirty="0">
                <a:solidFill>
                  <a:schemeClr val="tx1"/>
                </a:solidFill>
                <a:cs typeface="+mj-cs"/>
              </a:rPr>
              <a:t>ต่างๆเพื่อมาจำกัดอำนาจของผู้ปกครอง </a:t>
            </a:r>
            <a:endParaRPr lang="th-TH" sz="2800" dirty="0" smtClean="0">
              <a:solidFill>
                <a:schemeClr val="tx1"/>
              </a:solidFill>
              <a:cs typeface="+mj-cs"/>
            </a:endParaRPr>
          </a:p>
          <a:p>
            <a:pPr marL="0" lvl="0" defTabSz="0">
              <a:spcBef>
                <a:spcPts val="600"/>
              </a:spcBef>
              <a:spcAft>
                <a:spcPts val="200"/>
              </a:spcAft>
              <a:buClr>
                <a:schemeClr val="accent3">
                  <a:tint val="50000"/>
                </a:schemeClr>
              </a:buClr>
              <a:buSzPct val="75000"/>
              <a:buNone/>
            </a:pPr>
            <a:r>
              <a:rPr lang="th-TH" sz="2800" dirty="0">
                <a:solidFill>
                  <a:schemeClr val="tx1"/>
                </a:solidFill>
                <a:cs typeface="+mj-cs"/>
              </a:rPr>
              <a:t>	</a:t>
            </a:r>
            <a:r>
              <a:rPr lang="th-TH" sz="2800" dirty="0" smtClean="0">
                <a:solidFill>
                  <a:schemeClr val="tx1"/>
                </a:solidFill>
                <a:cs typeface="+mj-cs"/>
              </a:rPr>
              <a:t>             มนุษย์</a:t>
            </a:r>
            <a:r>
              <a:rPr lang="th-TH" sz="2800" dirty="0">
                <a:solidFill>
                  <a:schemeClr val="tx1"/>
                </a:solidFill>
                <a:cs typeface="+mj-cs"/>
              </a:rPr>
              <a:t>จึงตกลงเข้าทำสัญญาอยู่ร่วมกันเป็นสังคม และจัดตั้งรัฐบาลขึ้นเพื่อทำหน้าที่ปกครองรักษาคามสงบ เรียกว่า สัญญาประชาคม </a:t>
            </a:r>
            <a:endParaRPr lang="th-TH" sz="2800" dirty="0">
              <a:solidFill>
                <a:schemeClr val="tx1"/>
              </a:solidFill>
              <a:cs typeface="+mj-cs"/>
            </a:endParaRPr>
          </a:p>
          <a:p>
            <a:pPr marL="0" lvl="0" defTabSz="0">
              <a:spcBef>
                <a:spcPts val="600"/>
              </a:spcBef>
              <a:spcAft>
                <a:spcPts val="200"/>
              </a:spcAft>
              <a:buClr>
                <a:schemeClr val="accent3">
                  <a:tint val="50000"/>
                </a:schemeClr>
              </a:buClr>
              <a:buSzPct val="75000"/>
              <a:buNone/>
            </a:pPr>
            <a:r>
              <a:rPr lang="th-TH" sz="2800" dirty="0">
                <a:solidFill>
                  <a:schemeClr val="tx1"/>
                </a:solidFill>
                <a:cs typeface="+mj-cs"/>
              </a:rPr>
              <a:t>  </a:t>
            </a:r>
            <a:r>
              <a:rPr lang="th-TH" sz="2800" dirty="0" smtClean="0">
                <a:solidFill>
                  <a:schemeClr val="tx1"/>
                </a:solidFill>
                <a:cs typeface="+mj-cs"/>
              </a:rPr>
              <a:t>          สิทธิ</a:t>
            </a:r>
            <a:r>
              <a:rPr lang="th-TH" sz="2800" dirty="0">
                <a:solidFill>
                  <a:schemeClr val="tx1"/>
                </a:solidFill>
                <a:cs typeface="+mj-cs"/>
              </a:rPr>
              <a:t>ธรรมชาติในการลงโทษผู้ปกครองของผู้ถูกปกครอง ซึ่งต่อมาเรียกว่า </a:t>
            </a:r>
            <a:r>
              <a:rPr lang="en-US" sz="2800" dirty="0">
                <a:solidFill>
                  <a:schemeClr val="tx1"/>
                </a:solidFill>
                <a:cs typeface="+mj-cs"/>
              </a:rPr>
              <a:t>“</a:t>
            </a:r>
            <a:r>
              <a:rPr lang="th-TH" sz="2800" dirty="0">
                <a:solidFill>
                  <a:srgbClr val="FF0000"/>
                </a:solidFill>
                <a:cs typeface="+mj-cs"/>
              </a:rPr>
              <a:t>สิทธิมนุษยชน</a:t>
            </a:r>
            <a:r>
              <a:rPr lang="en-US" sz="2800" dirty="0">
                <a:solidFill>
                  <a:schemeClr val="tx1"/>
                </a:solidFill>
                <a:cs typeface="+mj-cs"/>
              </a:rPr>
              <a:t>”</a:t>
            </a:r>
            <a:endParaRPr lang="th-TH" sz="2400" dirty="0">
              <a:solidFill>
                <a:schemeClr val="tx1"/>
              </a:solidFill>
              <a:cs typeface="+mj-cs"/>
            </a:endParaRPr>
          </a:p>
          <a:p>
            <a:endParaRPr lang="th-TH" sz="40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182880"/>
            <a:ext cx="11887199" cy="66751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dirty="0" smtClean="0"/>
              <a:t> 		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3600" b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แนวคิด</a:t>
            </a:r>
            <a:r>
              <a:rPr lang="th-TH" sz="36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เรื่องกฎหมายธรรมชาติ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และแนวคิดเรื่องสิทธิ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ธรรมชาติกล่าว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โดยเฉพาะแนวคิดเรื่องสิทธิธรรมชาติในฐานะแนวคิดเริ่มต้นของสิทธิมนุษยชน </a:t>
            </a:r>
            <a:endParaRPr lang="th-TH" sz="36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ได้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เสนอผ่าน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ทฤษฎีสัญญา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ประชาคมตามแนวความคิดของ </a:t>
            </a:r>
            <a:r>
              <a:rPr lang="en-US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John Locke 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ทั้งนี้ เพื่ออธิบายถึงที่มาและข้อจำกัดอำนาจของ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รัฐหรือ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ผู้ปกครอง </a:t>
            </a:r>
            <a:endParaRPr lang="th-TH" sz="36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โดย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อ้างว่าในสภาวะธรรมชาติมนุษย์ทุกคนเท่าเทียมกันและมีเสรีภาพอย่างเต็มที่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ในการ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กำหนดตนเองและเมื่อมีการล่วงละเมิดกันเกิดขึ้น มนุษย์ทุกคนก็มีอำนาจที่จะบังคับตามสิทธิที่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ตนมี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อยู่ได้ด้วยตนเอง </a:t>
            </a:r>
            <a:endParaRPr lang="th-TH" sz="36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ทำ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ให้เกิดความไม่มั่นคงปลอดภัยต่อไปในสภาวะธรรมชาติ และเพื่อความ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มั่นคงปลอดภัย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และความสงบเรียบร้อยในสภาวะธรรมชาติ มนุษย์จึงตกลงเข้าทำสัญญาอยู่ร่วมกันเป็น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สังคมและ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จัดตั้งรัฐบาลขึ้นเพื่อทำหน้าที่ปกครองรักษาความสงบเรียบร้อยและอำนวยความยุติธรรมให้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เกิดขึ้นใน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สังคมเรียกว่าสัญญาประชาคม (</a:t>
            </a:r>
            <a:r>
              <a:rPr lang="en-US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Social Contract)</a:t>
            </a:r>
            <a:endParaRPr lang="th-TH" sz="40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๑.๑.๒ รากฐานความคิดเกี่ยวกับสิทธิมนุษยชน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77083" y="1519144"/>
            <a:ext cx="11353363" cy="4717883"/>
          </a:xfrm>
        </p:spPr>
        <p:txBody>
          <a:bodyPr>
            <a:normAutofit fontScale="92500" lnSpcReduction="10000"/>
          </a:bodyPr>
          <a:lstStyle/>
          <a:p>
            <a:r>
              <a:rPr lang="th-TH" sz="3600" dirty="0"/>
              <a:t>แนวคิดเกี่ยวกับกฎหมายธรรมชาติ</a:t>
            </a:r>
            <a:endParaRPr lang="th-TH" sz="3600" dirty="0"/>
          </a:p>
          <a:p>
            <a:pPr marL="0" indent="0">
              <a:buNone/>
            </a:pPr>
            <a:r>
              <a:rPr lang="th-TH" sz="2800" dirty="0" smtClean="0"/>
              <a:t>  		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แนวคิด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เรื่องกฎหมายธรรมชาติ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เริ่มต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้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นตั้งแต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่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สมัย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กรีกโรมันและมีอิทธิพลทาง ความคิดเกี่ยวกับกฎหมายเรื่อยมา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จนกระทั่งป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ั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จจุบัน </a:t>
            </a:r>
            <a:endParaRPr lang="th-TH" sz="32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3200" b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เนื่องจากมนุษย</a:t>
            </a:r>
            <a:r>
              <a:rPr lang="th-TH" sz="32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์</a:t>
            </a:r>
            <a:r>
              <a:rPr lang="th-TH" sz="3200" b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ต</a:t>
            </a:r>
            <a:r>
              <a:rPr lang="th-TH" sz="32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้</a:t>
            </a:r>
            <a:r>
              <a:rPr lang="th-TH" sz="3200" b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องการ</a:t>
            </a:r>
            <a:r>
              <a:rPr lang="th-TH" sz="32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แสวงหาความ</a:t>
            </a:r>
            <a:r>
              <a:rPr lang="th-TH" sz="3200" b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ยุติธรรมของ</a:t>
            </a:r>
            <a:r>
              <a:rPr lang="th-TH" sz="32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มนุษยชาติในฐานะที่</a:t>
            </a:r>
            <a:r>
              <a:rPr lang="th-TH" sz="3200" b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เป</a:t>
            </a:r>
            <a:r>
              <a:rPr lang="th-TH" sz="32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็</a:t>
            </a:r>
            <a:r>
              <a:rPr lang="th-TH" sz="3200" b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น</a:t>
            </a:r>
            <a:r>
              <a:rPr lang="th-TH" sz="32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อุดมคติของกฎหมายเมื่อสังคมและ</a:t>
            </a:r>
            <a:r>
              <a:rPr lang="th-TH" sz="3200" b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กฎหมายอยู่ใน</a:t>
            </a:r>
            <a:r>
              <a:rPr lang="th-TH" sz="32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สภาพที่</a:t>
            </a:r>
            <a:r>
              <a:rPr lang="th-TH" sz="3200" b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ไม่พึงปรารถนา  </a:t>
            </a:r>
            <a:r>
              <a:rPr lang="th-TH" sz="32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คือ เมื่อมี</a:t>
            </a:r>
            <a:r>
              <a:rPr lang="th-TH" sz="3200" b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วิกฤติการณ</a:t>
            </a:r>
            <a:r>
              <a:rPr lang="th-TH" sz="32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์</a:t>
            </a:r>
            <a:r>
              <a:rPr lang="th-TH" sz="3200" b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ทาง</a:t>
            </a:r>
            <a:r>
              <a:rPr lang="th-TH" sz="32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สังคมหรือการเมืองเกิดขึ้นจากความ</a:t>
            </a:r>
            <a:r>
              <a:rPr lang="th-TH" sz="3200" b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ขัดแย</a:t>
            </a:r>
            <a:r>
              <a:rPr lang="th-TH" sz="32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้</a:t>
            </a:r>
            <a:r>
              <a:rPr lang="th-TH" sz="3200" b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ง</a:t>
            </a:r>
            <a:r>
              <a:rPr lang="th-TH" sz="32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กัน</a:t>
            </a:r>
            <a:r>
              <a:rPr lang="th-TH" sz="3200" b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ระหว</a:t>
            </a:r>
            <a:r>
              <a:rPr lang="th-TH" sz="32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่</a:t>
            </a:r>
            <a:r>
              <a:rPr lang="th-TH" sz="3200" b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างคนในสังคมด</a:t>
            </a:r>
            <a:r>
              <a:rPr lang="th-TH" sz="32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้</a:t>
            </a:r>
            <a:r>
              <a:rPr lang="th-TH" sz="3200" b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วยกัน </a:t>
            </a:r>
            <a:r>
              <a:rPr lang="th-TH" sz="32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หรือ</a:t>
            </a:r>
            <a:r>
              <a:rPr lang="th-TH" sz="3200" b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ระหว่างผู</a:t>
            </a:r>
            <a:r>
              <a:rPr lang="th-TH" sz="32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้</a:t>
            </a:r>
            <a:r>
              <a:rPr lang="th-TH" sz="3200" b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ปกครองกับผู</a:t>
            </a:r>
            <a:r>
              <a:rPr lang="th-TH" sz="32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้</a:t>
            </a:r>
            <a:r>
              <a:rPr lang="th-TH" sz="3200" b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ถูก</a:t>
            </a:r>
            <a:r>
              <a:rPr lang="th-TH" sz="32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ปกครองอันเนื่องมาจากการ</a:t>
            </a:r>
            <a:r>
              <a:rPr lang="th-TH" sz="3200" b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การใช</a:t>
            </a:r>
            <a:r>
              <a:rPr lang="th-TH" sz="32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้</a:t>
            </a:r>
            <a:r>
              <a:rPr lang="th-TH" sz="3200" b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อํานาจ</a:t>
            </a:r>
            <a:r>
              <a:rPr lang="th-TH" sz="32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ที่ปราศจาก ความ</a:t>
            </a:r>
            <a:r>
              <a:rPr lang="th-TH" sz="3200" b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เป</a:t>
            </a:r>
            <a:r>
              <a:rPr lang="th-TH" sz="32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็</a:t>
            </a:r>
            <a:r>
              <a:rPr lang="th-TH" sz="3200" b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น</a:t>
            </a:r>
            <a:r>
              <a:rPr lang="th-TH" sz="32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ธรรม</a:t>
            </a:r>
            <a:r>
              <a:rPr lang="th-TH" sz="3200" b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ของผู</a:t>
            </a:r>
            <a:r>
              <a:rPr lang="th-TH" sz="32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้</a:t>
            </a:r>
            <a:r>
              <a:rPr lang="th-TH" sz="3200" b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ปกครอง </a:t>
            </a:r>
            <a:endParaRPr lang="th-TH" sz="3200" b="1" dirty="0" smtClean="0">
              <a:solidFill>
                <a:srgbClr val="FF00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และ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กฎหมาย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บ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้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านเมืองไม่สามารถ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จะ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แก้ไขป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ั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ญหา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ความ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ขัดแย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้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งดังกล่าวได้ กฎหมาย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ธรรมชาติจึงถูก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กล่าวอ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้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าง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ขึ้นใน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ฐานะ</a:t>
            </a:r>
            <a:r>
              <a:rPr lang="th-TH" sz="3200" b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เป</a:t>
            </a:r>
            <a:r>
              <a:rPr lang="th-TH" sz="32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็</a:t>
            </a:r>
            <a:r>
              <a:rPr lang="th-TH" sz="3200" b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นห</a:t>
            </a:r>
            <a:r>
              <a:rPr lang="th-TH" sz="32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ลักประสานความ</a:t>
            </a:r>
            <a:r>
              <a:rPr lang="th-TH" sz="3200" b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ขัดแย</a:t>
            </a:r>
            <a:r>
              <a:rPr lang="th-TH" sz="32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้</a:t>
            </a:r>
            <a:r>
              <a:rPr lang="th-TH" sz="3200" b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ง</a:t>
            </a:r>
            <a:r>
              <a:rPr lang="th-TH" sz="32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ระ</a:t>
            </a:r>
            <a:r>
              <a:rPr lang="th-TH" sz="3200" b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หว</a:t>
            </a:r>
            <a:r>
              <a:rPr lang="th-TH" sz="32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่</a:t>
            </a:r>
            <a:r>
              <a:rPr lang="th-TH" sz="3200" b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าง</a:t>
            </a:r>
            <a:r>
              <a:rPr lang="th-TH" sz="32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คนในสังคม 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และเป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็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น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เหตุผลในการ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เรียกร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้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อง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สิทธิเสรีภาพและ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ต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่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อสู้กับการใช้อํานาจ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รัฐที่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ไม่เป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็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นธ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รรม</a:t>
            </a:r>
            <a:endParaRPr lang="th-TH" sz="3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3" y="1293223"/>
            <a:ext cx="11144553" cy="4748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/>
              <a:t> 		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จาก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พัฒนาการทาง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ประวัติศาสตร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์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ของ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แนวคิดเรื่องกฎหมาย ธรรมชาติจะเห็น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ว่าแต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่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ละ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ยุค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สมัย</a:t>
            </a:r>
            <a:endParaRPr lang="th-TH" sz="36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ต่างให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้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ความหมาย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ของคํา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ว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่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า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กฎหมายธรรมชาติ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ว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่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า 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หมายถึง เหตุผล 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แต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่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เป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็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น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เหตุผลในความหมายที่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แตกต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่</a:t>
            </a:r>
            <a:r>
              <a:rPr lang="th-TH" sz="3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าง</a:t>
            </a: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กัน คือ </a:t>
            </a:r>
            <a:endParaRPr lang="th-TH" sz="36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สมัย</a:t>
            </a:r>
            <a:r>
              <a:rPr lang="th-TH" dirty="0" err="1"/>
              <a:t>กรีก</a:t>
            </a:r>
            <a:r>
              <a:rPr lang="th-TH" dirty="0"/>
              <a:t>และ</a:t>
            </a:r>
            <a:r>
              <a:rPr lang="th-TH" dirty="0" smtClean="0"/>
              <a:t>โรมัน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43094" y="1585824"/>
            <a:ext cx="10726540" cy="42924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smtClean="0"/>
              <a:t>  		</a:t>
            </a:r>
            <a:r>
              <a:rPr lang="th-TH" sz="3200" i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กฎหมาย</a:t>
            </a:r>
            <a:r>
              <a:rPr lang="th-TH" sz="3200" i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ธรรมชาติ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เป็นเหตุผลที่มีอยู่แล้วในสภาพ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ธรรมชาติไม่ได้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เกิดจากเจตจำนงหรือขึ้นอยู่กับอำเภอใจของผู้ใดและมนุษย์เพียงแต่ใช้เหตุผลและสติปัญญาที่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มีอยู่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ในตัวมนุษย์ไปค้นพบกฎหมายเหล่านั้นได้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เท่านั้น </a:t>
            </a:r>
            <a:endParaRPr lang="th-TH" sz="32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กฎหมาย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ดังกล่าวจึงอยู่เหนือกฎหมายที่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มนุษย์บัญญัติ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ขึ้นและมนุษย์จะต้องไม่บัญญัติกฎหมายต่างๆ ขึ้นใช้ในบ้านเมืองให้ขัดกับ</a:t>
            </a:r>
            <a:r>
              <a:rPr lang="th-TH" sz="32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กฎหมาย</a:t>
            </a:r>
            <a:r>
              <a:rPr lang="th-TH" sz="3200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ธรรมชาติ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หาก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ขัดกฎหมายนั้นก็ไม่ควรค่าแก่การได้ชื่อว่าเป็น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กฎหมาย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คำว่า “เหตุผล” (</a:t>
            </a:r>
            <a:r>
              <a:rPr lang="en-US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Ratio, Reason) 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นี้</a:t>
            </a:r>
            <a:endParaRPr lang="th-TH" sz="32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ตาม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ความหมายทางปรัชญาสำนัก </a:t>
            </a:r>
            <a:r>
              <a:rPr lang="en-US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Stoicism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ของ</a:t>
            </a:r>
            <a:r>
              <a:rPr lang="th-TH" sz="3200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กรีก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หมายถึง ระบบที่เป็นระเบียบที่มีอยู่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เป็นอันหนึ่ง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อันเดียวกันกับระบบของจักรวาลที่เรียกว่า “เหตุผลสากล” (</a:t>
            </a:r>
            <a:r>
              <a:rPr lang="en-US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Universal Reason)</a:t>
            </a:r>
            <a:endParaRPr lang="th-TH" sz="3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สมัยกลาง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04379" y="1306286"/>
            <a:ext cx="11012558" cy="4216461"/>
          </a:xfrm>
        </p:spPr>
        <p:txBody>
          <a:bodyPr>
            <a:normAutofit lnSpcReduction="10000"/>
          </a:bodyPr>
          <a:lstStyle/>
          <a:p>
            <a:pPr lvl="2">
              <a:buNone/>
            </a:pPr>
            <a:r>
              <a:rPr lang="th-TH" sz="2800" dirty="0" smtClean="0"/>
              <a:t>				</a:t>
            </a:r>
            <a:r>
              <a:rPr lang="th-TH" sz="3200" i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กฎหมาย</a:t>
            </a:r>
            <a:r>
              <a:rPr lang="th-TH" sz="3200" i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ธรรมชาติ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คือ เหตุผลและปัญญาอันศักดิ์สิทธิของพระผู้เป็น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เจ้าใน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ส่วน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ที่มนุษย์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สามารถเข้าถึงหรือหยั่งรู้ได้ด้วยเหตุผลและสติปัญญาของมนุษย์ที่มีอยู่ในตัว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มนุษย์ทุกคน</a:t>
            </a:r>
            <a:endParaRPr lang="th-TH" sz="32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2">
              <a:buNone/>
            </a:pP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		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อันเป็นคุณลักษณะธรรมชาติที่พระเจ้าประทานให้แก่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มนุษย์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และกฎหมายนี้มี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หลักเกณฑ์สำคัญ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ที่สุดที่เป็นหลักชี้นำการกระทำต่างๆ ของมนุษย์ให้เป็นไปตามหลักของเหตุผล คือ 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หลักเกณฑ์ที่ว่า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“</a:t>
            </a:r>
            <a:r>
              <a:rPr lang="th-TH" sz="3200" i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จงทำดี และละเว้นความชั่ว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” และอะไรดีอะไรชั่วนั้นเป็นเรื่องที่มนุษย์สามารถวินิจฉัยได้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ด้วยเหตุผล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ที่มีอยู่ในตัวมนุษย์ทุกคนและสิ่งใดที่เป็นไปตามความโน้มเอียงตามธรรมชาติของมนุษย์สิ่ง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นั้นนับว่า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เป็นส่วนหนึ่งของกฎหมายธรรมชาติด้วย</a:t>
            </a:r>
            <a:endParaRPr lang="th-TH" sz="32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สมัยใหม่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3" y="1358537"/>
            <a:ext cx="10739603" cy="4682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/>
              <a:t>  			</a:t>
            </a:r>
            <a:r>
              <a:rPr lang="th-TH" sz="3200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กฎหมาย</a:t>
            </a:r>
            <a:r>
              <a:rPr lang="th-TH" sz="32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ธรรมชาติ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คือ เหตุผลตามธรรมชาติของมนุษย์ที่บ่งบอก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ว่าการ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กระทำใดถูกหรือผิด ดีหรือชั่ว และกฎหมายดังกล่าวย่อมมีอยู่ด้วยตนเองไม่ขึ้นกับใคร และใน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การพิจารณา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ว่ากฎเกณฑ์ใดเป็นกฎหมายดังกล่าวหรือไม่ </a:t>
            </a:r>
            <a:r>
              <a:rPr lang="th-TH" sz="32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พิจารณาได้จากกฎเกณฑ์นั้นเองว่าสอดคล้อง</a:t>
            </a:r>
            <a:r>
              <a:rPr lang="th-TH" sz="3200" b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กับเหตุผล</a:t>
            </a:r>
            <a:r>
              <a:rPr lang="th-TH" sz="32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ตามธรรมชาติของมนุษย์ในการอยู่ร่วมกันเป็นสังคมหรือไม่ หากสอดคล้องกฎเกณฑ์นั้นก็</a:t>
            </a:r>
            <a:r>
              <a:rPr lang="th-TH" sz="3200" b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เป็นกฎหมาย</a:t>
            </a:r>
            <a:r>
              <a:rPr lang="th-TH" sz="32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ธรรมชาติ หากไม่สอดคล้องกฎเกณฑ์นั้นก็ไม่ใช่กฎหมายธรรมชาติ</a:t>
            </a:r>
            <a:endParaRPr lang="th-TH" sz="3200" b="1" dirty="0">
              <a:solidFill>
                <a:srgbClr val="FF00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90981" y="1205246"/>
            <a:ext cx="10608390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smtClean="0"/>
              <a:t> 			 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จาก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ความหมายของกฎหมายธรรมชาติในยุคสมัยต่างๆ ตามที่กล่าวมา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ข้างต้นจึง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อาจกล่าวโดยสรุปได้ว่า </a:t>
            </a:r>
            <a:r>
              <a:rPr lang="th-TH" sz="32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กฎหมายธรรมชาติ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หมายถึง </a:t>
            </a:r>
            <a:r>
              <a:rPr lang="th-TH" sz="32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กฎเกณฑ์ที่เป็นแบบแผนการปฏิบัติของ</a:t>
            </a:r>
            <a:r>
              <a:rPr lang="th-TH" sz="3200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มนุษย์ที่</a:t>
            </a:r>
            <a:r>
              <a:rPr lang="th-TH" sz="32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มีอยู่เป็นการทั่วไปในสภาพธรรมชาติทุกหนทุกแห่งไม่เปลี่ยนแปลงที่ทุกคนต้องปฏิบัติตาม และ</a:t>
            </a:r>
            <a:r>
              <a:rPr lang="th-TH" sz="3200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การเกิดขึ้น</a:t>
            </a:r>
            <a:r>
              <a:rPr lang="th-TH" sz="32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หรือการมีอยู่ของกฎหมายดังกล่าวไม่ได้เกิดจากการจำนงจงใจหรือการยอมรับหรือไม่</a:t>
            </a:r>
            <a:r>
              <a:rPr lang="th-TH" sz="3200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ยอมรับของ</a:t>
            </a:r>
            <a:r>
              <a:rPr lang="th-TH" sz="32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ผู้ใด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มนุษย์จึงเป็นเพียงผู้ค้นพบกฎเกณฑ์เหล่านั้นเท่านั้น </a:t>
            </a:r>
            <a:r>
              <a:rPr lang="th-TH" sz="3200" i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กฎหมายดังกล่าวจึงอยู่เหนือ</a:t>
            </a:r>
            <a:r>
              <a:rPr lang="th-TH" sz="3200" i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กฎหมายของ</a:t>
            </a:r>
            <a:r>
              <a:rPr lang="th-TH" sz="3200" i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บ้านเมืองที่ผู้มีอำนาจในบ้านเมืองตราขึ้นและเป็นหน้าที่ของฝ่ายบ้านเมืองในการบัญญัติ</a:t>
            </a:r>
            <a:r>
              <a:rPr lang="th-TH" sz="3200" i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กฎหมายให้</a:t>
            </a:r>
            <a:r>
              <a:rPr lang="th-TH" sz="3200" i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สอดคล้องและไม่ขัดหรือแย้งกับกฎหมาย</a:t>
            </a:r>
            <a:endParaRPr lang="th-TH" sz="3200" i="1" dirty="0">
              <a:solidFill>
                <a:srgbClr val="FF00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rgbClr val="FF0000"/>
                </a:solidFill>
              </a:rPr>
              <a:t>(๑.๑.๒.๒) แนวคิดเกี่ยวกับสิทธิธรรมชาติ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3" y="1594339"/>
            <a:ext cx="10342359" cy="44470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/>
              <a:t>		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แนวคิด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เรื่อง “สิทธิธรรมชาติ” (</a:t>
            </a:r>
            <a:r>
              <a:rPr lang="en-US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Natural Rights</a:t>
            </a:r>
            <a:r>
              <a:rPr lang="en-US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)</a:t>
            </a:r>
            <a:endParaRPr lang="en-US" sz="32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en-US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เป็นแนวคิดระยะเริ่มต้นของ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แนวคิดเรื่อง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สิทธิมนุษยชนในสมัยปัจจุบันและเป็นแนวคิดที่สืบเนื่องมาจากแนวคิดเรื่องกฎหมายธรรมชาติ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ที่เชื่อ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ในความมีเหตุผลในธรรมชาติ ความมีเหตุผลของมนุษย์และเชื่อว่าเหตุผลของมนุษย์เป็นส่วน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หนึ่งของ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เหตุผลในธรรมชาติ และนักปรัชญากฎหมายธรรมชาติให้ความสำคัญกับสิทธิธรรมชาติเป็นอย่าง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มากใน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ฐานะเป็นแนวคิดที่เกี่ยวข้องกับแนวคิดเรื่องกฎหมายธรรมชาติอย่างยิ่ง</a:t>
            </a:r>
            <a:endParaRPr lang="th-TH" sz="3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27459" y="1314428"/>
            <a:ext cx="8808910" cy="43126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/>
              <a:t>สิทธิธรรมชาติหรือสิทธิตาม</a:t>
            </a:r>
            <a:r>
              <a:rPr lang="th-TH" sz="3600" b="1" dirty="0" smtClean="0"/>
              <a:t>ธรรมชาติ</a:t>
            </a:r>
            <a:endParaRPr lang="th-TH" sz="3600" b="1" dirty="0"/>
          </a:p>
          <a:p>
            <a:pPr marL="0" indent="0">
              <a:buNone/>
            </a:pPr>
            <a:r>
              <a:rPr lang="th-TH" sz="3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หมายถึง สิทธิที่มนุษย์แต่ละคนมีติดตัวมาตามธรรมชาติ เช่น สิทธิในชีวิต </a:t>
            </a:r>
            <a:r>
              <a:rPr lang="th-TH" sz="36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สิทธิใน</a:t>
            </a:r>
            <a:r>
              <a:rPr lang="th-TH" sz="3600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ร่างกายสิทธิดังกล่าวนี้มนุษย์แต่ละคนมีอยู่โดยไม่ขึ้นอยู่กับรัฐและไ</a:t>
            </a:r>
            <a:r>
              <a:rPr lang="th-TH" sz="36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ม่ขึ้นอยู่กับกฎหมายบ้านเมือง </a:t>
            </a:r>
            <a:r>
              <a:rPr lang="th-TH" sz="3600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กล่าวคือเป็น</a:t>
            </a:r>
            <a:r>
              <a:rPr lang="th-TH" sz="36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สิทธิที่มีอยู่ก่อนมีรัฐนั่นเอง</a:t>
            </a:r>
            <a:endParaRPr lang="th-TH" sz="3600" dirty="0">
              <a:solidFill>
                <a:srgbClr val="FF00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๑.๒ แนวคิดเกี่ยวกับการคุ้มครองสิทธิมนุษยชน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545" y="1539240"/>
            <a:ext cx="10160000" cy="5008880"/>
          </a:xfrm>
        </p:spPr>
        <p:txBody>
          <a:bodyPr>
            <a:noAutofit/>
          </a:bodyPr>
          <a:lstStyle/>
          <a:p>
            <a:r>
              <a:rPr lang="th-TH" sz="32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๑.๒.๑ รากฐานความคิดเกี่ยวกับการคุ้มครองสิทธิมนุษยชน</a:t>
            </a:r>
            <a:endParaRPr lang="th-TH" sz="32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จาก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แนวคิดเกี่ยวกับสิทธิมนุษยชนตามที่กล่าวมาข้างต้น จะเห็นว่าแนวคิดเรื่อง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สิทธิ</a:t>
            </a:r>
            <a:r>
              <a:rPr lang="th-TH" sz="3200" dirty="0" smtClean="0">
                <a:highlight>
                  <a:srgbClr val="FFFF00"/>
                </a:highlight>
                <a:latin typeface="Browallia New" panose="020B0604020202020204" pitchFamily="34" charset="-34"/>
                <a:cs typeface="Browallia New" panose="020B0604020202020204" pitchFamily="34" charset="-34"/>
              </a:rPr>
              <a:t>มนุษยชน</a:t>
            </a:r>
            <a:r>
              <a:rPr lang="th-TH" sz="3200" dirty="0">
                <a:highlight>
                  <a:srgbClr val="FFFF00"/>
                </a:highlight>
                <a:latin typeface="Browallia New" panose="020B0604020202020204" pitchFamily="34" charset="-34"/>
                <a:cs typeface="Browallia New" panose="020B0604020202020204" pitchFamily="34" charset="-34"/>
              </a:rPr>
              <a:t>ไม่ใช่เรื่องใหม่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แต่เป็นแนวคิดที่มีมานานแล้วตั้งแต่สมัย</a:t>
            </a:r>
            <a:r>
              <a:rPr lang="th-TH" sz="3200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กรีก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โรมัน โดยอยู่ในรูปแบบของ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สิทธิธรรมชาติ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และพัฒนามาเป็นสิทธิมนุษยชนในปัจจุบัน และมนุษย์ได้กล่าวอ้างสิทธิมนุษยชนเพื่อ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การปลดปล่อย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ความเป็นอิสรภาพและ</a:t>
            </a:r>
            <a:r>
              <a:rPr lang="th-TH" sz="32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เรียกร้องความเท่าเทียมกันของมนุษย์จากการถูกกดขี่ข่ม</a:t>
            </a:r>
            <a:r>
              <a:rPr lang="th-TH" sz="3200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เหงเอา</a:t>
            </a:r>
            <a:r>
              <a:rPr lang="th-TH" sz="32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รัดเอาเปรียบ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และทารุณกรรมต่างๆ ของฝ่ายที่สูงและเหนือกว่า โดยเฉพาะในช่วง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ระหว่างสงครามโลก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ครั้งที่ ๑ จนเริ่มสงครามโลกครั้งที่ ๒ ถือได้ว่าเป็นยุคหฤโหดสำหรับมนุษยชาติ 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ประชาชนพลเมือง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นับล้านๆ คนถูกกดขี่และเข่นฆ่าโดยรัฐบาลของตนเองอย่างทารุณ</a:t>
            </a:r>
            <a:endParaRPr lang="th-TH" sz="3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82051" y="1860338"/>
            <a:ext cx="9346166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/>
              <a:t> 		</a:t>
            </a:r>
            <a:r>
              <a:rPr lang="th-TH" sz="3200" dirty="0" smtClean="0">
                <a:solidFill>
                  <a:schemeClr val="tx1"/>
                </a:solidFill>
                <a:cs typeface="+mj-cs"/>
              </a:rPr>
              <a:t>การ</a:t>
            </a:r>
            <a:r>
              <a:rPr lang="th-TH" sz="3200" dirty="0">
                <a:solidFill>
                  <a:schemeClr val="tx1"/>
                </a:solidFill>
                <a:cs typeface="+mj-cs"/>
              </a:rPr>
              <a:t>เรียกร้องสิทธิมนุษยชนและการจัดทำเอกสารในยุคแรกๆเน้นเรื่อง</a:t>
            </a:r>
            <a:r>
              <a:rPr lang="th-TH" sz="3200" dirty="0">
                <a:solidFill>
                  <a:srgbClr val="FF0000"/>
                </a:solidFill>
                <a:cs typeface="+mj-cs"/>
              </a:rPr>
              <a:t>สิทธิพลเมืองและสิทธิทางการเมือง </a:t>
            </a:r>
            <a:endParaRPr lang="th-TH" sz="3200" dirty="0" smtClean="0">
              <a:solidFill>
                <a:srgbClr val="FF0000"/>
              </a:solidFill>
              <a:cs typeface="+mj-cs"/>
            </a:endParaRPr>
          </a:p>
          <a:p>
            <a:pPr marL="0" indent="0">
              <a:buNone/>
            </a:pPr>
            <a:r>
              <a:rPr lang="th-TH" sz="3200" dirty="0">
                <a:solidFill>
                  <a:schemeClr val="tx1"/>
                </a:solidFill>
                <a:cs typeface="+mj-cs"/>
              </a:rPr>
              <a:t>	</a:t>
            </a:r>
            <a:r>
              <a:rPr lang="th-TH" sz="3200" dirty="0" smtClean="0">
                <a:solidFill>
                  <a:schemeClr val="tx1"/>
                </a:solidFill>
                <a:cs typeface="+mj-cs"/>
              </a:rPr>
              <a:t>	ซึ่ง</a:t>
            </a:r>
            <a:r>
              <a:rPr lang="th-TH" sz="3200" dirty="0">
                <a:solidFill>
                  <a:schemeClr val="tx1"/>
                </a:solidFill>
                <a:cs typeface="+mj-cs"/>
              </a:rPr>
              <a:t>สอดคล้องกับแนวคิด</a:t>
            </a:r>
            <a:r>
              <a:rPr lang="th-TH" sz="3200" dirty="0">
                <a:solidFill>
                  <a:srgbClr val="FF0000"/>
                </a:solidFill>
                <a:cs typeface="+mj-cs"/>
              </a:rPr>
              <a:t>ทางการเมืองและระบบเศรษฐกิจแบบเสรี </a:t>
            </a:r>
            <a:r>
              <a:rPr lang="th-TH" sz="3200" dirty="0">
                <a:solidFill>
                  <a:schemeClr val="tx1"/>
                </a:solidFill>
                <a:cs typeface="+mj-cs"/>
              </a:rPr>
              <a:t>ระบบเศรษฐกิจแบบเสรีมีเงื่อนไขสำคัญคือ </a:t>
            </a:r>
            <a:r>
              <a:rPr lang="th-TH" sz="3200" dirty="0">
                <a:solidFill>
                  <a:srgbClr val="FF0000"/>
                </a:solidFill>
                <a:cs typeface="+mj-cs"/>
              </a:rPr>
              <a:t>การปลอดการแทรกแซงของรัฐ</a:t>
            </a:r>
            <a:r>
              <a:rPr lang="th-TH" sz="3200" dirty="0">
                <a:solidFill>
                  <a:schemeClr val="tx1"/>
                </a:solidFill>
                <a:cs typeface="+mj-cs"/>
              </a:rPr>
              <a:t> เมื่อเวลาผ่านไประบบเสรีกลับทำให้เกิดปัญหาสังคมตามมา</a:t>
            </a:r>
            <a:endParaRPr lang="th-TH" sz="4000" dirty="0">
              <a:solidFill>
                <a:schemeClr val="tx1"/>
              </a:solidFill>
              <a:cs typeface="+mj-cs"/>
            </a:endParaRPr>
          </a:p>
          <a:p>
            <a:endParaRPr lang="th-TH" sz="2400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04879" y="574766"/>
            <a:ext cx="10751692" cy="594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dirty="0" smtClean="0"/>
              <a:t>	  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เนื่องจาก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เกิดขึ้นของ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ลัทธิชาตินิยมและลัทธิเหยียดเผ่าพันธุ์อื่นๆ (</a:t>
            </a:r>
            <a:r>
              <a:rPr lang="en-US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Xenophobia)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จึงนำไปสู่การปกครอง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แบบเผด็จ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การทหารแบบเบ็ดเสร็จ ไม่ว่าจะเป็นรัฐบาลฟาสซิสต์ในอิตาลี นาซีในเยอรมันและอีก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หลายๆประเทศ และ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ที่สะเทือนใจมนุษยชาติมากที่สุดคือ </a:t>
            </a:r>
            <a:r>
              <a:rPr lang="th-TH" sz="32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การฆ่าล้างเผาพันธุ์</a:t>
            </a:r>
            <a:r>
              <a:rPr lang="th-TH" sz="3200" dirty="0" err="1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ชาวยิว</a:t>
            </a:r>
            <a:r>
              <a:rPr lang="th-TH" sz="32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โดยฮิต</a:t>
            </a:r>
            <a:r>
              <a:rPr lang="th-TH" sz="3200" dirty="0" err="1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เลอร์</a:t>
            </a:r>
            <a:r>
              <a:rPr lang="th-TH" sz="3200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ในช่วง</a:t>
            </a:r>
            <a:r>
              <a:rPr lang="th-TH" sz="32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สงครามโลกครั้งที่ ๒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จากความโหดร้ายระหว่างมนุษย์ด้วยกันดังกล่าวจึงได้มีการ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เรียกร้องให้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มีการคุ้มครองสิทธิมนุษยชนขึ้นในระดับภายในประเทศและในระดับระหว่างประเทศโดยมี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รากฐานความคิด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ในการเรียกร้องให้มีการคุ้มครองสิทธิมนุษยชนมาจากหลักนิติรัฐและหลักสังคม</a:t>
            </a:r>
            <a:endParaRPr lang="th-TH" sz="36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รูปภาพที่เกี่ยวข้อง"/>
          <p:cNvPicPr>
            <a:picLocks noGrp="1" noChangeAspect="1" noChangeArrowheads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64" y="1369019"/>
            <a:ext cx="5203309" cy="4002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ผลการค้นหารูปภาพสำหรับ การฆ่าล้างเผาพันธุ์ชาวยิวโดยฮิตเลอร์ในช่วงสงครามโลกครั้งที่ ๒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502" y="1369019"/>
            <a:ext cx="5814516" cy="4002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/>
              <a:t>(๑.๒.๑.๑) </a:t>
            </a:r>
            <a:r>
              <a:rPr lang="th-TH" sz="4000" b="1" dirty="0">
                <a:solidFill>
                  <a:srgbClr val="FF0000"/>
                </a:solidFill>
              </a:rPr>
              <a:t>หลักนิติรัฐ</a:t>
            </a:r>
            <a:endParaRPr lang="th-TH" sz="4000" b="1" dirty="0">
              <a:solidFill>
                <a:srgbClr val="FF000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02676" y="1371600"/>
            <a:ext cx="9917723" cy="50791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h-TH" dirty="0" smtClean="0"/>
              <a:t> 		</a:t>
            </a:r>
            <a:r>
              <a:rPr lang="th-TH" sz="3500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หลัก</a:t>
            </a:r>
            <a:r>
              <a:rPr lang="th-TH" sz="35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นิติรัฐถื</a:t>
            </a:r>
            <a:r>
              <a:rPr lang="th-TH" sz="35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อเป็นหลักการพื้นฐานที่สำคัญของการปกครองในระบอบ</a:t>
            </a:r>
            <a:r>
              <a:rPr lang="th-TH" sz="35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ประชาธิปไตยถึง</a:t>
            </a:r>
            <a:r>
              <a:rPr lang="th-TH" sz="35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ขนาดกล่าวกันว่า “การปกครองระบอบประชาธิปไตยที่แท้จริงจะมีขึ้นและดำรงอยู่ตลอดไป</a:t>
            </a:r>
            <a:r>
              <a:rPr lang="th-TH" sz="35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ไม่ได้โดย</a:t>
            </a:r>
            <a:r>
              <a:rPr lang="th-TH" sz="35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ปราศจากหลักนิติรัฐและเฉพาะแต่รัฐที่มีการปกครองระบอบประชาธิปไตย</a:t>
            </a:r>
            <a:r>
              <a:rPr lang="th-TH" sz="35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เท่านั้นจึง</a:t>
            </a:r>
            <a:r>
              <a:rPr lang="th-TH" sz="35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จะควรค่าแก่การเรียกว่า “นิติรัฐ”๕๙ (</a:t>
            </a:r>
            <a:r>
              <a:rPr lang="en-US" sz="3500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Rechtsstaat</a:t>
            </a:r>
            <a:r>
              <a:rPr lang="en-US" sz="35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35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หรือ </a:t>
            </a:r>
            <a:r>
              <a:rPr lang="en-US" sz="35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L' </a:t>
            </a:r>
            <a:r>
              <a:rPr lang="en-US" sz="3500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Etat</a:t>
            </a:r>
            <a:r>
              <a:rPr lang="en-US" sz="35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de </a:t>
            </a:r>
            <a:r>
              <a:rPr lang="en-US" sz="3500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Droit</a:t>
            </a:r>
            <a:r>
              <a:rPr lang="en-US" sz="35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35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หรือ </a:t>
            </a:r>
            <a:r>
              <a:rPr lang="en-US" sz="35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The Rule of </a:t>
            </a:r>
            <a:r>
              <a:rPr lang="en-US" sz="35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Law)</a:t>
            </a:r>
            <a:r>
              <a:rPr lang="th-TH" sz="35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เป็น</a:t>
            </a:r>
            <a:r>
              <a:rPr lang="th-TH" sz="35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คำที่นักประวัติศาสตร์และนักปรัชญาการเมืองทางตะวันตกใช้เรียกรัฐประเภทหนึ่งที่เกิดขึ้น</a:t>
            </a:r>
            <a:r>
              <a:rPr lang="th-TH" sz="35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ในช่วง</a:t>
            </a:r>
            <a:r>
              <a:rPr lang="th-TH" sz="3500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คริสตศตวรรษ</a:t>
            </a:r>
            <a:r>
              <a:rPr lang="th-TH" sz="35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 ๑๘ ซึ่งยอมรับรองและให้ความคุ้มครองสิทธิเสรีภาพขั้นพื้นฐานของราษฎรไว้</a:t>
            </a:r>
            <a:r>
              <a:rPr lang="th-TH" sz="35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ในรัฐธรรมนูญ </a:t>
            </a:r>
            <a:r>
              <a:rPr lang="th-TH" sz="35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ทั้งนี้ เพื่อที่ราษฎรจะได้ใช้สิทธิเสรีภาพเช่นว่านั้นพัฒนาบุคลิกภาพของตนได้ตามที่</a:t>
            </a:r>
            <a:r>
              <a:rPr lang="th-TH" sz="35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ราษฎรแต่</a:t>
            </a:r>
            <a:r>
              <a:rPr lang="th-TH" sz="35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ละคนจะเห็นสมควร ตามแนวความคิดของลัทธิรัฐธรรมนูญนิยม (</a:t>
            </a:r>
            <a:r>
              <a:rPr lang="en-US" sz="35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Individualism) </a:t>
            </a:r>
            <a:r>
              <a:rPr lang="th-TH" sz="35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ที่เชื่อมั่น</a:t>
            </a:r>
            <a:r>
              <a:rPr lang="th-TH" sz="35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ใน</a:t>
            </a:r>
            <a:r>
              <a:rPr lang="th-TH" sz="3500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ความสามารถ</a:t>
            </a:r>
            <a:r>
              <a:rPr lang="th-TH" sz="35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และศักดิ์ศรีแห่งความเป็นมนุษย์ที่เท่าเทียมกันของปัจเจกชนแต่ละค</a:t>
            </a:r>
            <a:r>
              <a:rPr lang="th-TH" sz="35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นและลัทธิเสรี</a:t>
            </a:r>
            <a:r>
              <a:rPr lang="th-TH" sz="35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นิยมที่เชื่อละ</a:t>
            </a:r>
            <a:r>
              <a:rPr lang="th-TH" sz="35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ถือมั่นในความมีคุณค่าและความสามารถที่จะพัฒนาไปสู่คุณค่านั้นได้ด้วยตัวเองของมนุษย์</a:t>
            </a:r>
            <a:endParaRPr lang="th-TH" sz="35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9221" y="1014177"/>
            <a:ext cx="8596668" cy="41908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smtClean="0"/>
              <a:t> 		</a:t>
            </a:r>
            <a:r>
              <a:rPr lang="th-TH" sz="3200" dirty="0" smtClean="0"/>
              <a:t>จาก</a:t>
            </a:r>
            <a:r>
              <a:rPr lang="th-TH" sz="3200" dirty="0"/>
              <a:t>ความหมายของคำว่า “นิติรัฐ” ดังกล่าวข้างต้น จึงอาจกล่าวได้ว่า หลักนิติ</a:t>
            </a:r>
            <a:r>
              <a:rPr lang="th-TH" sz="3200" dirty="0" smtClean="0"/>
              <a:t>รัฐหมายถึง </a:t>
            </a:r>
            <a:r>
              <a:rPr lang="th-TH" sz="3200" dirty="0"/>
              <a:t>หลักประกันสิทธิและเสรีภาพของราษฎรจากการใช้อำนาจตามอำเภอใจของรัฐและองค์กร</a:t>
            </a:r>
            <a:r>
              <a:rPr lang="th-TH" sz="3200" dirty="0" smtClean="0"/>
              <a:t>ต่างๆของ</a:t>
            </a:r>
            <a:r>
              <a:rPr lang="th-TH" sz="3200" dirty="0"/>
              <a:t>รัฐโดย</a:t>
            </a:r>
            <a:r>
              <a:rPr lang="th-TH" sz="3200" dirty="0" smtClean="0"/>
              <a:t>กฎหมาย </a:t>
            </a:r>
            <a:r>
              <a:rPr lang="th-TH" sz="3200" dirty="0"/>
              <a:t>คือ ก</a:t>
            </a:r>
            <a:r>
              <a:rPr lang="th-TH" sz="3200" dirty="0">
                <a:solidFill>
                  <a:srgbClr val="FF0000"/>
                </a:solidFill>
              </a:rPr>
              <a:t>ารที่รัฐยอมรับรองและให้ความคุ้มครองสิทธิเสรีภาพของ</a:t>
            </a:r>
            <a:r>
              <a:rPr lang="th-TH" sz="3200" dirty="0" smtClean="0">
                <a:solidFill>
                  <a:srgbClr val="FF0000"/>
                </a:solidFill>
              </a:rPr>
              <a:t>ราษฎรไว้</a:t>
            </a:r>
            <a:r>
              <a:rPr lang="th-TH" sz="3200" dirty="0">
                <a:solidFill>
                  <a:srgbClr val="FF0000"/>
                </a:solidFill>
              </a:rPr>
              <a:t>ในรัฐธรรมนูญ</a:t>
            </a:r>
            <a:r>
              <a:rPr lang="th-TH" sz="3200" dirty="0"/>
              <a:t> ไม่ได้หมายความว่า รัฐจะยอมให้ราษฎรใช้สิทธิเสรีภาพของตนกระทำการ</a:t>
            </a:r>
            <a:r>
              <a:rPr lang="th-TH" sz="3200" dirty="0" smtClean="0"/>
              <a:t>ต่างๆได้</a:t>
            </a:r>
            <a:r>
              <a:rPr lang="th-TH" sz="3200" dirty="0"/>
              <a:t>โดยปราศจากการแทรกแซงใดๆ จากองค์กรเจ้าหน้าที่ของรัฐๆ รัฐมีผลประโยชน์ของ</a:t>
            </a:r>
            <a:r>
              <a:rPr lang="th-TH" sz="3200" dirty="0" smtClean="0"/>
              <a:t>ส่วนรวมหรือ</a:t>
            </a:r>
            <a:r>
              <a:rPr lang="th-TH" sz="3200" dirty="0"/>
              <a:t>ผลประโยชน์สาธารณะ (</a:t>
            </a:r>
            <a:r>
              <a:rPr lang="en-US" sz="3200" dirty="0"/>
              <a:t>Public Interest) </a:t>
            </a:r>
            <a:r>
              <a:rPr lang="th-TH" sz="3200" dirty="0"/>
              <a:t>ที่จะต้องธำรงรักษาไว้ และเพื่อธำรงรักษาไว้</a:t>
            </a:r>
            <a:r>
              <a:rPr lang="th-TH" sz="3200" dirty="0" smtClean="0"/>
              <a:t>ซึ่งผลประโยชน์</a:t>
            </a:r>
            <a:r>
              <a:rPr lang="th-TH" sz="3200" dirty="0"/>
              <a:t>ของส่วนรวมหรือผลประโยชน์สาธารณะ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4062"/>
          </a:xfrm>
        </p:spPr>
        <p:txBody>
          <a:bodyPr/>
          <a:lstStyle/>
          <a:p>
            <a:r>
              <a:rPr lang="th-TH" b="1" dirty="0"/>
              <a:t>(๑.๒.๑.๒) หลักสังคม – นิติรัฐ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3" y="1699847"/>
            <a:ext cx="9435657" cy="43415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dirty="0" smtClean="0"/>
              <a:t>		หลัก</a:t>
            </a:r>
            <a:r>
              <a:rPr lang="th-TH" sz="3200" dirty="0"/>
              <a:t>สังคม – นิติรัฐ หรือหลักสังคม</a:t>
            </a:r>
            <a:r>
              <a:rPr lang="th-TH" sz="3200" dirty="0" smtClean="0"/>
              <a:t>รัฐ  เสนอ</a:t>
            </a:r>
            <a:r>
              <a:rPr lang="th-TH" sz="3200" dirty="0"/>
              <a:t>โดย </a:t>
            </a:r>
            <a:r>
              <a:rPr lang="en-US" sz="3200" dirty="0"/>
              <a:t>Hermann Heller </a:t>
            </a:r>
            <a:r>
              <a:rPr lang="th-TH" sz="3200" dirty="0"/>
              <a:t>นัก</a:t>
            </a:r>
            <a:r>
              <a:rPr lang="th-TH" sz="3200" dirty="0" smtClean="0"/>
              <a:t>กฎหมายมหาชน</a:t>
            </a:r>
            <a:r>
              <a:rPr lang="th-TH" sz="3200" dirty="0"/>
              <a:t>ผู้มีชื่อเสียงชาวเยอรมันตะวันตกเขาได้เสนอหลักการดังกล่าวในข้อเขียนของเขาชื่อ </a:t>
            </a:r>
            <a:r>
              <a:rPr lang="th-TH" sz="3200" dirty="0">
                <a:solidFill>
                  <a:srgbClr val="FF0000"/>
                </a:solidFill>
              </a:rPr>
              <a:t>“นิติ</a:t>
            </a:r>
            <a:r>
              <a:rPr lang="th-TH" sz="3200" dirty="0" smtClean="0">
                <a:solidFill>
                  <a:srgbClr val="FF0000"/>
                </a:solidFill>
              </a:rPr>
              <a:t>รัฐหรือ</a:t>
            </a:r>
            <a:r>
              <a:rPr lang="th-TH" sz="3200" dirty="0">
                <a:solidFill>
                  <a:srgbClr val="FF0000"/>
                </a:solidFill>
              </a:rPr>
              <a:t>เผด็จกา</a:t>
            </a:r>
            <a:r>
              <a:rPr lang="th-TH" sz="3200" dirty="0"/>
              <a:t>ร” โดยเสนอว่า มีแต่ต้องพัฒนานิติรัฐแบบเสรีดั้งเดิมไปสู่สังคม – นิติรัฐ หรือนิติ</a:t>
            </a:r>
            <a:r>
              <a:rPr lang="th-TH" sz="3200" dirty="0" smtClean="0"/>
              <a:t>รัฐทาง</a:t>
            </a:r>
            <a:r>
              <a:rPr lang="th-TH" sz="3200" dirty="0"/>
              <a:t>สังคมเท่านั้น จึงจะป้องกันการเผด็จการได้ และตามทรรศนะของ </a:t>
            </a:r>
            <a:r>
              <a:rPr lang="en-US" sz="3200" dirty="0"/>
              <a:t>Heller </a:t>
            </a:r>
            <a:r>
              <a:rPr lang="th-TH" sz="3200" dirty="0"/>
              <a:t>หลักสังคม – นิติ</a:t>
            </a:r>
            <a:r>
              <a:rPr lang="th-TH" sz="3200" dirty="0" smtClean="0"/>
              <a:t>รัฐหรือ</a:t>
            </a:r>
            <a:r>
              <a:rPr lang="th-TH" sz="3200" dirty="0"/>
              <a:t>นิติรัฐ ทางสังคม ซึ่งเขาเสนอนั้นมีข้อแตกต่าง</a:t>
            </a:r>
            <a:r>
              <a:rPr lang="th-TH" sz="3200" dirty="0">
                <a:solidFill>
                  <a:srgbClr val="FF0000"/>
                </a:solidFill>
              </a:rPr>
              <a:t>จากนิติรัฐแบบเสรีนิยมดั้งเดิม</a:t>
            </a:r>
            <a:r>
              <a:rPr lang="th-TH" sz="3200" dirty="0"/>
              <a:t> โดยเฉพาะความ</a:t>
            </a:r>
            <a:r>
              <a:rPr lang="th-TH" sz="3200" dirty="0" smtClean="0"/>
              <a:t>เข้าใจที่</a:t>
            </a:r>
            <a:r>
              <a:rPr lang="th-TH" sz="3200" dirty="0"/>
              <a:t>แตกต่างกันในเรื่องความเสมอภาคในนิติรัฐว่ามีความเสมอภาคเป็นเพียงรูปแบบเท่านั้นเอง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14400"/>
          </a:xfrm>
        </p:spPr>
        <p:txBody>
          <a:bodyPr>
            <a:normAutofit/>
          </a:bodyPr>
          <a:lstStyle/>
          <a:p>
            <a:r>
              <a:rPr lang="th-TH" sz="4400" dirty="0"/>
              <a:t>หลักการทั่วไปของสังคม – นิติรัฐ แบ่งได้ ๓ ประการ คือ</a:t>
            </a:r>
            <a:endParaRPr lang="th-TH" sz="44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4" y="1617785"/>
            <a:ext cx="9709312" cy="4423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4000" dirty="0" smtClean="0"/>
              <a:t>๑</a:t>
            </a:r>
            <a:r>
              <a:rPr lang="en-US" sz="4000" dirty="0" smtClean="0"/>
              <a:t>)</a:t>
            </a:r>
            <a:r>
              <a:rPr lang="th-TH" sz="4000" dirty="0" smtClean="0"/>
              <a:t>รัฐ</a:t>
            </a:r>
            <a:r>
              <a:rPr lang="th-TH" sz="4000" dirty="0"/>
              <a:t>มีหน้าที่ต่อสังคม </a:t>
            </a:r>
            <a:endParaRPr lang="th-TH" sz="4000" dirty="0" smtClean="0"/>
          </a:p>
          <a:p>
            <a:pPr marL="0" indent="0">
              <a:buNone/>
            </a:pPr>
            <a:r>
              <a:rPr lang="th-TH" sz="3200" dirty="0" smtClean="0"/>
              <a:t>		</a:t>
            </a:r>
            <a:r>
              <a:rPr lang="th-TH" sz="3200" b="1" dirty="0" smtClean="0">
                <a:solidFill>
                  <a:srgbClr val="FF0000"/>
                </a:solidFill>
              </a:rPr>
              <a:t>ใน</a:t>
            </a:r>
            <a:r>
              <a:rPr lang="th-TH" sz="3200" b="1" dirty="0">
                <a:solidFill>
                  <a:srgbClr val="FF0000"/>
                </a:solidFill>
              </a:rPr>
              <a:t>ขอบเขตนี้รัฐมีหน้าที่สร้างสถาบันกฎหมายทางสังคม</a:t>
            </a:r>
            <a:r>
              <a:rPr lang="th-TH" sz="3200" b="1" dirty="0" smtClean="0">
                <a:solidFill>
                  <a:srgbClr val="FF0000"/>
                </a:solidFill>
              </a:rPr>
              <a:t>ให้สอดคล้อง</a:t>
            </a:r>
            <a:r>
              <a:rPr lang="th-TH" sz="3200" b="1" dirty="0">
                <a:solidFill>
                  <a:srgbClr val="FF0000"/>
                </a:solidFill>
              </a:rPr>
              <a:t>กับความจำเป็นพื้นฐานของประชาชน</a:t>
            </a:r>
            <a:r>
              <a:rPr lang="th-TH" sz="3200" dirty="0"/>
              <a:t> ซึ่งเป็นเรื่องเกี่ยวกับมาตรการของรัฐใน</a:t>
            </a:r>
            <a:r>
              <a:rPr lang="th-TH" sz="3200" dirty="0" smtClean="0">
                <a:solidFill>
                  <a:srgbClr val="FF0000"/>
                </a:solidFill>
              </a:rPr>
              <a:t>การสงเคราะห์ </a:t>
            </a:r>
            <a:r>
              <a:rPr lang="th-TH" sz="3200" dirty="0">
                <a:solidFill>
                  <a:srgbClr val="FF0000"/>
                </a:solidFill>
              </a:rPr>
              <a:t>การแบ่งส่วน</a:t>
            </a:r>
            <a:r>
              <a:rPr lang="th-TH" sz="3200" dirty="0"/>
              <a:t> การชดเชยหรือทดแทนสำหรับประชาชนที่ไม่สามารถช่วยตนเองได้ หรือผู้</a:t>
            </a:r>
            <a:r>
              <a:rPr lang="th-TH" sz="3200" dirty="0" smtClean="0"/>
              <a:t>ที่มี</a:t>
            </a:r>
            <a:r>
              <a:rPr lang="th-TH" sz="3200" dirty="0"/>
              <a:t>ฐานะอ่อนแอในสังคม อย่างไรก็ตามมาตรการดังกล่าวของรัฐมิได้จำกัดอยู่เฉพาะในขอบเขต</a:t>
            </a:r>
            <a:r>
              <a:rPr lang="th-TH" sz="3200" dirty="0" smtClean="0"/>
              <a:t>ปัจจัยทาง</a:t>
            </a:r>
            <a:r>
              <a:rPr lang="th-TH" sz="3200" dirty="0"/>
              <a:t>วัตถุเท่านั้น แต่รวมไปถึงขอบเขตของทางวัฒนธรรมของชาติด้วย เช่น เรื่องการศึกษา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08184" y="1082415"/>
            <a:ext cx="9437078" cy="40522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/>
              <a:t>(</a:t>
            </a:r>
            <a:r>
              <a:rPr lang="th-TH" sz="4000" dirty="0"/>
              <a:t>๒) สิทธิขั้นพื้นฐานเกี่ยวเนื่องกับสังคม </a:t>
            </a:r>
            <a:endParaRPr lang="th-TH" sz="4000" dirty="0" smtClean="0"/>
          </a:p>
          <a:p>
            <a:pPr marL="0" indent="0">
              <a:buNone/>
            </a:pPr>
            <a:r>
              <a:rPr lang="th-TH" sz="3200" dirty="0" smtClean="0"/>
              <a:t>		หลักการ</a:t>
            </a:r>
            <a:r>
              <a:rPr lang="th-TH" sz="3200" dirty="0"/>
              <a:t>นี้ของ</a:t>
            </a:r>
            <a:r>
              <a:rPr lang="th-TH" sz="3200" dirty="0" smtClean="0"/>
              <a:t>สังคมนิติ</a:t>
            </a:r>
            <a:r>
              <a:rPr lang="th-TH" sz="3200" dirty="0"/>
              <a:t>รัฐ เป็น</a:t>
            </a:r>
            <a:r>
              <a:rPr lang="th-TH" sz="3200" dirty="0" smtClean="0"/>
              <a:t>ความเกี่ยวพัน</a:t>
            </a:r>
            <a:r>
              <a:rPr lang="th-TH" sz="3200" dirty="0"/>
              <a:t>โดยตรงต่อสถานะของสิทธิขั้นพื้นฐาน ด้วยเหตุนี้จึงมักจะเรียกหลักการนี้ว่า “</a:t>
            </a:r>
            <a:r>
              <a:rPr lang="th-TH" sz="3200" dirty="0">
                <a:solidFill>
                  <a:srgbClr val="FF0000"/>
                </a:solidFill>
              </a:rPr>
              <a:t>ความ</a:t>
            </a:r>
            <a:r>
              <a:rPr lang="th-TH" sz="3200" dirty="0" smtClean="0">
                <a:solidFill>
                  <a:srgbClr val="FF0000"/>
                </a:solidFill>
              </a:rPr>
              <a:t>เกี่ยวเนื่องกับ</a:t>
            </a:r>
            <a:r>
              <a:rPr lang="th-TH" sz="3200" dirty="0">
                <a:solidFill>
                  <a:srgbClr val="FF0000"/>
                </a:solidFill>
              </a:rPr>
              <a:t>สังคมของสิทธิขั้นพื้นฐาน</a:t>
            </a:r>
            <a:r>
              <a:rPr lang="th-TH" sz="3200" dirty="0"/>
              <a:t>” กล่าวคือ โดยทั่วไปจะต้องตีความสิทธิขั้นพื้นฐานให้หมายถึง</a:t>
            </a:r>
            <a:r>
              <a:rPr lang="th-TH" sz="3200" dirty="0" smtClean="0"/>
              <a:t>สิทธิเสรีภาพ</a:t>
            </a:r>
            <a:r>
              <a:rPr lang="th-TH" sz="3200" dirty="0"/>
              <a:t>ที่เป็นจริง นั่นคือ </a:t>
            </a:r>
            <a:r>
              <a:rPr lang="th-TH" sz="3200" dirty="0">
                <a:solidFill>
                  <a:srgbClr val="FF0000"/>
                </a:solidFill>
              </a:rPr>
              <a:t>มีหลักประกันให้แก่ทุกคนในมาตรฐานที่เท่าเทียมกันที่จะก่อให้เกิดโอกาส</a:t>
            </a:r>
            <a:r>
              <a:rPr lang="th-TH" sz="3200" dirty="0" smtClean="0">
                <a:solidFill>
                  <a:srgbClr val="FF0000"/>
                </a:solidFill>
              </a:rPr>
              <a:t>ใช้สิทธิ</a:t>
            </a:r>
            <a:r>
              <a:rPr lang="th-TH" sz="3200" dirty="0">
                <a:solidFill>
                  <a:srgbClr val="FF0000"/>
                </a:solidFill>
              </a:rPr>
              <a:t>เสรีภาพที่เป็นจริง</a:t>
            </a:r>
            <a:endParaRPr lang="th-TH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22743" y="1055121"/>
            <a:ext cx="8596668" cy="4396110"/>
          </a:xfrm>
        </p:spPr>
        <p:txBody>
          <a:bodyPr/>
          <a:lstStyle/>
          <a:p>
            <a:pPr marL="0" indent="0">
              <a:buNone/>
            </a:pPr>
            <a:r>
              <a:rPr lang="th-TH" sz="4000" dirty="0"/>
              <a:t>(๓) ความเป็นอันหนึ่งอันเดียวกันระหว่างรัฐกับสังคม </a:t>
            </a:r>
            <a:endParaRPr lang="th-TH" sz="4000" dirty="0" smtClean="0"/>
          </a:p>
          <a:p>
            <a:pPr marL="0" indent="0">
              <a:buNone/>
            </a:pPr>
            <a:r>
              <a:rPr lang="th-TH" sz="3200" dirty="0" smtClean="0"/>
              <a:t>			</a:t>
            </a:r>
            <a:r>
              <a:rPr lang="th-TH" sz="3200" dirty="0" smtClean="0">
                <a:solidFill>
                  <a:srgbClr val="FF0000"/>
                </a:solidFill>
              </a:rPr>
              <a:t>หลักการ</a:t>
            </a:r>
            <a:r>
              <a:rPr lang="th-TH" sz="3200" dirty="0">
                <a:solidFill>
                  <a:srgbClr val="FF0000"/>
                </a:solidFill>
              </a:rPr>
              <a:t>นี้พัฒนามา</a:t>
            </a:r>
            <a:r>
              <a:rPr lang="th-TH" sz="3200" dirty="0" smtClean="0">
                <a:solidFill>
                  <a:srgbClr val="FF0000"/>
                </a:solidFill>
              </a:rPr>
              <a:t>จากหลักการ</a:t>
            </a:r>
            <a:r>
              <a:rPr lang="th-TH" sz="3200" dirty="0">
                <a:solidFill>
                  <a:srgbClr val="FF0000"/>
                </a:solidFill>
              </a:rPr>
              <a:t>ของสังคมรัฐซึ่งเกี่ยวพันอยู่กับหลักประชาธิปไตย ตามหลักการนี้จะเรียกร้องให้รัฐผูกพัน</a:t>
            </a:r>
            <a:r>
              <a:rPr lang="th-TH" sz="3200" dirty="0" smtClean="0">
                <a:solidFill>
                  <a:srgbClr val="FF0000"/>
                </a:solidFill>
              </a:rPr>
              <a:t>กับสังคม</a:t>
            </a:r>
            <a:r>
              <a:rPr lang="th-TH" sz="3200" dirty="0">
                <a:solidFill>
                  <a:srgbClr val="FF0000"/>
                </a:solidFill>
              </a:rPr>
              <a:t>แบบพื้นฐานของการจัดองค์กรแบบประชาธิปไตย</a:t>
            </a:r>
            <a:endParaRPr lang="th-TH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4062"/>
          </a:xfrm>
        </p:spPr>
        <p:txBody>
          <a:bodyPr/>
          <a:lstStyle/>
          <a:p>
            <a:r>
              <a:rPr lang="th-TH" b="1" dirty="0"/>
              <a:t>(๑.๒.๒.๑) สิทธิมนุษยชนที่ได้รับความคุ้มครอง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63487" y="1617786"/>
            <a:ext cx="9694965" cy="4364962"/>
          </a:xfrm>
        </p:spPr>
        <p:txBody>
          <a:bodyPr/>
          <a:lstStyle/>
          <a:p>
            <a:pPr marL="0" indent="0">
              <a:buNone/>
            </a:pPr>
            <a:r>
              <a:rPr lang="th-TH" dirty="0" smtClean="0"/>
              <a:t> 		</a:t>
            </a:r>
            <a:r>
              <a:rPr lang="th-TH" sz="3200" dirty="0" smtClean="0"/>
              <a:t>การ</a:t>
            </a:r>
            <a:r>
              <a:rPr lang="th-TH" sz="3200" dirty="0"/>
              <a:t>คุ้มครองสิทธิมนุษยชนปรากฏเป็นรูปธรรมขึ้นด้วยความร่วมมือกัน</a:t>
            </a:r>
            <a:r>
              <a:rPr lang="th-TH" sz="3200" dirty="0" smtClean="0"/>
              <a:t>ระหว่างประเทศ</a:t>
            </a:r>
            <a:r>
              <a:rPr lang="th-TH" sz="3200" dirty="0"/>
              <a:t>ต่างๆ ภายหลังสงครามโลกครั้งที่สองสิ้นสุดลงโดยได้มีการจัดตั้งองค์การ</a:t>
            </a:r>
            <a:r>
              <a:rPr lang="th-TH" sz="3200" dirty="0">
                <a:solidFill>
                  <a:srgbClr val="FF0000"/>
                </a:solidFill>
              </a:rPr>
              <a:t>สหประชาชาติ</a:t>
            </a:r>
            <a:r>
              <a:rPr lang="th-TH" sz="3200" dirty="0" smtClean="0">
                <a:solidFill>
                  <a:srgbClr val="FF0000"/>
                </a:solidFill>
              </a:rPr>
              <a:t>ขึ้นเพื่อ</a:t>
            </a:r>
            <a:r>
              <a:rPr lang="th-TH" sz="3200" dirty="0">
                <a:solidFill>
                  <a:srgbClr val="FF0000"/>
                </a:solidFill>
              </a:rPr>
              <a:t>ทำหน้าที่ในการขจัดภัยพิบัติอันเกิดจากสงคราม</a:t>
            </a:r>
            <a:r>
              <a:rPr lang="th-TH" sz="3200" dirty="0"/>
              <a:t> คุ้มครองสิทธิมนุษยชน และส่งเสริม</a:t>
            </a:r>
            <a:r>
              <a:rPr lang="th-TH" sz="3200" dirty="0" smtClean="0"/>
              <a:t>ความก้าวหน้า</a:t>
            </a:r>
            <a:r>
              <a:rPr lang="th-TH" sz="3200" dirty="0"/>
              <a:t>ทางเศรษฐกิจและสังคมของมวลมนุษยชาติและได้มีการจัดทำกฎบัตร</a:t>
            </a:r>
            <a:r>
              <a:rPr lang="th-TH" sz="3200" dirty="0" smtClean="0"/>
              <a:t>สหประชาชาติใน</a:t>
            </a:r>
            <a:r>
              <a:rPr lang="th-TH" sz="3200" dirty="0"/>
              <a:t>ฐานะธรรมนูญสำหรับการดำเนินงานของสหประชาชาติขึ้นและในกฎบัตรฯ ดังกล่าว ได้แสดง</a:t>
            </a:r>
            <a:r>
              <a:rPr lang="th-TH" sz="3200" dirty="0" smtClean="0"/>
              <a:t>ให้เห็น</a:t>
            </a:r>
            <a:r>
              <a:rPr lang="th-TH" sz="3200" dirty="0"/>
              <a:t>เจตนารมณ์ร่วมกันของแต่ละประเทศในความต้องการที่จะให้มีการคุ้มครองสิทธิ</a:t>
            </a:r>
            <a:r>
              <a:rPr lang="th-TH" sz="3200" dirty="0" smtClean="0"/>
              <a:t>มนุษย์อย่าง</a:t>
            </a:r>
            <a:r>
              <a:rPr lang="th-TH" sz="3200" dirty="0"/>
              <a:t>จริงจังในระดับระหว่างประเทศ</a:t>
            </a:r>
            <a:endParaRPr lang="th-TH" sz="32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(๑.๒.๒.๒) องค์กรกรที่คุ้มครองสิทธิมนุษยชน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4" y="1419367"/>
            <a:ext cx="9954272" cy="5049672"/>
          </a:xfrm>
        </p:spPr>
        <p:txBody>
          <a:bodyPr>
            <a:normAutofit lnSpcReduction="10000"/>
          </a:bodyPr>
          <a:lstStyle/>
          <a:p>
            <a:r>
              <a:rPr lang="th-TH" sz="3600" b="1" dirty="0"/>
              <a:t>๑</a:t>
            </a:r>
            <a:r>
              <a:rPr lang="th-TH" sz="36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) องค์กรระดับระหว่างประเทศหรือระดับสากล</a:t>
            </a:r>
            <a:endParaRPr lang="th-TH" sz="36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th-TH" sz="32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(๑) องค์กรของ</a:t>
            </a:r>
            <a:r>
              <a:rPr lang="th-TH" sz="32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สหประชาชาติ</a:t>
            </a:r>
            <a:endParaRPr lang="th-TH" sz="32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 algn="thaiDist">
              <a:buNone/>
            </a:pP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องค์กร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ของสหประชาชาติที่มีบทบาทและอำนาจหน้าที่ในการ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ปกป้องและ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คุ้มครองสิทธิมนุษยชนได้แก่ </a:t>
            </a:r>
            <a:r>
              <a:rPr lang="th-TH" sz="32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สมัชชาใหญ่สหประชาชาติ คณะมนตรีความมั่นคง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ค</a:t>
            </a:r>
            <a:r>
              <a:rPr lang="th-TH" sz="32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ณะ</a:t>
            </a:r>
            <a:r>
              <a:rPr lang="th-TH" sz="3200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มนตรีเศรษฐกิจ</a:t>
            </a:r>
            <a:r>
              <a:rPr lang="th-TH" sz="32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และสังคม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32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คณะกรรมาธิการสิทธิมนุษยชนของสหประชาชาติ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32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คณะกรรมาธิการว่า</a:t>
            </a:r>
            <a:r>
              <a:rPr lang="th-TH" sz="3200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ด้วยสถานภาพ</a:t>
            </a:r>
            <a:r>
              <a:rPr lang="th-TH" sz="32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ของสตรี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คณะกรรมาธิการว่าด้วยสิทธิทางเศรษฐกิจ สังคมและวัฒนธรรม คณะอนุ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กรรมาธิการว่า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ด้วยการป้องกันการเลือกปฏิบัติและการปกป้องชนกลุ่มน้อย ข้าหลวงใหญ่สิทธิมนุษยชน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แห่งสหประชาชาติ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องค์การศึกษาวิทยาศาสตร์และวัฒนธรรมแห่งสหประชาชาติ </a:t>
            </a:r>
            <a:r>
              <a:rPr lang="th-TH" sz="32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ซึ่งแต่ละ</a:t>
            </a:r>
            <a:r>
              <a:rPr lang="th-TH" sz="3200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องค์กรมี</a:t>
            </a:r>
            <a:r>
              <a:rPr lang="th-TH" sz="32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บทบาทและอำนาจหน้าที่ในการคุ้มครองสิทธิมนุษยชน</a:t>
            </a:r>
            <a:endParaRPr lang="th-TH" sz="3200" dirty="0">
              <a:solidFill>
                <a:srgbClr val="FF00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77585" y="1500554"/>
            <a:ext cx="8596668" cy="4377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smtClean="0"/>
              <a:t> 		</a:t>
            </a:r>
            <a:r>
              <a:rPr lang="th-TH" sz="2800" dirty="0" smtClean="0">
                <a:cs typeface="+mj-cs"/>
              </a:rPr>
              <a:t> </a:t>
            </a:r>
            <a:r>
              <a:rPr lang="th-TH" sz="32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แนวคิด</a:t>
            </a:r>
            <a:r>
              <a:rPr lang="th-TH" sz="32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ดังกล่าวเกิดขึ้นในช่วงศตวรรษที่๑๙ เพื่อจะเยียวยาแก้ไขความยุติธรรมและความไร้มนุษยธรรมที่เกิดขึ้นในสังคมอันเป็นผลมาจาก </a:t>
            </a:r>
            <a:endParaRPr lang="th-TH" sz="3200" dirty="0" smtClean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th-TH" sz="32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32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en-US" sz="3200" b="1" i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“</a:t>
            </a:r>
            <a:r>
              <a:rPr lang="th-TH" sz="3200" b="1" i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ลัทธิเสรีนิยม</a:t>
            </a:r>
            <a:r>
              <a:rPr lang="en-US" sz="3200" b="1" i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” </a:t>
            </a:r>
            <a:r>
              <a:rPr lang="th-TH" sz="32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ปิดโอกาสให้มีการเอารัดเอาเปรียบกันเป็นอย่างมากของผู้คนในสังคมโดยเฉพาะผู้ที่มีความแข็งแรงกว่ามีอำนาจในทางเศรษฐกิจที่เหนือกว่า มักจะใช้ความแข็งแรงกวามีอำนาจต่อรองที่เหนือกว่าของตนดังกล่าวกดขี่ข่มเหงเอาเปรียบผู้ที่อ่อนแอกว่าหรือด้อยกว่าเพื่อแสวงหาประโยชน์แก่ตนให้มากที่สุด</a:t>
            </a:r>
            <a:endParaRPr lang="th-TH" sz="3200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86766" y="750627"/>
            <a:ext cx="9189998" cy="5427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b="1" dirty="0"/>
              <a:t>(๒) องค์กรที่จัดตั้งตามตราสารสิทธิ</a:t>
            </a:r>
            <a:r>
              <a:rPr lang="th-TH" sz="3200" b="1" dirty="0" smtClean="0"/>
              <a:t>มนุษยชน</a:t>
            </a:r>
            <a:endParaRPr lang="th-TH" sz="3200" b="1" dirty="0" smtClean="0"/>
          </a:p>
          <a:p>
            <a:pPr marL="0" indent="0">
              <a:buNone/>
            </a:pPr>
            <a:r>
              <a:rPr lang="th-TH" sz="3200" b="1" dirty="0"/>
              <a:t> </a:t>
            </a:r>
            <a:r>
              <a:rPr lang="th-TH" sz="3200" b="1" dirty="0" smtClean="0"/>
              <a:t> 		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องค์กร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สิทธิมนุษยชนระหว่างประเทศตามตราสารสิทธิมนุษยชนมี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หลายองค์กร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ด้วยกัน แต่ในที่นี้จะกล่าวถึงเฉพาะองค์กรคุ้มครองสิทธิมนุษยชนตามกติการะหว่างประเทศ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ว่าด้วย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สิทธิของพลเมืองและสิทธิทางการเมืองและกติการะหว่างประเทศว่าด้วยสิทธิทางเศรษฐกิจ 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สังคมและ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วัฒนธรรมในฐานะที่เป็นตราสารสำคัญในการรับรองคุ้มครองสิทธิมนุษยชนเท่านั้น ซึ่งแต่ละกติกา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ฯได้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จัดตั้งองค์กรคุ้มครองสิทธิมนุษยชนไว้</a:t>
            </a:r>
            <a:endParaRPr lang="th-TH" sz="3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86015" y="595953"/>
            <a:ext cx="10268170" cy="1320800"/>
          </a:xfrm>
        </p:spPr>
        <p:txBody>
          <a:bodyPr>
            <a:noAutofit/>
          </a:bodyPr>
          <a:lstStyle/>
          <a:p>
            <a:r>
              <a:rPr lang="th-TH" sz="4000" b="1" dirty="0"/>
              <a:t>๑.๓ แนวคิด หลักการ และมาตรฐานสากลเกี่ยวกับขอบ</a:t>
            </a:r>
            <a:r>
              <a:rPr lang="th-TH" sz="4000" b="1" dirty="0" smtClean="0"/>
              <a:t>อำนาจ</a:t>
            </a:r>
            <a:r>
              <a:rPr lang="th-TH" sz="4000" b="1" dirty="0"/>
              <a:t>หน้าที่</a:t>
            </a:r>
            <a:r>
              <a:rPr lang="th-TH" sz="4000" b="1" dirty="0" smtClean="0"/>
              <a:t>ของคณะกรรมการสิทธิ</a:t>
            </a:r>
            <a:r>
              <a:rPr lang="th-TH" sz="4000" b="1" dirty="0"/>
              <a:t>มนุษยชนแห่งชาติในการตรวจสอบการละเมิดสิทธิมนุษยชนกรณี</a:t>
            </a:r>
            <a:r>
              <a:rPr lang="th-TH" sz="4000" b="1" dirty="0" smtClean="0"/>
              <a:t>ผู้ร้องและผู้</a:t>
            </a:r>
            <a:r>
              <a:rPr lang="th-TH" sz="4000" b="1" dirty="0"/>
              <a:t>ถูกร้องเป็นเอกชนด้วยกัน</a:t>
            </a:r>
            <a:endParaRPr lang="th-TH" sz="40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64903" y="2460111"/>
            <a:ext cx="9181774" cy="3880773"/>
          </a:xfrm>
        </p:spPr>
        <p:txBody>
          <a:bodyPr/>
          <a:lstStyle/>
          <a:p>
            <a:pPr marL="0" indent="0">
              <a:buNone/>
            </a:pPr>
            <a:r>
              <a:rPr lang="th-TH" dirty="0" smtClean="0"/>
              <a:t>  		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นอกจาก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สิทธิ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มนุษยชนจะ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มีความผูกพันต่อรัฐในการตรากฎหมายเพื่อส่งเสริมและคุ้มครองสิทธิมนุษยชน การใช้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บังคับกฎหมาย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โดยคำนึงถึงสิทธิมนุษยชนและการตรวจสอบการละเมิดสิทธิมนุษยชนโดยองค์กรตุลา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การและ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องค์กรที่มีอำนาจหน้าที่ในการส่งเสริมคุ้มครองสิทธิมนุษยชนเป็นการเฉพาะสิทธิ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มนุษยชนยัง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มีความผูกพัน ต่อเอกชนด้วยกันด้วยในการที่จะไม่กระทำการใดๆ ที่เป็นการละเมิดสิทธิ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มนุษยชนซึ่ง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กัน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และกัน</a:t>
            </a:r>
            <a:endParaRPr lang="th-TH" sz="3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63936" y="1055078"/>
            <a:ext cx="10090925" cy="4590500"/>
          </a:xfrm>
        </p:spPr>
        <p:txBody>
          <a:bodyPr/>
          <a:lstStyle/>
          <a:p>
            <a:pPr marL="0" indent="0">
              <a:buNone/>
            </a:pPr>
            <a:r>
              <a:rPr lang="th-TH" dirty="0" smtClean="0"/>
              <a:t>  		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ดังนั้น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รัฐจึงมีหน้าที่ต้องให้ความคุ้มครองสิทธิมนุษยชนของบุคคลซึ่งอาจเกิดจาก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การละเมิด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ของหน่วยงานหรือเจ้าหน้าที่ของรัฐและการละเมิดระหว่างเอกชนด้วยกันเองและในการที่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รัฐโดย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คณะกรรมการสิทธิมนุษยชนแห่งชาติซึ่งเป็นองค์กรที่มีอำนาจในการส่งเสริมคุ้มครอง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สิทธิมนุษยชน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เป็นการเฉพาะจะเข้าไปตรวจสอบการละเมิดสิทธิมนุษยชนในความสัมพันธ์ระหว่าง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เอกชนด้วยกัน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ดังกล่าวมีแนวคิด หลักการ และมาตรฐานสากลที่ต้องพิจารณา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ดังนี้</a:t>
            </a:r>
            <a:endParaRPr lang="th-TH" sz="32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95198" y="336646"/>
            <a:ext cx="10199932" cy="1320800"/>
          </a:xfrm>
        </p:spPr>
        <p:txBody>
          <a:bodyPr>
            <a:noAutofit/>
          </a:bodyPr>
          <a:lstStyle/>
          <a:p>
            <a:r>
              <a:rPr lang="th-TH" sz="4000" b="1" dirty="0"/>
              <a:t>๑.๓.๑ แนวคิดเกี่ยวกับการตรวจสอบการละเมิดสิทธิมนุษยชนในความสัมพันธ์</a:t>
            </a:r>
            <a:r>
              <a:rPr lang="th-TH" sz="4000" b="1" dirty="0" smtClean="0"/>
              <a:t>ระหว่างเอกชน</a:t>
            </a:r>
            <a:r>
              <a:rPr lang="th-TH" sz="4000" b="1" dirty="0"/>
              <a:t>ด้วยกันโดยคณะกรรมการสิทธิมนุษยชนแห่งชาติ</a:t>
            </a:r>
            <a:endParaRPr lang="th-TH" sz="40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4" y="2414955"/>
            <a:ext cx="9817796" cy="2977660"/>
          </a:xfrm>
        </p:spPr>
        <p:txBody>
          <a:bodyPr/>
          <a:lstStyle/>
          <a:p>
            <a:pPr marL="0" indent="0">
              <a:buNone/>
            </a:pPr>
            <a:r>
              <a:rPr lang="th-TH" sz="3200" dirty="0" smtClean="0"/>
              <a:t> 	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แนวคิด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พื้นฐานเกี่ยวกับการให้อำนาจคณะกรรมการสิทธิมนุษยชน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แห่งชาติตรวจสอบ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การละเมิดสิทธิมนุษยชนในความสัมพันธ์ระหว่างเอกชนกับเอกชนด้วยกัน เป็นแนวคิด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ที่เกิดขึ้น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ในช่วงศตวรรษที่ ๑๙ ทั้งนี้ เพื่อจะเยียวยาแก้ไข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ความยุติธรรม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และความไร้มนุษยธรรม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ที่เกิดขึ้น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ในสังคม ณ ขณะนั้นอันเป็นผลมาจากแนวคิดที่เรียกว่า “ลัทธิเสรีนิยม” (</a:t>
            </a:r>
            <a:r>
              <a:rPr lang="en-US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Liberalism)</a:t>
            </a:r>
            <a:endParaRPr lang="th-TH" sz="3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22491" y="486771"/>
            <a:ext cx="10363705" cy="1320800"/>
          </a:xfrm>
        </p:spPr>
        <p:txBody>
          <a:bodyPr>
            <a:noAutofit/>
          </a:bodyPr>
          <a:lstStyle/>
          <a:p>
            <a:r>
              <a:rPr lang="th-TH" sz="4000" b="1" dirty="0"/>
              <a:t>๑.๓.๒ หลักการเกี่ยวกับการตรวจสอบการละเมิดสิทธิมนุษยชนในความสัมพันธ์</a:t>
            </a:r>
            <a:r>
              <a:rPr lang="th-TH" sz="4000" b="1" dirty="0" smtClean="0"/>
              <a:t>ระหว่างเอกชน</a:t>
            </a:r>
            <a:r>
              <a:rPr lang="th-TH" sz="4000" b="1" dirty="0"/>
              <a:t>ด้วยกันโดยคณะกรรมการสิทธิมนุษยชนแห่งชาติ</a:t>
            </a:r>
            <a:endParaRPr lang="th-TH" sz="40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95447" y="2358482"/>
            <a:ext cx="10227227" cy="44995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2800" dirty="0" smtClean="0"/>
              <a:t> 	 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ละเมิดสิทธิมนุษยชน นอกเหนือจากการละเมิดสิทธิมนุษยชนโดยรัฐ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หรือกลุ่ม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ทางสังคมและการเมืองแล้ว ยังมีการละเมิดสิทธิมนุษยชนระหว่างเอกชน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ด้วยกัน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ซึ่งหากพิจารณาใน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แง่ของ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ความสัมพันธ์ระหว่างบุคคลดังกล่าวแล้วจะเห็นว่าเป็นความสัมพันธ์ระหว่างเอกชนกับ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เอกชนตาม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กฎหมายเอกชนบนพื้นฐานของหลักเจตนาและเสรีภาพในการแสดงเจตนาที่รัฐไม่ควรเข้า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ไปแทรกแซง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ในความสัมพันธ์ดังกล่าว แต่เนื่องจากคู่กรณีหรือคู่สัญญาอีกฝ่ายหนึ่งตกอยู่ในฐานะผู้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ที่ด้อย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กว่าหรือต้องเสียเปรียบอยู่เสมอและฝ่ายที่เหนือกว่าหรือที่ได้เปรียบได้กระทำต่อผู้ที่ด้อยกว่า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หรือต้อง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เสียเปรียบในลักษณะเป็นการละเมิดสิทธิมนุษยชน ดังนั้น รัฐจึงจำเป็นต้องเข้าไป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แทรกแซงใน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ความสัมพันธ์ระหว่างเอกชนกับเอกชนดังกล่าว ทั้งนี้เพื่อคุ้มครองสิทธิมนุษยชนของบุคคล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เหล่านั้นไม่ให้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ถูกละเมิดโดยเอกชนด้วยกันเอง</a:t>
            </a:r>
            <a:endParaRPr lang="th-TH" sz="32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6958" y="541361"/>
            <a:ext cx="10049806" cy="1320800"/>
          </a:xfrm>
        </p:spPr>
        <p:txBody>
          <a:bodyPr>
            <a:noAutofit/>
          </a:bodyPr>
          <a:lstStyle/>
          <a:p>
            <a:r>
              <a:rPr lang="th-TH" sz="4000" b="1" dirty="0"/>
              <a:t>๑.๓.๓ มาตรฐานสากลเกี่ยวกับการตรวจสอบการละเมิดสิทธิมนุษยชนใน</a:t>
            </a:r>
            <a:r>
              <a:rPr lang="th-TH" sz="4000" b="1" dirty="0" smtClean="0"/>
              <a:t>ความสัมพันธ์ระหว่าง</a:t>
            </a:r>
            <a:r>
              <a:rPr lang="th-TH" sz="4000" b="1" dirty="0"/>
              <a:t>เอกชนด้วยกันโดยสถาบันสิทธิ</a:t>
            </a:r>
            <a:r>
              <a:rPr lang="th-TH" sz="4000" b="1" dirty="0" smtClean="0"/>
              <a:t>มนุษยชนระดับชาติ</a:t>
            </a:r>
            <a:endParaRPr lang="th-TH" sz="40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4" y="2473569"/>
            <a:ext cx="10014112" cy="41137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smtClean="0"/>
              <a:t>  		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จากความ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พยายามในการจัดตั้งสถาบันสิทธิมนุษยชนระดับชาติของ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องค์การสหประชาชาติ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ทำให้เกิดหลักการว่าด้วยสถานะและหน้าที่ของสถาบันแห่งชาติเพื่อการ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คุ้มครองและ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ส่งเสริมสิทธิมนุษยชนขึ้นเรียกว่า “</a:t>
            </a:r>
            <a:r>
              <a:rPr lang="th-TH" sz="32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หลักการปารีส (</a:t>
            </a:r>
            <a:r>
              <a:rPr lang="en-US" sz="320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Paris Principles)”</a:t>
            </a:r>
            <a:r>
              <a:rPr lang="en-US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และหลักการ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ดังกล่าวได้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กลายเป็นแนวทางในการจัดตั้งสถาบันสิทธิมนุษยชนระดับชาติในประเทศต่างๆ ตามมา และถือ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ว่าหลักการ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ปารีสเป็นมาตรฐานสากลระหว่างประเทศที่จะทำให้สถาบันสิทธิมนุษยชน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ระดับชาติใน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ประเทศต่างๆ มีความเป็นเอกภาพและมีประสิทธิภาพในการส่งเสริมและคุ้มครองสิทธิ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มนุษยชนภายในประเทศ</a:t>
            </a:r>
            <a:endParaRPr lang="th-TH" sz="3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312827" cy="1320800"/>
          </a:xfrm>
        </p:spPr>
        <p:txBody>
          <a:bodyPr>
            <a:normAutofit fontScale="90000"/>
          </a:bodyPr>
          <a:lstStyle/>
          <a:p>
            <a:r>
              <a:rPr lang="th-TH" b="1" dirty="0"/>
              <a:t>๑.๓.๔ บทบาทในการคุ้มครองสิทธิมนุษยชนโดยภาคเอกชน</a:t>
            </a:r>
            <a:r>
              <a:rPr lang="th-TH" b="1" dirty="0" smtClean="0"/>
              <a:t>ตาแนวคิดเรื่อง“</a:t>
            </a:r>
            <a:r>
              <a:rPr lang="th-TH" b="1" dirty="0"/>
              <a:t>ความรับผิดชอบต่อสังคมของธุรกิจ” </a:t>
            </a:r>
            <a:br>
              <a:rPr lang="th-TH" b="1" dirty="0" smtClean="0"/>
            </a:br>
            <a:r>
              <a:rPr lang="th-TH" b="1" dirty="0" smtClean="0"/>
              <a:t>(</a:t>
            </a:r>
            <a:r>
              <a:rPr lang="en-US" b="1" dirty="0"/>
              <a:t>Corporate </a:t>
            </a:r>
            <a:r>
              <a:rPr lang="en-US" b="1" dirty="0" smtClean="0"/>
              <a:t>Social Responsibility </a:t>
            </a:r>
            <a:r>
              <a:rPr lang="en-US" b="1" dirty="0"/>
              <a:t>(CSR))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54755" y="2450123"/>
            <a:ext cx="9824968" cy="4080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/>
              <a:t>  		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นอกจาก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การคุ้มครองสิทธิมนุษยชนจะเป็นอำนาจหน้าที่และบทบาทโดยตรง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ของคณะกรรมการ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สิทธิมนุษยชนแห่งชาติซึ่งเป็นองค์กรภาครัฐแล้ว ปัจจุบันภาคเอกชนโดยเฉพาะใน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ภาคธุรกิจ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ก็ได้มีความพยายามที่จะกำหนดหลักเกณฑ์เพื่อใช้ในการคุ้มครองสิทธิมนุษยชนใน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ความสัมพันธ์ระหว่าง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เอกชนด้วยกันซึ่งได้มีการดำเนินการภายใต้หลักเกณฑ์ “ความรับผิดชอบต่อสังคมของธุรกิจ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”</a:t>
            </a:r>
            <a:r>
              <a:rPr lang="en-US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(Corporate </a:t>
            </a:r>
            <a:r>
              <a:rPr lang="en-US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Social Responsibility (CSR))</a:t>
            </a:r>
            <a:endParaRPr lang="th-TH" sz="3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/>
              <a:t>บทที่ ๒</a:t>
            </a:r>
            <a:endParaRPr lang="th-TH" sz="48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13812" y="2078703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b="1" dirty="0"/>
              <a:t>คณะกรรมการสิทธิมนุษยชน</a:t>
            </a:r>
            <a:r>
              <a:rPr lang="th-TH" sz="3200" b="1" dirty="0" smtClean="0"/>
              <a:t>แห่งชาติกับการตรว</a:t>
            </a:r>
            <a:r>
              <a:rPr lang="th-TH" sz="3200" b="1" dirty="0"/>
              <a:t>จสอบการละเมิด</a:t>
            </a:r>
            <a:r>
              <a:rPr lang="th-TH" sz="3200" b="1" dirty="0" smtClean="0"/>
              <a:t>สิทธิมนุษยชนใน</a:t>
            </a:r>
            <a:r>
              <a:rPr lang="th-TH" sz="3200" b="1" dirty="0"/>
              <a:t>ความสัมพันธ์</a:t>
            </a:r>
            <a:r>
              <a:rPr lang="th-TH" sz="3200" b="1" dirty="0" smtClean="0"/>
              <a:t>ระหว่างเอก</a:t>
            </a:r>
            <a:r>
              <a:rPr lang="th-TH" sz="3200" b="1" dirty="0"/>
              <a:t>ชน</a:t>
            </a:r>
            <a:r>
              <a:rPr lang="th-TH" sz="3200" b="1" dirty="0" smtClean="0"/>
              <a:t>ด้วยกันของ</a:t>
            </a:r>
            <a:r>
              <a:rPr lang="th-TH" sz="3200" b="1" dirty="0"/>
              <a:t>ไทยและต่างประเทศ</a:t>
            </a:r>
            <a:endParaRPr lang="th-TH" sz="32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65610" y="1258569"/>
            <a:ext cx="9735908" cy="4349040"/>
          </a:xfrm>
        </p:spPr>
        <p:txBody>
          <a:bodyPr/>
          <a:lstStyle/>
          <a:p>
            <a:pPr marL="0" indent="0">
              <a:buNone/>
            </a:pP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endParaRPr lang="th-TH" sz="32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ภายหลัง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จากการประกาศปฏิญญาสากลว่าด้วยสิทธิมนุษยชน เมื่อวันที่</a:t>
            </a:r>
            <a:r>
              <a:rPr lang="en-US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10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ธันวาคม ค</a:t>
            </a:r>
            <a:r>
              <a:rPr lang="en-US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ศ</a:t>
            </a:r>
            <a:r>
              <a:rPr lang="en-US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.1948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ซึ่งเป็นผลของแนวความคิดในทางปรัชญาเกี่ยวกับสิทธิมนุษย์ได้ทวี ความสำคัญมากขึ้นตามลำดับ จนกล่าวได้ว่าเป็นหน้าที่ของประเทศต่างๆ ที่จะต้องร่วมมือกันหาทางคุ้มครองสิทธิดีที่สุด พัฒนาการสูงสุดของความร่วมมือกันเพื่อคุ้มครองสิทธิมนุษยชนของประเทศต่างๆที่เกิดขึ้นในเวทีระดับโลกคือ การยกระดับความสำคัญของสิทธิเอกชน ให้เป็นสิทธิระหว่าง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ประเทศ</a:t>
            </a:r>
            <a:endParaRPr lang="th-TH" sz="3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2.1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บทบาทและอำนาจหน้าที่ขององค์กรที่ทำหน้าที่คุ้มครองสิทธิมนุษยชนระดับภูมิภาค</a:t>
            </a:r>
            <a:endParaRPr lang="th-TH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4" y="2160589"/>
            <a:ext cx="9767928" cy="3880773"/>
          </a:xfrm>
        </p:spPr>
        <p:txBody>
          <a:bodyPr/>
          <a:lstStyle/>
          <a:p>
            <a:r>
              <a:rPr lang="th-TH" sz="40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บทบาทและอำนาจหน้าที่ขององค์กรที่ทำหน้าที่คุ้มครองสิทธิมนุษยชนของสหภาพยุโรป</a:t>
            </a:r>
            <a:endParaRPr lang="th-TH" sz="40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		จุดเริ่มต้น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ของระบบกรคุ้มครองสิทธิมนุษยชนในแถบทวีปยุโรปสืบเนื่องจากรัฐต่างๆ ในภูมิภาคยุโรปเกิดความเกรงกลัวต่อลัทธิคอมมิวนิสต์ที่กำลังคุกคามต่อสิทธิขั้นพื้นฐานและเสรีภาพทางการเมืองของประชาชนจึงพยายามร่วมมือกันในระดับภูมิภาค เพื่อก่อตั้งองค์การระหว่างประเทศที่เรียกว่า สภายุโรป </a:t>
            </a:r>
            <a:r>
              <a:rPr lang="en-US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(Council of Europe)</a:t>
            </a:r>
            <a:endParaRPr lang="th-TH" sz="3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endParaRPr lang="th-TH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91058" y="1254370"/>
            <a:ext cx="9586172" cy="45997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/>
              <a:t>  	   </a:t>
            </a:r>
            <a:r>
              <a:rPr lang="th-TH" sz="32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จาก</a:t>
            </a:r>
            <a:r>
              <a:rPr lang="th-TH" sz="32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ความไม่เสมอภาคเท่าเทียมกันในความเป็นจริงที่เกิดขึ้นใน</a:t>
            </a:r>
            <a:r>
              <a:rPr lang="th-TH" sz="32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สังคม </a:t>
            </a:r>
            <a:endParaRPr lang="th-TH" sz="3200" dirty="0" smtClean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th-TH" sz="32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ถือ   </a:t>
            </a:r>
            <a:r>
              <a:rPr lang="th-TH" sz="3200" i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เป็นการละเมิดสิทธิมนุษยชน </a:t>
            </a:r>
            <a:r>
              <a:rPr lang="th-TH" sz="3200" i="1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32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				</a:t>
            </a:r>
            <a:endParaRPr lang="th-TH" sz="3200" dirty="0" smtClean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th-TH" sz="32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	    รัฐ</a:t>
            </a:r>
            <a:r>
              <a:rPr lang="th-TH" sz="32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จึงมีหน้าที่ต้องเข้าไปปกป้องคุ้มครองผู้ที่อ่อนแอกว่า เพื่อให้เกิดความเป็นธรรมในสังคม เพื่อให้มีสภาพความเป็นอยู่ที่เท่าเทียมกันทั้งความเป็นจริงและในทางกฎหมายไม่น้อยไปกว่าผู้มีอำนาจหรือผู้มีฐานะทางเศรษฐกิจดี และเพื่อเป็นการคุ้มครองสิทธิมนุษยชนของคนเหล่านั้น</a:t>
            </a:r>
            <a:endParaRPr lang="th-TH" sz="3200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th-TH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4" y="1119117"/>
            <a:ext cx="9394714" cy="4922246"/>
          </a:xfrm>
        </p:spPr>
        <p:txBody>
          <a:bodyPr/>
          <a:lstStyle/>
          <a:p>
            <a:r>
              <a:rPr lang="th-TH" sz="4000" b="1" dirty="0"/>
              <a:t>บทบาทและอำนาจหน้าที่ขององค์กรที่ทำหน้าที่คุ้มครองสิทธิมนุษยชนในทวีป</a:t>
            </a:r>
            <a:r>
              <a:rPr lang="th-TH" sz="4000" b="1" dirty="0" smtClean="0"/>
              <a:t>อเมริกา</a:t>
            </a:r>
            <a:endParaRPr lang="th-TH" sz="4000" b="1" dirty="0" smtClean="0"/>
          </a:p>
          <a:p>
            <a:pPr marL="0" indent="0">
              <a:buNone/>
            </a:pPr>
            <a:r>
              <a:rPr lang="th-TH" sz="3200" dirty="0"/>
              <a:t> </a:t>
            </a:r>
            <a:r>
              <a:rPr lang="th-TH" sz="3200" dirty="0" smtClean="0"/>
              <a:t>		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ประกาศใช้อนุสัญญายุโรปว่าด้วยการคุ้มครองสิทธิมนุษยชนและเสรีภาพขั้นพื้นฐาน ค</a:t>
            </a:r>
            <a:r>
              <a:rPr lang="en-US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ศ</a:t>
            </a:r>
            <a:r>
              <a:rPr lang="en-US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.1950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ได้แผ่อิทธิพลทางความคิดไปยังทวีปอเมริกา จนนำมาสู่การร่วมมือกันเพื่อจัดทำสนธิสัญญาให้ความคุ้มครองสิทธิมนุษยชนขึ้นฉบับหนึ่งซึ่งมีลักษณะเป็นการดำเนินงานตามแบบอย่างเช่นเดียวกับอนุสัญญายุโรป</a:t>
            </a:r>
            <a:endParaRPr lang="th-TH" sz="32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0730" y="1137007"/>
            <a:ext cx="10118045" cy="4417632"/>
          </a:xfrm>
        </p:spPr>
        <p:txBody>
          <a:bodyPr/>
          <a:lstStyle/>
          <a:p>
            <a:r>
              <a:rPr lang="th-TH" sz="4000" b="1" dirty="0"/>
              <a:t>บทบาทและอำนาจหน้าที่ขององค์กรที่ทำหน้าที่คุ้มครองสิทธิมนุษยชนในทวีป</a:t>
            </a:r>
            <a:r>
              <a:rPr lang="th-TH" sz="4000" b="1" dirty="0" err="1" smtClean="0"/>
              <a:t>แอฟ</a:t>
            </a:r>
            <a:r>
              <a:rPr lang="th-TH" sz="4000" b="1" dirty="0" smtClean="0"/>
              <a:t>ริกา</a:t>
            </a:r>
            <a:endParaRPr lang="th-TH" sz="4000" b="1" dirty="0" smtClean="0"/>
          </a:p>
          <a:p>
            <a:pPr marL="0" indent="0">
              <a:buNone/>
            </a:pP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		ระบบ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การคุ้มครองสิทธิมนุษยชนในทวีปแอฟริกาได้กำเนิดขึ้นโดยผลของการจัดตั้ง องค์การแห่งเอกภาพของแอฟริกัน ในปี ค</a:t>
            </a:r>
            <a:r>
              <a:rPr lang="en-US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ศ</a:t>
            </a:r>
            <a:r>
              <a:rPr lang="en-US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</a:t>
            </a:r>
            <a:r>
              <a:rPr lang="en-US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1963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ซึ้ง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มีฐานะเป็นองค์กรระหว่างประเทศโดยก่อตั่งขึ้นจากแรงบัลดาลในการต่อต้านระบบอาณานิคม ที่ยึดครองทวีป</a:t>
            </a:r>
            <a:r>
              <a:rPr lang="th-TH" sz="3200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แอฟ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ริกาในช่วงปลายทศวรรษที่</a:t>
            </a:r>
            <a:r>
              <a:rPr lang="en-US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1950 </a:t>
            </a:r>
            <a:endParaRPr lang="en-US" sz="3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endParaRPr lang="th-TH" sz="20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50038" y="371522"/>
            <a:ext cx="9749555" cy="1320800"/>
          </a:xfrm>
        </p:spPr>
        <p:txBody>
          <a:bodyPr>
            <a:normAutofit/>
          </a:bodyPr>
          <a:lstStyle/>
          <a:p>
            <a:r>
              <a:rPr lang="en-US" sz="4000" dirty="0"/>
              <a:t>2.2</a:t>
            </a:r>
            <a:r>
              <a:rPr lang="th-TH" sz="4000" dirty="0"/>
              <a:t>บทบาทและอำนาจหน้าที่ขององค์กรที่ทำหน้าที่คุ้มครองสิทธิมนุษยชนระดับประเทศ</a:t>
            </a:r>
            <a:endParaRPr lang="th-TH" sz="40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72955" y="1555844"/>
            <a:ext cx="11068335" cy="5158855"/>
          </a:xfrm>
        </p:spPr>
        <p:txBody>
          <a:bodyPr>
            <a:normAutofit fontScale="92500" lnSpcReduction="10000"/>
          </a:bodyPr>
          <a:lstStyle/>
          <a:p>
            <a:r>
              <a:rPr lang="th-TH" sz="39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บทบาทและอำนาจหน้าที่ขององค์กรที่ทำหน้าที่คุ้มครองสิทธิมนุษยชนในประเทศสาธารณรัฐ</a:t>
            </a:r>
            <a:r>
              <a:rPr lang="th-TH" sz="39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ฝรั่งเศส</a:t>
            </a:r>
            <a:endParaRPr lang="th-TH" sz="3900" b="1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th-TH" sz="2800" dirty="0" smtClean="0"/>
              <a:t> 		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นอกเหนือจาก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บทบาทและอำนาจหน้าที่ขององค์กรที่ทำหน้าที่คุ้มครองสิทธิมนุษยชนใน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ระดับประเทศองค์กร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ทำหน้าที่คุ้มครองสิทธิมนุษยชนในประเทศสาธารณรัฐฝรั่งเศสนอกเหนือจากบทบาทและอำนาจหน้าที่ขององค์กรที่ทำหน้าที่คุ้มครองสิทธิมนุษยชนในทวีปยุโรป ซึ่งสาธารณรัฐฝรั่งเศสจะต้องปฏิบัติตามในฐานะประเทศที่อยู่ในกลุ่มสหภาพยุโรปแล้วในกฎหมายภายในของประเทศสาธารณรัฐฝรั่งเศสเองก็ได้ตรากฎหมายที่เกี่ยวข้องกับการคุ้มครองสิทธิมนุษยชนได้แก่รัฐบัญญัติที่ 2007 -292 ลงวันที่ 5 มีนาคม 2007 ว่าด้วยคณะกรรมการที่ปรึกษาแห่งชาติด้านสิทธิมนุษยชนโดยกำหนดให้มีคณะกรรมการที่ปรึกษาแห่งชาติด้านสิทธิมนุษยชนขึ้นเพื่อทำหน้าที่ส่งเสริมและคุ้มครองสิทธิมนุษยชนและรัฐกฤษฎีกาที่2007-1137 ลงวันที่26 กรกฎาคม 2007 ว่าด้วยองค์ประกอบและการปฏิบัติหน้าที่ของคณะกรรมการที่ปรึกษาแห่งชาติด้านสิทธิมนุษยชน</a:t>
            </a:r>
            <a:endParaRPr lang="th-TH" sz="3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endParaRPr lang="th-TH" b="1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18277" y="736980"/>
            <a:ext cx="9285532" cy="5672872"/>
          </a:xfrm>
        </p:spPr>
        <p:txBody>
          <a:bodyPr>
            <a:normAutofit/>
          </a:bodyPr>
          <a:lstStyle/>
          <a:p>
            <a:r>
              <a:rPr lang="th-TH" sz="4000" dirty="0"/>
              <a:t>บทบาทและอำนาจหน้าที่ขององค์กรที่ทำหน้าที่คุ้มครองสิทธิมนุษยชนในประเทศ</a:t>
            </a:r>
            <a:r>
              <a:rPr lang="th-TH" sz="4000" dirty="0" smtClean="0"/>
              <a:t>เยอรมนี</a:t>
            </a:r>
            <a:endParaRPr lang="th-TH" sz="4000" dirty="0" smtClean="0"/>
          </a:p>
          <a:p>
            <a:pPr marL="914400" lvl="2" indent="0">
              <a:buNone/>
            </a:pP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ในช่วง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ระยะเวลาระหว่างสงครามโลกครั้งที่ 1 กับครั้งที่ 2 ได้เกิดระบอบการปกครองเผด็จการซึ่งก่อตั้งตัวขึ้นในสหพันธ์สาธารณรัฐเยอรมนี เมื่อ ค.ศ.1920 และดำเนินต่อไปจนถึงสงครามโลกครั้งที่ 2 ระบอบการปกครองดังกล่าวได้มีการล่วงละเมิดสิทธิมนุษยชนอย่างรุนแรง ในขณะที่สงครามโลกครั้งที่ 2 ทำให้เกิดการทำลายล้างชีวิตและศักดิ์ศรีของมนุษย์ อย่างกว้างขวางรวมทั้งความพยายามที่จะทำลายกลุ่มชนต่างๆโดยอ้างเหตุแห่งเชื้อชาติและศาสนา ดังนั้นจึงปรากฏอย่างแน่ชัดว่าจำเป็นต้องมีบทบัญญัติระดับนานาชาติเพื่อเป็นเครื่องมือในการคุ้มครองสิทธิมนุษยชน</a:t>
            </a:r>
            <a:endParaRPr lang="th-TH" sz="3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4" y="614149"/>
            <a:ext cx="9490248" cy="5427213"/>
          </a:xfrm>
        </p:spPr>
        <p:txBody>
          <a:bodyPr>
            <a:normAutofit/>
          </a:bodyPr>
          <a:lstStyle/>
          <a:p>
            <a:r>
              <a:rPr lang="th-TH" sz="4000" dirty="0"/>
              <a:t>บทบาทและอำนาจหน้าที่ขององค์กรที่ทำหน้าที่คุ้มครองสิทธิมนุษยชนในประเทศ</a:t>
            </a:r>
            <a:r>
              <a:rPr lang="th-TH" sz="4000" dirty="0" smtClean="0"/>
              <a:t>แคนาดา</a:t>
            </a:r>
            <a:endParaRPr lang="th-TH" sz="4000" dirty="0" smtClean="0"/>
          </a:p>
          <a:p>
            <a:pPr marL="0" indent="0">
              <a:buNone/>
            </a:pPr>
            <a:r>
              <a:rPr lang="th-TH" sz="2800" dirty="0" smtClean="0"/>
              <a:t>  </a:t>
            </a:r>
            <a:r>
              <a:rPr lang="th-TH" sz="32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ประเทศ</a:t>
            </a:r>
            <a:r>
              <a:rPr lang="th-TH" sz="32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แคนาดาได้ตามกฎหมายที่เกี่ยวข้องกับการคุ้มครองสิทธิมนุษยชนได้แก่ </a:t>
            </a:r>
            <a:r>
              <a:rPr lang="en-US" sz="32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Canadian Human Rights ACT 1985</a:t>
            </a:r>
            <a:r>
              <a:rPr lang="th-TH" sz="32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ซึ่งมีหลักการเพื่อรับรองความเสมอภาคของบุคคลขจัดการเลือกปฏิบัติในการจ้างงานและการได้รับความคุ้มครองจากการพิจารณาคดีของศาลอย่างเท่าเทียมกัน </a:t>
            </a:r>
            <a:br>
              <a:rPr lang="th-TH" sz="32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32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กฎหมายดังกล่าวได้กำหนดให้จัดตั้งองค์กรคุ้มครองสิทธิมนุษยชนไว้เป็นการเฉพาะเมื่อปีค.ศ. 1977 ได้แก่คณะกรรมการสิทธิมนุษยชนแห่งชาติแคนาดา</a:t>
            </a:r>
            <a:r>
              <a:rPr lang="en-US" sz="32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the Canadian Human Rights Commission</a:t>
            </a:r>
            <a:endParaRPr lang="th-TH" sz="3200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th-TH" dirty="0"/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91233" y="1270000"/>
            <a:ext cx="8596668" cy="4497754"/>
          </a:xfrm>
        </p:spPr>
        <p:txBody>
          <a:bodyPr/>
          <a:lstStyle/>
          <a:p>
            <a:r>
              <a:rPr lang="th-TH" sz="4000" dirty="0"/>
              <a:t>บทบาทและอำนาจหน้าที่ขององค์กรที่ทำหน้าที่คุ้มครองสิทธิมนุษยชนสาธารณรัฐเกาหลี</a:t>
            </a:r>
            <a:endParaRPr lang="th-TH" sz="4000" dirty="0"/>
          </a:p>
          <a:p>
            <a:pPr marL="0" indent="0">
              <a:buNone/>
            </a:pPr>
            <a:r>
              <a:rPr lang="th-TH" sz="3200" dirty="0" smtClean="0"/>
              <a:t> 		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สำนักงาน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คณะกรรมการสิทธิมนุษยชนแห่งชาติแห่งประเทศสาธารณรัฐเกาหลีก่อตั้งขึ้นเมื่อวันที่ 25 พฤศจิกายน 2001 โดยมีวัตถุประสงค์เพื่อเป็นสถาบันระดับชาติที่ทำงานเกี่ยวข้องกับการส่งเสริมคุ้มครองสิทธิมนุษยชนโดยคำนึงถึงศักดิ์ศรีความเป็นมนุษย์สิทธิเสรีภาพรวมทั้งสนธิสัญญาระหว่างประเทศด้านสิทธิมนุษยชนที่ประเทศสาธารณรัฐเกาหลีได้ลงนามไว้</a:t>
            </a:r>
            <a:endParaRPr lang="th-TH" sz="3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endParaRPr lang="th-TH" sz="3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90982" y="1105471"/>
            <a:ext cx="9503896" cy="5099666"/>
          </a:xfrm>
        </p:spPr>
        <p:txBody>
          <a:bodyPr>
            <a:normAutofit/>
          </a:bodyPr>
          <a:lstStyle/>
          <a:p>
            <a:r>
              <a:rPr lang="th-TH" sz="4000" dirty="0"/>
              <a:t>บทบาทและอำนาจหน้าที่ขององค์กรที่ทำหน้าที่คุ้มครองสิทธิมนุษยชนในประเทศ</a:t>
            </a:r>
            <a:r>
              <a:rPr lang="th-TH" sz="4000" dirty="0" smtClean="0"/>
              <a:t>ไทย</a:t>
            </a:r>
            <a:endParaRPr lang="th-TH" sz="4000" dirty="0" smtClean="0"/>
          </a:p>
          <a:p>
            <a:pPr marL="0" indent="0">
              <a:buNone/>
            </a:pPr>
            <a:r>
              <a:rPr lang="th-TH" sz="32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ตามบทบัญญัติของรัฐธรรมนูญแห่งราชอาณาจักรไทยพุทธศักราช 2550 ได้กำหนดให้มีองค์กรทำหน้าที่ให้ความคุ้มครองสิทธิและเสรีภาพของบุคคลซึ่งแบ่งออกเป็น 2 กลุ่มคือ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     </a:t>
            </a:r>
            <a:endParaRPr lang="th-TH" sz="3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 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กลุ่ม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แรก 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คือการ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ให้ความคุ้มครองสิทธิและเสรีภาพของบุคคลโดยองค์กรตุลาการ</a:t>
            </a:r>
            <a:b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  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กลุ่มที่สอง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คือการให้ความคุ้มครองสิทธิและเสรีภาพของบุคคลโดยองค์กรตามรัฐธรรมนูญ</a:t>
            </a:r>
            <a:b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endParaRPr lang="th-TH" sz="32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th-TH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22993" y="836756"/>
            <a:ext cx="9449305" cy="49362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นอกจากนี้ยังมีหน่วยงานภายในองค์กรของรัฐที่ทำหน้าที่คุ้มครองสิทธิและเสรีภาพของประชาชนเป็นการเฉพาะโดยการทำหน้าที่ให้ความคุ้มครองสิทธิและเสรีภาพของบุคคลตามรัฐธรรมนูญขององค์กรเหล่านี้มีหลักเกณฑ์และวิธีการที่แตกต่างกันไปตามที่กำหนดไว้ในกฎหมายในที่นี้จะได้ทำกา</a:t>
            </a:r>
            <a:r>
              <a:rPr lang="th-TH" sz="3200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รศึกษา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องค์กรที่ทำหน้าที่ให้ความคุ้มครองสิทธิโดยแบ่งออกเป็น</a:t>
            </a:r>
            <a:endParaRPr lang="th-TH" sz="3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องค์กรฝ่ายนิติบัญญัติ  </a:t>
            </a:r>
            <a:endParaRPr lang="th-TH" sz="3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องค์กรในฝ่ายบริหาร  </a:t>
            </a:r>
            <a:endParaRPr lang="th-TH" sz="3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องค์กรในฝ่ายตุลาการ  </a:t>
            </a:r>
            <a:endParaRPr lang="th-TH" sz="3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องค์กรเฉพาะด้านคุ้มครองสิทธิ</a:t>
            </a:r>
            <a:endParaRPr lang="th-TH" sz="3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endParaRPr lang="th-TH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93857" y="2515081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/>
              <a:t>  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-พิจารณากฎหมายเกี่ยวกับการคุ้มครองสิทธิมนุษยชนของประเทศต่างๆจะเห็นได้ถึงลักษณะร่วมกันในหลายประการ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ดังนี้</a:t>
            </a:r>
            <a:endParaRPr lang="th-TH" sz="3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677334" y="86890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th-TH" dirty="0" smtClean="0"/>
              <a:t>		บทสรุป</a:t>
            </a:r>
            <a:r>
              <a:rPr lang="th-TH" dirty="0"/>
              <a:t>วิเคราะห์เปรียบเทียบเกี่ยวกับขอบเขตอำนาจหน้าที่ขององค์กรที่ทำหน้าที่คุ้มครองสิทธิมนุษยชนในความสัมพันธ์ระหว่างเอกชนด้วยกันในประเทศต่างๆ</a:t>
            </a:r>
            <a:endParaRPr lang="th-TH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3"/>
          <p:cNvSpPr>
            <a:spLocks noGrp="1"/>
          </p:cNvSpPr>
          <p:nvPr>
            <p:ph idx="1"/>
          </p:nvPr>
        </p:nvSpPr>
        <p:spPr>
          <a:xfrm>
            <a:off x="909346" y="1546439"/>
            <a:ext cx="8596668" cy="388077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th-TH" sz="32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ประการที่หนึ่ง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ระเทศต่างๆได้ตรากฎหมายเพื่อการส่งเสริมและคุ้มครองสิทธิมนุษยชนเป็นการเฉพาะตามมาตรฐานที่กำหนดไว้ในหลักการปารีส ยกเว้นประเทศสหพันธ์สาธารณรัฐเยอรมนี ซึ่งไม่มีองค์กรคุ้มครองสิทธิมนุษยชนโดยเฉพาะแต่จะใช้ระบบการตรวจสอบโดยศาล</a:t>
            </a:r>
            <a:endParaRPr lang="th-TH" sz="3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5633"/>
          </a:xfrm>
        </p:spPr>
        <p:txBody>
          <a:bodyPr/>
          <a:lstStyle/>
          <a:p>
            <a:r>
              <a:rPr lang="th-TH" dirty="0" smtClean="0"/>
              <a:t>บทที่</a:t>
            </a:r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3" y="1125415"/>
            <a:ext cx="10582849" cy="55758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dirty="0"/>
              <a:t>แนวคิดเกี่ยวกับสิทธิมนุษยชนและการ</a:t>
            </a:r>
            <a:r>
              <a:rPr lang="th-TH" sz="3200" dirty="0" smtClean="0"/>
              <a:t>คุ้มครอง</a:t>
            </a:r>
            <a:r>
              <a:rPr lang="th-TH" sz="3200" dirty="0"/>
              <a:t>สิทธิมนุษยชน </a:t>
            </a:r>
            <a:endParaRPr lang="th-TH" sz="3200" dirty="0" smtClean="0"/>
          </a:p>
          <a:p>
            <a:pPr marL="0" indent="0">
              <a:buNone/>
            </a:pPr>
            <a:r>
              <a:rPr lang="th-TH" sz="2000" dirty="0" smtClean="0"/>
              <a:t>   		</a:t>
            </a:r>
            <a:r>
              <a:rPr lang="th-TH" sz="28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แนวความคิด</a:t>
            </a: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เรื่องสิทธิมนุษยชนและการ</a:t>
            </a:r>
            <a:r>
              <a:rPr lang="th-TH" sz="28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คุ้มครอง</a:t>
            </a: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สิทธิมนุษยชนมีมา</a:t>
            </a:r>
            <a:r>
              <a:rPr lang="th-TH" sz="28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ตั้งแต่สมัย</a:t>
            </a: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กรีกโรมัน </a:t>
            </a:r>
            <a:endParaRPr lang="th-TH" sz="2800" dirty="0" smtClean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28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	อัน</a:t>
            </a: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เนื่องมาจากสภาพสังคมที่</a:t>
            </a:r>
            <a:r>
              <a:rPr lang="th-TH" sz="28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ไร้ระบบ</a:t>
            </a: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ระเบียบในการปกครอง ณ ขณะนั้น การดําเนินชีวิต</a:t>
            </a:r>
            <a:r>
              <a:rPr lang="th-TH" sz="28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ของผู้คน </a:t>
            </a: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ในยุคนั้นจึง</a:t>
            </a:r>
            <a:r>
              <a:rPr lang="th-TH" sz="28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ค่อนข้าง</a:t>
            </a: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ที่</a:t>
            </a:r>
            <a:r>
              <a:rPr lang="th-TH" sz="28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จะเป็น</a:t>
            </a: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อิสระ และจากการที่</a:t>
            </a:r>
            <a:r>
              <a:rPr lang="th-TH" sz="28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ต่าง</a:t>
            </a: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คน</a:t>
            </a:r>
            <a:r>
              <a:rPr lang="th-TH" sz="28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ต่าง</a:t>
            </a: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มีอิสระ</a:t>
            </a:r>
            <a:r>
              <a:rPr lang="th-TH" sz="28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ดังกล่าว การใช้สิทธิ</a:t>
            </a: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เสรีภาพ </a:t>
            </a:r>
            <a:endParaRPr lang="th-TH" sz="2800" dirty="0" smtClean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28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	ใน</a:t>
            </a: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การดําเนินชีวิต</a:t>
            </a:r>
            <a:r>
              <a:rPr lang="th-TH" sz="28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ของแต่ละ</a:t>
            </a: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คนมักจะมีการ</a:t>
            </a:r>
            <a:r>
              <a:rPr lang="th-TH" sz="28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ล่วง</a:t>
            </a: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ละเมิดหรือกระทบกระทั่งสิทธิเสรีภาพ</a:t>
            </a:r>
            <a:r>
              <a:rPr lang="th-TH" sz="28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ของผู้อื่น อยู่เสมอๆ </a:t>
            </a: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และเมื่อมีการ</a:t>
            </a:r>
            <a:r>
              <a:rPr lang="th-TH" sz="28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ล่วง</a:t>
            </a: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ละเมิดหรือกระทบกระทั่งกัน</a:t>
            </a:r>
            <a:r>
              <a:rPr lang="th-TH" sz="28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ดังกล่าว</a:t>
            </a: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เกิดขึ้น </a:t>
            </a:r>
            <a:r>
              <a:rPr lang="th-TH" sz="28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ต่าง</a:t>
            </a: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คน</a:t>
            </a:r>
            <a:r>
              <a:rPr lang="th-TH" sz="28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ต่าง</a:t>
            </a: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ก็มีอํานาจที่จะ บังคับการตามสิทธิเสรีภาพและลงโทษ</a:t>
            </a:r>
            <a:r>
              <a:rPr lang="th-TH" sz="28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ผู้ล่วงละเมิดด้วยกํา</a:t>
            </a: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ลังของตนในลักษณะของการ</a:t>
            </a:r>
            <a:r>
              <a:rPr lang="th-TH" sz="28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แก้แค้น </a:t>
            </a: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ทดแทน </a:t>
            </a:r>
            <a:endParaRPr lang="th-TH" sz="2800" dirty="0" smtClean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28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	ทําให้เกิดปัญหา</a:t>
            </a: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ความ</a:t>
            </a:r>
            <a:r>
              <a:rPr lang="th-TH" sz="28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ขัดแย</a:t>
            </a: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้</a:t>
            </a:r>
            <a:r>
              <a:rPr lang="th-TH" sz="28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งระหว่างผู้คน</a:t>
            </a: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ในสังคม และจากการ</a:t>
            </a:r>
            <a:r>
              <a:rPr lang="th-TH" sz="28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ไร้ระบบ</a:t>
            </a: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ระเบียบในการ ปกครอง</a:t>
            </a:r>
            <a:r>
              <a:rPr lang="th-TH" sz="28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ดังกล่าว </a:t>
            </a: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การปกครอง</a:t>
            </a:r>
            <a:r>
              <a:rPr lang="th-TH" sz="28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บ้านเมือง </a:t>
            </a: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ณ ขณะนั้นจึง</a:t>
            </a:r>
            <a:r>
              <a:rPr lang="th-TH" sz="28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อยู่ที่</a:t>
            </a: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ดุลพินิจ</a:t>
            </a:r>
            <a:r>
              <a:rPr lang="th-TH" sz="28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ของผู้ปกครอง</a:t>
            </a: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ที่จะกระทําตามที่ ตน</a:t>
            </a:r>
            <a:r>
              <a:rPr lang="th-TH" sz="28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เห็นสมควร และผูปกครองมักจะใช้อํานาจ</a:t>
            </a: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ปกครองในลักษณะตามอําเภอใจกดขี่</a:t>
            </a:r>
            <a:r>
              <a:rPr lang="th-TH" sz="28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ข่ม</a:t>
            </a: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เหง</a:t>
            </a:r>
            <a:r>
              <a:rPr lang="th-TH" sz="28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ผู้ใต้ปกครอง ให้ได้รับ</a:t>
            </a: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ความ</a:t>
            </a:r>
            <a:r>
              <a:rPr lang="th-TH" sz="28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ทุกข์ยาก</a:t>
            </a:r>
            <a:r>
              <a:rPr lang="th-TH" sz="28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แสนสาหัส</a:t>
            </a:r>
            <a:endParaRPr lang="th-TH" sz="3600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3"/>
          <p:cNvSpPr>
            <a:spLocks noGrp="1"/>
          </p:cNvSpPr>
          <p:nvPr>
            <p:ph idx="1"/>
          </p:nvPr>
        </p:nvSpPr>
        <p:spPr>
          <a:xfrm>
            <a:off x="677333" y="1351128"/>
            <a:ext cx="10283744" cy="512000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marL="457200" lvl="1" indent="0">
              <a:buNone/>
            </a:pPr>
            <a:r>
              <a:rPr lang="th-TH" sz="30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	ประการ</a:t>
            </a:r>
            <a:r>
              <a:rPr lang="th-TH" sz="30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ที่สอง </a:t>
            </a:r>
            <a:r>
              <a:rPr lang="th-TH" sz="3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ระเทศต่างๆได้จัดตั้งองค์กรเฉพาะที่มีอำนาจหน้าที่โดยตรงในการส่งเสริมและคุ้มครองสิทธิมนุษยชนโดยองค์กรดังกล่าวมี"ความเป็นอิสระ"ในการปฏิบัติหน้าที่ภายใต้หลักการปารีสที่กำหนดว่าการตรวจสอบการละเมิดสิทธิมนุษยชนควรจะต้องได้รับอำนาจในการตรวจสอบคำร้องเรียนเกี่ยวกับการละเมิดสิทธิมนุษยชนที่มีการบัญญัติรับรองไว้อย่างชัดเจนตามรัฐธรรมนูญหรือกฎหมาย โดยมีอำนาจเรียกเจ้าหน้าที่ของรัฐและบุคคลมาชี้แจงข้อเท็จจริงโดยในการรับและสอบสวนเรื่องราวร้องทุกข์จากบุคคลหรือกลุ่มบุคคลที่ถูกละเมิดสิทธิมนุษยชน ต้องยึดหลักการแสวงหาข้อยุติฉันมิตรภาพผ่านการเจรจาไกล่เกลี่ยมีการแจ้งให้ผู้ร้องเรียนทราบถึงสิทธิของตนที่มีตลอดจนวิธีการที่จะแก้ไขเยียวยาและส่งเสริมให้ผู้ร้องเรียนเข้าถึงกลไกเหล่านี้รวมทั้งการพิจารณาไต่สวนคำร้องเรียนหรือส่งเรื่อง ต่อไปให้หน่วยงานหรือองค์กรที่มีอำนาจพิจารณา</a:t>
            </a:r>
            <a:endParaRPr lang="th-TH" sz="30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3"/>
          <p:cNvSpPr>
            <a:spLocks noGrp="1"/>
          </p:cNvSpPr>
          <p:nvPr>
            <p:ph idx="1"/>
          </p:nvPr>
        </p:nvSpPr>
        <p:spPr>
          <a:xfrm>
            <a:off x="800164" y="1805748"/>
            <a:ext cx="8596668" cy="388077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marL="0" indent="0">
              <a:buNone/>
            </a:pPr>
            <a:r>
              <a:rPr lang="th-TH" sz="32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	ประการ</a:t>
            </a:r>
            <a:r>
              <a:rPr lang="th-TH" sz="32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ที่สาม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คุ้มครองสิทธิมนุษยชนนำมาซึ่งหน้าที่หรือความผูกพันต่อบุคคลทั้งหลายที่จะต้องเคารพสิทธิมนุษยชนของบุคคลอื่นไม่ว่าจะเป็นองค์กรของรัฐหรือเอกชนหรือปัจเจกชนด้วยกันก็ตามในอันที่จะต้องไม่กระทำการหรือละเว้นการกระทำอันเป็นการละเมิดสิทธิมนุษยชนของบุคคลอื่น</a:t>
            </a:r>
            <a:endParaRPr lang="th-TH" sz="3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3"/>
          <p:cNvSpPr>
            <a:spLocks noGrp="1"/>
          </p:cNvSpPr>
          <p:nvPr>
            <p:ph idx="1"/>
          </p:nvPr>
        </p:nvSpPr>
        <p:spPr>
          <a:xfrm>
            <a:off x="677334" y="1269243"/>
            <a:ext cx="9162702" cy="4772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marL="0" indent="0">
              <a:buNone/>
            </a:pPr>
            <a:r>
              <a:rPr lang="th-TH" sz="28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	ประการที่สี่  </a:t>
            </a:r>
            <a:r>
              <a:rPr lang="th-TH" sz="28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เกี่ยวกับ</a:t>
            </a:r>
            <a:r>
              <a:rPr lang="th-TH" sz="2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ปฏิบัติหน้าที่ขององค์กรคุ้มครองสิทธิมนุษยชนอยู่ที่การกระทำอันเป็นการละเมิดสิทธิมนุษยชนเป็นสำคัญมิได้อยู่กับเงื่อนไขเกี่ยวกับตัวบุคคลผู้กระทำแต่อย่างใด ด้วยเหตุนี้กฎหมายที่เกี่ยวข้องของแต่ละประเทศจึงมิได้กำหนดเงื่อนไขเกี่ยวกับตัวบุคคลผู้กระทำการหรือละเว้นกระทำการอันเป็นการละเมิดสิทธิมนุษยชนไว้ในกฎหมายแต่ประการใด โดยดังกล่าวการกระทำอันเป็นการละเมิดสิทธิมนุษยชนจึงอาจเกิดขึ้นได้ทั้งในความสัมพันธ์ระหว่างองค์กรของรัฐกับเอกชนและในความสัมพันธ์ระหว่างเอกชนหรือปัจเจกชนด้วยกันเอง สิทธิมนุษยชนย่อมจะต้องได้รับการเคารพทั้งจากองค์กรของรัฐและเอกชน หรือปัจเจกชนทั้งหลายด้วยในอันที่จะต้องไม่กระทำการใดๆอันเป็นการละเมิดสิทธิเหล่านี้ของบุคคลหนึ่ง</a:t>
            </a:r>
            <a:endParaRPr lang="th-TH" sz="2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15311"/>
            <a:ext cx="10390060" cy="6253656"/>
          </a:xfrm>
        </p:spPr>
        <p:txBody>
          <a:bodyPr>
            <a:noAutofit/>
          </a:bodyPr>
          <a:lstStyle/>
          <a:p>
            <a:r>
              <a:rPr lang="th-TH" sz="2800" dirty="0"/>
              <a:t>ประมวลกฎหมายฮัมบูราบี เป็นบทบัญญัติที่รวบรวมกฎหมายต่าง ๆ และพระราชกฤษฎีกาของพระเจ้าฮัมมูราบี ราชาแห่งบาบิโลเนีย และเป็นประมวลกฎหมายที่เก่าแก่ที่สุด ประมวลกฎหมายนี้คัดลอกไว้โดยการแกะสลักลงบนหินบะซอลต์สีดำสูง 2.25 เมตร ซึ่งต่อมาทีมนักโบราณคดีฝรั่งเศสขุดพบที่ </a:t>
            </a:r>
            <a:r>
              <a:rPr lang="en-US" sz="2800" dirty="0" err="1"/>
              <a:t>Sūsa</a:t>
            </a:r>
            <a:r>
              <a:rPr lang="en-US" sz="2800" dirty="0"/>
              <a:t> </a:t>
            </a:r>
            <a:r>
              <a:rPr lang="th-TH" sz="2800" dirty="0"/>
              <a:t>ประเทศอิรัก ในช่วงฤดูหนาวปี 1901 ถึง 1902 หินสลักนี้แตกเป็น 3 ชิ้น และได้รับการบูรณะ ปัจจุบัน ประมวลกฎหมายฮัมมูราบีอยู่ในพิพิธภัณฑ์ลูฟร์ กรุง</a:t>
            </a:r>
            <a:r>
              <a:rPr lang="th-TH" sz="2800" dirty="0" smtClean="0"/>
              <a:t>ลอนดอ</a:t>
            </a:r>
            <a:endParaRPr lang="th-TH" sz="2800" dirty="0"/>
          </a:p>
          <a:p>
            <a:r>
              <a:rPr lang="th-TH" sz="2800" dirty="0"/>
              <a:t>กฎหมายดังกล่าวเป็นกฎหมายอาณาจักรบาบิโลน โดยยึดหลักที่ปัจจุบันเรียกว่า </a:t>
            </a:r>
            <a:r>
              <a:rPr lang="th-TH" sz="2800" b="1" dirty="0">
                <a:solidFill>
                  <a:srgbClr val="FF0000"/>
                </a:solidFill>
              </a:rPr>
              <a:t>"ตาต่อตา ฟันต่อฟัน"</a:t>
            </a:r>
            <a:r>
              <a:rPr lang="th-TH" sz="2800" dirty="0"/>
              <a:t> อันหมายถึงทำผิดอย่างไรได้โทษอย่างนั้น ซึ่งแม้บทลงโทษตามกฎหมายฮัมมูราบีจะดูว่า</a:t>
            </a:r>
            <a:r>
              <a:rPr lang="th-TH" sz="2800" dirty="0">
                <a:solidFill>
                  <a:srgbClr val="FF0000"/>
                </a:solidFill>
              </a:rPr>
              <a:t>โหดเหี้ยมตามความคิดของคนสมัยใหม่ </a:t>
            </a:r>
            <a:r>
              <a:rPr lang="th-TH" sz="2800" dirty="0"/>
              <a:t>แต่การทำกฎหมายให้เป็นลายลักษณ์อักษรและพยายามใช้บังคับอย่างเป็นระบบกับทุกคน และการ "</a:t>
            </a:r>
            <a:r>
              <a:rPr lang="th-TH" sz="2800" dirty="0">
                <a:solidFill>
                  <a:srgbClr val="FF0000"/>
                </a:solidFill>
              </a:rPr>
              <a:t>ถือว่าเป็นผู้บริสุทธิ์ไว้ก่อนจนกว่าจะได้รับการพิสูจน์ว่าผิด</a:t>
            </a:r>
            <a:r>
              <a:rPr lang="th-TH" sz="2800" dirty="0"/>
              <a:t>" นับเป็นหลักการสำคัญที่นับเป็น วิวัฒนาการทางอารยธรรมของมนุษย์</a:t>
            </a:r>
            <a:endParaRPr lang="th-TH" sz="2800" dirty="0"/>
          </a:p>
          <a:p>
            <a:r>
              <a:rPr lang="th-TH" sz="2800" dirty="0" smtClean="0"/>
              <a:t>มี</a:t>
            </a:r>
            <a:r>
              <a:rPr lang="th-TH" sz="2800" dirty="0"/>
              <a:t>ทฤษฎีใหม่บางทฤษฎีถือว่า การนับกฎหมายฮัมมูราบีให้สถานะอย่างประมวลกฎหมายอย่างปัจจุบันนั้นไม่ถูกต้องนัก ความจริงเป็นเพียงอนุสรณ์ว่ากษัตริย์ฮัมมูราบีเป็น "ตัวอย่างกษัตริย์ที่ทรงไว้ซึ่งความยุติธรรม" เท่านั้น เพราะในชีวิตของคนย่อมมีความผิดอย่างอื่นที่ไม่ใช่การลักขโมย 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02802" y="1196085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/>
              <a:t> 	 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นัก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คิดนักปรัชญาในยุคนั้นจึง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ได้กล่าวอ้าง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แนวความคิดเรื่องกฎหมาย ธรรมชาติ (</a:t>
            </a:r>
            <a:r>
              <a:rPr lang="en-US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Natural Law)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และสิทธิธรรมชาติ (</a:t>
            </a:r>
            <a:r>
              <a:rPr lang="en-US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Natural Rights)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ของ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มนุษย์ขึ้น </a:t>
            </a:r>
            <a:endParaRPr lang="th-TH" sz="32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indent="0">
              <a:buNone/>
            </a:pP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เพื่อ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ประสานความ 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ขัดแย้งระหว่างผู้คน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ในสังคมและจํากัด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การใช้อํานาจของผู้ปกครองดังกล่าว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และแนวความคิดทั้งสอง 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ดังกล่าว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ก็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ได้พัฒนามาเป็น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แนวความคิดเกี่ยวกับสิทธิมนุษยชนและการ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คุ้มครอง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สิทธิมนุษยชน มา</a:t>
            </a: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จนกระทั่งปัจจุบัน</a:t>
            </a:r>
            <a:endParaRPr lang="th-TH" sz="3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1.1</a:t>
            </a:r>
            <a:r>
              <a:rPr lang="th-TH" dirty="0"/>
              <a:t>แนวความคิดเบื้องต้นเกี่ยวกับสิทธิมนุษยชน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4" y="1509235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ใน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สมัยนั้นไม่ได้เรียกว่าสิทธิมนุษยชน </a:t>
            </a:r>
            <a:r>
              <a:rPr lang="en-US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(Human Rights)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และต่อมาเรียกว่า สิทธิธรรมชาติ </a:t>
            </a:r>
            <a:r>
              <a:rPr lang="en-US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(Natural Rights)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ละต่อมาเรียกว่าสิทธิของมนุษย์ </a:t>
            </a:r>
            <a:r>
              <a:rPr lang="en-US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(Rights of Man)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และบุคคลแรกที่ใช้คำว่าสิทธิมนุษยชนคือ </a:t>
            </a:r>
            <a:r>
              <a:rPr lang="en-US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(Thomas Paine) </a:t>
            </a:r>
            <a:r>
              <a:rPr lang="th-TH" sz="32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นักเขียนและนักต่อสู้ทางการเมืองชาวอังกฤษ</a:t>
            </a:r>
            <a:endParaRPr lang="th-TH" sz="3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pic>
        <p:nvPicPr>
          <p:cNvPr id="4" name="Picture 2" descr="รูปภาพที่เกี่ยวข้อง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114" y="3275784"/>
            <a:ext cx="2454173" cy="31458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สี่เหลี่ยมผืนผ้า 4"/>
          <p:cNvSpPr/>
          <p:nvPr/>
        </p:nvSpPr>
        <p:spPr>
          <a:xfrm>
            <a:off x="4021347" y="3984591"/>
            <a:ext cx="2520280" cy="8640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Thomas </a:t>
            </a:r>
            <a:r>
              <a:rPr lang="en-US" dirty="0"/>
              <a:t>Paine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เหลี่ยมเพชร">
  <a:themeElements>
    <a:clrScheme name="เขียว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29941</Words>
  <Application>WPS Presentation</Application>
  <PresentationFormat>Widescreen</PresentationFormat>
  <Paragraphs>260</Paragraphs>
  <Slides>62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62</vt:i4>
      </vt:variant>
    </vt:vector>
  </HeadingPairs>
  <TitlesOfParts>
    <vt:vector size="78" baseType="lpstr">
      <vt:lpstr>Arial</vt:lpstr>
      <vt:lpstr>SimSun</vt:lpstr>
      <vt:lpstr>Wingdings</vt:lpstr>
      <vt:lpstr>Wingdings 3</vt:lpstr>
      <vt:lpstr>Arial</vt:lpstr>
      <vt:lpstr>Browallia New</vt:lpstr>
      <vt:lpstr>Cordia New</vt:lpstr>
      <vt:lpstr>Microsoft YaHei</vt:lpstr>
      <vt:lpstr>Angsana New</vt:lpstr>
      <vt:lpstr>TH Sarabun PSK</vt:lpstr>
      <vt:lpstr>Arial Unicode MS</vt:lpstr>
      <vt:lpstr>Trebuchet MS</vt:lpstr>
      <vt:lpstr>IrisUPC</vt:lpstr>
      <vt:lpstr>Segoe Print</vt:lpstr>
      <vt:lpstr>Calibri</vt:lpstr>
      <vt:lpstr>เหลี่ยมเพชร</vt:lpstr>
      <vt:lpstr>คณะกรรมการสิทธิมนุษยชนแห่งชาติกับการตรวจสอบ การละเมิดสิทธิมนุษยชนในความสัมพันธ์ระหว่างเอกชนด้วยกัน</vt:lpstr>
      <vt:lpstr>บทนำ</vt:lpstr>
      <vt:lpstr>PowerPoint 演示文稿</vt:lpstr>
      <vt:lpstr>PowerPoint 演示文稿</vt:lpstr>
      <vt:lpstr>PowerPoint 演示文稿</vt:lpstr>
      <vt:lpstr>บทที่1</vt:lpstr>
      <vt:lpstr>PowerPoint 演示文稿</vt:lpstr>
      <vt:lpstr>PowerPoint 演示文稿</vt:lpstr>
      <vt:lpstr>1.1แนวความคิดเบื้องต้นเกี่ยวกับสิทธิมนุษยชน</vt:lpstr>
      <vt:lpstr>๑.๑.๑ ความหมายและความสําคัญของสิทธิมนุษยชน</vt:lpstr>
      <vt:lpstr>PowerPoint 演示文稿</vt:lpstr>
      <vt:lpstr>PowerPoint 演示文稿</vt:lpstr>
      <vt:lpstr>การพิจารณาความหมายของคําว่า “สิทธิมนุษยชน” ในที่นี้จึงจะแยกพิจารณา เป็นสิทธิมนุษยชนตามแนวคิดดั้งเดิมกับสิทธิมนุษยชนตามแนวคิดสมัยใหม</vt:lpstr>
      <vt:lpstr>(๑.๑.๒) ความสําคัญของสิทธิมนุษยชน</vt:lpstr>
      <vt:lpstr>๑) สิทธิมนุษยชนในฐานะที่เป็นหลักในการเรียกร้องอิสรภาพและความเท่าเทียมกัน ของมนุษย์ </vt:lpstr>
      <vt:lpstr>PowerPoint 演示文稿</vt:lpstr>
      <vt:lpstr>PowerPoint 演示文稿</vt:lpstr>
      <vt:lpstr>PowerPoint 演示文稿</vt:lpstr>
      <vt:lpstr>๒) สิทธิมนุษยชนในฐานะที่เป็นหลักการในการจำกัดอำนาจของผู้ปกครอง</vt:lpstr>
      <vt:lpstr>PowerPoint 演示文稿</vt:lpstr>
      <vt:lpstr>๑.๑.๒ รากฐานความคิดเกี่ยวกับสิทธิมนุษยชน</vt:lpstr>
      <vt:lpstr>PowerPoint 演示文稿</vt:lpstr>
      <vt:lpstr>สมัยกรีกและโรมัน</vt:lpstr>
      <vt:lpstr>สมัยกลาง</vt:lpstr>
      <vt:lpstr>สมัยใหม่</vt:lpstr>
      <vt:lpstr>PowerPoint 演示文稿</vt:lpstr>
      <vt:lpstr>(๑.๑.๒.๒) แนวคิดเกี่ยวกับสิทธิธรรมชาติ</vt:lpstr>
      <vt:lpstr>PowerPoint 演示文稿</vt:lpstr>
      <vt:lpstr>๑.๒ แนวคิดเกี่ยวกับการคุ้มครองสิทธิมนุษยชน</vt:lpstr>
      <vt:lpstr>PowerPoint 演示文稿</vt:lpstr>
      <vt:lpstr>PowerPoint 演示文稿</vt:lpstr>
      <vt:lpstr>(๑.๒.๑.๑) หลักนิติรัฐ</vt:lpstr>
      <vt:lpstr>PowerPoint 演示文稿</vt:lpstr>
      <vt:lpstr>(๑.๒.๑.๒) หลักสังคม – นิติรัฐ</vt:lpstr>
      <vt:lpstr>หลักการทั่วไปของสังคม – นิติรัฐ แบ่งได้ ๓ ประการ คือ</vt:lpstr>
      <vt:lpstr>PowerPoint 演示文稿</vt:lpstr>
      <vt:lpstr>PowerPoint 演示文稿</vt:lpstr>
      <vt:lpstr>(๑.๒.๒.๑) สิทธิมนุษยชนที่ได้รับความคุ้มครอง</vt:lpstr>
      <vt:lpstr>(๑.๒.๒.๒) องค์กรกรที่คุ้มครองสิทธิมนุษยชน</vt:lpstr>
      <vt:lpstr>PowerPoint 演示文稿</vt:lpstr>
      <vt:lpstr>๑.๓ แนวคิด หลักการ และมาตรฐานสากลเกี่ยวกับขอบอำนาจหน้าที่ของคณะกรรมการสิทธิมนุษยชนแห่งชาติในการตรวจสอบการละเมิดสิทธิมนุษยชนกรณีผู้ร้องและผู้ถูกร้องเป็นเอกชนด้วยกัน</vt:lpstr>
      <vt:lpstr>PowerPoint 演示文稿</vt:lpstr>
      <vt:lpstr>๑.๓.๑ แนวคิดเกี่ยวกับการตรวจสอบการละเมิดสิทธิมนุษยชนในความสัมพันธ์ระหว่างเอกชนด้วยกันโดยคณะกรรมการสิทธิมนุษยชนแห่งชาติ</vt:lpstr>
      <vt:lpstr>๑.๓.๒ หลักการเกี่ยวกับการตรวจสอบการละเมิดสิทธิมนุษยชนในความสัมพันธ์ระหว่างเอกชนด้วยกันโดยคณะกรรมการสิทธิมนุษยชนแห่งชาติ</vt:lpstr>
      <vt:lpstr>๑.๓.๓ มาตรฐานสากลเกี่ยวกับการตรวจสอบการละเมิดสิทธิมนุษยชนในความสัมพันธ์ระหว่างเอกชนด้วยกันโดยสถาบันสิทธิมนุษยชนระดับชาติ</vt:lpstr>
      <vt:lpstr>๑.๓.๔ บทบาทในการคุ้มครองสิทธิมนุษยชนโดยภาคเอกชนตาแนวคิดเรื่อง“ความรับผิดชอบต่อสังคมของธุรกิจ”  (Corporate Social Responsibility (CSR))</vt:lpstr>
      <vt:lpstr>บทที่ ๒</vt:lpstr>
      <vt:lpstr>PowerPoint 演示文稿</vt:lpstr>
      <vt:lpstr>2.1บทบาทและอำนาจหน้าที่ขององค์กรที่ทำหน้าที่คุ้มครองสิทธิมนุษยชนระดับภูมิภาค</vt:lpstr>
      <vt:lpstr>PowerPoint 演示文稿</vt:lpstr>
      <vt:lpstr>PowerPoint 演示文稿</vt:lpstr>
      <vt:lpstr>2.2บทบาทและอำนาจหน้าที่ขององค์กรที่ทำหน้าที่คุ้มครองสิทธิมนุษยชนระดับประเทศ</vt:lpstr>
      <vt:lpstr>PowerPoint 演示文稿</vt:lpstr>
      <vt:lpstr>PowerPoint 演示文稿</vt:lpstr>
      <vt:lpstr> </vt:lpstr>
      <vt:lpstr>PowerPoint 演示文稿</vt:lpstr>
      <vt:lpstr>PowerPoint 演示文稿</vt:lpstr>
      <vt:lpstr>		บทสรุปวิเคราะห์เปรียบเทียบเกี่ยวกับขอบเขตอำนาจหน้าที่ขององค์กรที่ทำหน้าที่คุ้มครองสิทธิมนุษยชนในความสัมพันธ์ระหว่างเอกชนด้วยกันในประเทศต่างๆ</vt:lpstr>
      <vt:lpstr>PowerPoint 演示文稿</vt:lpstr>
      <vt:lpstr>PowerPoint 演示文稿</vt:lpstr>
      <vt:lpstr>PowerPoint 演示文稿</vt:lpstr>
      <vt:lpstr>PowerPoint 演示文稿</vt:lpstr>
    </vt:vector>
  </TitlesOfParts>
  <Company>www.easyosteam.com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คณะกรรมการสิทธิมนุษยชนแห่งชาติกับการตรวจสอบ การละเมิดสิทธิมนุษยชนในความสัมพันธ์ระหว่างเอกชนด้วยกัน</dc:title>
  <dc:creator>KKD Windows7 V.11_x64</dc:creator>
  <cp:lastModifiedBy>Administrator</cp:lastModifiedBy>
  <cp:revision>65</cp:revision>
  <cp:lastPrinted>2018-09-03T08:52:00Z</cp:lastPrinted>
  <dcterms:created xsi:type="dcterms:W3CDTF">2017-10-23T04:54:00Z</dcterms:created>
  <dcterms:modified xsi:type="dcterms:W3CDTF">2024-02-01T03:54:37Z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5A6842F9654A42A497F1FA26F3D1C6E9_12</vt:lpwstr>
  </property>
  <property fmtid="{D5CDD505-2E9C-101B-9397-08002B2CF9AE}" pid="3" name="KSOProductBuildVer">
    <vt:lpwstr>1054-12.2.0.13431</vt:lpwstr>
  </property>
</Properties>
</file>