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10"/>
  </p:notesMasterIdLst>
  <p:handoutMasterIdLst>
    <p:handoutMasterId r:id="rId3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306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307" r:id="rId22"/>
    <p:sldId id="308" r:id="rId23"/>
    <p:sldId id="275" r:id="rId24"/>
    <p:sldId id="277" r:id="rId25"/>
    <p:sldId id="278" r:id="rId26"/>
    <p:sldId id="279" r:id="rId27"/>
    <p:sldId id="280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  <p:sldId id="328" r:id="rId71"/>
    <p:sldId id="327" r:id="rId72"/>
    <p:sldId id="329" r:id="rId73"/>
    <p:sldId id="330" r:id="rId74"/>
    <p:sldId id="331" r:id="rId75"/>
    <p:sldId id="332" r:id="rId76"/>
    <p:sldId id="333" r:id="rId77"/>
    <p:sldId id="334" r:id="rId78"/>
    <p:sldId id="335" r:id="rId79"/>
    <p:sldId id="336" r:id="rId80"/>
    <p:sldId id="337" r:id="rId81"/>
    <p:sldId id="338" r:id="rId82"/>
    <p:sldId id="339" r:id="rId83"/>
    <p:sldId id="340" r:id="rId84"/>
    <p:sldId id="341" r:id="rId85"/>
    <p:sldId id="342" r:id="rId86"/>
    <p:sldId id="343" r:id="rId87"/>
    <p:sldId id="345" r:id="rId88"/>
    <p:sldId id="344" r:id="rId89"/>
    <p:sldId id="346" r:id="rId90"/>
    <p:sldId id="347" r:id="rId91"/>
    <p:sldId id="348" r:id="rId92"/>
    <p:sldId id="349" r:id="rId93"/>
    <p:sldId id="350" r:id="rId94"/>
    <p:sldId id="351" r:id="rId95"/>
    <p:sldId id="352" r:id="rId96"/>
    <p:sldId id="353" r:id="rId97"/>
    <p:sldId id="354" r:id="rId98"/>
    <p:sldId id="355" r:id="rId99"/>
    <p:sldId id="356" r:id="rId100"/>
    <p:sldId id="358" r:id="rId101"/>
    <p:sldId id="357" r:id="rId102"/>
    <p:sldId id="359" r:id="rId103"/>
    <p:sldId id="360" r:id="rId104"/>
    <p:sldId id="361" r:id="rId105"/>
    <p:sldId id="362" r:id="rId106"/>
    <p:sldId id="363" r:id="rId107"/>
    <p:sldId id="364" r:id="rId108"/>
    <p:sldId id="365" r:id="rId109"/>
    <p:sldId id="366" r:id="rId110"/>
    <p:sldId id="367" r:id="rId111"/>
    <p:sldId id="368" r:id="rId112"/>
    <p:sldId id="369" r:id="rId113"/>
    <p:sldId id="370" r:id="rId114"/>
    <p:sldId id="371" r:id="rId115"/>
    <p:sldId id="373" r:id="rId116"/>
    <p:sldId id="374" r:id="rId117"/>
    <p:sldId id="372" r:id="rId118"/>
    <p:sldId id="375" r:id="rId119"/>
    <p:sldId id="376" r:id="rId120"/>
    <p:sldId id="377" r:id="rId121"/>
    <p:sldId id="378" r:id="rId122"/>
    <p:sldId id="379" r:id="rId123"/>
    <p:sldId id="380" r:id="rId124"/>
    <p:sldId id="383" r:id="rId125"/>
    <p:sldId id="381" r:id="rId126"/>
    <p:sldId id="382" r:id="rId127"/>
    <p:sldId id="385" r:id="rId128"/>
    <p:sldId id="384" r:id="rId129"/>
    <p:sldId id="386" r:id="rId130"/>
    <p:sldId id="387" r:id="rId131"/>
    <p:sldId id="388" r:id="rId132"/>
    <p:sldId id="389" r:id="rId133"/>
    <p:sldId id="390" r:id="rId134"/>
    <p:sldId id="391" r:id="rId135"/>
    <p:sldId id="392" r:id="rId136"/>
    <p:sldId id="393" r:id="rId137"/>
    <p:sldId id="394" r:id="rId138"/>
    <p:sldId id="395" r:id="rId139"/>
    <p:sldId id="396" r:id="rId140"/>
    <p:sldId id="397" r:id="rId141"/>
    <p:sldId id="398" r:id="rId142"/>
    <p:sldId id="399" r:id="rId143"/>
    <p:sldId id="402" r:id="rId144"/>
    <p:sldId id="400" r:id="rId145"/>
    <p:sldId id="401" r:id="rId146"/>
    <p:sldId id="403" r:id="rId147"/>
    <p:sldId id="404" r:id="rId148"/>
    <p:sldId id="405" r:id="rId149"/>
    <p:sldId id="406" r:id="rId150"/>
    <p:sldId id="407" r:id="rId151"/>
    <p:sldId id="408" r:id="rId152"/>
    <p:sldId id="409" r:id="rId153"/>
    <p:sldId id="410" r:id="rId154"/>
    <p:sldId id="411" r:id="rId155"/>
    <p:sldId id="412" r:id="rId156"/>
    <p:sldId id="413" r:id="rId157"/>
    <p:sldId id="414" r:id="rId158"/>
    <p:sldId id="415" r:id="rId159"/>
    <p:sldId id="416" r:id="rId160"/>
    <p:sldId id="417" r:id="rId161"/>
    <p:sldId id="418" r:id="rId162"/>
    <p:sldId id="419" r:id="rId163"/>
    <p:sldId id="420" r:id="rId164"/>
    <p:sldId id="421" r:id="rId165"/>
    <p:sldId id="422" r:id="rId166"/>
    <p:sldId id="423" r:id="rId167"/>
    <p:sldId id="424" r:id="rId168"/>
    <p:sldId id="425" r:id="rId169"/>
    <p:sldId id="427" r:id="rId170"/>
    <p:sldId id="426" r:id="rId171"/>
    <p:sldId id="428" r:id="rId172"/>
    <p:sldId id="429" r:id="rId173"/>
    <p:sldId id="430" r:id="rId174"/>
    <p:sldId id="431" r:id="rId175"/>
    <p:sldId id="432" r:id="rId176"/>
    <p:sldId id="433" r:id="rId177"/>
    <p:sldId id="434" r:id="rId178"/>
    <p:sldId id="435" r:id="rId179"/>
    <p:sldId id="436" r:id="rId180"/>
    <p:sldId id="437" r:id="rId181"/>
    <p:sldId id="438" r:id="rId182"/>
    <p:sldId id="439" r:id="rId183"/>
    <p:sldId id="440" r:id="rId184"/>
    <p:sldId id="441" r:id="rId185"/>
    <p:sldId id="442" r:id="rId186"/>
    <p:sldId id="443" r:id="rId187"/>
    <p:sldId id="444" r:id="rId188"/>
    <p:sldId id="445" r:id="rId189"/>
    <p:sldId id="446" r:id="rId190"/>
    <p:sldId id="447" r:id="rId191"/>
    <p:sldId id="448" r:id="rId192"/>
    <p:sldId id="449" r:id="rId193"/>
    <p:sldId id="450" r:id="rId194"/>
    <p:sldId id="451" r:id="rId195"/>
    <p:sldId id="452" r:id="rId196"/>
    <p:sldId id="453" r:id="rId197"/>
    <p:sldId id="454" r:id="rId198"/>
    <p:sldId id="455" r:id="rId199"/>
    <p:sldId id="456" r:id="rId200"/>
    <p:sldId id="457" r:id="rId201"/>
    <p:sldId id="458" r:id="rId202"/>
    <p:sldId id="459" r:id="rId203"/>
    <p:sldId id="460" r:id="rId204"/>
    <p:sldId id="461" r:id="rId205"/>
    <p:sldId id="462" r:id="rId206"/>
    <p:sldId id="463" r:id="rId207"/>
    <p:sldId id="464" r:id="rId208"/>
    <p:sldId id="465" r:id="rId209"/>
    <p:sldId id="466" r:id="rId210"/>
    <p:sldId id="467" r:id="rId211"/>
    <p:sldId id="468" r:id="rId212"/>
    <p:sldId id="469" r:id="rId213"/>
    <p:sldId id="470" r:id="rId214"/>
    <p:sldId id="471" r:id="rId215"/>
    <p:sldId id="472" r:id="rId216"/>
    <p:sldId id="473" r:id="rId217"/>
    <p:sldId id="474" r:id="rId218"/>
    <p:sldId id="475" r:id="rId219"/>
    <p:sldId id="476" r:id="rId220"/>
    <p:sldId id="477" r:id="rId221"/>
    <p:sldId id="478" r:id="rId222"/>
    <p:sldId id="479" r:id="rId223"/>
    <p:sldId id="480" r:id="rId224"/>
    <p:sldId id="481" r:id="rId225"/>
    <p:sldId id="482" r:id="rId226"/>
    <p:sldId id="483" r:id="rId227"/>
    <p:sldId id="484" r:id="rId228"/>
    <p:sldId id="485" r:id="rId229"/>
    <p:sldId id="486" r:id="rId230"/>
    <p:sldId id="487" r:id="rId231"/>
    <p:sldId id="488" r:id="rId232"/>
    <p:sldId id="489" r:id="rId233"/>
    <p:sldId id="490" r:id="rId234"/>
    <p:sldId id="491" r:id="rId235"/>
    <p:sldId id="492" r:id="rId236"/>
    <p:sldId id="493" r:id="rId237"/>
    <p:sldId id="494" r:id="rId238"/>
    <p:sldId id="495" r:id="rId239"/>
    <p:sldId id="496" r:id="rId240"/>
    <p:sldId id="497" r:id="rId241"/>
    <p:sldId id="498" r:id="rId242"/>
    <p:sldId id="499" r:id="rId243"/>
    <p:sldId id="500" r:id="rId244"/>
    <p:sldId id="545" r:id="rId245"/>
    <p:sldId id="546" r:id="rId246"/>
    <p:sldId id="547" r:id="rId247"/>
    <p:sldId id="548" r:id="rId248"/>
    <p:sldId id="549" r:id="rId249"/>
    <p:sldId id="550" r:id="rId250"/>
    <p:sldId id="551" r:id="rId251"/>
    <p:sldId id="552" r:id="rId252"/>
    <p:sldId id="526" r:id="rId253"/>
    <p:sldId id="527" r:id="rId254"/>
    <p:sldId id="528" r:id="rId255"/>
    <p:sldId id="529" r:id="rId256"/>
    <p:sldId id="530" r:id="rId257"/>
    <p:sldId id="531" r:id="rId258"/>
    <p:sldId id="532" r:id="rId259"/>
    <p:sldId id="533" r:id="rId260"/>
    <p:sldId id="534" r:id="rId261"/>
    <p:sldId id="535" r:id="rId262"/>
    <p:sldId id="536" r:id="rId263"/>
    <p:sldId id="537" r:id="rId264"/>
    <p:sldId id="538" r:id="rId265"/>
    <p:sldId id="539" r:id="rId266"/>
    <p:sldId id="540" r:id="rId267"/>
    <p:sldId id="541" r:id="rId268"/>
    <p:sldId id="542" r:id="rId269"/>
    <p:sldId id="543" r:id="rId270"/>
    <p:sldId id="544" r:id="rId271"/>
    <p:sldId id="553" r:id="rId272"/>
    <p:sldId id="554" r:id="rId273"/>
    <p:sldId id="555" r:id="rId274"/>
    <p:sldId id="556" r:id="rId275"/>
    <p:sldId id="557" r:id="rId276"/>
    <p:sldId id="558" r:id="rId277"/>
    <p:sldId id="559" r:id="rId278"/>
    <p:sldId id="560" r:id="rId279"/>
    <p:sldId id="562" r:id="rId280"/>
    <p:sldId id="561" r:id="rId281"/>
    <p:sldId id="563" r:id="rId282"/>
    <p:sldId id="564" r:id="rId283"/>
    <p:sldId id="565" r:id="rId284"/>
    <p:sldId id="566" r:id="rId285"/>
    <p:sldId id="567" r:id="rId286"/>
    <p:sldId id="568" r:id="rId287"/>
    <p:sldId id="569" r:id="rId288"/>
    <p:sldId id="570" r:id="rId289"/>
    <p:sldId id="571" r:id="rId290"/>
    <p:sldId id="572" r:id="rId291"/>
    <p:sldId id="573" r:id="rId292"/>
    <p:sldId id="574" r:id="rId293"/>
    <p:sldId id="575" r:id="rId294"/>
    <p:sldId id="576" r:id="rId295"/>
    <p:sldId id="577" r:id="rId296"/>
    <p:sldId id="578" r:id="rId297"/>
    <p:sldId id="579" r:id="rId298"/>
    <p:sldId id="580" r:id="rId299"/>
    <p:sldId id="581" r:id="rId300"/>
    <p:sldId id="582" r:id="rId301"/>
    <p:sldId id="583" r:id="rId302"/>
    <p:sldId id="584" r:id="rId303"/>
    <p:sldId id="585" r:id="rId304"/>
    <p:sldId id="586" r:id="rId305"/>
    <p:sldId id="587" r:id="rId306"/>
    <p:sldId id="590" r:id="rId307"/>
    <p:sldId id="588" r:id="rId308"/>
    <p:sldId id="589" r:id="rId30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18E8"/>
    <a:srgbClr val="FF9900"/>
    <a:srgbClr val="916409"/>
    <a:srgbClr val="D3F505"/>
    <a:srgbClr val="E34525"/>
    <a:srgbClr val="F2650E"/>
    <a:srgbClr val="05B5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62" autoAdjust="0"/>
    <p:restoredTop sz="61828" autoAdjust="0"/>
  </p:normalViewPr>
  <p:slideViewPr>
    <p:cSldViewPr>
      <p:cViewPr varScale="1">
        <p:scale>
          <a:sx n="91" d="100"/>
          <a:sy n="91" d="100"/>
        </p:scale>
        <p:origin x="125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99" Type="http://schemas.openxmlformats.org/officeDocument/2006/relationships/slide" Target="slides/slide298.xml"/><Relationship Id="rId303" Type="http://schemas.openxmlformats.org/officeDocument/2006/relationships/slide" Target="slides/slide302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268" Type="http://schemas.openxmlformats.org/officeDocument/2006/relationships/slide" Target="slides/slide267.xml"/><Relationship Id="rId289" Type="http://schemas.openxmlformats.org/officeDocument/2006/relationships/slide" Target="slides/slide288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314" Type="http://schemas.openxmlformats.org/officeDocument/2006/relationships/theme" Target="theme/theme1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79" Type="http://schemas.openxmlformats.org/officeDocument/2006/relationships/slide" Target="slides/slide278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290" Type="http://schemas.openxmlformats.org/officeDocument/2006/relationships/slide" Target="slides/slide289.xml"/><Relationship Id="rId304" Type="http://schemas.openxmlformats.org/officeDocument/2006/relationships/slide" Target="slides/slide303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315" Type="http://schemas.openxmlformats.org/officeDocument/2006/relationships/tableStyles" Target="tableStyles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291" Type="http://schemas.openxmlformats.org/officeDocument/2006/relationships/slide" Target="slides/slide290.xml"/><Relationship Id="rId305" Type="http://schemas.openxmlformats.org/officeDocument/2006/relationships/slide" Target="slides/slide304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81" Type="http://schemas.openxmlformats.org/officeDocument/2006/relationships/slide" Target="slides/slide280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slide" Target="slides/slide238.xml"/><Relationship Id="rId250" Type="http://schemas.openxmlformats.org/officeDocument/2006/relationships/slide" Target="slides/slide249.xml"/><Relationship Id="rId271" Type="http://schemas.openxmlformats.org/officeDocument/2006/relationships/slide" Target="slides/slide270.xml"/><Relationship Id="rId292" Type="http://schemas.openxmlformats.org/officeDocument/2006/relationships/slide" Target="slides/slide291.xml"/><Relationship Id="rId306" Type="http://schemas.openxmlformats.org/officeDocument/2006/relationships/slide" Target="slides/slide305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0" Type="http://schemas.openxmlformats.org/officeDocument/2006/relationships/slide" Target="slides/slide239.xml"/><Relationship Id="rId245" Type="http://schemas.openxmlformats.org/officeDocument/2006/relationships/slide" Target="slides/slide244.xml"/><Relationship Id="rId261" Type="http://schemas.openxmlformats.org/officeDocument/2006/relationships/slide" Target="slides/slide260.xml"/><Relationship Id="rId266" Type="http://schemas.openxmlformats.org/officeDocument/2006/relationships/slide" Target="slides/slide265.xml"/><Relationship Id="rId287" Type="http://schemas.openxmlformats.org/officeDocument/2006/relationships/slide" Target="slides/slide286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282" Type="http://schemas.openxmlformats.org/officeDocument/2006/relationships/slide" Target="slides/slide281.xml"/><Relationship Id="rId312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219" Type="http://schemas.openxmlformats.org/officeDocument/2006/relationships/slide" Target="slides/slide21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0" Type="http://schemas.openxmlformats.org/officeDocument/2006/relationships/slide" Target="slides/slide229.xml"/><Relationship Id="rId235" Type="http://schemas.openxmlformats.org/officeDocument/2006/relationships/slide" Target="slides/slide234.xml"/><Relationship Id="rId251" Type="http://schemas.openxmlformats.org/officeDocument/2006/relationships/slide" Target="slides/slide250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98" Type="http://schemas.openxmlformats.org/officeDocument/2006/relationships/slide" Target="slides/slide297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72" Type="http://schemas.openxmlformats.org/officeDocument/2006/relationships/slide" Target="slides/slide271.xml"/><Relationship Id="rId293" Type="http://schemas.openxmlformats.org/officeDocument/2006/relationships/slide" Target="slides/slide292.xml"/><Relationship Id="rId302" Type="http://schemas.openxmlformats.org/officeDocument/2006/relationships/slide" Target="slides/slide301.xml"/><Relationship Id="rId307" Type="http://schemas.openxmlformats.org/officeDocument/2006/relationships/slide" Target="slides/slide30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288" Type="http://schemas.openxmlformats.org/officeDocument/2006/relationships/slide" Target="slides/slide287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262" Type="http://schemas.openxmlformats.org/officeDocument/2006/relationships/slide" Target="slides/slide261.xml"/><Relationship Id="rId283" Type="http://schemas.openxmlformats.org/officeDocument/2006/relationships/slide" Target="slides/slide282.xml"/><Relationship Id="rId313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294" Type="http://schemas.openxmlformats.org/officeDocument/2006/relationships/slide" Target="slides/slide293.xml"/><Relationship Id="rId308" Type="http://schemas.openxmlformats.org/officeDocument/2006/relationships/slide" Target="slides/slide307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284" Type="http://schemas.openxmlformats.org/officeDocument/2006/relationships/slide" Target="slides/slide283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95" Type="http://schemas.openxmlformats.org/officeDocument/2006/relationships/slide" Target="slides/slide294.xml"/><Relationship Id="rId309" Type="http://schemas.openxmlformats.org/officeDocument/2006/relationships/slide" Target="slides/slide308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slide" Target="slides/slide28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310" Type="http://schemas.openxmlformats.org/officeDocument/2006/relationships/notesMaster" Target="notesMasters/notesMaster1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296" Type="http://schemas.openxmlformats.org/officeDocument/2006/relationships/slide" Target="slides/slide295.xml"/><Relationship Id="rId300" Type="http://schemas.openxmlformats.org/officeDocument/2006/relationships/slide" Target="slides/slide299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286" Type="http://schemas.openxmlformats.org/officeDocument/2006/relationships/slide" Target="slides/slide285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311" Type="http://schemas.openxmlformats.org/officeDocument/2006/relationships/handoutMaster" Target="handoutMasters/handoutMaster1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276" Type="http://schemas.openxmlformats.org/officeDocument/2006/relationships/slide" Target="slides/slide275.xml"/><Relationship Id="rId297" Type="http://schemas.openxmlformats.org/officeDocument/2006/relationships/slide" Target="slides/slide296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301" Type="http://schemas.openxmlformats.org/officeDocument/2006/relationships/slide" Target="slides/slide30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6E62E-AFF0-4C6A-91D7-44F37D9D4948}" type="datetimeFigureOut">
              <a:rPr lang="th-TH" smtClean="0"/>
              <a:t>20/09/66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EB5D1-E747-45F8-9378-81166014B28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6447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CC8EA-0BD4-4F1D-821B-ECAE59F72A4D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401CD-48CE-4075-A779-172D563AA8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04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401CD-48CE-4075-A779-172D563AA82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70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ามเหลี่ยมหน้าจั่ว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47E303C-942E-4933-85C4-CC9E1BE8CD04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00FACC4-A564-480C-80D7-2124B8842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303C-942E-4933-85C4-CC9E1BE8CD04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ACC4-A564-480C-80D7-2124B8842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303C-942E-4933-85C4-CC9E1BE8CD04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ACC4-A564-480C-80D7-2124B8842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47E303C-942E-4933-85C4-CC9E1BE8CD04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ACC4-A564-480C-80D7-2124B8842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ามเหลี่ยมมุมฉาก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สามเหลี่ยมหน้าจั่ว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47E303C-942E-4933-85C4-CC9E1BE8CD04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00FACC4-A564-480C-80D7-2124B884200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ตัวเชื่อมต่อตรง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ตัวเชื่อมต่อตรง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7E303C-942E-4933-85C4-CC9E1BE8CD04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00FACC4-A564-480C-80D7-2124B8842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47E303C-942E-4933-85C4-CC9E1BE8CD04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00FACC4-A564-480C-80D7-2124B8842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E303C-942E-4933-85C4-CC9E1BE8CD04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FACC4-A564-480C-80D7-2124B8842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47E303C-942E-4933-85C4-CC9E1BE8CD04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00FACC4-A564-480C-80D7-2124B8842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47E303C-942E-4933-85C4-CC9E1BE8CD04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00FACC4-A564-480C-80D7-2124B8842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47E303C-942E-4933-85C4-CC9E1BE8CD04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00FACC4-A564-480C-80D7-2124B8842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ามเหลี่ยมมุมฉาก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ตัวเชื่อมต่อตรง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47E303C-942E-4933-85C4-CC9E1BE8CD04}" type="datetimeFigureOut">
              <a:rPr lang="en-US" smtClean="0"/>
              <a:pPr/>
              <a:t>9/20/2023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00FACC4-A564-480C-80D7-2124B884200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แผนผังลําดับงาน: กระบวนการที่กำหนดไว้ล่วงหน้า 1"/>
          <p:cNvSpPr/>
          <p:nvPr/>
        </p:nvSpPr>
        <p:spPr>
          <a:xfrm>
            <a:off x="0" y="2738264"/>
            <a:ext cx="9144000" cy="2160240"/>
          </a:xfrm>
          <a:prstGeom prst="flowChartPredefinedProcess">
            <a:avLst/>
          </a:prstGeom>
        </p:spPr>
        <p:style>
          <a:lnRef idx="0">
            <a:schemeClr val="accent5"/>
          </a:lnRef>
          <a:fillRef idx="1002">
            <a:schemeClr val="lt1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solidFill>
                  <a:schemeClr val="bg1"/>
                </a:solidFill>
                <a:cs typeface="JasmineUPC" pitchFamily="18" charset="-34"/>
              </a:rPr>
              <a:t>บทที่</a:t>
            </a:r>
            <a:r>
              <a:rPr lang="en-US" sz="4000" b="1" dirty="0" smtClean="0">
                <a:solidFill>
                  <a:schemeClr val="bg1"/>
                </a:solidFill>
                <a:cs typeface="JasmineUPC" pitchFamily="18" charset="-34"/>
              </a:rPr>
              <a:t>1</a:t>
            </a:r>
            <a:endParaRPr lang="th-TH" sz="4000" b="1" dirty="0" smtClean="0">
              <a:solidFill>
                <a:schemeClr val="bg1"/>
              </a:solidFill>
              <a:cs typeface="JasmineUPC" pitchFamily="18" charset="-34"/>
            </a:endParaRPr>
          </a:p>
          <a:p>
            <a:pPr algn="ctr"/>
            <a:r>
              <a:rPr lang="th-TH" sz="4000" b="1" dirty="0" smtClean="0">
                <a:solidFill>
                  <a:schemeClr val="bg1"/>
                </a:solidFill>
                <a:cs typeface="JasmineUPC" pitchFamily="18" charset="-34"/>
              </a:rPr>
              <a:t>ปรัชญาว่าด้วยการศึกษาเกี่ยวกับมนุษย์</a:t>
            </a:r>
            <a:endParaRPr lang="en-US" sz="4000" b="1" dirty="0">
              <a:solidFill>
                <a:schemeClr val="bg1"/>
              </a:solidFill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0661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-8059"/>
            <a:ext cx="9144000" cy="6866059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0" y="2132856"/>
            <a:ext cx="9144000" cy="24482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b="1" dirty="0" smtClean="0">
                <a:cs typeface="JasmineUPC" pitchFamily="18" charset="-34"/>
              </a:rPr>
              <a:t>บทที่</a:t>
            </a:r>
            <a:r>
              <a:rPr lang="en-US" sz="4000" b="1" dirty="0" smtClean="0">
                <a:cs typeface="JasmineUPC" pitchFamily="18" charset="-34"/>
              </a:rPr>
              <a:t>2</a:t>
            </a:r>
            <a:endParaRPr lang="th-TH" sz="4000" b="1" dirty="0" smtClean="0">
              <a:cs typeface="JasmineUPC" pitchFamily="18" charset="-34"/>
            </a:endParaRPr>
          </a:p>
          <a:p>
            <a:pPr algn="ctr"/>
            <a:r>
              <a:rPr lang="th-TH" sz="4000" b="1" dirty="0" smtClean="0">
                <a:cs typeface="JasmineUPC" pitchFamily="18" charset="-34"/>
              </a:rPr>
              <a:t>ขอบเขตและสาระแห่งสังคมวิทยา</a:t>
            </a:r>
            <a:endParaRPr lang="en-US" sz="4000" b="1" dirty="0"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83796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1928802"/>
            <a:ext cx="9144000" cy="492919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192880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.กรณีประเทศมาเลเซีย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ัฐบาลมาเลเซียประกอบด้วยผู้นำที่เกรงว่าคนเชื้อสายมาเลย์จะเสียเปรียบตนเชื้อสายอื่นๆจึงได้มีการออกกฎหมายนานาประการที่ให้โอกาสกับคนเชื้อสายมาเลย์ว่าเป็น “ภูมิบุตร”(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Bhumiputra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)ซึ่งแปลตามตัวว่าบุตรของแผ่นดิน ที่เกี่ยวกับการศึกษาก็คือ ผู้ที่ไม่ใช่ภูมิบุตรจะมีโอกาสน้อยกว่า</a:t>
            </a:r>
          </a:p>
          <a:p>
            <a:pPr>
              <a:buNone/>
            </a:pPr>
            <a:endParaRPr lang="th-TH" b="1" u="sng" dirty="0" smtClean="0"/>
          </a:p>
          <a:p>
            <a:pPr>
              <a:buNone/>
            </a:pPr>
            <a:r>
              <a:rPr lang="th-TH" b="1" u="sng" dirty="0" smtClean="0">
                <a:solidFill>
                  <a:srgbClr val="FFC000"/>
                </a:solidFill>
              </a:rPr>
              <a:t>สถาบันทางการศึกษา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สังคมวิทยาการศึกษาให้ความสนใจกับสถาบันที่เกี่ยวกับการเรียนการสอนในระดับต่างๆกัน คือ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.ระดับประถมศึกษา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.ระดับมัธยมศึกษา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.ระดับอุดมศึกษา         </a:t>
            </a: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    (รวมถึงระดับอาชีวศึกษา)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การเรียนระดับอุดมศึกษาได้ใช้เวลานานมากขึ้น เพราะ ขยายจนถึงระดับปริญญาเอก ซึ่งเรียกชื่อต่างๆกัน เช่น ในประเทศอังกฤษและสหรัฐอเมริกาเรียกว่า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Doctor of Philosophy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Ph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.) หรือใน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ประเทศฝรั่งเศสเรียกว่า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Docteur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detat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บทบาททางการศึกษาของไทยในอดีตจะอยู่ที่วัด และไม่เพียงแต่ประเทศไทยเท่านั้นที่วัดและพระมีบทบาททางการศึกษามาก ในยุโรปสมัยกลางและหลังจากนั้น นักบวชของศาสนาคริสต์ก็มีบทบาททางการศึกษา ซึ่งการเรียนการสอนในอดีตจะจำกัดอยู่แต่เฉพาะในบ้านหรือในสถาบันทางศาสนาเท่านั้น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2071678"/>
            <a:ext cx="9144000" cy="478632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207167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72338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การศึกษาระดับอุดมศึกษาของไทยมีการเปลี่ยนแปลงที่สำคัญอย่างน้อย</a:t>
            </a:r>
            <a:r>
              <a:rPr lang="en-US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ประการ 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คือ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การขยายมหาวิทยาลัยสู่ภูมิภาค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โดยเปิด ม.เชียงใหม่ขึ้นเป็นแห่งแรกใน                    ปี พ.ศ.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2507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การขยายการศึกษาให้ทั่วถึงยิ่งขึ้น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โดยสถาปนา ม.รามคำแหงขึ้นในปี พ.ศ.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2514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b="1" u="sng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การจัดองค์การทางการศึกษา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การจัดองค์การทางการศึกษา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การจัดเป็นโรงเรียน และ โรงเรียนแยกประเภทออกเป็นแบบต่างๆกัน เช่น การเปิดโรงเรียนเตรียมอุดมศึกษาพัฒนาการเป็นสาขาของโรงเรียนเตรียมอุดมศึกษา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โรงเรียน มหาวิทยาลัย และ สถาบันการศึกษาอื่นๆจะมีลักษณะเป็นองค์การ “อย่าเป็นทางการ ”รูปนัย”(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Formal Organization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)โดยระบบการศึกษาของไทยจะขึ้นอยู่กับรัฐบาลกลางเป็นส่วนใหญ่ ส่วนการศึกษาแบบ “อรูปนัย”(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Informal Organization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)จะเป็นการศึกษาค้นคว้าด้วยตนเอง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*แนวโน้มของการจัดการทางการศึกษาในปัจจุบันจะเป็นไปในทาง    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“การไปสู่ความเชี่ยวชาญเฉพาะทาง”(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Specialization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)มากขึ้น เช่น โรงเรียนทหาร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ในกองทัพ โรงเรียนศุลการักษ์ในกรมศุลกากร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*จุดมุ่งหมายของอุดมศึกษาในส่วนที่เกี่ยวกับพระราชบัญญัติมหาวิทยาลัยต่างๆในประเทศไทย มีหน้าที่หลัก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ประการ คือ </a:t>
            </a:r>
            <a:endParaRPr lang="en-US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.ถ่ายทอดวิชา   (สอน)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แสวงหาความรู้เพิ่ม  (วิจัย)  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.เสริมสุขปวงประชา  (บริการทางวิชาการ) 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.มุ่งหน้าเสริมวัฒนธรรม  (ส่งเสริมศิลปะและมรดกทางวัฒนธรรม)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endParaRPr lang="th-TH" b="1" u="sng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sz="3200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ความรู้ในระดับอุดมศึกษา แบ่งออกเป็น </a:t>
            </a:r>
            <a:r>
              <a:rPr lang="en-US" sz="3200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5 </a:t>
            </a:r>
            <a:r>
              <a:rPr lang="th-TH" sz="3200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ประเภท</a:t>
            </a:r>
            <a:r>
              <a:rPr lang="th-TH" sz="3200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ดังนี้</a:t>
            </a:r>
            <a:endParaRPr lang="th-TH" sz="3200" b="1" u="sng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)วิชาการ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เป็นความรู้ที่เป็นสาระของวิทยาการแขนงนั้นๆ ซึ่งเป็นได้ทั้งเรื่องทั่วๆไปและเรื่องเฉพาะเจาะจง โดยความรู้ประเภทนี้จะส่งเสริม  “ความเป็นเลิศทางปัญญา”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)วิชาชีพ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เป็นความรู้ที่เน้นเป้าหมายเพื่อประโยชน์ในการทำมาหาเลี้ยงชีพ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)วิชาชื่นชอบ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เป็นความรู้ที่เน้นเป้าหมายในคุณค่าความเป็น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สุนทรีย์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หรือมีความละเอียดอ่อนและลึกซึ้ง เป็นการเห็นคุณค่าและมีรสนิยมในมรดกหรือสิ่งประดิษฐ์ร่วมสมัยทางวัฒนธรรมที่อาจมีค่าน้อยในทางวัตถุ  เช่น กวีนิพนธ์ ดนตรี จิตรกรรม ประติมากรรม ศิลปะและวรรณคดี ฯลฯ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)วิชาเชิงชีวิต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เป็นความรู้ที่ไม่จำเป็นต้องมีการสอนโดยตรง แต่อาจได้รับโดยประสบการณ์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)วิชาชูชาติหรือวิชาช่วยชุมชน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เป็นเรื่องของจิตสำนึกที่จะทำประโยชน์แก่ส่วนรวม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การศึกษาในฐานะเป็นส่วนหนึ่งของสถาบันอื่นๆ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ปรัชญาการศึกษา แบ่งออกเป็น </a:t>
            </a:r>
            <a:r>
              <a:rPr lang="en-US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แนว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.ปรัชญาการศึกษาแนวที่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ให้ความสำคัญกับวิชาการและวิชาชื่นชอบเป็นอันดับแรก โดยมีเป้าหมายเพื่อ “ความเป็นเลิศทางวิชาการ”คือ เพื่อให้มหาวิทยาลัยเป็นแหล่งที่เตรียมและฝึกฝนเพื่อให้มนุษย์พัฒนาสติปัญญา อันจะส่งผลให้ความรอบรู้ในวิชาการแขนงต่างๆแผ่ไพศาล โดยผลิตผลของปรัชญาการศึกษา แนวนี้ก็คือ การสร้างนักคิดและนักวิชาการประเภทเคร่งทฤษฎี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ปรัชญาการศึกษาแนวแรกนี้ได้รับความสนใจน้อยลงในปัจจุบัน เพราะการเน้นหนักไปในทาง”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ศิลป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ศาสตร์ศึกษา”หรือ “มุกติศึกษา” หมายถึง การเป็นอิสระจากอคติหรือความเชื่อต่างๆที่ปราศจากเหตุผล ทำให้สถาบันเอนเอียงไปในทาง “ปัญญาปราสาท”หรือเป็นไปในรูปของการเป็นแบบ “หอวิมานงาช้าง”มุ่งผลิตบัณฑิตให้เป็น “ปริญญาชน”ในแบบ ชูชกทางปัญญา ที่มักประสบปัญหาในการประยุกต์วิชาที่เรียนจนไม่สามารถนำไปปฏิบัติในโลกแห่งความเป็นจริงได้ ดังคำพังเพยที่ว่า                      “ความรู้ท่วมหัวเอาตัวไม่รอด”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     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.ปรัชญาการศึกษาแนวที่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มีลักษณะในเชิงเล็งผลปฏิบัติหรือสัมฤทธิ์คติ ซึ่งเน้นการประยุกต์วิชาการให้เข้ากับสภาพแวดล้อมของโลกยุคปัจจุบัน ดังนั้น การศึกษาระดับอุดมศึกษาในปัจจุบันจึงเน้นปรัชญาในแนวนี้ มุ่งเรียนรู้วิชาอันนำไปประกอบอาชีพได้ ส่งเสริมวิชาชีพและวิชาชูชาติหรือวิชาช่วยชุมชน โดยเห็นว่าการศึกษาควรมีคุณค่าต่อชีวิตคนและต่อการพัฒนาสังคม โดยมุ่งไปที่ “การศึกษาเพื่อพัฒนา”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ชูมัคเกอร์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Schumcher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เห็นด้วยกับแนวคิดการศึกษาเพื่อการพัฒนา โดยเขากล่าวว่าประเด็นหลักของการศึกษาควรเป็นการเกี่ยวพันหรือการสัมผัสกับความเป็นจริง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ทบาทใหม่ระหว่างครูอาจารย์และศิษย์ในสถาบันระดับอุดมศึกษาจะได้รับการเปรียบเทียบว่าครูอาจารย์เปรียบเสมือนเป็นกัลยาณมิตรต่อนักศึกษ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สาเหตุที่ครูไทยในปัจจุบันมีบทบาทและสถานภาพลดต่ำลงก็เพราะครูนิยมหารายได้พิเศษมากกว่า การทำหน้าที่ ทั้งนี้เนื่องมาจากสภาพแวดล้อมต่างๆทำให้ครูไม่สามารถดำรงสถานภาพเดิมไว้ได้ ครูจึงต้องดิ้นรนเพื่อฐานะทางเศรษฐกิจ โดยหันเหความสนใจไปสู่การหารายได้พิเศษทางอื่น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มหาวิทยาลัยควรมีบทบาทต่อชุมชนเมือง </a:t>
            </a:r>
            <a:r>
              <a:rPr lang="en-US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4 </a:t>
            </a: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ประการ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ในฐานะนักการศึกษา คือ ให้การศึกษาแก่บุคคลประเภทต่างๆ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ในฐานะเพื่อนบ้าน คือ สร้างและปรับปรุงบริเวณใกล้เคียงเพื่อให้เข้ากับสังคม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ในฐานะผู้ให้บริการ คือ ให้บริการแก่สังคม เช่น การวิจัยงานด้านต่างๆ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ในฐานะตัวอย่างของสังคม คือ มุ่งสร้างสำนึกที่ดีเพื่อประโยชน์แก่ส่วนรวม และช่วยแก้ไขวิกฤติสังคมทางการเมืองได้ด้วยการเป็นตัวอย่างที่ดีแก่สังคม</a:t>
            </a:r>
          </a:p>
          <a:p>
            <a:pPr lvl="0"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มหาวิทยาลัยตลาดวิชา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มหาวิทยาลัย เปิดหรือตลาดวิชาแห่งแรกของไทยคือ มหาวิทยาลัยธรรมศาสตร์และการเมืองซึ่งได้รับการสถาปนาขึ้นในปี พ.ศ.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2476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จนกระทั่งเป็นมหาวิทยาลัยปิดในปี พ.ศ.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2505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ต่อมาจึงมีเสียงเรียกร้องให้มีสถาบันอุดมศึกษาที่เปิดกว้างสำหรับผู้ใฝ่หาความรู้ จนรัฐบาลเห็นสมควรให้เปิดมหาวิทยาลัยรามคำแหงขึ้นในปี พ.ศ.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2514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สำหรับมหาวิทยาลัยเปิดก่อนมหาวิทยาลัยรามคำแหงเพียง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ปีคือตลาดวิชาของประเทศอังกฤษ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การเรียนแบบตลาดวิชาของ ม.รามคำแหง มีลักษณะที่สำคัญ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คือ 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เปิดกว้างในแง่จำนวน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เปิดกว้างในแง่อายุ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เปิดกว้างในแง่ความหลากหลายของประสบการณ์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มหาวิทยาลัยสหประชาชาติ</a:t>
            </a:r>
            <a:endParaRPr lang="en-US" b="1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องค์การศึกษาวิทยาศาสตร์และวัฒนธรรมแห่งสหประชาชาติ(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UNESCO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)เป็นหน่วยงานที่ทำหน้าที่เกี่ยวกับเรื่องการศึกษา โดยมีบทบาทสำคัญในการส่งเสริมและถ่ายทอดวิชาการในระดับพื้นฐาน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มหาวิทยาลัยสหประชาชาติ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United Nations University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: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UNU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มีสำนักงานใหญ่อยู่ ณ มหานครโตเกียว ประเทศญี่ปุ่น โดยผู้ที่มีบทบาทสำคัญในการริเริ่มก่อตั้งให้มีขึ้น คือ นายอุถั่น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U Thant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)อดีตเลขาธิการขององค์การสหประชาชาติ ซึ่งเป็นชาวพม่า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ัชญาการศึกษาของมหาวิทยาลัยสหประชาชาติเน้นในเรื่องความเข้าใจกันระหว่างมวลมนุษย์การอยู่ร่วมกันของคนต่างชาติต่างภาษาต่างวัฒนธรรม การดำรงรักษาไว้ซึ่งสันติภาพและความมั่นคง โดยมีปรัชญาหลักคือ การมุ่งแก้ปัญหาที่เกี่ยวข้องกับความเป็นความตายของมนุษยชาติ และเพี่อสวัสดิการของปวงชน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ลักษณะสำคัญของมหาวิทยาลัยสหประชาชาติ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คือไม่มีการสอนและไม่มีการประสาทปริญญาจึงมีลักษณะคล้ายกับเป็นสถาบันวิจัยมากกว่าเป็นสถานศึกษา โดยเป็นศูนย์รวมของผู้รู้และนักวิชาการ ซึ่งดำเนินการค้นคว้าวิจัย เผยแพร่ความรู้ และจัดอบรมระดับบัณฑิตศึกษาโดยมุ่งมั่นวิจัยในเรื่องที่เกี่ยวกับความเป็นความตาย ของมนุษยชาติ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โครงการหลักของมหาวิทยาลัยสหประชาชาติมีอยู่ </a:t>
            </a:r>
            <a:r>
              <a:rPr lang="en-US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ประเภท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ต่อต้านความหิวโหย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พัฒนามนุษย์และสังคม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การใช้ประโยชน์และการจัดการทรัพยากรธรรมชาติ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2214554"/>
            <a:ext cx="9144000" cy="257176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 algn="ctr">
              <a:buNone/>
            </a:pPr>
            <a:r>
              <a:rPr lang="th-TH" sz="5400" b="1" dirty="0" smtClean="0">
                <a:solidFill>
                  <a:schemeClr val="bg1"/>
                </a:solidFill>
              </a:rPr>
              <a:t>บทที่</a:t>
            </a:r>
            <a:r>
              <a:rPr lang="en-US" sz="5400" b="1" dirty="0" smtClean="0">
                <a:solidFill>
                  <a:schemeClr val="bg1"/>
                </a:solidFill>
              </a:rPr>
              <a:t> 8 </a:t>
            </a:r>
            <a:r>
              <a:rPr lang="th-TH" sz="5400" b="1" dirty="0" smtClean="0">
                <a:solidFill>
                  <a:schemeClr val="bg1"/>
                </a:solidFill>
              </a:rPr>
              <a:t>ประชากรศาสตร์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-8059"/>
            <a:ext cx="9144000" cy="66774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h-TH" sz="2800" b="1" dirty="0" smtClean="0">
                <a:solidFill>
                  <a:srgbClr val="FFC000"/>
                </a:solidFill>
                <a:latin typeface="Illustrate IT" pitchFamily="2" charset="2"/>
                <a:cs typeface="JasmineUPC" pitchFamily="18" charset="-34"/>
              </a:rPr>
              <a:t>ความหมายของสังคมวิทยา </a:t>
            </a:r>
            <a:r>
              <a:rPr lang="en-US" sz="2800" b="1" dirty="0" smtClean="0">
                <a:solidFill>
                  <a:srgbClr val="FFC000"/>
                </a:solidFill>
                <a:latin typeface="+mj-lt"/>
                <a:cs typeface="JasmineUPC" pitchFamily="18" charset="-34"/>
              </a:rPr>
              <a:t>(</a:t>
            </a:r>
            <a:r>
              <a:rPr lang="en-US" sz="2800" b="1" dirty="0" smtClean="0">
                <a:solidFill>
                  <a:srgbClr val="FFC000"/>
                </a:solidFill>
                <a:cs typeface="JasmineUPC" pitchFamily="18" charset="-34"/>
              </a:rPr>
              <a:t>Sociology)</a:t>
            </a:r>
            <a:endParaRPr lang="en-US" sz="2800" b="1" dirty="0" smtClean="0">
              <a:solidFill>
                <a:srgbClr val="FFC000"/>
              </a:solidFill>
              <a:latin typeface="Illustrate IT" pitchFamily="2" charset="2"/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2800" b="1" dirty="0" smtClean="0">
                <a:cs typeface="JasmineUPC" pitchFamily="18" charset="-34"/>
              </a:rPr>
              <a:t>     </a:t>
            </a:r>
            <a:r>
              <a:rPr lang="th-TH" sz="2800" b="1" dirty="0" smtClean="0">
                <a:solidFill>
                  <a:srgbClr val="FFC000"/>
                </a:solidFill>
                <a:cs typeface="JasmineUPC" pitchFamily="18" charset="-34"/>
              </a:rPr>
              <a:t>สังคมวิทยาเป็นสาขาวิทยาศาสตร์</a:t>
            </a:r>
            <a:r>
              <a:rPr lang="en-US" sz="2800" b="1" dirty="0" smtClean="0">
                <a:cs typeface="JasmineUPC" pitchFamily="18" charset="-34"/>
              </a:rPr>
              <a:t>(Sociology is science of society)</a:t>
            </a:r>
            <a:r>
              <a:rPr lang="th-TH" sz="2800" b="1" dirty="0" smtClean="0">
                <a:cs typeface="JasmineUPC" pitchFamily="18" charset="-34"/>
              </a:rPr>
              <a:t>สังคมวิทยาจึงเป็นการศึกษาตามวิธีการทางวิทยาศาสตร์ซึ่งเกี่ยวข้องกับชีวิตมนุษย์ในสังคม</a:t>
            </a:r>
          </a:p>
          <a:p>
            <a:pPr marL="0" indent="0">
              <a:buNone/>
            </a:pPr>
            <a:r>
              <a:rPr lang="en-US" sz="2800" b="1" dirty="0" smtClean="0">
                <a:cs typeface="JasmineUPC" pitchFamily="18" charset="-34"/>
              </a:rPr>
              <a:t>     </a:t>
            </a:r>
            <a:r>
              <a:rPr lang="th-TH" sz="2800" b="1" dirty="0" smtClean="0">
                <a:solidFill>
                  <a:srgbClr val="FFC000"/>
                </a:solidFill>
                <a:cs typeface="JasmineUPC" pitchFamily="18" charset="-34"/>
              </a:rPr>
              <a:t>โซโร</a:t>
            </a:r>
            <a:r>
              <a:rPr lang="en-US" sz="2800" b="1" dirty="0" smtClean="0">
                <a:solidFill>
                  <a:srgbClr val="FFC000"/>
                </a:solidFill>
                <a:cs typeface="JasmineUPC" pitchFamily="18" charset="-34"/>
              </a:rPr>
              <a:t>(</a:t>
            </a:r>
            <a:r>
              <a:rPr lang="th-TH" sz="2800" b="1" dirty="0" smtClean="0">
                <a:solidFill>
                  <a:srgbClr val="FFC000"/>
                </a:solidFill>
                <a:cs typeface="JasmineUPC" pitchFamily="18" charset="-34"/>
              </a:rPr>
              <a:t> </a:t>
            </a:r>
            <a:r>
              <a:rPr lang="en-US" sz="2800" b="1" dirty="0" smtClean="0">
                <a:solidFill>
                  <a:srgbClr val="FFC000"/>
                </a:solidFill>
                <a:cs typeface="JasmineUPC" pitchFamily="18" charset="-34"/>
              </a:rPr>
              <a:t>Sorokin) </a:t>
            </a:r>
            <a:r>
              <a:rPr lang="th-TH" sz="2800" b="1" dirty="0" smtClean="0">
                <a:cs typeface="JasmineUPC" pitchFamily="18" charset="-34"/>
              </a:rPr>
              <a:t>ให้คำจำกัดความของสังคมวิทยา </a:t>
            </a:r>
            <a:r>
              <a:rPr lang="en-US" sz="2800" b="1" dirty="0" smtClean="0">
                <a:cs typeface="JasmineUPC" pitchFamily="18" charset="-34"/>
              </a:rPr>
              <a:t>“</a:t>
            </a:r>
            <a:r>
              <a:rPr lang="th-TH" sz="2800" b="1" dirty="0" smtClean="0">
                <a:cs typeface="JasmineUPC" pitchFamily="18" charset="-34"/>
              </a:rPr>
              <a:t>สังคมวิทยาเป็นวิทยาศาสตร์ทั่วไปที่ว่าด้วยปรากฏการณ์ทางสังคมและวัฒนธรรม ในส่วนที่เกี่ยวข้องซึ่งกันและกันตามรูปและตามประเภทอันมีลักษณะโดยเฉพาะของปรากฏการณ์ทางธรรมชาตินั้นๆ</a:t>
            </a:r>
            <a:r>
              <a:rPr lang="en-US" sz="2800" b="1" dirty="0" smtClean="0">
                <a:cs typeface="JasmineUPC" pitchFamily="18" charset="-34"/>
              </a:rPr>
              <a:t>”</a:t>
            </a:r>
            <a:endParaRPr lang="th-TH" sz="2800" b="1" dirty="0" smtClean="0"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2800" b="1" dirty="0" smtClean="0">
                <a:cs typeface="JasmineUPC" pitchFamily="18" charset="-34"/>
              </a:rPr>
              <a:t>     </a:t>
            </a:r>
            <a:r>
              <a:rPr lang="th-TH" sz="2800" b="1" dirty="0" smtClean="0">
                <a:solidFill>
                  <a:srgbClr val="FFC000"/>
                </a:solidFill>
                <a:cs typeface="JasmineUPC" pitchFamily="18" charset="-34"/>
              </a:rPr>
              <a:t>สังคมวิทยาเน้นการศึกษาเกี่ยวกับชีวิตมนุษย์</a:t>
            </a:r>
            <a:r>
              <a:rPr lang="th-TH" sz="2800" b="1" dirty="0" smtClean="0">
                <a:cs typeface="JasmineUPC" pitchFamily="18" charset="-34"/>
              </a:rPr>
              <a:t>ในระดับสังคมและผลิตภัณฑ์หรือผลงานของสังคมมนุษย์ นอกจากนี้ยังให้ความสนใจการปฏิสัมพันธ์ของคนในสังคม</a:t>
            </a:r>
          </a:p>
          <a:p>
            <a:pPr marL="0" indent="0">
              <a:buNone/>
            </a:pPr>
            <a:r>
              <a:rPr lang="en-US" sz="2800" b="1" dirty="0" smtClean="0">
                <a:cs typeface="JasmineUPC" pitchFamily="18" charset="-34"/>
              </a:rPr>
              <a:t>     </a:t>
            </a:r>
            <a:r>
              <a:rPr lang="th-TH" sz="2800" b="1" dirty="0" smtClean="0">
                <a:solidFill>
                  <a:srgbClr val="FFC000"/>
                </a:solidFill>
                <a:cs typeface="JasmineUPC" pitchFamily="18" charset="-34"/>
              </a:rPr>
              <a:t>สังคมวิทยาได้แยกสาขาออกไปอีกมากมาย</a:t>
            </a:r>
            <a:r>
              <a:rPr lang="th-TH" sz="2800" b="1" dirty="0" smtClean="0">
                <a:cs typeface="JasmineUPC" pitchFamily="18" charset="-34"/>
              </a:rPr>
              <a:t> เช่น </a:t>
            </a:r>
            <a:r>
              <a:rPr lang="th-TH" sz="2800" b="1" dirty="0" smtClean="0">
                <a:solidFill>
                  <a:srgbClr val="FFFF00"/>
                </a:solidFill>
                <a:cs typeface="JasmineUPC" pitchFamily="18" charset="-34"/>
              </a:rPr>
              <a:t>สังคมวิทยาการทหาร</a:t>
            </a:r>
          </a:p>
          <a:p>
            <a:pPr marL="0" indent="0">
              <a:buNone/>
            </a:pPr>
            <a:r>
              <a:rPr lang="th-TH" sz="2800" b="1" dirty="0" smtClean="0">
                <a:solidFill>
                  <a:srgbClr val="FFFF00"/>
                </a:solidFill>
                <a:cs typeface="JasmineUPC" pitchFamily="18" charset="-34"/>
              </a:rPr>
              <a:t> สังคมวิทยาการเมือง สังคมวิทยาการศึกษา สังคมวิทยาศาสนา สังคมวิทยาวัฒนธรรม สังคมวิทยาอาชีพ สังคมวิทยาอุตสาหกรรม สังคมวิทยานคร สังคมว</a:t>
            </a:r>
            <a:r>
              <a:rPr lang="th-TH" sz="2800" b="1" dirty="0">
                <a:solidFill>
                  <a:srgbClr val="FFFF00"/>
                </a:solidFill>
                <a:cs typeface="JasmineUPC" pitchFamily="18" charset="-34"/>
              </a:rPr>
              <a:t>ิ</a:t>
            </a:r>
            <a:r>
              <a:rPr lang="th-TH" sz="2800" b="1" dirty="0" smtClean="0">
                <a:solidFill>
                  <a:srgbClr val="FFFF00"/>
                </a:solidFill>
                <a:cs typeface="JasmineUPC" pitchFamily="18" charset="-34"/>
              </a:rPr>
              <a:t>ทยาชนบท สังคมวิทยาเปรียบเทียบ สังคมวิทยาประยุกต์ ฯลฯ</a:t>
            </a:r>
          </a:p>
          <a:p>
            <a:pPr marL="0" indent="0">
              <a:buNone/>
            </a:pPr>
            <a:r>
              <a:rPr lang="th-TH" sz="2800" b="1" u="sng" dirty="0" smtClean="0">
                <a:solidFill>
                  <a:srgbClr val="FFC000"/>
                </a:solidFill>
                <a:cs typeface="JasmineUPC" pitchFamily="18" charset="-34"/>
              </a:rPr>
              <a:t>สังคมวิทยาเป็นศาสตร์</a:t>
            </a:r>
            <a:r>
              <a:rPr lang="en-US" sz="2300" b="1" u="sng" dirty="0" smtClean="0">
                <a:solidFill>
                  <a:srgbClr val="FFC000"/>
                </a:solidFill>
                <a:cs typeface="JasmineUPC" pitchFamily="18" charset="-34"/>
              </a:rPr>
              <a:t>(Science) </a:t>
            </a:r>
            <a:endParaRPr lang="th-TH" sz="2300" b="1" u="sng" dirty="0" smtClean="0">
              <a:solidFill>
                <a:srgbClr val="FFC000"/>
              </a:solidFill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2800" b="1" dirty="0" smtClean="0">
                <a:cs typeface="JasmineUPC" pitchFamily="18" charset="-34"/>
              </a:rPr>
              <a:t>*** </a:t>
            </a:r>
            <a:r>
              <a:rPr lang="th-TH" sz="2800" b="1" dirty="0" smtClean="0">
                <a:cs typeface="JasmineUPC" pitchFamily="18" charset="-34"/>
              </a:rPr>
              <a:t>ศาสตร์ หมายถึง องค์แห่งความรู้ ซึ่งมีองค์ประกอบดังนี้</a:t>
            </a:r>
            <a:endParaRPr lang="en-US" sz="2800" b="1" dirty="0"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2800" b="1" dirty="0" smtClean="0">
                <a:cs typeface="JasmineUPC" pitchFamily="18" charset="-34"/>
              </a:rPr>
              <a:t>1.</a:t>
            </a:r>
            <a:r>
              <a:rPr lang="th-TH" sz="2800" b="1" dirty="0" smtClean="0">
                <a:cs typeface="JasmineUPC" pitchFamily="18" charset="-34"/>
              </a:rPr>
              <a:t>มีการสังเกต มีการยืนยันข้อเท็จจริงอย่างชัดเจน มีการอธิบาย มีการตรวจสอบ ทดลองอธิบายปรากฏการณ์อย่างมีหลักการ</a:t>
            </a:r>
          </a:p>
          <a:p>
            <a:pPr marL="0" indent="0">
              <a:buNone/>
            </a:pPr>
            <a:r>
              <a:rPr lang="en-US" sz="2800" b="1" dirty="0" smtClean="0">
                <a:cs typeface="JasmineUPC" pitchFamily="18" charset="-34"/>
              </a:rPr>
              <a:t>2.</a:t>
            </a:r>
            <a:r>
              <a:rPr lang="th-TH" sz="2800" b="1" dirty="0" smtClean="0">
                <a:cs typeface="JasmineUPC" pitchFamily="18" charset="-34"/>
              </a:rPr>
              <a:t>มีหลักการ มีวิทยาการ โดยอาศัยพื้นฐานของทฤษฎีที่มีระบบระเบียบ</a:t>
            </a:r>
          </a:p>
          <a:p>
            <a:pPr marL="0" indent="0">
              <a:buNone/>
            </a:pPr>
            <a:r>
              <a:rPr lang="en-US" sz="2800" b="1" dirty="0" smtClean="0">
                <a:cs typeface="JasmineUPC" pitchFamily="18" charset="-34"/>
              </a:rPr>
              <a:t>3.</a:t>
            </a:r>
            <a:r>
              <a:rPr lang="th-TH" sz="2800" b="1" dirty="0" smtClean="0">
                <a:cs typeface="JasmineUPC" pitchFamily="18" charset="-34"/>
              </a:rPr>
              <a:t>ต้องมาจากการศึกษาและค้นคว้าที่เป็นระบบ</a:t>
            </a:r>
          </a:p>
          <a:p>
            <a:pPr marL="0" indent="0">
              <a:buNone/>
            </a:pPr>
            <a:r>
              <a:rPr lang="en-US" sz="2800" b="1" dirty="0" smtClean="0">
                <a:cs typeface="JasmineUPC" pitchFamily="18" charset="-34"/>
              </a:rPr>
              <a:t>4.</a:t>
            </a:r>
            <a:r>
              <a:rPr lang="th-TH" sz="2800" b="1" dirty="0" smtClean="0">
                <a:cs typeface="JasmineUPC" pitchFamily="18" charset="-34"/>
              </a:rPr>
              <a:t>มีความรู้</a:t>
            </a:r>
            <a:r>
              <a:rPr lang="en-US" sz="2300" b="1" dirty="0" smtClean="0">
                <a:cs typeface="JasmineUPC" pitchFamily="18" charset="-34"/>
              </a:rPr>
              <a:t>(Knowledge)</a:t>
            </a:r>
            <a:r>
              <a:rPr lang="th-TH" sz="2800" b="1" dirty="0" smtClean="0">
                <a:cs typeface="JasmineUPC" pitchFamily="18" charset="-34"/>
              </a:rPr>
              <a:t>สนับสนุน</a:t>
            </a:r>
          </a:p>
          <a:p>
            <a:pPr marL="0" indent="0">
              <a:buNone/>
            </a:pPr>
            <a:r>
              <a:rPr lang="en-US" sz="2800" b="1" dirty="0" smtClean="0">
                <a:cs typeface="JasmineUPC" pitchFamily="18" charset="-34"/>
              </a:rPr>
              <a:t>*** </a:t>
            </a:r>
            <a:r>
              <a:rPr lang="th-TH" sz="2800" b="1" dirty="0" smtClean="0">
                <a:cs typeface="JasmineUPC" pitchFamily="18" charset="-34"/>
              </a:rPr>
              <a:t>ดังนั้น สังคมวิทยาจึงเป็นศาสตร์ เพราะมีความรู้สนับสนุน มีทฤษฎีต่างๆทั้งที่เป็นทฤษฎีทางสังคมศาสตร์ที่เป็นฐานสนับสนุนในการสร้างหลักการ</a:t>
            </a:r>
            <a:endParaRPr lang="en-US" sz="2800" b="1" dirty="0" smtClean="0">
              <a:cs typeface="JasmineUPC" pitchFamily="18" charset="-34"/>
            </a:endParaRPr>
          </a:p>
        </p:txBody>
      </p:sp>
      <p:sp>
        <p:nvSpPr>
          <p:cNvPr id="4" name="สามเหลี่ยมหน้าจั่ว 3"/>
          <p:cNvSpPr/>
          <p:nvPr/>
        </p:nvSpPr>
        <p:spPr>
          <a:xfrm rot="5400000">
            <a:off x="-18002" y="299445"/>
            <a:ext cx="396044" cy="360040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189" y="836712"/>
            <a:ext cx="506413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187" y="1628800"/>
            <a:ext cx="506413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660" y="2220216"/>
            <a:ext cx="506413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ตัวเชื่อมต่อตรง 5"/>
          <p:cNvCxnSpPr/>
          <p:nvPr/>
        </p:nvCxnSpPr>
        <p:spPr>
          <a:xfrm>
            <a:off x="251520" y="281443"/>
            <a:ext cx="39604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32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ประชากรศาสตร์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เป็นศาสตร์สาขาใหม่ของสังคมศาสตร์ที่เพิ่งเกิดขึ้นเมื่อประมาณกลางศตวรรษที่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20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นี้เอง อันเป็นผลสืบเนื่องมาจากในปี ค.ศ.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1949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องค์การสหประชาชาติได้จัดประชุมสัมมนาเกี่ยวกับทรัพยากรของโลก และมีการสำรวจประชากรในฐานะผู้บริโภคด้วย ซึ่งผลจากการประชุมพบว่าทรัพยากรต่างๆของโลกได้ถูกทำลายอย่างมากมาย ทั้งนี้ก็เนื่องมาจากการที่ประชากรของโลกเพิ่มขึ้นอย่างมากในอัตราที่รวดเร็วขึ้น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จากปรากฏการณ์ทางประชากรนี้ ส่งผลให้เกิดความตื่นตัวศึกษาเกี่ยวกับประชากรมากขึ้น โดยมีการค้นคว้าหาสาเหตุการเพิ่มขึ้นอย่างรวดเร็วของประชากร ศึกษาแนวโน้มและผลที่เกิดขึ้นเนื่องมาจากการเปลี่ยนแปลงทางประชากร โดยเฉพาะปัจจุบันไม่ได้เพียงปัญหาที่เกิดจากการเพิ่มของประชากรเท่านั้นแต่ยังรวมไปถึงปัญหาการกระจายตัวของประชากร ซึ่งทำให้เกิดปัญหาเกี่ยวกับเมืองและสิ่งแวดล้อมตามมา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จากการเพิ่มขึ้นอย่างมากของประชากร ทำให้เกิดปัญหาสังคมต่างๆตามมาอย่างมากมาย เช่น ปัญหาเกี่ยวกับเมือง สิ่งแวดล้ออม ที่อยู่อาศัย ความยากจน และปัญหาอาชญากรรม ฯลฯ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สาระสำคัญที่นักประชากรศาสตร์ศึกษาประกอบด้วย กระบวนการทางประชากร องค์ประกอบของประชากร การเปลี่ยนแปลงทางประชากร และการกระจายตัวของประชากรที่สัมพันธ์กับภาวะเศรษฐกิจ สังคมภูมิอากาศ ฯลฯ รวมทั้งผลกระทบต่อทางด้าน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มานุษย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นิเวศวิทยา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กระบวนการทางประชากรที่นำไปสู่การเปลี่ยนแปลงทางประชากร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ได้แก่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.การเจริญพันธุ์ (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Fertility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หมายถึง จำนวนประชากรให้กำเนิดบุตรได้จริงๆซึ่งวิธีการที่ใช้วัดการเจริญพันธุ์ของประชากรที่ง่ายที่สุด คือ การคำนวณหาอัตราการเกิดของประชากร/ประชากรทั้งหมด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1000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คนต่อปี หรือ เรียกว่า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Crude Birth Rate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CBR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ในแต่ละสังคมอัตราการเกิดของประชากรจะแตกต่างกันไป โดยทั่วไปในประเทศที่ยากจน ประชากรจะมีอัตราการเกิดสูงกว่าในประเทศที่ประชากรมีความกินดีอยู่ดีหรือประเทศที่พัฒนาทางด้านอุตสาหกรรมสูง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en-US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Davis </a:t>
            </a:r>
            <a:r>
              <a:rPr lang="th-TH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Blake </a:t>
            </a:r>
            <a:r>
              <a:rPr lang="th-TH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เสนอว่า การแตกต่างในด้านอัตราการเกิด(การเจริญพันธุ์)ขึ้นอยู่กับ</a:t>
            </a:r>
            <a:endParaRPr lang="en-US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อายุเมื่อแรกสมรส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การอยู่เป็นโสดอย่างถาวร(สังคมที่ประชากรมีอัตราการอยู่เป็นโสดของประชากรสูง เช่น ไอร์แลนด์ ฯลฯ)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การไม่สมรสใหม่ของหญิงหม้ายและหย่าร้าง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การงดเว้นการมีเพศสัมพันธ์กันโดยสมัครใจหรือไม่สมัครใจ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การควบคุมการเกิด(การคุมกำเนิด)โดยใช้อุปกรณ์ต่างๆ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การตายของเด็กทารกโดยตั้งใจหรือไม่ตั้งใจ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sz="35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35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.การตาย (</a:t>
            </a:r>
            <a:r>
              <a:rPr lang="en-US" sz="35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Mortality</a:t>
            </a:r>
            <a:r>
              <a:rPr lang="th-TH" sz="35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ซึ่งการวัดอัตราการตายอย่างหยาบๆคือ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Crude Death Rate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CDR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เป็นการคำวนหาจำนวนคนตาย/ประชากร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1000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คนต่อปี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ในสังคมอุตสาหกรรม ระหว่างปลายศตวรรษที่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18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19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อัตราการตายของประชากรได้ลดลงอย่างมากโดยเฉพาะในวัยเด็ก ทั้งนี้เนื่องจากความเจริญทางด้านเทคนิควิทยาและด้านการแพทย์ ส่วนในสังคมเกษตรกรรมซึ่งกำลังพัฒนา อัตราการตายของประชากรได้ลดลงเมื่อหลังสงครามโลกครั้งที่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แต่ปัจจุบันอัตราการตายอย่างหยาบๆของประเทศอุตสาหกรรมและเกษตรกรรมไม่แตกต่างกัน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.การอพยพหรือย้ายถิ่น(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Migration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ในสังคมอุตสาหกรรมการอพยพย้ายถิ่นมักจะมีอยู่สูง 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เนื่องจากการเคลื่อนย้ายของประชากรทำได้ง่าย เพราะครอบครัวมีขนาดเล็กและแบ่งงาน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ในสังคมมีมาก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สังคมที่มีอัตราการเคลื่อนย้ายของประชากรสูงนั้น อัตราการเป็นโรคจิต โรคประสารทของสังคมตามไปด้วย ทั้งนี้เพราะความตึงเครียดเกี่ยวกับถิ่นที่อยู่ใหม่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บริเวณที่มีประชากรอพยพเข้าเป็นจำนวนมาก จะมีลักษณะที่เคลื่อนไหวตื่นเต้น และมีชีวิตชีวา ทั้งนี้เพราะประชากรมีความแตกต่างกันในด้านวัฒนธรรม ส่วนสังคมที่มีประชากรอพยพออกสูงลักษณะของประชากรในสังคมที่คงอยู่จะมีลักษณะหัวเก่าและอนุรักษ์นิย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การเปลี่ยนแปลงทางประชากรในระดับโลก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Hauser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นักประชากรชาวอเมริกัน ได้ทำการศึกษาจากสำมะโนประชากรแล้วพบว่า การเพิ่มขึ้นของประชากรในอดีตเป็นไปอย่างช้าๆและค่อยๆเร่งเร็วขึ้น โดยเฉพาะในช่วงศตวรรษที่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18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20</a:t>
            </a:r>
          </a:p>
          <a:p>
            <a:pPr>
              <a:buClr>
                <a:schemeClr val="tx2"/>
              </a:buClr>
              <a:buNone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การเพิ่มขึ้นของประชากรโลกก่อนปี ค.ศ. </a:t>
            </a:r>
            <a:r>
              <a:rPr lang="en-US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1950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นักประชากรพบว่า ก่อนปีค.ศ. 1950 อัตราการเพิ่มของประชากรอย่างสูงจะเกิดขึ้นเฉพาะในบริเวณภูมิภาคแถบยุโรปและบริเวณที่ชาวยุโรปเข้าไป  ตั้งถิ่นฐานอยู่เท่านั้น โดยมีสาเหตุสำคัญคือ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การปฏิวัติด้านการเกษตรในศตวรรษที่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17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และการปฏิวัติด้านอุตสาหกรรมในศตวรรษที่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18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ซึ่งนำไปสู่การเปลี่ยนแปลงในด้านการดำเนินชีวิต บรรทัดฐานทางสังคม ทัศนคติ และความเป็นอยู่ของคน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.เกิดการเปลี่ยนแปลงในด้านการเกิดและการตาย(มีอัตราการเกิดสูงขึ้นแต่การตายลดลง)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แต่ปัจจุบันอัตราการเพิ่มของประชากรชาวยุโรปอยู่ในระดับต่ำมากจนน่าตกใจซึ่งจะทำให้เกิด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ปัญหาแรงงานตามมา เช่น ลัก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แซมเบอร์ก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มีคนเพิ่มเท่ากับ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zero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)คือ มีคนเกิดและคนตายเท่ากัน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ในอนาคตจำนวนแรงงานของชาวยุโรปจะลดลง เนื่องจากสภาวการณ์ด้านเศรษฐกิจมีอิทธิพลต่อการเปลี่ยนแปลงนี้มาก ทำให้เกิดการเปลี่ยนแปลงด้านคุณค่าและแบบแผนการดำเนินชีวิต จนเกิดปรากฏการณ์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Family Revolution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ความนิยมในการคุมกำเนิด สตรีออกทำงานนอกบ้านมากขึ้น หนุ่มสาวแต่งงานช้าลงฯลฯปัจจุบัน</a:t>
            </a:r>
            <a:r>
              <a:rPr lang="th-TH" dirty="0" smtClean="0"/>
              <a:t>ประชากรในยุโรปได้เรียกร้องให้สตรีเพิ่มความรับผิดชอบต่อสังคมโดยการมีลูกให้มากขึ้น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การเพิ่มขึ้นของประชากรโลก หลังปี ค.ศ.</a:t>
            </a:r>
            <a:r>
              <a:rPr lang="en-US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1950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หลังปีค.ศ.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1950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เป็นต้นมา อัตราการเพิ่มขึ้นของประชากรโลกอย่างสูงได้มาเกิดขึ้นในบริเวณภูมิภาคแถบเอเชีย ลาตินอเมริกา และ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ริกา ทั้งนี้เพราะประเทศแถบนี้มีนโยบายพัฒนาประเทศ โดยได้นำเอาความเจริญด้านการแพทย์และด้านวิทยาการยารักษาโรคจากประเทศพัฒนาแล้วมาเผยแพร่ทำให้อัตราการตายลดลงอย่างรวดเร็ว ในขณะที่อัตราการเกิดยังอยู่ในระดับสูง จึงเป็นผลให้อัตราการเพิ่มของประชากรสูงขึ้นอย่างรวดเร็ว มีลักษณะที่เรียกว่า การประทุทางประชากร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Population Explosion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การเพิ่มขึ้นของประชากรโลกปัจจุบัน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การเพิ่มขึ้นของประชากรโลกปัจจุบันยังอยู่ในอัตราที่สูง โดยเฉพาะในภูมิภาคแถบนี้ โดยเฉพาะในปัจจุบันมี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ประเทศในเอเชียที่มีประชากรเกิน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1000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ล้านคน คือ จีน (ประมาน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1300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ล้านคน)และอินเดีย (ประมาณ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1000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ล้านคน)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ผลการเปลี่ยนเปลี่ยนแปลงของประชากรโลก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ประเทศที่กำลังพัฒนาที่อัตราเพิ่มยังสูงอยู่ การเปลี่ยนแปลงทำให้จำนวนประชากรวัยรุ่นสูงขึ้น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ทำให้ประชากรวัยชรา (อายุ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65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ปีขึ้นไป)เพิ่มขึ้น โดยเฉพาะในประเทศพัฒนาแล้ว เช่น ยุโรป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ในปีค.ศ.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2000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ประชากรโลกที่อาศัยอยู่ในเขตเมืองจะมีประมาณ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%สาเหตุที่สำคัญเกิดขึ้นเนื่องจากการอพยพจากชนบทเข้าสู่เมือง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ปัจจุบันปัญหาการเติบโตขึ้นของเมืองต่างๆซึ่งจะนำไปสู่เมืองขนาดยักษ์ กำลังกลายเป็นปัญหาร่วมระหว่างประเทศที่พัฒนาแล้วและประเทศกำลังพัฒนา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แนวโน้มการเพิ่มขึ้นของประชากรโลกในอนาคตจะลดลง โดยดูได้จากอัตราการเกิดของประเทศในภูมิภาคกำลังพัฒนาได้ลดลง การขยายตัวของเขตเมืองอย่างกว้างขวางทำให้อัตราการเกิดลดลง และ อัตราการ เจริญพันธุ์ของประชากรในประเทศที่มีประชากรมากเป็นอันดับต้นๆของโลกลดลงมาก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การเพิ่มขึ้นของประชากรในประเทศไทย</a:t>
            </a:r>
            <a:endParaRPr lang="en-US" b="1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การเพิ่มขึ้นของประชากรในประเทศไทย มีลักษณะเช่นเดียวกับการเพิ่มขึ้นของประชากรในภูมิภาคแถบเอเชียและลาตินอเมริกา ซึ่งมีลักษณะเพิ่มช้าในตอนแรกแล้วค่อยๆเร็วขึ้นในตอนหลัง โดยเฉพาะหลังสงครามครั้งที่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สาเหตุที่ไทยมีอัตราเพิ่มของประชากรเร็วโดยเฉพาะ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หลังสงครามโลกครั้งที่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ก็เนื่องมาจากการที่มีอัตราการตายลดลงอย่างรวดเร็ว เพราะนโยบายประชากรที่มีจุดประสงค์ที่จะเพิ่มประชากรโดยการขยายงานด้านสาธารณสุขออกไป ประกอบกับการพัฒนาประเทศเจริญก้าวหน้าขึ้นในขณะที่อัตราการเกิดยังอยู่ในระดับที่สูงจึงทำให้อัตราเพิ่มของประชากร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ปัจจุบันครอบครัวไทยมีบุตรโดยเฉลี่ย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 ทั้งนี้เพราะการเพิ่มขึ้นของประชากรไทยและมีแนวโน้มลดลง ซึ่งเป็นผู้มาจากการใช้นโยบายประชากรที่มี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วัตถุประสงค์ลดอัตราการเพิ่มขึ้นของประชากรลงนับตั้งแต่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ปีพ.ศ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2513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โดยสร้างทัศนคติให้ประชาชนนิยมมีบุตรน้อยเพียงครอบครัวละ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คนเท่านั้น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นโยบายการพัฒนาคุณภาพของประชากรไทยตามแผนพัฒนาเศรษฐกิจและสังคมแห่งชาติฉบับที่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คือมุ่งเน้นพัฒนาคุณภาพในการดำรงชีวิต ให้ประชากรเป็นคนคิดเป็น ทำเป็น แก้ปัญญาเป็น มีวินัย มีความรับผิดชอบทั้งต่อตนเองและสังคม รวมทั้งพัฒนาคุณภาพทางจิตใจ เพื่อเสริมสร้างให้ประขากรมีคุณภาพจิตใจที่ดี มีคุณธรรมและจริยธรรม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ปัญหาประชากรในประเทศไทยหลังสงครามครั้งที่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ปัญหาอัตราการเพิ่มของประชากร อยู่ในระดับสูง และปัญหาการกระจายตัวของประชากรขาดความสมดุล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ปัญหาการกระจายตัวของประชากรเนื่องจากโครงสร้างทางด้านเศรษฐกิจ สังคม และ การเมืองซึ่งเจริญอยู่ในบางส่วนของประเทศทำให้การกระจายตัวของประชากรขาดความสมดุล สาเหตุเพราะการอพยพจากชนบทเข้าสู่กรุงเทพฯ มีอัตราสูง ซึ่งมีสาเหตุจากกรุงเทพฯเป็นศูนย์กลางความเจริญในทุกๆด้าน เพราะชนบทมีอัตราการเพิ่มของประชากรสูง สิ่งแวดล้อมทางภูมิศาสตร์ในชนบทไม่เอื้ออำนวยต่อการทำมาหากิน ไม่มีงานรองรับเพียงพอ จึงทำให้ชาวชนบทส่วนใหญ่ยากจน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แนวความคิดเกี่ยวกับการเปลี่ยนแปลงทางประชากร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การเปลี่ยนแปลงทางประชากร หมายถึง การเปลี่ยนแปลงในด้านอัตราการเกิด(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CBR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)และอัตราการตาย(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CDR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)ซึ่งการเพิ่มขึ้นหรือลดลงของประชากรจะขึ้นอยู่กับความสมดุลระหว่างอัตราการเกิดและอัตราการตาย ยกเว้นในประเทศที่มีอัตราการอพยพเข้าและการอพยพออกสูง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การเปลี่ยนแปลงทางประชากรประกอบด้วยขั้นหรือระดับความผันแปรได้ </a:t>
            </a:r>
            <a:r>
              <a:rPr lang="en-US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-</a:t>
            </a:r>
            <a:r>
              <a:rPr lang="en-US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5 </a:t>
            </a: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ชั้น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คือ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ขั้นที่ประชากรต่อสู้เพื่อการมีชีวิตรอดในสมัยก่อนประวัติศาสตร์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ขั้นที่มีอัตราการเกิดสูงและอัตราการตายลดลง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3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ขั้นที่มีอัตราการเกิดเริ่มลดลง แต่ก็ยังสูงกว่าอัตราการตาย ซึ่งประเทศกำลังพัฒนาส่วนใหญ่จะอยู่ในขั้นที่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คือ มีอัตราการเกิดสูงกว่าอัตราการตาย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4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ขั้นที่ทั้งอัตราการเกิดและอัตราการตายลดลงอยู่ในระดับต่ำเท่าเทียมกัน ดังนั้นประชากรจึงเพิ่มขึ้นช้ามาก ซึ่งจะเห็นได้ชัดในสังคมส่วนใหญ่ของยุโรปและประเทศที่มีการพัฒนาด้านอุตสาหกรรมสูง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 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5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ขั้นที่อัตราการตายสูงกว่าอัตราการเกิด ดังนั้น จำนวนประชากรจึงลดลงได้แก่ เยอรมัน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47"/>
            <a:ext cx="8568952" cy="674122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h-TH" sz="3400" u="sng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ลักษณะของสังคมวิทยา</a:t>
            </a:r>
          </a:p>
          <a:p>
            <a:pPr marL="0" indent="0">
              <a:buNone/>
            </a:pP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สังคมวิทยามีลักษณะสำคัญ ดังนี้คือ</a:t>
            </a:r>
            <a:endParaRPr lang="th-TH" sz="2800" dirty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	1.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สังคมวิทยาเป็นศาสตร์ว่าด้วยสังคม </a:t>
            </a:r>
            <a:r>
              <a:rPr lang="en-US" sz="2600" dirty="0" smtClean="0">
                <a:latin typeface="BrowalliaUPC" pitchFamily="34" charset="-34"/>
                <a:cs typeface="BrowalliaUPC" pitchFamily="34" charset="-34"/>
              </a:rPr>
              <a:t>(Social Science)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และเป็นวิทยาศาสตร์บริสุทธิ์</a:t>
            </a:r>
          </a:p>
          <a:p>
            <a:pPr marL="0" indent="0">
              <a:buNone/>
            </a:pPr>
            <a:r>
              <a:rPr lang="en-US" sz="2300" dirty="0" smtClean="0">
                <a:latin typeface="BrowalliaUPC" pitchFamily="34" charset="-34"/>
                <a:cs typeface="BrowalliaUPC" pitchFamily="34" charset="-34"/>
              </a:rPr>
              <a:t>(Pure Science )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ไม่ใช่เป็นวิทยาศาสตร์ธรรมชาติ</a:t>
            </a:r>
            <a:r>
              <a:rPr lang="en-US" sz="2300" dirty="0" smtClean="0">
                <a:latin typeface="BrowalliaUPC" pitchFamily="34" charset="-34"/>
                <a:cs typeface="BrowalliaUPC" pitchFamily="34" charset="-34"/>
              </a:rPr>
              <a:t>(Natural Science)</a:t>
            </a:r>
          </a:p>
          <a:p>
            <a:pPr marL="514350" indent="-514350">
              <a:buAutoNum type="arabicParenR"/>
            </a:pPr>
            <a:r>
              <a:rPr lang="th-TH" sz="2800" u="sng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วิทยาศาสตร์บริสุทธิ์</a:t>
            </a:r>
            <a:r>
              <a:rPr lang="th-TH" sz="2800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เช่น วิชาฟิสิกส์ เตมี ดาราศาสตร์ คณิตศาสตร์ รัฐศาสตร์ เศรษฐศาสตร์ และสังคมวิทยา เป็นต้น</a:t>
            </a:r>
            <a:endParaRPr lang="th-TH" sz="2800" dirty="0">
              <a:latin typeface="BrowalliaUPC" pitchFamily="34" charset="-34"/>
              <a:cs typeface="BrowalliaUPC" pitchFamily="34" charset="-34"/>
            </a:endParaRPr>
          </a:p>
          <a:p>
            <a:pPr marL="514350" indent="-514350">
              <a:buAutoNum type="arabicParenR"/>
            </a:pPr>
            <a:r>
              <a:rPr lang="th-TH" sz="2800" u="sng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วิทยาศาสตร์ประยุกต์ 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เช่น วิชาวิศวกรรมศาสตร์ แพทย์ศาสตร์ เภสัชกรรม</a:t>
            </a:r>
          </a:p>
          <a:p>
            <a:pPr marL="0" indent="0">
              <a:buNone/>
            </a:pP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การบัญชี บริหารธุรกิจ การเมือง กฎหมาย และการสังคมสงเคราะห์ เป็นต้น</a:t>
            </a:r>
            <a:endParaRPr lang="th-TH" sz="2800" dirty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***  </a:t>
            </a:r>
            <a:r>
              <a:rPr lang="th-TH" sz="2800" b="1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วัตถุประสงค์ของสังคมวิทยาศาสตร์บริสุทธิ์</a:t>
            </a:r>
            <a:r>
              <a:rPr lang="th-TH" sz="2800" b="1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คือ 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การแสวงหาความรู้ของสังคมวิทยามิได้นำไปใช้เพื่อประโยชน์บางอย่างโดยสังคมวิทยาเพียงแต่เป็นผู้เสาะแสวงหาความรู้ให้ผู้อื่นนำไปใช้เป็นการนำความรู้ทางสังคมวิทยามาแก้ปัญหาบางประการของโลกเท่านั้น เช่น นักสังคมสงเคราะห์ นักกฎหมาย นักบริหาร นักการทูต แพทย์ วิศวกร </a:t>
            </a:r>
            <a:endParaRPr lang="en-US" sz="2800" dirty="0" smtClean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	2.</a:t>
            </a:r>
            <a:r>
              <a:rPr lang="th-TH" sz="2800" b="1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สังคมวิทยาเป็นวิชาที่เกี่ยวข้องกับหลักการที่ว่าทำไมจึงเป็นเช่นนั้น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 โดยจะไม่แสดงความเห็นว่าคนจะเป็นอะไร หรือ สังคมควรจะเป็นไปในทิศทางใด และไม่ได้เกี่ยวข้องกับเรื่องดีหรือเลว ผิดหรือถูก ดีกว่าหรือเลวกว่า หรือสิ่งอื่นใดที่เกี่ยวช้องกับคุณค่าของมนุษย์</a:t>
            </a:r>
          </a:p>
          <a:p>
            <a:pPr marL="0" indent="0">
              <a:buNone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	3.</a:t>
            </a:r>
            <a:r>
              <a:rPr lang="th-TH" sz="2800" b="1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สังคมวิทยาเป็นนามธรรม </a:t>
            </a:r>
            <a:r>
              <a:rPr lang="en-US" sz="2600" b="1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(Abstract)</a:t>
            </a:r>
            <a:r>
              <a:rPr lang="th-TH" sz="2600" b="1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ไม่มีตัวตนเป็นการศึกษาเกี่ยวกับพฤติกรรมของมนุษย์ในแบบที่ใช้และเป็นที่ยอมรับ เช่น สังคมวิทยาจะไม่สนใจกับการสงครามหรือการปฏิวัติใดโดยเฉพาะ แต่จะสนใจสงครามหรือการปฏิวัติโดยทั่วไปในฐานะที่เป็นปรากฏการณ์ทางสังคม เป็นต้น</a:t>
            </a:r>
          </a:p>
          <a:p>
            <a:pPr marL="0" indent="0">
              <a:buNone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	4.</a:t>
            </a:r>
            <a:r>
              <a:rPr lang="th-TH" sz="2800" b="1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สังคมวิทยาเป็นศาสตร์ที่มีเหตุผล</a:t>
            </a:r>
            <a:r>
              <a:rPr lang="en-US" sz="2300" b="1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(Rational Science) 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และเป็นศาสตร์ที่อาศัยการพิสูจน์ทดลอง</a:t>
            </a:r>
            <a:r>
              <a:rPr lang="en-US" sz="2600" dirty="0" smtClean="0">
                <a:latin typeface="BrowalliaUPC" pitchFamily="34" charset="-34"/>
                <a:cs typeface="BrowalliaUPC" pitchFamily="34" charset="-34"/>
              </a:rPr>
              <a:t>(Empirical Science)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ดังนั้นการศึกษาทางสังคมวิทยาจึงมี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2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วิธี คือ</a:t>
            </a:r>
          </a:p>
          <a:p>
            <a:pPr marL="0" indent="0">
              <a:buNone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		1)</a:t>
            </a:r>
            <a:r>
              <a:rPr lang="en-US" sz="2800" u="sng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Rationalism</a:t>
            </a:r>
            <a:r>
              <a:rPr lang="en-US" sz="2800" u="sng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เป็นวิธีการที่เน้นถึงเหตุผลและทฤษฎีซึ่งได้มาจากการวินิจฉัยข้อเท็จจริงตามหลักตรรกวิทยา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(Logic)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แล้วนำมาผสมผสานเข้าเป็นหมวดหมู่</a:t>
            </a:r>
          </a:p>
          <a:p>
            <a:pPr marL="0" indent="0">
              <a:buNone/>
            </a:pP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		2) </a:t>
            </a:r>
            <a:r>
              <a:rPr lang="en-US" sz="2800" u="sng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Empiricism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เป็นวิธีการศึกษาที่ได้มาจากประสบการณ์และข้อเท็จจริงที่ได้จากการสังเกตพิจารณาและการทดลอง ดังนั้นพวก</a:t>
            </a:r>
            <a:r>
              <a:rPr lang="en-US" sz="2800" dirty="0" smtClean="0">
                <a:latin typeface="BrowalliaUPC" pitchFamily="34" charset="-34"/>
                <a:cs typeface="BrowalliaUPC" pitchFamily="34" charset="-34"/>
              </a:rPr>
              <a:t>(Empiricist)</a:t>
            </a:r>
            <a:r>
              <a:rPr lang="th-TH" sz="2800" dirty="0" smtClean="0">
                <a:latin typeface="BrowalliaUPC" pitchFamily="34" charset="-34"/>
                <a:cs typeface="BrowalliaUPC" pitchFamily="34" charset="-34"/>
              </a:rPr>
              <a:t>จะออกไปรวบรวมข้อเท็จจริงเพื่อใช้ประการศึกษ</a:t>
            </a:r>
            <a:r>
              <a:rPr lang="th-TH" sz="2800" dirty="0">
                <a:latin typeface="BrowalliaUPC" pitchFamily="34" charset="-34"/>
                <a:cs typeface="BrowalliaUPC" pitchFamily="34" charset="-34"/>
              </a:rPr>
              <a:t>า</a:t>
            </a:r>
            <a:endParaRPr lang="th-TH" sz="2800" dirty="0" smtClean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endParaRPr lang="th-TH" sz="2800" b="1" dirty="0" smtClean="0"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4358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2285992"/>
            <a:ext cx="9144000" cy="23574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 algn="ctr">
              <a:buNone/>
            </a:pPr>
            <a:r>
              <a:rPr lang="th-TH" sz="4400" b="1" dirty="0" smtClean="0">
                <a:solidFill>
                  <a:schemeClr val="bg1"/>
                </a:solidFill>
              </a:rPr>
              <a:t>บทที่</a:t>
            </a:r>
            <a:r>
              <a:rPr lang="en-US" sz="4400" b="1" dirty="0" smtClean="0">
                <a:solidFill>
                  <a:schemeClr val="bg1"/>
                </a:solidFill>
              </a:rPr>
              <a:t>9</a:t>
            </a:r>
            <a:r>
              <a:rPr lang="th-TH" sz="4400" b="1" dirty="0" smtClean="0">
                <a:solidFill>
                  <a:schemeClr val="bg1"/>
                </a:solidFill>
              </a:rPr>
              <a:t> การแบ่งช่วงชั้นทางสังคม</a:t>
            </a:r>
            <a:endParaRPr lang="th-TH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ตัวแปรที่ทำให้เกิดความไม่เท่าเทียมกันระหว่างบุคคล ได้แก่ ตัวแปรที่เกิดขึ้นเองตามธรรมชาติซึ่งไม่สามารถแก้ไขหรือแก้ไขได้ยากมาก เช่น อายุ เพศ ความสามารถทางร่างกาย และ สมอง นอกจากนี้ยังได้แก่ลักษณะที่ได้โดมาโดยการสร้างขึ้นหรือเป็นสิ่งซึ่งได้รับเนื่องมาจากการจัดแบ่งลำดับช่วงชั้นทางสังคม เช่น วรรณะและยศถาบรรดาศักดิ์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สิ่งที่เป็นเครื่องคอยกำกับบทบาทของมนุษย์อยู่เป็นอันดับแรก คือ สถานภาพ ทั้งนี้เนื่องจากบุคคลในสังคมจะมีความเกี่ยวพันกับสถานภาพและบทบาทซึ่งเป็นระบบที่บุคคลจะทำหน้าที่ต่างๆในสังคม  โดย บุคคลจะได้สถานภาพและบทบาทมาจากการเป็นสมาชิกของกลุ่ม</a:t>
            </a: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สถานภาพของบุคคล แบ่งออกเป็น </a:t>
            </a:r>
            <a:r>
              <a:rPr lang="en-US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ประเภท</a:t>
            </a:r>
            <a:r>
              <a:rPr lang="th-TH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ดังนี้</a:t>
            </a:r>
            <a:endParaRPr lang="en-US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.สถานภาพที่ติดตัวมาแต่กำเนิด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Ascribed Status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เช่น เพศ อายุ ผิวพรรณ รูปร่าง หน้าตา ชาติตระกูล วรรณะ ศาสนา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.สถานภาพสัมฤทธิ์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Achieved Status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จะอยู่กับความสามารถและประสิทธิภาพที่บุคคลแสดงออกเมื่อมีโอกาส จึงมีส่วนทำให้บุคคลมีฐานะทางสังคม ซึ่งสิ่งที่กำหนดสถานภาพสัมฤทธิ์ ได้แก่ การศึกษา อาชีพ อำนาจ รายได้ ฯลฯ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การจัดลำดับช่วงชั้นทางสังคมมี</a:t>
            </a:r>
            <a:r>
              <a:rPr lang="en-US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ประเภท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ดังนี้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วรรณะ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Caste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เป็นระบบจัดลำดับช่วงชั้นทางสังคมโดยเน้นถึงความสัมพันธ์ของสภาพของบุคคลในสังคม ซึ่งจำกัดบุคคลไม่ให้ได้รับสถานภาพสูงขึ้นกว่าเมื่อเขาเกิดดังนั้นระบบวรรณะจึงเป็นระบบช่วงชั้นมีรูปแบบที่แน่นอนตายตัว โดยมีศาสนาเข้ามาเกื้อหนุน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ลักษณะบางอย่างของวรรณะ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มีดังนี้</a:t>
            </a: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เจาะจงไปถึงความสัมพันธ์ของบุคคลในสังคม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สมาชิกจะมีแบบแผนแห่งชีวิตที่แน่นอนสมาชิกใหม่จะเป็นส่วนหนึ่งของวรรณะ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ถ้าประพฤติผิดกฎเกณฑ์ข้อบังคับของวรรณะจะถูกขับออกจากวรรณะเป็น “จัณฑาล”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มีการเขยิบขึ้นหรือลงได้โดยเป็นไปทั้งวรรณะ แต่มิใช่บุคคลใดบุคคลหนึ่ง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ตัวอย่างของระบบวรรณะ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ที่เห็นได้ชัดเจน ได้แก่ อินเดีย ซึ่งมีการแบ่งออกเป็น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วรรณะ 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พราหมณ์ (เป็นวรรณะสูงสุด)กษัตริย์ แพศย์ และ ศูทร(เป็นวรรณะต่ำสุด)นอกจากนี้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ในแต่ละวรรณะยัง มีการแบ่งแยกออกเป็นวรรณะย่อยๆอีกมากมาย ซึ่งเรียกว่า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“ชา-ติ”(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Ja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Ti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นอกจากวรรณะในอินเดียแล้ว ยังมีวรรณะปรากฏอยู่ในสังคมของดินแดนแถบรอบๆทะเล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เมดิเตอร์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เนียน เช่น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กรีก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โรมัน อียิปต์ และ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เปอร์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เชีย แต่ไม่เข้มงวดนัก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.ฐานันดร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Estate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เป็นระบบการแบ่งช่วงชั้นที่มีกฎหมายกำหนดสิทธิหน้าที่ของคนแตกต่างกันไป เช่น พวกขุนนางและพระจะมีอภิสิทธิ์มาก เป็นระบบที่มีใช้กันตั้งแต่สมัยกลางของยุโรป การเขยิบฐานะเป็นไปได้และไม่มีศาสนาค้ำจุนเหมือนระบบวรรณะ ซึ่งขึ้นอยู่กับความสัมพันธ์ของบุคคลที่ดิน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.ชนชั้น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Class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เป็นระบบจัดช่วงชั้นทางสังคมในลักษณะที่เปิดโอกาสให้บุคคลเลื่อนสถานภาพได้สะดวกที่สุด เพราะระบบชนชั้นจะเน้นความสำคัญด้านความสามารถ กล่าวคือ ชนชั้นของสังคมประกอบด้วยจำนวนของบุคคลผู้ซึ่งมีสถานภาพทางสังคมเท่าเทียมกันในตำแหน่งที่จะได้มาโดยความสามารถมากกกว่าจะเป็นไปโดยกำเนิด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ชนชั้นเป็นการจัดลำดับช่วงชั้นทางสังคมที่ใช้เกณฑ์วัดด้านมิติทางสังคม มิติทางเศรษฐกิจและมิติทางการเมือง ซึ่งเกณฑ์ที่ใช้วัด ได้แก่ เกียรติยศศักดิ์ศรีของครอบครัวซึ่งตกทอดมาถึงลูกหลาน อาชีพฐานะทางเศรษฐกิจ ความมั่งคั่ง อำนาจ การมีเวลาว่างระดับการศึกษา ความสามารถและการประสบความสำเร็จถิ่นที่อยู่อาศัย รสนิยม การแสดงตนและการยอมรับ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286908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การจัดลำดับช่วงชั้นของคนในสังคม มีหลักเกณฑ์ที่ใช้ศึกษา </a:t>
            </a:r>
            <a:r>
              <a:rPr lang="en-US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วิธี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ดังนี้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.การศึกษาแบบวัตถุวิสัย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Objective Approach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)จะกระทำได้โดยการวิเคราะห์ปัจเจกบุคคลซึ่งขึ้นอยู่บทบาทที่บุคคลแสดงอยู่ อันเป็นปัจจัยที่เกี่ยวข้องกับรายได้ อาชีพ อำนาจ ตำแหน่ง และ ทรัพย์สมบัติเป็นวิธีการที่สามารถใช้ศึกษาสังคมทั้งสังคม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ซี่ง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จะศึกษาได้โดยการสุ่มตัวอย่างและถามข้อมูลบุคคลผู้ถูกกลุ่มเกี่ยวกับ อาชีพ รายได้ การศึกษาฯลฯ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.การศึกษา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แบบอัตต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วิสัย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Subjective Approach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ะเกี่ยวข้องปัจจัยทางด้านจิตวิทยาซึ่งขึ้นอยู่กับความรู้สึกของบุคคลที่คิดว่าตนเองอยู่ในชนชั้นใดของ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.การศึก</a:t>
            </a:r>
            <a:r>
              <a:rPr lang="th-TH" b="1" cap="small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ษาโดยดูจากชื่อเสียง</a:t>
            </a:r>
            <a:r>
              <a:rPr lang="th-TH" cap="small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cap="small" dirty="0" smtClean="0">
                <a:latin typeface="Angsana New" pitchFamily="18" charset="-34"/>
                <a:cs typeface="Angsana New" pitchFamily="18" charset="-34"/>
              </a:rPr>
              <a:t>จะทำให้ได้โดยการสังเกตพฤติกรรมในสังคมของคนนั้นๆหรือโดยการสอบถามผู้อื่น ซึ่งขึ้นอยู่กับการประเมินค่าโดยบุคคลอื่น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แนวทัศนะการจัดลำดับช่วงชั้นทางสังคม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นักวิชาการที่ศึกษาการจัดลำดับช่วงชั้นทางสังคมได้ให้ทัศนะที่แตกต่างกัน</a:t>
            </a:r>
            <a:r>
              <a:rPr lang="en-US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ทัศนะ ดังนี้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คาร์ล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มาร์กซ์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Karl Marx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ให้ทัศนะว่า การจัดลำดับช่วงชั้นทางสังคมขึ้นอยู่กับตำกำหนดทางเศรษฐกิจ เช่น ระบบการผลิต การแลกเปลี่ยน ผู้ผลิต ผู้บริโภค ฯลฯ โดย ปัจจัยทางเศรษฐกิจจะเป็นพื้นฐานในการกำหนดระบบช่วงชั้น ซึ่งพลังทางเศรษฐกิจจะเป็นตัวกำหนดเพียงปัจจัยเดียวในการแบ่งช่วงชั้นทางสังคม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แมกซ์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เว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เบอร์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Max Weber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ให้ทัศนะในการอธิบาย ชนชั้น สถานภาพ และพรรคโดยมุ่งความสนใจไปทางสังคมอุตสาหกรรม และ โดยเฉพาะสังคมระบบทุนนิยม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ลอยด์ </a:t>
            </a:r>
            <a:r>
              <a:rPr lang="th-TH" b="1" dirty="0" err="1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วอร์เนอร์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err="1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Lloy</a:t>
            </a:r>
            <a:r>
              <a:rPr lang="en-US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Warner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ได้ศึกษาเรื่องช่วงชั้นทางสังคมโดยดูถึงความเหนือกว่าและด้อยกว่าของสมาชิกในสังคม ซึ่งเขาได้แบ่งระดับชั้นทางสังคมออกเป็น </a:t>
            </a:r>
            <a:r>
              <a:rPr lang="en-US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6 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ชนชั้น ได้แก่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ชนชั้นสูงระดับสูง 	   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ชนชั้นสูงระดับต่ำ(เศรษฐีใหม่)	  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ชนชั้นระดับกลางระดับสูง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ชนชั้นกลางระดับต่ำ	             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ชนชั้นต่ำระดับสูง	                    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ชนชั้นต่ำระดับต่ำ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แนวคิดทฤษฎีหน้าที่ประโยชน์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Functional Theory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)เห็นว่า ช่วงชั้น เป็นสิ่งจำเป็น เพราะ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ทำให้สังคมมีกรแบ่งงานกันทำ และยังเป็นการให้รางวัลที่ทำหน้าที่ได้อย่างมี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ประสิทธิภาพ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th-TH" b="1" u="sng" dirty="0" smtClean="0">
                <a:solidFill>
                  <a:srgbClr val="FFC000"/>
                </a:solidFill>
              </a:rPr>
              <a:t>การจราจรภาพทางสังคม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การจราจรภาพทางสังคม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การเปลี่ยนแปลงสถานภาพและบทบาทซึ่งเป็นการเปลี่ยนแปลงตำแหน่งฐานะของบุคคลจากชั้นหนึ่งไปสู่ชั้นอื่นของสังคม โดยเป็นไปตามระบบโครงสร้างของการแบ่งช่วงชั้น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latin typeface="Angsana New" pitchFamily="18" charset="-34"/>
                <a:cs typeface="Angsana New" pitchFamily="18" charset="-34"/>
              </a:rPr>
              <a:t> การจราจรภาพทางสังคม แบ่งออกเป็น</a:t>
            </a:r>
            <a:r>
              <a:rPr lang="en-US" b="1" u="sng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b="1" u="sng" dirty="0" smtClean="0">
                <a:latin typeface="Angsana New" pitchFamily="18" charset="-34"/>
                <a:cs typeface="Angsana New" pitchFamily="18" charset="-34"/>
              </a:rPr>
              <a:t>แบบ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การจราจรภาพทางแนวนอนขนาน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Horizontal Mobility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)หมายถึง การที่บุคคลมีการเปลี่ยนแปลงตำแหน่ง โดยไม่เปลี่ยนสภาพสถานภาพหรือชนชั้นที่เคยเป็นอยู่เดิม เช่น ผู้ที่มีอาชีพเป็นช่างไฟฟ้าเปลี่ยนอาชีพช่างปูน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การจราจรภาพทางแนวดิ่งแนวตั้ง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Vertical Mobility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เป็นไปได้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ทาง คือการจราจรภาพในทางที่ต่ำลง และการจราจรภาพในทางที่สูงขึ้น เช่น สามัญชนไปแต่งงานกับขุนนาง คนขี่สามล้อถูกหวย การเปลี่ยนจากนักศึกษาเป็นอาจารย์ ฯลฯ แบ่งได้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แบบ 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การจราจรภาพของบุคคล ซึ่งแยกออกเป็น</a:t>
            </a:r>
            <a:endParaRPr lang="en-US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การจราจรภาพในช่วงอายุ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เป็นการเปลี่ยนแปลงสถานภาพ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ในวัฎ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จักรชีวิต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การจราจรภาพในอาชีพ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เป็นการเปลี่ยนแปลงสถานภาพในอาชีพ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การจราจรภาพของกลุ่ม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เป็นการเปลี่ยนแปลงสถานภาพที่เป็นไปทั้งกลุ่ม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การจราจรภาพครอบครัว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เป็นการเปลี่ยนแปลงสถานภาพของครอบครัวในระหว่างชั้นอายุหรือมากกว่านั้น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วิธีการที่ทำให้เกิดการจราจรภาพทางสังคม</a:t>
            </a:r>
            <a:r>
              <a:rPr lang="th-TH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การเปลี่ยนแปลงในมาตรฐานการครองชีพ                                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(การเปลี่ยนแปลงฐานะทางเศรษฐกิจ)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การเรียนรู้แบบแผนพฤติกรรมของชนชั้น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การเข้าสมาคม (การเข้าร่วมกิจกรรมทางสังคม)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การแต่งงาน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endParaRPr lang="th-TH" dirty="0" smtClean="0"/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ปัจจัยที่มีผลหรืออิทธิพลต่อการจราจรภาพทางสังคมหรือการเปลี่ยนแปลงฐานะทาง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สังคมของ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บุคคล ได้แก่ ภาวะเศรษฐกิจ (เช่น วิกฤติเศรษฐกิจ ฯลฯ) อัตราภาวการณ์เจริญพันธุ์ในชั้นต่างๆ    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การอบรม เรียนรู้ การศึกษา ตำแหน่งหน้าที่ การล้มเหลวทางเศรษฐกิจ และการเปลี่ยนแปลงทาง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สังคม (เช่น การเปลี่ยนเป็น สังคมอุตสาหกรรม การทำสงคราม ฯลฯ)เป็นต้น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b="1" u="sng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การจราจรภาพทางสังคม ส่งผลต่อบุคคลและสังคม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ดังนี้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บุคคลที่ประสบความสำเร็จได้เลื่อนจากชั้นต่ำไปสู่ชั้นสูงในอาชีพจะมี “ความสุข”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เกิดประสิทธิภาพในการเลือกสรรบุคคลให้เหมาะสมกับตำแหน่ง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ผลอื่นๆได้แก่ เกิดการขัดแย้งในบทบาท เกิดการขาดความสัมพันธ์ที่เคยมีมาก่อน เกิดความสำนึกในชนชั้นและความรับผิดชอบในตำแหน่งหน้าที่ที่ได้รับ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721521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7173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sz="2000" dirty="0" smtClean="0">
                <a:latin typeface="CordiaUPC" pitchFamily="34" charset="-34"/>
                <a:cs typeface="CordiaUPC" pitchFamily="34" charset="-34"/>
              </a:rPr>
              <a:t>5.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สังคมวิทยาเป็นวิทยาศาสตร์ทั่วไป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(Generalizing Science )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มิใช่วิทยาศาสตร์เฉพาะ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(Particularizing Science)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 ดังนั้นสังคมวิทยาจะมุ่งเสาะแสวงหากฎทั่วไปของการปฏิบัติต่อกันของมนุษย์และสังคม</a:t>
            </a:r>
            <a:endParaRPr lang="th-TH" sz="2000" dirty="0">
              <a:latin typeface="CordiaUPC" pitchFamily="34" charset="-34"/>
              <a:cs typeface="CordiaUPC" pitchFamily="34" charset="-34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	6.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สังคมวิทยา เป็นสังคมศาสตร์ทั่วไป ซึ่งเป็นการศึกษาปรากฏการณ์ต่างๆที่เกิดขึ้นในสังคม เช่น ความสัมพันธ์ทางสังคม ปฏิกิริยาโต้ตอบระหว่างมนุษย์</a:t>
            </a:r>
          </a:p>
          <a:p>
            <a:pPr marL="0" indent="0">
              <a:buNone/>
            </a:pPr>
            <a:r>
              <a:rPr lang="th-TH" sz="2000" b="1" u="sng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000" b="1" dirty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      </a:t>
            </a:r>
            <a:r>
              <a:rPr lang="th-TH" sz="2000" b="1" u="sng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เนื้อหาสาระของสังคมวิทยา</a:t>
            </a:r>
          </a:p>
          <a:p>
            <a:pPr marL="0" indent="0">
              <a:buNone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	</a:t>
            </a:r>
            <a:r>
              <a:rPr lang="en-US" sz="2000" b="1" dirty="0">
                <a:latin typeface="CordiaUPC" pitchFamily="34" charset="-34"/>
                <a:cs typeface="CordiaUPC" pitchFamily="34" charset="-34"/>
              </a:rPr>
              <a:t>Alex </a:t>
            </a:r>
            <a:r>
              <a:rPr lang="en-US" sz="2000" b="1" dirty="0" err="1" smtClean="0">
                <a:latin typeface="CordiaUPC" pitchFamily="34" charset="-34"/>
                <a:cs typeface="CordiaUPC" pitchFamily="34" charset="-34"/>
              </a:rPr>
              <a:t>Inkeles</a:t>
            </a:r>
            <a:r>
              <a:rPr lang="en-US" sz="2000" b="1" dirty="0">
                <a:latin typeface="CordiaUPC" pitchFamily="34" charset="-34"/>
                <a:cs typeface="CordiaUPC" pitchFamily="34" charset="-34"/>
              </a:rPr>
              <a:t> (</a:t>
            </a:r>
            <a:r>
              <a:rPr lang="en-US" sz="2000" b="1" i="1" dirty="0" smtClean="0">
                <a:latin typeface="CordiaUPC" pitchFamily="34" charset="-34"/>
                <a:cs typeface="CordiaUPC" pitchFamily="34" charset="-34"/>
              </a:rPr>
              <a:t>American </a:t>
            </a:r>
            <a:r>
              <a:rPr lang="en-US" sz="2000" b="1" i="1" dirty="0">
                <a:latin typeface="CordiaUPC" pitchFamily="34" charset="-34"/>
                <a:cs typeface="CordiaUPC" pitchFamily="34" charset="-34"/>
              </a:rPr>
              <a:t>Philosophical </a:t>
            </a:r>
            <a:r>
              <a:rPr lang="en-US" sz="2000" b="1" i="1" dirty="0" smtClean="0">
                <a:latin typeface="CordiaUPC" pitchFamily="34" charset="-34"/>
                <a:cs typeface="CordiaUPC" pitchFamily="34" charset="-34"/>
              </a:rPr>
              <a:t>Society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) 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เสนอความเห็นว่า เนื้อหาสาระของสังคมวิทยาดูได้จากแหล่งต่างๆดังนี้</a:t>
            </a:r>
          </a:p>
          <a:p>
            <a:pPr marL="0" indent="0">
              <a:buNone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	(1)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 ประวัติความเป็นมาของศาสตร์นี้โดยศึกษาว่าผู้ริเริ่มสังคมวิทยาศึกษาอะไรบ้าง</a:t>
            </a:r>
          </a:p>
          <a:p>
            <a:pPr marL="0" indent="0">
              <a:buNone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	(2)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 ความสนใจและผลงานของนักสังคมวิทยาในปัจจุบัน</a:t>
            </a:r>
          </a:p>
          <a:p>
            <a:pPr marL="0" indent="0">
              <a:buNone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	(3)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 ศึกษาขอบเขตของวิชาโดยพิจารณาข้อแตกต่างของสังคมวิทยากับเศรษฐศาสตร์ รัฐศาสตร์ มานุษยวิทยา   จิตวิทยา        ประวัติศาสตร์ เป็นต้น</a:t>
            </a:r>
          </a:p>
          <a:p>
            <a:pPr marL="0" indent="0">
              <a:buNone/>
            </a:pPr>
            <a:r>
              <a:rPr lang="th-TH" sz="2000" b="1" dirty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       </a:t>
            </a:r>
            <a:r>
              <a:rPr lang="th-TH" sz="2000" b="1" u="sng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ประวัติความเป็นมาของสังคมวิทยา</a:t>
            </a:r>
            <a:endParaRPr lang="en-US" sz="2000" b="1" u="sng" dirty="0" smtClean="0">
              <a:solidFill>
                <a:srgbClr val="FFC000"/>
              </a:solidFill>
              <a:latin typeface="CordiaUPC" pitchFamily="34" charset="-34"/>
              <a:cs typeface="CordiaUPC" pitchFamily="34" charset="-34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	1. 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จุดเริ่มแรกของสังคมวิทยา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ในปลายคริสต์ศตวรรษที่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18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และในคริสต์ศตวรรษที่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19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ก็คือวิทยาศาสตร์ได้เกิด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  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ขึ้นมาใหม่พร้อมกัน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 2 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สาขาได้แก่ 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จิตวิทยา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(Psychology)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ซึ่งเป็นศาสตร์ ว่าด้วยพฤติกรรมของมนุษย์ และ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สังคมวิทยา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(Sociology)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ซึ่งเป็นศาสตร์เกี่ยวกับสังคมมนุษย์</a:t>
            </a:r>
          </a:p>
          <a:p>
            <a:pPr marL="0" indent="0">
              <a:buNone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	2.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สังคมวิทยา</a:t>
            </a:r>
            <a:r>
              <a:rPr lang="en-US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(</a:t>
            </a:r>
            <a:r>
              <a:rPr lang="en-US" sz="2000" b="1" i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Sociology</a:t>
            </a:r>
            <a:r>
              <a:rPr lang="en-US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)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มาจากศัพท์</a:t>
            </a:r>
            <a:r>
              <a:rPr lang="en-US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2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คำคือคำว่า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(</a:t>
            </a:r>
            <a:r>
              <a:rPr lang="en-US" sz="2000" b="1" dirty="0" err="1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Socius</a:t>
            </a:r>
            <a:r>
              <a:rPr lang="en-US" sz="2000" b="1" dirty="0">
                <a:latin typeface="CordiaUPC" pitchFamily="34" charset="-34"/>
                <a:cs typeface="CordiaUPC" pitchFamily="34" charset="-34"/>
              </a:rPr>
              <a:t>)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 ซึ่งเป็นภาษาละตินมีความหมายว่า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“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เพื่อน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”(Companion)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 และคำว่า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(Logos)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 ซึ่งเป็นภาษากรีกมีความหมายว่า</a:t>
            </a:r>
            <a:r>
              <a:rPr lang="th-TH" sz="2000" b="1" dirty="0">
                <a:latin typeface="CordiaUPC" pitchFamily="34" charset="-34"/>
                <a:cs typeface="CordiaUPC" pitchFamily="34" charset="-34"/>
              </a:rPr>
              <a:t> 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“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ถ้อยคำ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”(Word)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 เมื่อรวมคำทั้งสองเข้าด้วยกันก็แปลว่า การพูดคุยเกี่ยวกับสังคมแต่ก็มีผู้ไม่เห็นด้วยเช่น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 “</a:t>
            </a:r>
            <a:r>
              <a:rPr lang="en-US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John  Stuart Mill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” 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ที่ใช้คำว่า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 (Ethnology)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 ชาติพันธุ์วิทยา แทน เพราะเป็นคำ</a:t>
            </a:r>
            <a:r>
              <a:rPr lang="th-TH" sz="2000" b="1" dirty="0" err="1" smtClean="0">
                <a:latin typeface="CordiaUPC" pitchFamily="34" charset="-34"/>
                <a:cs typeface="CordiaUPC" pitchFamily="34" charset="-34"/>
              </a:rPr>
              <a:t>กรีก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แท้ๆแต่ไม่นิยมใช้กัน</a:t>
            </a:r>
          </a:p>
          <a:p>
            <a:pPr marL="0" indent="0">
              <a:buNone/>
            </a:pP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	ต่อมาในปลาย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คริสต์วรรษที่</a:t>
            </a:r>
            <a:r>
              <a:rPr lang="en-US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19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  เฮอร์เบิร์ด สเปนเซอร์ </a:t>
            </a:r>
            <a:r>
              <a:rPr lang="en-US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Herbert Spencer 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ได้ใช้คำว่า</a:t>
            </a:r>
            <a:r>
              <a:rPr lang="en-US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(Sociology)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เป็นหัวข้อในการเขียนหนังสือเรื่องราวเกี่ยวกับสังคมมนุษย์และคำนี้ก็เป็นที่แพร่หลายและนิยมใช้กันตั้งแต่บัดนั้นเป็นต้นมา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991" y="1340769"/>
            <a:ext cx="26394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955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2214554"/>
            <a:ext cx="9144000" cy="24288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 algn="ctr">
              <a:buNone/>
            </a:pPr>
            <a:r>
              <a:rPr lang="th-TH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บทที่</a:t>
            </a:r>
            <a:r>
              <a:rPr lang="en-US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10 </a:t>
            </a:r>
            <a:endParaRPr lang="th-TH" sz="4800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r>
              <a:rPr lang="th-TH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การควบคุมทางสังคม</a:t>
            </a:r>
            <a:endParaRPr lang="en-US" sz="2800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บุคคลจะต้องอาศัยสังคมในการตอบสนองตอบความต้องการต่างๆอันได้แก่</a:t>
            </a:r>
            <a:endParaRPr lang="en-US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ความต้องการทางร่างกาย เป็นความต้องการพื้นฐานชั้นต่ำสุดของมนุษย์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ความต้องการความปลอดภัยและความมั่นคงในชีวิต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ความต้องการเข้ารวมกลุ่ม ความต้องการความรักการได้รับการยอมรับ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ความต้องการได้รับการเคารพนับถือ และความต้องการเกียรติยศชื่อเสียง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ความต้องการที่แท้จริงของตนเอง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หากสังคมไม่อาจตอบสนองความต้องการเบื้องต้นหรือความต้องการมูลฐาน(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Basic Needs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)ของมนุษย์ได้ ก็จะทำให้สังคมสลายตัว(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Disorganization of Society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ดังนั้นจึงเป็นหน้าที่ของสังคมที่พึงต้องสนองตอบความต้องการข้างต้นเพื่อป้องกันการสลายตัวของ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เลนส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กี้ (</a:t>
            </a:r>
            <a:r>
              <a:rPr lang="en-US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Lenski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ได้จำแนกระบบต่างๆที่จำเป็นของสังคมไว้ที่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6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ประการ คือ ระบบการสื่อสาร ระบบการผลิต ระบบการจำหน่ายจ่ายแจก ระบบการป้องกัน ระบบสืบแทน และระบบการควบคุมทางสังคม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-142900"/>
            <a:ext cx="9144000" cy="70009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None/>
            </a:pPr>
            <a:endParaRPr lang="th-TH" b="1" u="sng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ระบบการสืบแทนสมาชิกสังคมตามแนวความคิดของ </a:t>
            </a:r>
            <a:r>
              <a:rPr lang="en-US" b="1" u="sng" dirty="0" err="1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Lenski</a:t>
            </a:r>
            <a:r>
              <a:rPr lang="en-US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นั้น เป็นการสืบแทนใน</a:t>
            </a: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เรื่องบุคคลและ วัฒนธรรม อันได้แก่ ภาษา ทักษะหรือความชำนาญ กฎระเบียบ และ </a:t>
            </a: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ประเพณี</a:t>
            </a:r>
            <a:endParaRPr lang="en-US" b="1" u="sng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sz="3500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ระบบการควบคุมทางสังคมจำแนกออกได้ </a:t>
            </a:r>
            <a:r>
              <a:rPr lang="en-US" sz="3500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3500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ประการ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.เป็นระบบของกฎระเบียบและค่านิยมที่ต้องยอมรับไม่ปฏิบัติ และ ระบบของความเชื่อที่เป็นเหตุผลของกฎระเบียบและค่านิยมดังกล่าว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.ระบบการให้รางและการลงโทษ เพื่อจูงใจให้บุคคลประพฤติปฏิบัติตามในสิ่งที่สังคมยอมรับ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*นักสังคมวิทยาเน้นว่าในทางปฏิบัติไม่มีระบบการควบคุมใดมีประสิทธิภาพเท่ากับการบังคับใช้(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Sanctions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)นั่นคือ การให้รางวัลและการลงโทษนั่นเอง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การควบคุมทางสังคม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การควบคุมทางสังคม เป็นกระบวนการป้องกันพฤติกรรมที่เบี่ยงเบนจากปกติหรือพฤติกรรมฝืนสังคมมิให้เกิดขึ้น หรือ ป้องกันมิให้พฤติกรรมดังกล่าวที่เกิดขึ้นแล้วมีผลเสียหายอย่างรุนแรงต่อสังคม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ผู้ที่มีผลงานการศึกษาการควบคุมทางสังคม ได้แก่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 Richard T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en-US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Lapiere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กล่าวว่า การควบคุมสังคมมุ่งไปในแง่ของการวิเคราะห์พฤติกรรมทางวัฒนธรรม โดยมุ่งให้คนประพฤติปฏิบัติตามระเบียบที่สังคมวางไว้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2,  John Martindale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กล่าวว่า การศึกษาการควบคุมสังคมเป็นสังคมวิทยาที่เกี่ยวกับว่าทำอย่างไรที่จะให้ระเบียบสังคมดำรงอยู่ได้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3,Erving </a:t>
            </a:r>
            <a:r>
              <a:rPr lang="en-US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Goffman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ได้ให้ความกระจ่างในเรื่องวิธีการที่จะพยายามทำให้ได้รับการยอมรับ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4.Paul Sites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ได้จำแนกกลไกในการควบคุมทางสังคมออกเป็น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7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ประเภท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กระบวนการหรือกรรมวิธีการควบคุมทางสังคม อาจจำแนกออกตามระดับความแตกต่างของ</a:t>
            </a: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พฤติกรรมได้เป็น </a:t>
            </a:r>
            <a:r>
              <a:rPr lang="en-US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4 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ประการ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ดังนี้คือ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เป็นกรรมวิธีที่ใช้ป้องกันสถานการณ์ที่จะพัฒนานำไปสู่พฤติกรรมที่ฝืนหรือเบี่ยงเบนสังคม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เป็นกลไกที่จะจัดการความตึงเครียดหลังจากที่พฤติกรรมฝืนสังคมเกิดขึ้นแล้ว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เป็นกลไกตรวจสอบและเปลี่ยนแปลงสาเหตุของพฤติกรรมฝืนสังคม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เป็นกลไกควบคุมพฤติกรรมกลุ่มโดยหล่อหลอมมติมหาชนให้เป็นไปในทิศทางที่พึงประสงค์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วิธีการควบคุมทางสังคม แบ่งออกเป็น </a:t>
            </a:r>
            <a:r>
              <a:rPr lang="en-US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วิธีการ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ดังนี้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วิธีการควบคุม</a:t>
            </a:r>
            <a:r>
              <a:rPr lang="th-TH" b="1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เชิงปฏิ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ฐาน(เชิงบวก)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แบ่งออกเป็น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ระดับ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ได้แก่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วิธีการควบคุมที่เป็นสัญลักษณ์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เชิงปฏิ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ฐาน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การซุบซิบในทางดี การจูงใจและการโฆษณาชวนเชื่อ การโฆษณา การยกย่อง การสรรเสริญเยินยอ และการให้เหรียญตราเกียรติยศที่เป็นสิ่งแสดงสถานภาพที่สูงขึ้นฯลฯ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วิธีการควบคุมด้วยการให้รางวัล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เชิงปฏิ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ฐาน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รางวัลทางวัตถุโดยตรงเงินรางวัล ทรัพย์สินเงินทอง ความมั่งคั่ง และ อำนาจเหนือบุคคลอื่นฯลฯ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.วิธีการควบคุมเชิงนิเสธ (เชิงลบ)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แบ่งออกเป็น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ระดับ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ได้แก่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วิธีการควบคุมที่เป็นสัญลักษณ์เชิงนิเสธ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เช่น การสั่งให้เลิกปฏิบัติ การขู่ว่าจะลงโทษ การตรวจสอบ การด่าว่าตำหนิติเตียน การใช้ถ้อยคำล้อเลียน การพูดจาเยาะเย้ย ถากถาง การตั้งฉายาหรือสมญานาม และ การซุบซิบนินทาฯลฯ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).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วิธีการควบคุมด้วยการลงโทษเชิงนิเสธ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การลงโทษประหารชีวิต การทรมาน 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ร่างกาย (การตอกเล็บ การบีบขมับ)การจำคุก การกักขังหรือการกักกัน การปรับการ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ใช้ฃ</a:t>
            </a: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ค่าเสียหาย การเนรเทศออกจากกลุ่ม การตรวจค้นฯลฯ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ควบคุมจะเกิดขึ้นเพื่อขจัดความขัดแย้งระหว่างบุคคลต่างๆหรือกลุ่มต่างๆและความขัดแย้งนั้นเกี่ยวข้องโดยตรงกับองค์การทางสังคม ดังนั้นจึงแบ่งวิธีการควบคุมออกเป็น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ระดับ 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วิธีการควบคุมในระดับที่ไม่เป็นทางการ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Informal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ได้แก่ การพูดจา(การซุบซิบ นินทาฯลฯ)วิถีประชา จารีต และมติมหาชน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วิธีการควบคุมในระดับที่เป็นทางการ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Formal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)ได้แก่ การบังคับใช้กฎหมายต่างๆเช่น กฎหมายรัฐธรรมนูญ กฎหมายที่เป็นลายลักษณ์อักษร คำพิพากษาที่ผ่านมาแล้ว หลักเกณฑ์ที่เป็นทางการ รวมทั้งกฎข้อบังคับของสถาบันต่างๆ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กลวิธีควบคุมเป็นกลไกการควบคุมซึ่งกันและกัน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กล่าวคือ ทุกคนหรือทุกกลุ่มต่างก็มี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อำนาจในการควบคุมด้วยกันทั้งนั้น และ พฤติกรรมของทุกคนทุกวกลุ่มจะถูกควบคุมใน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ระดับต่างๆกันโดยคนหรือกลุ่มอื่นๆด้วยเช่นกันกัน ดังนั้นจึงไม่มีผู้ใดหรือกลุ่มใดจะ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ควบคุมผู้อื่นหรือกลุ่มอื่นได้โดยเด็ดขาด เช่น การควบคุมซึ่งกันและกัน ระหว่างสามีกับ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ภรรยา บิดาหรือมารดากับบุตร ครูกับนักเรียน นายจ้างกับลูกจ้างฯลฯ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กลไกการควบคุมสังคม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Paul Sites 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ได้จำแนกกลไกในการควบคุมสังคมออกเป็น</a:t>
            </a:r>
            <a:r>
              <a:rPr lang="en-US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7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ประเภท ดังนี้</a:t>
            </a:r>
            <a:endParaRPr lang="en-US" b="1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กลไกทางวัฒนธรรม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ประกอบด้วย บรรทัดฐานหรือปทัสถานทางสังคม การบังคับใช้สถานภาพและบทบาท การเข้ากลุ่มและการเข้าสังคม การจำแนกความแตกต่างทางสังคมและชั้นทางสังคม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กลไกการแลกเปลี่ยน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ประกอบด้วย กลไกการแลกเปลี่ยนของผู้มีอำนาจต่ำ กลไกการแลกเปลี่ยนสมานลักษณ์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2150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286908" cy="6858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กลไกกฎระเบียบ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ประกอบด้วย การจัดระเบียบบริหาร การทำให้เป็นผู้ชำนาญการวิทยาศาสตร์และเทคโนโลยี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กลไกกลอุบาย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ประกอบด้วย กลอุบายที่ใช้ถ้อยคำภาษา กลอุบายที่ไม่ใช้ถ้อยคำภาษา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กลไกบังคับ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ประกอบด้วย การบังคับชนิดไม่รุนแรง การบังคับชนิดรุนแรง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6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กลไกการรวมกำลัง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ประกอบด้วย การรวมกันอย่างถาวร การรวมกันอย่างชั่วคราว การรวมกันเป็นบางส่วน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7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กลไกการถอนตัว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ประกอบด้วย การถอนตัวโดยสิ้นเชิง การถอนตัวแบบพิธีการ การสลายตัวของกลุ่ม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286908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กลไกทางวัฒนธรรม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กลไกทางวัฒนธรรมที่ใช้ในการควบคุมสังคม </a:t>
            </a:r>
            <a:r>
              <a:rPr lang="th-TH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ประกอบด้วย</a:t>
            </a:r>
            <a:endParaRPr lang="en-US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บรรทัดฐาน(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Norms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เป็นแนวทางปฏิบัติที่ให้งดเว้นการกระทำนั้น โดยไม่ได้มีตัวบทกฎหมายกำหนดไว้ แต่คนส่วนมากเชื่อว่าถ้ากระทำลงไปแล้วเป็นการละเมิดสิ่งที่เขา “ถือ”กัน เรียกว่า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Taboos 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*บรรทัดฐานเป็นวิธีการที่สังคมกำหนดแบบแผนพฤติกรรมให้สมาชิกประพฤติปฏิบัติเป็นแนวเดียวกัน เนื่องจากบรรทัดฐาน หมายถึง ระเบียบ กฎเกณฑ์ แบบพฤติกรรม หรือ คตินิยมที่สังคมกำหนดไว้ เพื่อกำหนดแนวทางสำหรับบุคคลยึดถือปฏิบัติในสถานการณ์ต่างๆ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บรรทัดฐานอาจจำแนกออกเป็นประเภทใหญ่ๆได้</a:t>
            </a: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3 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ประเภท ดังนี้</a:t>
            </a:r>
            <a:endParaRPr lang="en-US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วิถีประชา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ได้แก่ การดำเนินชีวิตหรือ ความเป็นอยู่ของผู้คนในสมัยหนึ่งๆซึ่งปฏิบัติกันมาเป็นธรรมเนียมประเพณี แต่ถ้าผู้ใดฝ่าฝืนไม่ปฏิบัติก็ไม่มีการบังคับให้ทำ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จารีต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ได้แก่ ขนบธรรมเนียมประเพณีที่เกี่ยวพัน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กับสวัสดิ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ภาพและความปลอดภัยของกลุ่มชน โดยจารีตมีความใกล้ชิดกับค่านิยมและมีศีลธรรมเข้าสอดแทรกซึ่งการฝ่าฝืนจารีตจะได้รับการตำหนิติเตียนหรือถูกลงโทษอย่างรุนแรง ดังนั้นจารีต จึงเป็นบรรทัดฐานที่มีการบังคับใช้ที่เข้มงวดกว่าวิถีประชา โดยศาสตราจารย์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Sumner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กล่าวว่าจารีตเกี่ยวข้องกับเรื่องต้องห้าม(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Taboos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กฎหมาย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หมายถึง แนวทางปฏิบัติที่บัญญัติไว้เป็นลายลักษณ์อักษร โดยกฎหมาย ถือ เป็นกลไกทางวัฒนธรรมซึ่งเป็นบรรทัดฐานที่มีการบังคับใช้อย่างเข้มงวด</a:t>
            </a: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-922"/>
            <a:ext cx="9144000" cy="69583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2000" dirty="0" smtClean="0">
                <a:latin typeface="CordiaUPC" pitchFamily="34" charset="-34"/>
                <a:cs typeface="CordiaUPC" pitchFamily="34" charset="-34"/>
              </a:rPr>
              <a:t>3.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สังคมวิทยาเกิดขึ้นเพื่อสนองตอบต่อวิกฤตการณ์และปัญหาของประเทศยุโรป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ในคริสต์วรรษที่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19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ได้แก่ ปัญหาการปฏิวัติอุตสาหกรรม ปัญหาสวัสดิการ ปัญหาการอพยพจากชนบทสู่เมือง</a:t>
            </a:r>
          </a:p>
          <a:p>
            <a:pPr marL="0" indent="0">
              <a:buNone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	4.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องค์ประกอบสำคัญที่ทำให้เกิดสังคมวิทยาก็คือผลสะท้อนของการปฏิวัติอุตสาหกรรม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ซึ่งทำให้เกิดการเปลี่ยนแปลงโครงสร้างของสังคมตะวันตกเป็นไปอย่างรวดเร็ว เช่น ชาวชนบทอพยพเคลื่อนย้ายมาอยู่ในเมือง ชาวไร่ชาวนากลายเป็นกรรมกร และหมู่บ้านกลายเป็นเมือง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ฯลฯ</a:t>
            </a:r>
            <a:endParaRPr lang="en-US" sz="2000" b="1" dirty="0" smtClean="0">
              <a:latin typeface="CordiaUPC" pitchFamily="34" charset="-34"/>
              <a:cs typeface="CordiaUPC" pitchFamily="34" charset="-34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	5.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ผลสะท้อนการสืบเนื่องมาจากการปฏิวัติอุตสาหกรรมมี</a:t>
            </a:r>
            <a:r>
              <a:rPr lang="en-US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2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ประการ 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คือ 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ประชาชนถูกจำกัดสิทธิเสรีภาพ 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มี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การเปลี่ยนแปลงทางสังคม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อย่างดาษดื่นและรวดเร็ว</a:t>
            </a:r>
            <a:endParaRPr lang="en-US" sz="2000" dirty="0">
              <a:latin typeface="CordiaUPC" pitchFamily="34" charset="-34"/>
              <a:cs typeface="CordiaUPC" pitchFamily="34" charset="-34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	6.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การ</a:t>
            </a:r>
            <a:r>
              <a:rPr lang="th-TH" sz="2000" b="1" dirty="0" err="1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ปฏิวิติ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อุตสาหกรรมก่อให้เกิดการเปลี่ยนแปลงรูปแบบและโครงสร้างของสังคม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ซึ่งก่อให้เกิดความหวังและความตื่นตระหนกในเรื่องชีวิตอนาคต ดังนั้นเพื่อที่จะทำความเข้าใจเกี่ยวกับเรื่องดังกล่าวสังคมวิทยาจึงได้เกิดขึ้นในยุคของการปฏิวัติอุตสาหกรรมนี้และพัฒนาขึ้นมาภายหลังของการปฏิวัติอุตสาหกรรมเพื่อสนองตอบต่อวิกฤตการณ์และปัญหาของประเทศต่างๆในทวีปยุโรปในคริสต์ศตวรรษที่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19</a:t>
            </a:r>
            <a:endParaRPr lang="th-TH" sz="2000" b="1" dirty="0" smtClean="0">
              <a:latin typeface="CordiaUPC" pitchFamily="34" charset="-34"/>
              <a:cs typeface="CordiaUPC" pitchFamily="34" charset="-34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FF00"/>
                </a:solidFill>
                <a:latin typeface="CordiaUPC" pitchFamily="34" charset="-34"/>
                <a:cs typeface="CordiaUPC" pitchFamily="34" charset="-34"/>
              </a:rPr>
              <a:t>   </a:t>
            </a:r>
            <a:r>
              <a:rPr lang="th-TH" sz="2000" b="1" u="sng" dirty="0" smtClean="0">
                <a:solidFill>
                  <a:srgbClr val="FFFF00"/>
                </a:solidFill>
                <a:latin typeface="CordiaUPC" pitchFamily="34" charset="-34"/>
                <a:cs typeface="CordiaUPC" pitchFamily="34" charset="-34"/>
              </a:rPr>
              <a:t>แนวความคิดทางสังคมวิทยา</a:t>
            </a:r>
          </a:p>
          <a:p>
            <a:pPr marL="0" indent="0">
              <a:buNone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***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แนวความคิดทางสังคมวิทยามีมาตั้งแต่สมัยดึกดำบรรพ์แล้ว ซึ่งศาสตราจารย์ </a:t>
            </a:r>
            <a:r>
              <a:rPr lang="en-US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Alvin </a:t>
            </a:r>
            <a:r>
              <a:rPr lang="en-US" sz="2000" b="1" dirty="0" err="1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Gouldner</a:t>
            </a:r>
            <a:r>
              <a:rPr lang="en-US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นักสังคมวิทยาอเมริกันได้ให้ทัศนะว่า 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ข้อเขียนของเพลโต</a:t>
            </a:r>
            <a:r>
              <a:rPr lang="en-US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(Plato)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มีหลักสังคมวิทยาอยู่มาก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 โดยเฉพาะในหนังสือ</a:t>
            </a:r>
            <a:r>
              <a:rPr lang="en-US" sz="2000" b="1" i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The Republic</a:t>
            </a:r>
            <a:r>
              <a:rPr lang="th-TH" sz="2000" b="1" i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en-US" sz="2000" b="1" i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(</a:t>
            </a:r>
            <a:r>
              <a:rPr lang="th-TH" sz="2000" b="1" i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อุตมรัฐ</a:t>
            </a:r>
            <a:r>
              <a:rPr lang="en-US" sz="2000" b="1" i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)</a:t>
            </a:r>
            <a:r>
              <a:rPr lang="th-TH" sz="2000" b="1" i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อันเป็นตัวอย่างของ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การศึกษาสังคมมนุษย์ด้วยวิธีสามัญสำนึกซึ่งเพลโตได้เขียนขึ้นมาเพื่อบรรยายสภาพสังคมที่เลอเลิศที่สุด เป็นสังคมที่มีแต่ความผาสุก เพราะผู้ปกครองเป็นราชาปราชญ์ </a:t>
            </a:r>
            <a:r>
              <a:rPr lang="en-US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(Philosopher King)</a:t>
            </a:r>
            <a:endParaRPr lang="th-TH" sz="2000" b="1" dirty="0" smtClean="0">
              <a:solidFill>
                <a:srgbClr val="FFC000"/>
              </a:solidFill>
              <a:latin typeface="CordiaUPC" pitchFamily="34" charset="-34"/>
              <a:cs typeface="CordiaUPC" pitchFamily="34" charset="-34"/>
            </a:endParaRPr>
          </a:p>
          <a:p>
            <a:pPr marL="0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	*</a:t>
            </a:r>
            <a:r>
              <a:rPr lang="th-TH" sz="2000" b="1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ยูโทเปีย </a:t>
            </a:r>
            <a:r>
              <a:rPr lang="en-US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(Utopia) 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มีความหมายตรงตัวว่า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”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ไม่มีที่ใด</a:t>
            </a: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”</a:t>
            </a:r>
            <a:r>
              <a:rPr lang="th-TH" sz="2000" b="1" dirty="0" smtClean="0">
                <a:latin typeface="CordiaUPC" pitchFamily="34" charset="-34"/>
                <a:cs typeface="CordiaUPC" pitchFamily="34" charset="-34"/>
              </a:rPr>
              <a:t>ซึ่งเป็นคำที่ได้มาจากเชอร์ ธรอมัส มอร์ ที่บรรยายถึงสังคมที่ดีเลิศ อันเป็นสังคมหรือสถานที่แบบอุดมคติ</a:t>
            </a:r>
          </a:p>
          <a:p>
            <a:pPr marL="0" indent="0">
              <a:buNone/>
            </a:pPr>
            <a:r>
              <a:rPr lang="en-US" sz="2000" b="1" dirty="0" smtClean="0">
                <a:latin typeface="CordiaUPC" pitchFamily="34" charset="-34"/>
                <a:cs typeface="CordiaUPC" pitchFamily="34" charset="-34"/>
              </a:rPr>
              <a:t>	* 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สังคมวิทยาในฐานะที่เป็นวิทยาศาสตร์ทางสังคม</a:t>
            </a:r>
            <a:r>
              <a:rPr lang="en-US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Science of Society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 นั้นมีรากฐานมาจากนักสังคมวิทยารุ่นบุกเบิก ซึ่งถือเป็นปรมาจารย์ทางสังคมวิทยา</a:t>
            </a:r>
            <a:r>
              <a:rPr lang="en-US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4</a:t>
            </a:r>
            <a:r>
              <a:rPr lang="th-TH" sz="20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ท่าน คือ ออกัส คองท์  เฮอร์เบิร์ด สเปนเซอร์    อิมิลี เดอร์ไคม์ และแมกซ์ เวเบอร์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200" y="3672879"/>
            <a:ext cx="260933" cy="279746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390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การบังคับใช้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Sanctions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)คือ การให้การตอบแทน เช่น รางวัลและการลงโทษซึ่งมีความเกี่ยวพันกับบรรทัดฐานของสังคม กล่าวคือ บุคคลที่ปฏิบัติตามบรรทัดฐานที่สังคมยอมรับก็ย่อมได้รับผลตอบแทนหรือรางวัล แต่ถ้าละเว้นที่จะปฏิบัติตามบรรทัดฐานดังกล่าวก็ย่อมจะได้รับการลงโทษ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.สถานภาพและบทบาท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Statuses and Roles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)โดยสถานภาพจะแสดงให้ทราบว่า บุคคลนั้นเป็นใคร ส่วนบทบาทจะแสดงให้ทราบว่าบุคคลนั้นถูกคาดหวังให้ทำอะไรบ้าง ดังนั้นสถานภาพและบทบาท จึงเป็นสิ่งที่แยกจากกันไม่ออก เป็นเสมือนหนึ่งคนละด้านของเหรียญ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.การเข้ากลุ่มและการเข้าสังคม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Group and Societal Entry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เป็นกระบวนการควบคุมซึ่งกันและระหว่างผู้ที่เป็นสมาชิกกลุ่มหรือสมาชิกสังคมกับผู้ที่ต้องการจะเป็นสมาชิกใหม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.การจำแนกความแตกต่างทางสังคมและชั้นทางสังคม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Differentiation  and Ranking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ได้แก่ การจัดลำดับช่วงชั้นทางสังคมที่เกิดจากการยินยอมของบุคคลในสังคม(ถ้าใช้การบังคับให้มีชนชั้นทางสังคมโดยปราศจากการยินยอมก็จะเป็นการใช้กลไกการบังคับ ไม่ใช่กลไกควบคุมสังคมทางวัฒนธรรม)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b="1" dirty="0" smtClean="0">
                <a:solidFill>
                  <a:srgbClr val="FF9900"/>
                </a:solidFill>
              </a:rPr>
              <a:t>กลไกในการแลกเปลี่ยน</a:t>
            </a:r>
            <a:endParaRPr lang="en-US" dirty="0" smtClean="0">
              <a:solidFill>
                <a:srgbClr val="FF990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/>
              <a:t> กลไกในการแลกเปลี่ยนเกี่ยวข้องกับการขายสินค้า การให้บริหาร หรือการให้รางวัลระหว่างบุคคลหรือระหว่างกลุ่ม</a:t>
            </a:r>
            <a:endParaRPr lang="en-US" b="1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/>
              <a:t> กลไกในการแลกเปลี่ยนที่เห็นได้ชัดเจนและใช้กันมากที่สุดในการควบคุมทางสังคม ได้แก่ การแลกเปลี่ยนในระบบเศรษฐกิจ เช่น การแลกเปลี่ยนระหว่างผู้ใช้แรงงานหรือคนงานกับนายจ้างฯลฯ</a:t>
            </a:r>
            <a:endParaRPr lang="en-US" b="1" dirty="0" smtClean="0"/>
          </a:p>
          <a:p>
            <a:pPr>
              <a:buClr>
                <a:schemeClr val="tx2"/>
              </a:buClr>
              <a:buNone/>
            </a:pPr>
            <a:r>
              <a:rPr lang="th-TH" b="1" dirty="0" smtClean="0"/>
              <a:t>กลไกการแลกเปลี่ยน แบ่งออกเป็น </a:t>
            </a:r>
            <a:r>
              <a:rPr lang="en-US" b="1" dirty="0" smtClean="0"/>
              <a:t>3 </a:t>
            </a:r>
            <a:r>
              <a:rPr lang="th-TH" b="1" dirty="0" smtClean="0"/>
              <a:t>ประเภท</a:t>
            </a:r>
            <a:r>
              <a:rPr lang="th-TH" dirty="0" smtClean="0"/>
              <a:t> ดังนี้</a:t>
            </a:r>
            <a:endParaRPr lang="en-US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th-TH" b="1" dirty="0" smtClean="0">
                <a:solidFill>
                  <a:srgbClr val="FF0000"/>
                </a:solidFill>
              </a:rPr>
              <a:t> กลไกการแลกเปลี่ยนของผู้มีอำนาจเหนือ </a:t>
            </a:r>
            <a:r>
              <a:rPr lang="th-TH" b="1" dirty="0" smtClean="0"/>
              <a:t>ได้แก่ บุคคลหรือกลุ่มหรือสังคมที่มีอำนาจบังคับบัญชา ฟังคำสั่งของผู้บังคับบัญชาซึ่งจะทำหรือมีอำนาจในการจัดสรรทรัพยากรที่หายาก ซึ่งอาจเป็นรางวัลหรือสิ่งอำนวยความสะดวก</a:t>
            </a:r>
            <a:endParaRPr lang="en-US" b="1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th-TH" b="1" dirty="0" smtClean="0">
                <a:solidFill>
                  <a:srgbClr val="FF0000"/>
                </a:solidFill>
              </a:rPr>
              <a:t> กลไกการแลกเปลี่ยนของผู้มีอำนาจต่ำ </a:t>
            </a:r>
            <a:r>
              <a:rPr lang="th-TH" b="1" dirty="0" smtClean="0"/>
              <a:t>ได้แก่ การที่ผู้น้อยเชื่อให้ผู้มีอำนาจต่ำกว่าสามารถควบคุมพฤติกรรมของผู้มีอำนาจเหนือกว่าให้รางวัลและสิ่งอำนวยความสะดวกแก่เขา</a:t>
            </a:r>
            <a:endParaRPr lang="en-US" b="1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th-TH" b="1" dirty="0" smtClean="0">
                <a:solidFill>
                  <a:srgbClr val="FF0000"/>
                </a:solidFill>
              </a:rPr>
              <a:t> กลไกการแลกเปลี่ยนสมานลักษณ์ </a:t>
            </a:r>
            <a:r>
              <a:rPr lang="th-TH" b="1" dirty="0" smtClean="0"/>
              <a:t>ได้แก่ กลไกในการควบคุมที่เปิดโอกาสให้บุคคลต่างๆหรือกลุ่มต่างๆมาสัมพันธ์กันโดยปราศจากการขัดแย้งกัน ดังนั้น การสมานลักษณ์จึงเป็นการหลีกเลี่ยงการสูญเสีย ซึ่งเป็นผลมาจากการขัดแย้งกัน ซึ่งประกอบด้วย การประนีประนอม การมีผู้ชี้ขาดหรือคนกลาง และการอดกลั้น เช่น การที่เจ้าของกิจการขึ้นค่าจ้างให้กับพนักงานตามข้อเรียกร้องของสหภาพแรงงาน เพื่อหลีกเลี่ยงการหยุดงาน ประท้วงฯลฯ</a:t>
            </a:r>
            <a:endParaRPr lang="en-US" b="1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>
                <a:solidFill>
                  <a:srgbClr val="FFFF00"/>
                </a:solidFill>
              </a:rPr>
              <a:t>กลไกเกี่ยวกับกฎระเบียบ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th-TH" b="1" dirty="0" smtClean="0">
                <a:solidFill>
                  <a:srgbClr val="FFFF00"/>
                </a:solidFill>
              </a:rPr>
              <a:t>	กลไกเกี่ยวกับกฎระเบียบจำแนกออกได้เป็น </a:t>
            </a:r>
            <a:r>
              <a:rPr lang="en-US" b="1" dirty="0" smtClean="0">
                <a:solidFill>
                  <a:srgbClr val="FFFF00"/>
                </a:solidFill>
              </a:rPr>
              <a:t>3 </a:t>
            </a:r>
            <a:r>
              <a:rPr lang="th-TH" b="1" dirty="0" smtClean="0">
                <a:solidFill>
                  <a:srgbClr val="FFFF00"/>
                </a:solidFill>
              </a:rPr>
              <a:t>ประเภทใหญ่</a:t>
            </a:r>
            <a:r>
              <a:rPr lang="th-TH" dirty="0" smtClean="0">
                <a:solidFill>
                  <a:srgbClr val="FFFF00"/>
                </a:solidFill>
              </a:rPr>
              <a:t> คือ 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th-TH" b="1" dirty="0" smtClean="0">
                <a:solidFill>
                  <a:srgbClr val="FF0000"/>
                </a:solidFill>
              </a:rPr>
              <a:t>.การจัดระเบียบบริหารงาน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th-TH" b="1" dirty="0" smtClean="0">
                <a:solidFill>
                  <a:srgbClr val="FF0000"/>
                </a:solidFill>
              </a:rPr>
              <a:t>.การทำให้เป็นผู้ชำนาญการ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th-TH" b="1" dirty="0" smtClean="0">
                <a:solidFill>
                  <a:srgbClr val="FF0000"/>
                </a:solidFill>
              </a:rPr>
              <a:t>.วิทยาศาสตร์และเทคโนโลยี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/>
              <a:t>*กลไกกฎระเบียบเป็นกลไกควบคุมทางสังคมที่นิยมใช้ในสังคมสมัยใหม่ เนื่องจากเป็นกลไกที่มีอำนาจในการผลักดันสังคมอย่างมากซึ่งมนุษย์ได้พัฒนาขึ้นมา ก่อให้เกิดสังคมสมัยใหม่ด้วยการทำให้ค่านิยมอยู่บนหลักของเหตุและผล จึงก่อให้เกิดความมีประสิทธิภาพและบรรลุเป้าหมายที่สังคมกำหนดไว้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กลวิธีการใช้กลอุบาย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กลไกกลอุบายจะใช้โดยบุคคลหรือกลุ่มเพื่อพยายามที่จะควบคุมพฤติกรรม ตลอดจนความรู้สึก 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นึกคิดของผู้อื่น ด้วยวิธีการสื่อความหมายต่างๆซึ่งแบ่งออกเป็น    </a:t>
            </a:r>
            <a:r>
              <a:rPr lang="en-US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ประเภทใหญ่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.กลอุบายที่ใช้ถ้อยคำภาษา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Verbal Manipulation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)แบ่งออกได้ หลายชนิด เช่น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*1 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การโฆษณาชวนเชื่อ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เป็นการจงใจที่พยายามจะควบคุมพฤติกรรมหรือความสัมพันธ์ระหว่างสมาชิกของกลุ่มสังคม ตลอดจนใช้กลอุบายที่มีประสิทธิภาพเพื่อเปลี่ยนความรู้สึก ทัศนคติ และ ค่านิยม โดยเป็นกลวิธีที่ใช้มากที่สุดในสังคม ซึ่งบุคคลที่นิยมใช้ คือ นักการเมือง นักข่าว นักประชาสัมพันธ์ เช่น การมีแผนก ประชาสัมพันธ์ของหน่วยงานราชการต่างๆ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*2 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เรื่องตลกขบขัน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เป็นกลไกที่สามารถเพิ่มหรือลดอำนาจในการควบคุมของบุคคลได้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*3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การพูดปดมดเท็จ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เป็นการควบคุมพฤติกรรมของผู้อื่นด้วยการให้ข้อมูลที่ผิดๆ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*4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การให้สมญานามกับผู้อื่น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เฒ่าหัวงู ใบมีดโกนอาบน้ำผึ้ง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*5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การใช้ภาษาเฉพาะ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เพื่อสื่อข้อความ ข่าวสาร ทัศนคติ หรือ อารมณ์ต่างๆมักจะใช้ เพื่อเป็นเกณฑ์กีดกันผู้ที่อยู่นอกกลุ่มซึ่งไม่เข้าใจการสื่อความหมาย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.กลอุบายที่ไม่ใช้ถ้อยคำภาษา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Nonverbal Manipulation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ประกอบด้วย การจัดฉากและการแสดง การปิดบังข่าวสาร การเปลี่ยนแปลงกฎระเบียบ การหนีปัญหา และ การเกณฑ์เอาเป็นพวกฯลฯ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การจัดฉากและการแสดง เป็นการกระทำที่บางครั้งเป็นการปกปิดความจริง ซ่อนเร้น สิ่งสำคัญบางอย่างและก่อให้บุคคลอื่นๆเข้าใจผิดในข้อเท็จจริง ซึ่งจะยังผลให้ผู้ใช้กลวิธีนี้ควบคุมสังคมได้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การเกณฑ์เอาเป็นพวก เป็นวิธีการที่บุคคลที่ครองอำนาจอยู่มักจะใช้เพื่อลด การคุกคามของฝ่ายตรงกันข้าม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sz="3200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กลวิธีบังคับ</a:t>
            </a:r>
            <a:endParaRPr lang="en-US" sz="3200" b="1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*กลวิธีการบังคับนั้นส่วนมากจะต้องใช้อำนาจสูง และ ขณะเดียวกันก็เป็นการเสี่ยงต่ออันตราย ซึ่งแบ่งออกเป็น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วิธี คือ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กลวิธีการบังคับแบบไม่รุนแรง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กลวิธีการบังคับแบบรุนแรง</a:t>
            </a: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* โดยปกติกลวิธีบังคับจะใช้ก็ต่อเมื่อได้พยายามใช้กลวิธีอื่นๆแล้วประสบความล้มเหลว และ บุคคลหรือกลุ่มยังไม่บรรลุวัตถุประสงค์ของเขา จึงเป็นกลไกที่ใช้กันอย่างกว้างขวาง ในสังคมแบบเผด็จการ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70723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กลวิธีการบังคับแบบไม่รุนแรง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ประกอบด้วย การใช้คำขู่ การใช้เหตุผลโต้ข้อข้อกล่าวหา การประณาม และการระงับบำเหน็จรางวัล เช่น การระงับการให้บริการและระงับสิ่งอำนวยความสะดวกฯลฯ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.กลวิธีการบังคับแบบรุนแรง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ประกอบด้วย การจลาจลและฝูงชนที่บ้าคลั่งหรือฝูงชนวุ่นวาย(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Mob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)การปฏิวัติ การก่อการร้าย กลไกที่น่าสะพรึงกลัวอื่นๆโดยกลวิธีการบังคับจะเป็นแบบใดหรือมีความรุนแรงมากน้อยเพียงใดก็ขึ้นอยู่กับทรัพยากรและเป้าหมายต่างๆตลอดจนการตกลงใจที่พร้อมจะลงทุนสูงและการตัดสินใจเสี่ยงต่อการสูญเสียที่สูงมาก ซึ่งกลวิธีนี้เป็นวิธีที่จะเปลี่ยนแปลงหรือป้องกันการเปลี่ยนแปลงสังคม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กลวิธีการรวมกำลัง</a:t>
            </a:r>
            <a:endParaRPr lang="en-US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*กลวิธีการรวมกำลังเป็นเรื่องที่เกี่ยวข้องกับการเพิ่มระดับอำนาจในการควบคุมให้สูงยิ่งขึ้น และ เกี่ยวข้องกับการร่วมกันระหว่างบุคคลต่างๆหรือ สังคมต่างๆเพื่อร่วมกันเพิ่มทรัพยากรหรือเพื่อเผชิญหน้าฝ่ายตรงข้ามร่วมกัน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กลวิธีการบังคับแบบไม่รุนแรง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ประกอบด้วย การใช้คำขู่ การใช้เหตุผลโต้ข้อข้อกล่าวหา การประณาม และการระงับบำเหน็จรางวัล เช่น การระงับการให้บริการและระงับสิ่งอำนวยความสะดวกฯลฯ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.กลวิธีการบังคับแบบรุนแรง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ประกอบด้วย การจลาจลและฝูงชนที่บ้าคลั่งหรือฝูงชนวุ่นวาย(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Mob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)การปฏิวัติ การก่อการร้าย กลไกที่น่าสะพรึงกลัวอื่นๆโดยกลวิธีการบังคับจะเป็นแบบใดหรือมีความรุนแรงมากน้อยเพียงใดก็ขึ้นอยู่กับทรัพยากรและเป้าหมายต่างๆตลอดจนการตกลงใจที่พร้อมจะลงทุนสูงและการตัดสินใจเสี่ยงต่อการสูญเสียที่สูงมาก ซึ่งกลวิธีนี้เป็นวิธีที่จะเปลี่ยนแปลงหรือป้องกันการเปลี่ยนแปลงสังคม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กลวิธีการรวมกำลัง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*กลวิธีการรวมกำลังเป็นเรื่องที่เกี่ยวข้องกับการเพิ่มระดับอำนาจในการควบคุมให้สูงยิ่งขึ้น และ เกี่ยวข้องกับการร่วมกันระหว่างบุคคลต่างๆหรือ สังคมต่างๆเพื่อร่วมกันเพิ่มทรัพยากรหรือเพื่อเผชิญหน้าฝ่ายตรงข้ามร่วมกัน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กลวิธีการรวมกำลังกันจำแนกออกได้เป็น </a:t>
            </a:r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ชนิด</a:t>
            </a:r>
            <a:r>
              <a:rPr lang="th-TH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1,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การรวมกันอย่างถาวร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จะนำมาใช้เมื่อบุคคล กลุ่ม หรือสังคมต่างๆได้ตัดสินใจมารวม เป็นอันหนึ่งอันเดียวกันในทุกๆเรื่อง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การรวมกันอย่างชั่วคราว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เป็นการรวมเข้าด้วยกันอย่างชั่วคราวของประชาชน กลุ่ม หรือ สังคมต่างๆเพื่อวัตถุประสงค์อย่างหนึ่งอย่างใดโดยเฉพาะในระยะเวลาสั้นๆและมักจะใช้มากในยามสงคราม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การรวมกันเป็นบางส่วน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มักมีวัตถุประสงค์เพื่อให้ได้รับความสำเร็จในเป้าหมายหรือผลประโยชน์เพียงอย่างเดียวเท่านั้น เช่นการรวมกันระหว่างกรรมกรเพื่อยกระดับสภาพการทำงานและรายได้ให้ดียิ่งขึ้นฯลฯ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กลวิธีในการถอนตัว</a:t>
            </a:r>
            <a:endParaRPr lang="en-US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กลวิธีในการถอนตัวใช้เมื่อเข้าไปยุ่งเกี่ยวแล้วไม่ได้รับสิ่งที่ประสงค์ ไม่ได้รับความปลอดภัย จากการถูกคุกคาม หรือ บุคคล กลุ่มหรือสังคมที่เข้าไปยุ่งเกี่ยวด้วยไม่ได้ปฏิบัติตามสัญญา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กลวิธีในการถอนตัวจำแนกออกเป็น</a:t>
            </a:r>
            <a:r>
              <a:rPr lang="en-US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3 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ชนิด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ดังนี้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การถอนตัวโดยสิ้นเชิง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จากการมีปฏิสัมพันธ์กับบุคคล กลุ่ม หรือ สังคมอื่น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การถอนตัวแบบพิธีการ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โดยบุคคลหรือกลุ่มยังคงอยู่ในกลุ่มหรือองค์การ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การสลายตัวของกลุ่ม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โดยมีวัตถุประสงค์เพื่อความปลอดภัย หรือ เพราะว่ากลุ่มไม่มี ประโยชน์ต่อไปอีกแล้ว หรือแม้จะมีกลุ่มต่อไปก็ไม่สามารถสนองความต้องการของกลุ่มได้ และกลุ่มต่างๆอาจจะสลายตัวเพื่อตั้งกลุ่มใหม่ก็ได้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การอบรมทางสังคมกับการควบคุมทางสังคม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การอบรมทางสังคม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Socialization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หรือการเรียนรู้ทางสังคม การขัดเกลาทางสังคม เป็นกระบวนการควบคุมซึ่งกันและกันที่ก่อให้เกิดการเปลี่ยนแปลงในตัวบุคคล เป็นกระบวนการที่เกิดขึ้นตลอดจนชีวิต ของบุคคล ดังนั้น กระบวนการควบคุมในสังคมจึงขึ้นอยู่กับพื้นฐานของการอบรมสั่งสอน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การอบรมทางสังคมจะเกี่ยวข้องกับกลไกการควบคุมทางสังคมด้านวัฒนธรรม ซึ่งแบ่ง ออกเป็น </a:t>
            </a: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ประเภท คือ การอบรมทางสังคมชั้นปฐมภูมิ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ครอบครัวเป็นผู้อบรมสั่งสอน และ การอบรมทางสังคมขั้นทุติยภูมิ ได้แก่ โรงเรียนและกลุ่มทุติยภูมิต่างๆเป็นผู้อบรมให้เรียนรู้ระเบียบสังคม โดยรูปแบบของการอบรมทางสังคมทั้ง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ประเภท เป็นกลไกควบคุมสังคมทางวัฒนธรรมที่สำคัญและใช้กันอย่างแพร่หลาย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ความแตกต่างในการใช้กลไกควบคุมทางสังคมประเภทต่างๆ</a:t>
            </a:r>
            <a:r>
              <a:rPr lang="th-TH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มีดังนี้</a:t>
            </a:r>
            <a:endParaRPr lang="en-US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กลุ่มทางการ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กลุ่มหรือสมาคมครู-ผู้ปกครอง ฯลฯ ความสัมพันธ์ของสมาชิกกลุ่มมักเป็นไปตามกลไกเกี่ยวกับกฎระเบียบ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กลุ่มไม่เป็นทางการ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ครอบครัว เพื่อนสนิท กลุ่มสภากาแฟ ฯลฯ มักไม่ใช้กลไก ควบคุมทางสังคมประเภทกฎระเบียบ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ในสังคมที่มีการปกครองระบอบประชาธิปไตย มักจะใช้กลวิธีกลอุบาย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ในสังคมขนาดเล็กและสังคมที่มีความซับซ้อนน้อย มักจะใช้กลไกทางวัฒนธรรม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ในสังคมสมัยใหม่หรือสังคมที่มีความซับซ้อนมากและมีการแบ่งงานกันทำมากมาย มักจะใช้กลวิธีหรือกลไกการแลกเปลี่ยน กลไกกฎระเบียบ และ    กลไกกลอุบาย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ในสังคมที่ประกอบด้วยประชากรที่มีลักษณะแตกต่างกัน มักจะใช้กลวิธีรวมกำลังกันและกลวิธีการแลกเปลี่ยน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24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** </a:t>
            </a:r>
            <a:r>
              <a:rPr lang="th-TH" sz="2400" b="1" u="sng" dirty="0" err="1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ออกัส</a:t>
            </a:r>
            <a:r>
              <a:rPr lang="th-TH" sz="2400" b="1" u="sng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400" b="1" u="sng" dirty="0" err="1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คองท์</a:t>
            </a:r>
            <a:r>
              <a:rPr lang="th-TH" sz="2400" b="1" u="sng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400" b="1" dirty="0" smtClean="0">
                <a:latin typeface="CordiaUPC" pitchFamily="34" charset="-34"/>
                <a:cs typeface="CordiaUPC" pitchFamily="34" charset="-34"/>
              </a:rPr>
              <a:t>เป็นนักสังคมวิทยาชาวฝรั่งเศสและถือเป็น</a:t>
            </a:r>
            <a:r>
              <a:rPr lang="th-TH" sz="2400" b="1" dirty="0" err="1" smtClean="0">
                <a:latin typeface="CordiaUPC" pitchFamily="34" charset="-34"/>
                <a:cs typeface="CordiaUPC" pitchFamily="34" charset="-34"/>
              </a:rPr>
              <a:t>ปฐมาจารย์</a:t>
            </a:r>
            <a:r>
              <a:rPr lang="th-TH" sz="2400" b="1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en-US" sz="2400" b="1" dirty="0" smtClean="0">
                <a:latin typeface="CordiaUPC" pitchFamily="34" charset="-34"/>
                <a:cs typeface="CordiaUPC" pitchFamily="34" charset="-34"/>
              </a:rPr>
              <a:t>(</a:t>
            </a:r>
            <a:r>
              <a:rPr lang="th-TH" sz="2400" b="1" dirty="0" smtClean="0">
                <a:latin typeface="CordiaUPC" pitchFamily="34" charset="-34"/>
                <a:cs typeface="CordiaUPC" pitchFamily="34" charset="-34"/>
              </a:rPr>
              <a:t>อาจารย์คนแรกของสังคมวิทยาสมัยปัจจุบัน</a:t>
            </a:r>
            <a:r>
              <a:rPr lang="en-US" sz="2400" b="1" dirty="0" smtClean="0">
                <a:latin typeface="CordiaUPC" pitchFamily="34" charset="-34"/>
                <a:cs typeface="CordiaUPC" pitchFamily="34" charset="-34"/>
              </a:rPr>
              <a:t>)</a:t>
            </a:r>
            <a:r>
              <a:rPr lang="th-TH" sz="2400" b="1" dirty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400" b="1" dirty="0" smtClean="0">
                <a:latin typeface="CordiaUPC" pitchFamily="34" charset="-34"/>
                <a:cs typeface="CordiaUPC" pitchFamily="34" charset="-34"/>
              </a:rPr>
              <a:t>คือ สังคมวิทยาในฐานะที่เป็นวิทยาศาสตร์แห่งสังคม โดยคองท์เป็นผู้ตั้งศัพท์สังคมวิทยาขึ้นด้วยการเอาภาษาละติน </a:t>
            </a:r>
            <a:r>
              <a:rPr lang="en-US" sz="1800" b="1" dirty="0" err="1" smtClean="0">
                <a:latin typeface="CordiaUPC" pitchFamily="34" charset="-34"/>
                <a:cs typeface="CordiaUPC" pitchFamily="34" charset="-34"/>
              </a:rPr>
              <a:t>Socius</a:t>
            </a:r>
            <a:r>
              <a:rPr lang="th-TH" sz="1800" b="1" dirty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400" b="1" dirty="0" smtClean="0">
                <a:latin typeface="CordiaUPC" pitchFamily="34" charset="-34"/>
                <a:cs typeface="CordiaUPC" pitchFamily="34" charset="-34"/>
              </a:rPr>
              <a:t>มาผสมกับภาษากรีก </a:t>
            </a:r>
            <a:r>
              <a:rPr lang="en-US" sz="1800" b="1" dirty="0" smtClean="0">
                <a:latin typeface="CordiaUPC" pitchFamily="34" charset="-34"/>
                <a:cs typeface="CordiaUPC" pitchFamily="34" charset="-34"/>
              </a:rPr>
              <a:t>Logos</a:t>
            </a:r>
            <a:r>
              <a:rPr lang="th-TH" sz="1800" b="1" dirty="0" smtClean="0">
                <a:latin typeface="CordiaUPC" pitchFamily="34" charset="-34"/>
                <a:cs typeface="CordiaUPC" pitchFamily="34" charset="-34"/>
              </a:rPr>
              <a:t>  </a:t>
            </a:r>
          </a:p>
          <a:p>
            <a:pPr marL="0" indent="0">
              <a:buNone/>
            </a:pPr>
            <a:r>
              <a:rPr lang="th-TH" sz="1800" b="1" dirty="0">
                <a:latin typeface="CordiaUPC" pitchFamily="34" charset="-34"/>
                <a:cs typeface="CordiaUPC" pitchFamily="34" charset="-34"/>
              </a:rPr>
              <a:t>	</a:t>
            </a:r>
            <a:r>
              <a:rPr lang="th-TH" sz="2400" b="1" dirty="0" smtClean="0">
                <a:latin typeface="CordiaUPC" pitchFamily="34" charset="-34"/>
                <a:cs typeface="CordiaUPC" pitchFamily="34" charset="-34"/>
              </a:rPr>
              <a:t>นอกจากนั้น</a:t>
            </a:r>
            <a:r>
              <a:rPr lang="th-TH" sz="2400" b="1" dirty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ออกัส </a:t>
            </a:r>
            <a:r>
              <a:rPr lang="th-TH" sz="2400" b="1" dirty="0" err="1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คองท์</a:t>
            </a:r>
            <a:r>
              <a:rPr lang="th-TH" sz="2400" b="1" dirty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4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  </a:t>
            </a:r>
            <a:r>
              <a:rPr lang="th-TH" sz="2400" b="1" u="sng" dirty="0" smtClean="0">
                <a:latin typeface="CordiaUPC" pitchFamily="34" charset="-34"/>
                <a:cs typeface="CordiaUPC" pitchFamily="34" charset="-34"/>
              </a:rPr>
              <a:t>ยัง</a:t>
            </a:r>
            <a:r>
              <a:rPr lang="th-TH" sz="2400" b="1" dirty="0" smtClean="0">
                <a:latin typeface="CordiaUPC" pitchFamily="34" charset="-34"/>
                <a:cs typeface="CordiaUPC" pitchFamily="34" charset="-34"/>
              </a:rPr>
              <a:t>เป็นผู้ให้ฉายาสังคมวิทยาว่าเป็น</a:t>
            </a:r>
            <a:r>
              <a:rPr lang="en-US" sz="2400" b="1" dirty="0" smtClean="0">
                <a:latin typeface="CordiaUPC" pitchFamily="34" charset="-34"/>
                <a:cs typeface="CordiaUPC" pitchFamily="34" charset="-34"/>
              </a:rPr>
              <a:t>”</a:t>
            </a:r>
            <a:r>
              <a:rPr lang="th-TH" sz="2400" b="1" dirty="0" smtClean="0">
                <a:latin typeface="CordiaUPC" pitchFamily="34" charset="-34"/>
                <a:cs typeface="CordiaUPC" pitchFamily="34" charset="-34"/>
              </a:rPr>
              <a:t>ราชินีแห่งศาสตร์</a:t>
            </a:r>
            <a:r>
              <a:rPr lang="en-US" sz="1800" b="1" dirty="0" smtClean="0">
                <a:latin typeface="CordiaUPC" pitchFamily="34" charset="-34"/>
                <a:cs typeface="CordiaUPC" pitchFamily="34" charset="-34"/>
              </a:rPr>
              <a:t>”(</a:t>
            </a:r>
            <a:r>
              <a:rPr lang="en-US" sz="24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Queen of the Sciences</a:t>
            </a:r>
            <a:r>
              <a:rPr lang="en-US" sz="1800" b="1" dirty="0" smtClean="0">
                <a:latin typeface="CordiaUPC" pitchFamily="34" charset="-34"/>
                <a:cs typeface="CordiaUPC" pitchFamily="34" charset="-34"/>
              </a:rPr>
              <a:t>)</a:t>
            </a:r>
            <a:r>
              <a:rPr lang="th-TH" sz="2400" b="1" dirty="0" smtClean="0">
                <a:latin typeface="CordiaUPC" pitchFamily="34" charset="-34"/>
                <a:cs typeface="CordiaUPC" pitchFamily="34" charset="-34"/>
              </a:rPr>
              <a:t>ทั้งนี้เนื่องมาจาก สังคมวิทยาแตกแขนงออกเป็นหลายสาขา ซึ่งเป็นเสมือนสตรีผู้สูงศักดิ์ที่มีบุตรธิดามากและสังคมวิทยามีความสำคัญแทรกอยู่ในบรรดาวิทยาการทั้งหลาย</a:t>
            </a:r>
          </a:p>
          <a:p>
            <a:pPr marL="0" indent="0">
              <a:buNone/>
            </a:pPr>
            <a:r>
              <a:rPr lang="en-US" sz="2400" b="1" u="sng" dirty="0" smtClean="0">
                <a:solidFill>
                  <a:srgbClr val="FFFF00"/>
                </a:solidFill>
                <a:latin typeface="CordiaUPC" pitchFamily="34" charset="-34"/>
                <a:cs typeface="CordiaUPC" pitchFamily="34" charset="-34"/>
              </a:rPr>
              <a:t>* </a:t>
            </a:r>
            <a:r>
              <a:rPr lang="th-TH" sz="2400" b="1" u="sng" dirty="0" err="1" smtClean="0">
                <a:solidFill>
                  <a:srgbClr val="FFFF00"/>
                </a:solidFill>
                <a:latin typeface="CordiaUPC" pitchFamily="34" charset="-34"/>
                <a:cs typeface="CordiaUPC" pitchFamily="34" charset="-34"/>
              </a:rPr>
              <a:t>ออกัส</a:t>
            </a:r>
            <a:r>
              <a:rPr lang="th-TH" sz="2400" b="1" u="sng" dirty="0" smtClean="0">
                <a:solidFill>
                  <a:srgbClr val="FFFF00"/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400" b="1" u="sng" dirty="0" err="1" smtClean="0">
                <a:solidFill>
                  <a:srgbClr val="FFFF00"/>
                </a:solidFill>
                <a:latin typeface="CordiaUPC" pitchFamily="34" charset="-34"/>
                <a:cs typeface="CordiaUPC" pitchFamily="34" charset="-34"/>
              </a:rPr>
              <a:t>คองท์</a:t>
            </a:r>
            <a:r>
              <a:rPr lang="th-TH" sz="2400" b="1" u="sng" dirty="0" smtClean="0">
                <a:solidFill>
                  <a:srgbClr val="FFFF00"/>
                </a:solidFill>
                <a:latin typeface="CordiaUPC" pitchFamily="34" charset="-34"/>
                <a:cs typeface="CordiaUPC" pitchFamily="34" charset="-34"/>
              </a:rPr>
              <a:t> แบ่งสังคมวิทยาออกเป็น</a:t>
            </a:r>
            <a:r>
              <a:rPr lang="en-US" sz="2400" b="1" u="sng" dirty="0" smtClean="0">
                <a:solidFill>
                  <a:srgbClr val="FFFF00"/>
                </a:solidFill>
                <a:latin typeface="CordiaUPC" pitchFamily="34" charset="-34"/>
                <a:cs typeface="CordiaUPC" pitchFamily="34" charset="-34"/>
              </a:rPr>
              <a:t>2</a:t>
            </a:r>
            <a:r>
              <a:rPr lang="th-TH" sz="2400" b="1" u="sng" dirty="0" smtClean="0">
                <a:solidFill>
                  <a:srgbClr val="FFFF00"/>
                </a:solidFill>
                <a:latin typeface="CordiaUPC" pitchFamily="34" charset="-34"/>
                <a:cs typeface="CordiaUPC" pitchFamily="34" charset="-34"/>
              </a:rPr>
              <a:t>สาขา ดังนี้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	1)</a:t>
            </a:r>
            <a:r>
              <a:rPr lang="th-TH" sz="1800" b="1" dirty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สถิต </a:t>
            </a:r>
            <a:r>
              <a:rPr lang="en-US" sz="1800" b="1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(Social Statics</a:t>
            </a:r>
            <a:r>
              <a:rPr lang="en-US" sz="1800" b="1" u="sng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)</a:t>
            </a:r>
            <a:r>
              <a:rPr lang="en-US" sz="1800" b="1" u="sng" dirty="0" smtClean="0"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400" b="1" dirty="0" smtClean="0">
                <a:latin typeface="CordiaUPC" pitchFamily="34" charset="-34"/>
                <a:cs typeface="CordiaUPC" pitchFamily="34" charset="-34"/>
              </a:rPr>
              <a:t>เป็นการศึกษาเรื่องราวภายใน</a:t>
            </a:r>
            <a:r>
              <a:rPr lang="th-TH" sz="2400" b="1" err="1" smtClean="0">
                <a:latin typeface="CordiaUPC" pitchFamily="34" charset="-34"/>
                <a:cs typeface="CordiaUPC" pitchFamily="34" charset="-34"/>
              </a:rPr>
              <a:t>สังคม</a:t>
            </a:r>
            <a:r>
              <a:rPr lang="th-TH" sz="2400" b="1" smtClean="0">
                <a:latin typeface="CordiaUPC" pitchFamily="34" charset="-34"/>
                <a:cs typeface="CordiaUPC" pitchFamily="34" charset="-34"/>
              </a:rPr>
              <a:t>คือ </a:t>
            </a:r>
            <a:r>
              <a:rPr lang="th-TH" sz="2400" b="1" dirty="0" smtClean="0">
                <a:latin typeface="CordiaUPC" pitchFamily="34" charset="-34"/>
                <a:cs typeface="CordiaUPC" pitchFamily="34" charset="-34"/>
              </a:rPr>
              <a:t>ศึกษาส่วนย่อยอันได้แก่โครงสร้าง-หน้าที่ของสังคม และสถาบันต่างๆเช่นสถาบันเศรษฐกิจ การเมือง การศึกษา ศาสนา ครอบครัว ฯลฯ</a:t>
            </a:r>
            <a:endParaRPr lang="en-US" sz="2400" b="1" dirty="0" smtClean="0">
              <a:latin typeface="CordiaUPC" pitchFamily="34" charset="-34"/>
              <a:cs typeface="CordiaUPC" pitchFamily="34" charset="-34"/>
            </a:endParaRP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	2)</a:t>
            </a:r>
            <a:r>
              <a:rPr lang="th-TH" sz="1800" b="1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.</a:t>
            </a:r>
            <a:r>
              <a:rPr lang="th-TH" sz="2400" b="1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สังคมลวัต </a:t>
            </a:r>
            <a:r>
              <a:rPr lang="en-US" sz="1800" b="1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(Social Dynamics</a:t>
            </a:r>
            <a:r>
              <a:rPr lang="en-US" sz="1800" b="1" u="sng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)</a:t>
            </a:r>
            <a:r>
              <a:rPr lang="th-TH" sz="1800" b="1" u="sng" dirty="0" smtClean="0">
                <a:solidFill>
                  <a:srgbClr val="FF0000"/>
                </a:solidFill>
                <a:latin typeface="CordiaUPC" pitchFamily="34" charset="-34"/>
                <a:cs typeface="CordiaUPC" pitchFamily="34" charset="-34"/>
              </a:rPr>
              <a:t> </a:t>
            </a:r>
            <a:r>
              <a:rPr lang="th-TH" sz="2400" b="1" dirty="0" smtClean="0">
                <a:latin typeface="CordiaUPC" pitchFamily="34" charset="-34"/>
                <a:cs typeface="CordiaUPC" pitchFamily="34" charset="-34"/>
              </a:rPr>
              <a:t>เป็นการศึกษาสังคมทั้งสังคมโดยเน้นการศึกษาในเรื่องที่ว่าสังคมเกิดขึ้นมาได้อย่างไร มีวัฒนาการความเป็นมาหรือเป็นไปอย่างไรซึ่งเป็นการศึกษาเกี่ยวกับการเปลี่ยนแปลงทางสังคม</a:t>
            </a:r>
          </a:p>
          <a:p>
            <a:pPr marL="0" indent="0">
              <a:buNone/>
            </a:pPr>
            <a:r>
              <a:rPr lang="th-TH" sz="24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	ออกัส คองท์</a:t>
            </a:r>
            <a:r>
              <a:rPr lang="th-TH" sz="2400" b="1" dirty="0" smtClean="0">
                <a:latin typeface="CordiaUPC" pitchFamily="34" charset="-34"/>
                <a:cs typeface="CordiaUPC" pitchFamily="34" charset="-34"/>
              </a:rPr>
              <a:t> เห็นว่า สังคมต่างๆมีการเปลี่ยนแปลงเป็นขั้นๆที่มุ่งไปในทางที่ดีจนกระทั่งเข้าสู่สภาวะแห่งสมบูรณ์ภาพ </a:t>
            </a:r>
            <a:r>
              <a:rPr lang="en-US" sz="2400" b="1" dirty="0" smtClean="0">
                <a:latin typeface="CordiaUPC" pitchFamily="34" charset="-34"/>
                <a:cs typeface="CordiaUPC" pitchFamily="34" charset="-34"/>
              </a:rPr>
              <a:t>(</a:t>
            </a:r>
            <a:r>
              <a:rPr lang="en-US" sz="1800" b="1" dirty="0" err="1" smtClean="0">
                <a:latin typeface="CordiaUPC" pitchFamily="34" charset="-34"/>
                <a:cs typeface="CordiaUPC" pitchFamily="34" charset="-34"/>
              </a:rPr>
              <a:t>Porfection</a:t>
            </a:r>
            <a:r>
              <a:rPr lang="en-US" sz="1800" b="1" dirty="0" smtClean="0">
                <a:latin typeface="CordiaUPC" pitchFamily="34" charset="-34"/>
                <a:cs typeface="CordiaUPC" pitchFamily="34" charset="-34"/>
              </a:rPr>
              <a:t>)</a:t>
            </a:r>
            <a:r>
              <a:rPr lang="th-TH" sz="2400" b="1" dirty="0" smtClean="0">
                <a:latin typeface="CordiaUPC" pitchFamily="34" charset="-34"/>
                <a:cs typeface="CordiaUPC" pitchFamily="34" charset="-34"/>
              </a:rPr>
              <a:t> คือ สภาพแห่งความเพียบพร้อม ความเลอเลิศ</a:t>
            </a:r>
          </a:p>
          <a:p>
            <a:pPr marL="0" indent="0">
              <a:buNone/>
            </a:pPr>
            <a:r>
              <a:rPr lang="th-TH" sz="24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	เฮอร์เบิร์ด สเปนเซอร์ </a:t>
            </a:r>
            <a:r>
              <a:rPr lang="th-TH" sz="2400" b="1" dirty="0" smtClean="0">
                <a:latin typeface="CordiaUPC" pitchFamily="34" charset="-34"/>
                <a:cs typeface="CordiaUPC" pitchFamily="34" charset="-34"/>
              </a:rPr>
              <a:t>เป็นนักสังคมวิทยาชาวอังกฤษที่สนใจศึกษาเรื่องราวเกี่ยวกับความสัมพันธ์ระหว่างส่วนต่างๆมีต่อกันและมีต่อสังคม</a:t>
            </a:r>
          </a:p>
          <a:p>
            <a:pPr marL="0" indent="0">
              <a:buNone/>
            </a:pPr>
            <a:r>
              <a:rPr lang="th-TH" sz="2400" b="1" dirty="0" smtClean="0">
                <a:solidFill>
                  <a:srgbClr val="FFC000"/>
                </a:solidFill>
                <a:latin typeface="CordiaUPC" pitchFamily="34" charset="-34"/>
                <a:cs typeface="CordiaUPC" pitchFamily="34" charset="-34"/>
              </a:rPr>
              <a:t>	อิมีลี เดอร์ไคม์ </a:t>
            </a:r>
            <a:r>
              <a:rPr lang="th-TH" sz="2400" b="1" dirty="0" smtClean="0">
                <a:latin typeface="CordiaUPC" pitchFamily="34" charset="-34"/>
                <a:cs typeface="CordiaUPC" pitchFamily="34" charset="-34"/>
              </a:rPr>
              <a:t>เป็นนักสังคมวิทยาชาวฝรั่งเศสที่สนใจศึกษาสังคมวิทยาเปรียบเทียบ</a:t>
            </a:r>
            <a:r>
              <a:rPr lang="en-US" sz="2400" b="1" dirty="0" smtClean="0">
                <a:latin typeface="CordiaUPC" pitchFamily="34" charset="-34"/>
                <a:cs typeface="CordiaUPC" pitchFamily="34" charset="-34"/>
              </a:rPr>
              <a:t>(</a:t>
            </a:r>
            <a:r>
              <a:rPr lang="en-US" sz="1800" b="1" dirty="0" smtClean="0">
                <a:latin typeface="CordiaUPC" pitchFamily="34" charset="-34"/>
                <a:cs typeface="CordiaUPC" pitchFamily="34" charset="-34"/>
              </a:rPr>
              <a:t>Comparative Sociology) </a:t>
            </a:r>
            <a:r>
              <a:rPr lang="th-TH" sz="2400" b="1" dirty="0" smtClean="0">
                <a:latin typeface="CordiaUPC" pitchFamily="34" charset="-34"/>
                <a:cs typeface="CordiaUPC" pitchFamily="34" charset="-34"/>
              </a:rPr>
              <a:t>โดยเขาได้เขียนหนังสือ กฎหรือระเบียบเกี่ยวกับวิธีการทางสังคมวิทยา</a:t>
            </a:r>
          </a:p>
        </p:txBody>
      </p:sp>
    </p:spTree>
    <p:extLst>
      <p:ext uri="{BB962C8B-B14F-4D97-AF65-F5344CB8AC3E}">
        <p14:creationId xmlns:p14="http://schemas.microsoft.com/office/powerpoint/2010/main" val="365176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2428868"/>
            <a:ext cx="9144000" cy="23574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th-TH" b="1" dirty="0" smtClean="0"/>
          </a:p>
          <a:p>
            <a:pPr algn="ctr">
              <a:buNone/>
            </a:pPr>
            <a:endParaRPr lang="th-TH" b="1" dirty="0" smtClean="0"/>
          </a:p>
          <a:p>
            <a:pPr algn="ctr">
              <a:buNone/>
            </a:pPr>
            <a:endParaRPr lang="th-TH" b="1" dirty="0" smtClean="0"/>
          </a:p>
          <a:p>
            <a:pPr algn="ctr">
              <a:buNone/>
            </a:pPr>
            <a:endParaRPr lang="th-TH" b="1" dirty="0" smtClean="0"/>
          </a:p>
          <a:p>
            <a:pPr algn="ctr">
              <a:buNone/>
            </a:pPr>
            <a:endParaRPr lang="th-TH" b="1" dirty="0" smtClean="0"/>
          </a:p>
          <a:p>
            <a:pPr algn="ctr">
              <a:buNone/>
            </a:pPr>
            <a:r>
              <a:rPr lang="th-TH" sz="4400" b="1" dirty="0" smtClean="0">
                <a:solidFill>
                  <a:schemeClr val="bg1"/>
                </a:solidFill>
              </a:rPr>
              <a:t>บทที่</a:t>
            </a:r>
            <a:r>
              <a:rPr lang="en-US" sz="4400" b="1" dirty="0" smtClean="0">
                <a:solidFill>
                  <a:schemeClr val="bg1"/>
                </a:solidFill>
              </a:rPr>
              <a:t>11 </a:t>
            </a:r>
            <a:endParaRPr lang="th-TH" sz="44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th-TH" sz="4400" b="1" dirty="0" smtClean="0">
                <a:solidFill>
                  <a:schemeClr val="bg1"/>
                </a:solidFill>
              </a:rPr>
              <a:t>สังคมวิทยาการเมือง</a:t>
            </a:r>
            <a:endParaRPr lang="en-US" sz="54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0" y="428580"/>
            <a:ext cx="9144000" cy="64294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สังคมวิทยาการเมือง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เป็นสาชาใหม่ที่เริ่มมีขึ้นเมื่อหลังสมัยกลางของยุโรป ซึ่งเป็นศาสตร์ที่เกี่ยวข้องกันหรือผสมกันระหว่างสาขาวิชาด้านสังคมวิทยาและรัฐศาสตร์โดยเน้นศึกษาถึงความสัมพันธ์ระหว่างสังคมกับการเมืองทั้งในด้านกระบวนการและสภาวะทางการเมือง รวมทั้งอิทธิพลและผลกระทบที่มีต่อกัน เพราะการเมืองเป็นส่วนหนึ่งของสังคม และ สังคมต้องดำเนินไปตามรูปแบบทางการเมือง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รัฐศาสตร์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เน้นศึกษาถึงพฤติกรรมของมนุษย์ในทางการเมือง การปกครอง การใช้อำนาจ และ สภาวะทางการเมืองที่มีผลต่อรัฐหรือสังคมโดยส่วนรวม ส่วนสังคมวิทยาเน้นศึกษาถึงพฤติกรรม ความสัมพันธ์ของมนุษย์ที่รวมตัวกันเป็นกลุ่มสังคม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5429256" cy="8572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2"/>
              </a:buClr>
              <a:buNone/>
            </a:pPr>
            <a:r>
              <a:rPr lang="th-TH" sz="33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ขอบข่ายการศึกษาสังคมวิทยาการเมือง</a:t>
            </a:r>
            <a:endParaRPr lang="en-US" sz="33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sz="33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	 สังคมวิทยาการเมืองเน้นศึกษาถึงเรื่องต่างๆดังต่อไปนี้</a:t>
            </a:r>
            <a:endParaRPr lang="en-US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ความเกี่ยวข้องกันระหว่างสังคมกับการเมือง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อิทธิพลของสังคมที่มีต่อกระบวนการทางการเมือง หรือ สภาวะทางการเมืองที่มีผลและอิทธิพลต่อสังคมฯลฯโดยอิทธิพลของกลุ่มเหล่านี้มีส่วนก่อให้เกิดการเปลี่ยนแปลงทางสังคม เศรษฐกิจ หรือการเมืองการปกครอง ซึ่งกลุ่มอิทธิพลดังกล่าว ได้แก่ กลุ่มผลประโยชน์(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Interest Group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หรือ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Pressure Group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)และกลุ่มครอบงำ(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Dominant Group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โครงสร้างของสังคมกับสถาบันทางการเมือง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ความสัมพันธ์ระหว่างสถาบันต่างๆในสังคมกับสถาบันทางการเมือง หรือ กลุ่มสังคมหน่วยย่อยกับสถาบันทางการเมืองฯลฯ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ปัจจัยทางสังคมที่มีผลต่อการจัดรูปแบบและนโยบายทางการเมือง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มิติทางสังคม เช่น กลุ่มประชากร สถานภาพ ครอบครัว ศาสนา เชื้อชาติ เพศ วัย ระดับการศึกษา ฯลฯ และมิติทางเศรษฐกิจ เช่น ฐานะ การผลิต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4,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ปัจจัยทางสังคมที่มีผลต่อพฤติกรรมทางการเมือง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การออกเสียงเลือกตั้ง การแสดงความคิดเห็นทางการเมือง พรรคการเมือง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สภาพของสังคมต่อการจัดรูปแบบทางการเมืองการปกครอง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สังคมเกษตรกรรมหรืออุตสาหกรรมมีส่วนในการสร้างรูปแบบและลัทธิทางการเมือง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6.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ความสัมพันธ์ระหว่างสังคมกับการเมืองที่ก่อให้เกิดการพัฒนา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การขยายตัวของเมืองและชนบท การจัดวางผังเมือง การกระจายประชากร รวมทั้งภาวะความเป็นผู้นำ การใช้อำนาจในสังคม และการจัดองค์การทางการเมือง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1Rect">
            <a:avLst>
              <a:gd name="adj" fmla="val 1800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2"/>
              </a:buClr>
              <a:buNone/>
            </a:pPr>
            <a:endParaRPr lang="th-TH" b="1" u="sng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latin typeface="Angsana New" pitchFamily="18" charset="-34"/>
                <a:cs typeface="Angsana New" pitchFamily="18" charset="-34"/>
              </a:rPr>
              <a:t>	การกำเนิดสังคมวิทยาการเมือง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	 สังคมวิทยาการเมืองเริ่มมีจุดกำเนิดมาจากประเด็นสำคัญ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ประการ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คือ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.การเปลี่ยนแปลงทางการเมือง เศรษฐกิจ และ ศาสนา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ในภายหลังสมัยกลางของยุโรป(เมื่อประมาณศตวรรษที่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16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)โดยได้มีการก่อตัวเป็นศาสตร์ที่เริ่มศึกษาและวิเคราะห์กันอย่างจริงจัง หลังจากที่ได้มีการแบ่งแยกกันระหว่างสังคมกับการเมืองหรือสังคมกับรัฐ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ในยุคกลางของยุโรป เป็นยุคของการรวมตัวกันเป็นจักรวรรดิ โดยพระเป็นผู้มีบทบาทสำคัญมากทั้งทางโลก(อาณาจักร)และทางธรรม(ศาสนาจักร)ซึ่งทั้ง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องค์กรนี้รวมตัวเป็นอันหนึ่งอันเดียวกัน ดังนั้นพระในศาสนาคริสต์โดยเฉพาะสันตะปาปาจึงมีบทบาทมากทั้งทางสังคม การเมืองการปกครอง และการศาสนา มีหน้าที่ควบคุมดูแลประชาชน และ บริหารงานบ้านเมืองไปด้วยในขณะเดียวกัน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การเศรษฐกิจในยุคกลางนั้น อาชีพหลักของราษฎร คือ  การเกษตรกรรม ซึ่งกลุ่มที่มีอิทธิพล ได้แก่ ฐานันดรนักบวช (พระ)และฐานันดรขุนนาง ซึ่งเป็นกลุ่มบุคคลที่มีบทบาททางสังคมมาก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ในสมัยยุคกลางของยุโรปนี้ ชนชั้นพ่อค้ามีน้อยมาก แต่จะมีพวกชาวนาที่เป็นข้าทาสอยู่มาก จึงเรียกยุคนี้ว่า มีการปกครองแบบระบบเจ้าขุนมูลนาย ซึ่งในยุคนี้จะไม่มีการจราจรภาพทางสังคมเลย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  <p:sp>
        <p:nvSpPr>
          <p:cNvPr id="5" name="เฟรม 4"/>
          <p:cNvSpPr/>
          <p:nvPr/>
        </p:nvSpPr>
        <p:spPr>
          <a:xfrm>
            <a:off x="0" y="0"/>
            <a:ext cx="7500958" cy="1500174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1Rect">
            <a:avLst>
              <a:gd name="adj" fmla="val 10191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ในภายหลังยุคกลางของยุโรป ได้เกิดการเปลี่ยนแปลงครั้งใหญ่ ความศรัทธาของประชาชนต่อศาสนาลดลง บทบาทของพระที่เคยมีความสำคัญอย่างมากก็ลดลงไป ส่วนทางด้านการเมืองระบบจักรวรรดิเสื่อมสลายลงไป ทางด้านสังคมและเศรษฐกิจก็เกิดมีชนชั้นกลางขึ้นมาในสังคม ได้แก่ พวกพ่อค้า และ ช่างฝีมือ ทำให้ชนชั้นกลางเริ่มเข้ามามีบทบาททางสังคม เศรษฐกิจ การเมืองมากขึ้น ดังนั้น จึงทำให้ฐานันดรพระ และขุนนางมีอิทธิพลน้อยลงไป โดยเฉพาะหลังการปฏิวัติในฝรั่งเศสในปี ค.ศ.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1789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.แนวความคิดของนักวิชาการที่พยายามแยกความแตกต่างระหว่างสังคมกับการเมือง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หรือรัฐจนกลายเป็นข้อถกเถียงโต้แย้งกันว่ารัฐหรือสังคมควรจะมีอำนาจสำคัญและเหนือกว่ากัน ดังนั้นสังคมวิทยาการเมืองจึงเข้ามามีบทบาทในการประสานและยุติข้อถกเถียง โดยนำเอาศาสตร์ทางด้านสังคมวิทยาและรัฐศาสตร์มาศึกษาพิจารณาประกอบกัน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ตัวอย่างของแนวความคิดที่ขัดแย้งกัน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มีดังนี้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โบแดง(</a:t>
            </a:r>
            <a:r>
              <a:rPr lang="en-US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Bodin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ได้สร้างทฤษฎีอำนาจอธิปไตย(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Sovereignty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)โดยถือว่า รัฐเป็นตัวแทนของสังคมทุกกลุ่มสังคม ดังนั้นรัฐจึงมีอำนาจเด็ดขาด มีการใช้กำลังบังคับและมีอำนาจออกกฎหมาย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ดมุมสี่เหลี่ยมหนึ่งมุม 4"/>
          <p:cNvSpPr/>
          <p:nvPr/>
        </p:nvSpPr>
        <p:spPr>
          <a:xfrm>
            <a:off x="0" y="0"/>
            <a:ext cx="9144000" cy="6858000"/>
          </a:xfrm>
          <a:prstGeom prst="snip1Rect">
            <a:avLst>
              <a:gd name="adj" fmla="val 828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เฮ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เกล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Hegel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เห็นว่า รัฐไม่ควรถูกจำกัดอำนาจโดยกฎหมายแห่งศีลธรรม เพราะรัฐเป็นผู้ออกข้อกำหนดกฎเกณฑ์ทางศีลธรรมให้ประชาชนในสังคมปฏิบัติตาม รัฐเท่านั้นที่จะมีอำนาจบอกเราได้ว่าสิ่งใดถูกสิ่งใดผิด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มาร์กซ์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Marx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เห็นว่า สังคมจะปราศจากจากการขัดแย้งก็ต่อเมื่อเป็นสังคมคอมมิวนิสต์ คือ ไม่มีรัฐ ไม่มีรัฐบาล เพราะ ตราบใดที่มีรัฐก็หมายความถึงมีการมีการใช้อำนาจบังคับกดขี่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ดังนั้น 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ทั้งโบแดงและเฮ</a:t>
            </a:r>
            <a:r>
              <a:rPr lang="th-TH" b="1" dirty="0" err="1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เกล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จึงเป็นผู้ที่เห็นว่า “รัฐมีอำนาจและมีความสำคัญมากกว่าสังคม” “รัฐมีอำนาจและความสำคัญมากกว่าสังคม”ส่วน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มาร์กซ์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เป็นผู้ที่เห็นว่า “สังคมมีอำนาจและความสำคัญมากกว่ารัฐ”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แนวความคิดทางสังคมวิทยาการเมือง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ทอคเกอวิลล์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Tocqueville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)ชาวฝรั่งเศส มีทัศนะว่า ความอยู่รอดของการเมืองแบบประชาธิปไตยจะขึ้นอยู่กับดุลยภาพระหว่างความเข้าใจกันได้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Consensus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)และความขัดแย้ง(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Conflict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)ทั้งนี้เพราะเขามองว่าชีวิตาการเมืองมีลักษณะคล้ายกันกับชีวิตบุคคล คือ มีทั้งความราบรื่นและความขัดแย้ง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1Rect">
            <a:avLst>
              <a:gd name="adj" fmla="val 771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ทอคเกอวิลล์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เห็นว่า กลุ่มหลากหลายต้องมีในระบบการเมืองแบบประชาธิปไตย โดยให้มีความแตกต่างและอิสระในการปกครองท้องถิ่น ไม่ใช่ปล่อยให้อำนาจไปรวมอยู่ที่รัฐซึ่งเป็นศูนย์กลางแห่งเดียวจะทำให้มีความขาดการต่อต้านซึ่งกันและกัน สังคมก็จะกลายเป็นแบบมีแต่ความเข้ากันได้แต่เพียงอย่างเดียว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แม็กซ์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เว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เบอร์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Max Weber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)ชาวเยอรมัน มีทัศนะว่า ระบบราชการ(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Bureaucratization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)มีทั้งความประสานและความขัดแย้งเกิดขึ้นในตัว ยึดถือมาตรฐานความเป็นกลางและความเสมอภาค มีส่วนก่อให้เกิดการเปลี่ยนแปลงในสถาบันของสังคม มีผลต่อการพัฒนาสถาบันประชาธิปไตยโดยเฉพาะในระยะแรกๆแต่ถ้าใช้ระบบการเกินขอบเขตจะทำให้เกิดผลเสียต่อประชาธิปไตย เพราะรัฐจะกลายเป็นผู้มีอำนาจมากเกินไป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เว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เบอร์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วิเคราะห์ว่า อำนาจมาจากรูปแบบแห่งอุดมทัศน์ คือ มีลักษณะเป็นกลาง และไม่จำเป็นต้องมีสภาพตรงตามความจริง โดยเขาแบ่งอำนาจออกเป็น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ประเภท ได้แก่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ตรรก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-นิติอำนาจ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เป็นอำนาจโดยชอบธรรม เป็นไปตามหลักการแห่งเหตุผลและตัวบท กฎหมายที่เป็นลายลักษณ์อักษร ซึ่งผู้ใช้อำนาจนี้ก็คือ ผู้ที่ได้รับการแต่งตั้งให้มีตำแหน่งที่ตามกฎหมาย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.ธรรมเนียมอำนาจ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เป็นอำนาจที่ขึ้นอยู่กับความเชื่อถือในเรื่องขนบธรรมเนียมประเพณี ซึ่งผู้ใช้อำนาจก็ คือ ผู้อาวุโส ผู้เฒ่าผู้แก่ และผู้มีอำนาจในหมู่บ้านที่ได้รับความเคารพนับถือมานาน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3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.บารมีอำนาจ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เป็นอำนาจที่ได้มาจากการได้รับความเลื่อมใสศรัทธามากจากคนอื่น การมีคนสนับสนุนทำให้บุคคลนั้นมีบารมีอำนาจเกิดขึ้น โดยในตัวผู้มีบารมีอำนาจอาจจะเป็นคนดีมีความสามารถหรือเป็นผู้เผด็จการตัวสำคัญ หรืออาจเป็นหัวหน้าแก๊งโจรก็ได้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th-TH" b="1" dirty="0" smtClean="0"/>
              <a:t> 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โร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เบิร์ต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มิเชลล์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Robert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Michels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ชาวอิ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ตาเลียน พบว่า ปัจจัยที่เป็นอุปสรรคต่อการปกครองระบอบประชาธิปไตย คือ “กฎเหล็กแห่งคณาธิปไตย”ที่มีปรากฏอยู่ในพรรคการเมืองแบบสังคมนิยม คือ อำนาจอยู่ในมือบุคคลกลุ่มน้อยซึ่งเป็นผู้บริหารที่มีอำนาจมาก และไม่ต้องจากจะถูกออกจากตำแหน่งเดิม เพราะเกรงว่าการเปลี่ยนแปลงที่เกิดขึ้นจะทำให้ตนเองเกิดความเดือดร้อนและปราศจากการมีตำแหน่งอำนาจ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ประเด็นสำคัญที่ก่อให้เกิดศาสตร์ทางสังคมวิทยาการเมือง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ซึ่งเป็นศาสตร์ใหม่  ก็คือ จุดกำเนิดของแนวความคิดใหม่ที่แยกความแตกต่างระหว่างสังคมกับรัฐ(การเมือง) ออกจากกัน รวมทั้งการเปลี่ยนแปลงเกิดขึ้นหลังยุคกลางของยุโรปก็เป็นสาเหตุสำคัญที่ทำให้ศาสตร์สาขานี้เริ่มก่อตัวขึ้นม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2285992"/>
            <a:ext cx="9144000" cy="22860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บทที่</a:t>
            </a:r>
            <a:r>
              <a:rPr lang="en-US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12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>
              <a:buNone/>
            </a:pP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พฤติกรรมฝูงชน</a:t>
            </a:r>
            <a:endParaRPr lang="en-US" sz="4400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1Rect">
            <a:avLst>
              <a:gd name="adj" fmla="val 1400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พฤติกรรมฝูงชน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เป็นปรากฏการณ์ทางสังคม ซึ่งเกิดจากกลุ่มคนที่ขาดระเบียบอย่างทันทีทันใดโดยไม่ได้มีการคาดหมายไว้ล่วงหน้า แต่สภาวการณ์ต่างๆทางสังคมขณะนั้นส่งเสริมให้เกิดขึ้น ซึ่งพฤติกรรมฝูงชนจะมีความก้าวร้าวรุนแรงและใช้อารมณ์อย่างมากเมื่อเกิดขึ้นแล้วจะควบคุมได้ยาก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ฝูงชน (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Crowd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หมายถึง คนจำนวนหนึ่งซึ่งมารวมตัวกันในเวลาหนึ่งโดยมีจุดมุ่งหมาย(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Goal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)ของความตั้งใจร่วมกัน รวมทั้งมีความเป็นอันหนึ่งอันเดียวกันทางด้านจิตใจและพฤติกรรม นอกจากนี้ยังมีความใกล้ชิดกันมากทางด้านร่างกาย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มิล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แกรม (</a:t>
            </a:r>
            <a:r>
              <a:rPr lang="en-US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Milgram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)และ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ทอช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Toch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ได้ให้ความหมายของ “พฤติกรรมฝูงชน”ว่า เป็นพฤติกรรมที่เป็นไปเองโดยปกติวิสัย แต่ไม่มีการจัดระเบียบหรือวางแผน หรือทำนายได้ล่วงหน้า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-26934" y="0"/>
            <a:ext cx="9170934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	**</a:t>
            </a:r>
            <a:r>
              <a:rPr lang="th-TH" sz="2400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4.</a:t>
            </a:r>
            <a:r>
              <a:rPr lang="th-TH" sz="2400" u="sng" dirty="0" err="1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แม็กซ์</a:t>
            </a:r>
            <a:r>
              <a:rPr lang="th-TH" sz="2400" u="sng" dirty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400" u="sng" dirty="0" err="1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เว</a:t>
            </a:r>
            <a:r>
              <a:rPr lang="th-TH" sz="2400" u="sng" dirty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เบอร์ </a:t>
            </a:r>
            <a:r>
              <a:rPr lang="th-TH" sz="2400" dirty="0">
                <a:latin typeface="BrowalliaUPC" pitchFamily="34" charset="-34"/>
                <a:cs typeface="BrowalliaUPC" pitchFamily="34" charset="-34"/>
              </a:rPr>
              <a:t>เป็นนักสังคมวิทยาชาวเยอรมันที่สนใจศึกษาสังคมโดยใช้วิธีการที่เรียกเป็น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ภาษาเยอรมัน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”</a:t>
            </a:r>
            <a:r>
              <a:rPr lang="th-TH" sz="2400" dirty="0" err="1" smtClean="0">
                <a:latin typeface="BrowalliaUPC" pitchFamily="34" charset="-34"/>
                <a:cs typeface="BrowalliaUPC" pitchFamily="34" charset="-34"/>
              </a:rPr>
              <a:t>แวร์สเตเฮ็น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1800" dirty="0" smtClean="0">
                <a:latin typeface="BrowalliaUPC" pitchFamily="34" charset="-34"/>
                <a:cs typeface="BrowalliaUPC" pitchFamily="34" charset="-34"/>
              </a:rPr>
              <a:t>”(</a:t>
            </a:r>
            <a:r>
              <a:rPr lang="en-US" sz="1800" dirty="0" err="1" smtClean="0">
                <a:latin typeface="BrowalliaUPC" pitchFamily="34" charset="-34"/>
                <a:cs typeface="BrowalliaUPC" pitchFamily="34" charset="-34"/>
              </a:rPr>
              <a:t>Verstehen</a:t>
            </a:r>
            <a:r>
              <a:rPr lang="th-TH" sz="1800" dirty="0" smtClean="0">
                <a:latin typeface="BrowalliaUPC" pitchFamily="34" charset="-34"/>
                <a:cs typeface="BrowalliaUPC" pitchFamily="34" charset="-34"/>
              </a:rPr>
              <a:t>แปลว่า</a:t>
            </a:r>
            <a:r>
              <a:rPr lang="en-US" sz="1800" dirty="0" smtClean="0">
                <a:latin typeface="BrowalliaUPC" pitchFamily="34" charset="-34"/>
                <a:cs typeface="BrowalliaUPC" pitchFamily="34" charset="-34"/>
              </a:rPr>
              <a:t>Understanding)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คือเน้นความเข้าใจรวมๆกันมากกว่ารายละเอียดของปรากฏการณ์ทางสังคม นอกจากนี้เขายังได้เน้นหลักปรนัยภาพหรือวัตถุวิสัย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sz="1800" dirty="0" smtClean="0">
                <a:latin typeface="BrowalliaUPC" pitchFamily="34" charset="-34"/>
                <a:cs typeface="BrowalliaUPC" pitchFamily="34" charset="-34"/>
              </a:rPr>
              <a:t>Objectivity)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ซึ่งมีลักษณะการถือความเป็นกลางในเรื่องค่านิยมต่างๆนั่นคือไม่ออกความเห็นว่าปรากฏการณ์ที่ศึกษาดีหรือไม่ดี ควรหรือไม่ควรและพยายามไม่ใช้อารมณ์หรือความรู้สึกเข้าไปเกี่ยวข้องกับสิ่งที่ทำการศึกษา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	* </a:t>
            </a:r>
            <a:r>
              <a:rPr lang="th-TH" sz="2400" dirty="0" err="1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แม็กซ์</a:t>
            </a:r>
            <a:r>
              <a:rPr lang="th-TH" sz="2400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400" dirty="0" err="1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เว</a:t>
            </a:r>
            <a:r>
              <a:rPr lang="th-TH" sz="2400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เบอร์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 มีทัศนะว่า สังคมวิทยาเป็นศาสตร์ซึ่งพยายามเข้าใจและตีความหมายของการกระทำทางสังคม 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sz="1800" dirty="0" smtClean="0">
                <a:latin typeface="BrowalliaUPC" pitchFamily="34" charset="-34"/>
                <a:cs typeface="BrowalliaUPC" pitchFamily="34" charset="-34"/>
              </a:rPr>
              <a:t>Social Action)</a:t>
            </a:r>
            <a:r>
              <a:rPr lang="th-TH" sz="18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ได้แก่ พฤติกรรมทุกอย่างของมนุษย์ที่ผู้กระทำสอดใส่ความหมายเข้าไป</a:t>
            </a:r>
            <a:endParaRPr lang="en-US" sz="2400" dirty="0" smtClean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การกระทำทางสังคมจึงหมายรวมถึงความสัมพันธ์ทางสังคมนานาชนิด เช่น การติดต่อกันโดยลายลักษณ์อักษรหรือโดยวาจา และการใช้สัญลักษณ์ต่างๆ</a:t>
            </a:r>
          </a:p>
          <a:p>
            <a:pPr marL="0" indent="0">
              <a:buNone/>
            </a:pP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ภาษาพูด ภาษาเขียน กิริยาท่าทาง การตีเกราะเคาะไม้</a:t>
            </a: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)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 ฯลฯ</a:t>
            </a:r>
          </a:p>
          <a:p>
            <a:pPr marL="0" indent="0">
              <a:buNone/>
            </a:pP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	#</a:t>
            </a:r>
            <a:r>
              <a:rPr lang="th-TH" sz="2400" dirty="0" smtClean="0">
                <a:solidFill>
                  <a:srgbClr val="FFFF00"/>
                </a:solidFill>
                <a:latin typeface="BrowalliaUPC" pitchFamily="34" charset="-34"/>
                <a:cs typeface="BrowalliaUPC" pitchFamily="34" charset="-34"/>
              </a:rPr>
              <a:t>สาระของสังคมวิทยา</a:t>
            </a:r>
          </a:p>
          <a:p>
            <a:pPr marL="0" indent="0">
              <a:buNone/>
            </a:pP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	1.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สังคมวิทยามีขอบข่ายการศึกษาครอบคลุมถึงเรื่องราวต่างๆ ดังต่อไปนี้ ความสัมพันธ์ของบุคคลในสังคม เช่น ระหว่างบิดามารดากับบุตร ญาติ เพื่อนบ้าน ฯลฯ</a:t>
            </a:r>
          </a:p>
          <a:p>
            <a:pPr marL="0" indent="0">
              <a:buNone/>
            </a:pP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	2.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สังคมทั้งสังคม เช่น โครงสร้างของสังคม  ลักษณะภายในของสังคมฯลฯ</a:t>
            </a:r>
          </a:p>
          <a:p>
            <a:pPr marL="0" indent="0">
              <a:buNone/>
            </a:pPr>
            <a:r>
              <a:rPr lang="en-US" sz="2400" dirty="0" smtClean="0">
                <a:latin typeface="BrowalliaUPC" pitchFamily="34" charset="-34"/>
                <a:cs typeface="BrowalliaUPC" pitchFamily="34" charset="-34"/>
              </a:rPr>
              <a:t>	3.</a:t>
            </a:r>
            <a:r>
              <a:rPr lang="th-TH" sz="2400" dirty="0" smtClean="0">
                <a:latin typeface="BrowalliaUPC" pitchFamily="34" charset="-34"/>
                <a:cs typeface="BrowalliaUPC" pitchFamily="34" charset="-34"/>
              </a:rPr>
              <a:t>สถาบันทางสังคม เช่น สถาบันครอบครัว สถาบันการศึกษา ฯลฯ</a:t>
            </a:r>
          </a:p>
        </p:txBody>
      </p:sp>
    </p:spTree>
    <p:extLst>
      <p:ext uri="{BB962C8B-B14F-4D97-AF65-F5344CB8AC3E}">
        <p14:creationId xmlns:p14="http://schemas.microsoft.com/office/powerpoint/2010/main" val="168520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</a:rPr>
              <a:t>ลักษณะของพฤติกรรมฝูงชน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smtClean="0"/>
              <a:t>	</a:t>
            </a:r>
            <a:r>
              <a:rPr lang="th-TH" b="1" dirty="0" smtClean="0">
                <a:solidFill>
                  <a:srgbClr val="FFC000"/>
                </a:solidFill>
              </a:rPr>
              <a:t>พฤติกรรมฝูงชนมีลักษณะสำคัญ </a:t>
            </a:r>
            <a:r>
              <a:rPr lang="th-TH" dirty="0" smtClean="0"/>
              <a:t>ดังนี้คือ</a:t>
            </a:r>
            <a:endParaRPr lang="en-US" dirty="0" smtClean="0"/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</a:rPr>
              <a:t>เกิดขึ้นแบบทันทีทันใด </a:t>
            </a:r>
            <a:r>
              <a:rPr lang="th-TH" dirty="0" smtClean="0"/>
              <a:t>และดำรงอยู่ภายในระยะเวลาอันสั้น เพื่อตอบโต้ต่อสิ่งเร้าเมื่อได้รับการตอบสนองทางอารมณ์จนเป็นที่พอใจแล้วก็จะสลายตัวไป</a:t>
            </a:r>
            <a:endParaRPr lang="en-US" dirty="0" smtClean="0"/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</a:rPr>
              <a:t>ไม่มีโครงสร้าง </a:t>
            </a:r>
            <a:r>
              <a:rPr lang="th-TH" u="sng" dirty="0" smtClean="0">
                <a:solidFill>
                  <a:srgbClr val="FF0000"/>
                </a:solidFill>
              </a:rPr>
              <a:t> </a:t>
            </a:r>
            <a:r>
              <a:rPr lang="th-TH" dirty="0" smtClean="0"/>
              <a:t>หมายถึง ไม่มีการกำหนดสถานภาพ บทบาท และความสัมพันธ์ของสมาชิก</a:t>
            </a:r>
            <a:endParaRPr lang="en-US" dirty="0" smtClean="0"/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</a:rPr>
              <a:t>สมาชิกที่เข้าร่วมในฝูงชนมีจำนวนไม่แน่นอน</a:t>
            </a:r>
            <a:r>
              <a:rPr lang="th-TH" u="sng" dirty="0" smtClean="0">
                <a:solidFill>
                  <a:srgbClr val="FF0000"/>
                </a:solidFill>
              </a:rPr>
              <a:t> </a:t>
            </a:r>
            <a:r>
              <a:rPr lang="th-TH" dirty="0" smtClean="0"/>
              <a:t>อาจมากหรือน้อยก็ได้</a:t>
            </a:r>
            <a:endParaRPr lang="en-US" dirty="0" smtClean="0"/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</a:rPr>
              <a:t>ไม่มีบรรทัดฐานทางสังคมควบคุม </a:t>
            </a:r>
            <a:r>
              <a:rPr lang="th-TH" dirty="0" smtClean="0"/>
              <a:t>โดยบุคคลที่เข้าร่วมจะถูกอิทธิพลของกลุ่มครอบงำ</a:t>
            </a:r>
            <a:endParaRPr lang="en-US" dirty="0" smtClean="0"/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</a:rPr>
              <a:t>ไม่มีตัวตน </a:t>
            </a:r>
            <a:r>
              <a:rPr lang="th-TH" dirty="0" smtClean="0"/>
              <a:t>โดยพฤติกรรมของฝูงชนที่แสดงออกมาจะหาคนรับผิดชอบไม่ได้ซึ่งตรงกับคำพูดที่ว่า “จับมือใครดมไม่ได้”</a:t>
            </a:r>
            <a:endParaRPr lang="en-US" dirty="0" smtClean="0"/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</a:rPr>
              <a:t>ไม่มีการเจาะจงตัวบุคคล</a:t>
            </a:r>
            <a:r>
              <a:rPr lang="th-TH" u="sng" dirty="0" smtClean="0">
                <a:solidFill>
                  <a:srgbClr val="FF0000"/>
                </a:solidFill>
              </a:rPr>
              <a:t> </a:t>
            </a:r>
            <a:r>
              <a:rPr lang="th-TH" dirty="0" smtClean="0"/>
              <a:t>ไม่มีการเจาะจงเป้าหมาย</a:t>
            </a:r>
            <a:endParaRPr lang="en-US" dirty="0" smtClean="0"/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</a:rPr>
              <a:t>อยู่ในสภาวะที่ชักจูงได้ง่าย</a:t>
            </a:r>
            <a:r>
              <a:rPr lang="th-TH" u="sng" dirty="0" smtClean="0">
                <a:solidFill>
                  <a:srgbClr val="FF0000"/>
                </a:solidFill>
              </a:rPr>
              <a:t> </a:t>
            </a:r>
            <a:r>
              <a:rPr lang="th-TH" dirty="0" smtClean="0"/>
              <a:t>เพราะ ไม่มีโครงสร้าง ไม่มีหัวหน้า ไม่มีบรรทัดฐานทางสังคม</a:t>
            </a:r>
            <a:endParaRPr lang="en-US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1Rect">
            <a:avLst>
              <a:gd name="adj" fmla="val 1285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มีการระบาดทางอารมณ์</a:t>
            </a:r>
            <a:r>
              <a:rPr lang="th-TH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เพราะฝูงชนเป็นกลุ่มคนที่อยู่ใกล้ชิดกันทางด้านร่างกาย การติดต่อกันทางอารมณ์จึงเป็นไปได้โดยง่ายและรวดเร็ว ซึ่งจะทำให้อารมณ์รุนแรงยิ่งขึ้น ดังนั้น การระบาดทางอารมณ์จึงเป็นกลไกสำคัญที่ทำให้เกิดพฤติกรรมฝูงชน ซึ่งส่งผลให้เกิดพฤติกรรมคล้อยตามกัน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ปัจจัยที่ส่งเสริมพฤติกรรมฝูงชนให้บังเกิดขึ้น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คือ สังคมมีความไม่สงบ วุ่นวาย หรือสังคมอยู่ในสภาวะที่กำลังมีการเปลี่ยนแปลงหรือเพิ่งมีการเปลี่ยนแปลงทางสังคมใหม่ๆความขัดแย้งทางอารมณ์และพฤติกรรมจะมีมา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สาเหตุสำคัญที่ทำให้เกิดพฤติกรรมฝูงชนได้โดยง่าย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ก็คือ ความขัดแย้งทางด้านวัฒนธรรม ขาดการควบคุมจากบรรทัดฐานของสังคม ตลอดจนคุณค่าต่างๆทางสังคม มากกว่าสาเหตุที่เกิดจากความอดอยากหรือยากจน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ประเภทของฝูงชน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นักสังคมวิทยาได้แบ่งฝูงชนออกเป็น</a:t>
            </a: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ประเภท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ดังนี้คือ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Casual Crowd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(ฝูงชนบังเอิญ) หมายถึง ฝูงชนที่มารวมตัวกันโดยไม่มีมีจุดมุ่งหมาย เฉพาะเป็นเพียงมีความสนใจสิ่งใดสิ่งหนึ่งเหมือนกันชั่วครู่แล้วก็สลายตัวไป เช่น ฝูงชนที่มุงดูอุบัติเหตุ บนท้องถนน หรือฝูงชนที่รุมล้อมการโฆษณาขายสินค้าตามย่านชุมชน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1Rect">
            <a:avLst>
              <a:gd name="adj" fmla="val 10381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Conventional Crowd</a:t>
            </a:r>
            <a:r>
              <a:rPr lang="th-TH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(ฝูงชนชุมนุม)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ฝูงชนที่มีแบบแผนหรือความสำนึกเป็นพวกเดียวกันควบคุมอยู่ เช่น การดูกีฬา ภาพยนตร์ ดนตรี การฟังอภิปรายหรือปาฐกถา รวมถึงการชุมนุมประท้วงภายใต้กฎหมายของสังคม ซึ่งสมาชิกที่เข้าร่วมจะต้องปฏิบัติตามแบบแผนที่กำหนดไว้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Acting Crowd</a:t>
            </a:r>
            <a:r>
              <a:rPr lang="th-TH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(ฝูงชนลงมือกระทำ)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ฝูงชนที่มีการเคลื่อนไหวอยู่เสมอและพร้อมที่จะแสดงออกถึงความก้าวร้าว รุนแรง เชิงทำลาย ซึ่งฝูงชนประเภทนี้จะได้รับความสนใจจากนักสังคมวิทยา และ นักรัฐศาสตร์เป็นอย่างมาก เพราะการระบาดทางอารมณ์จะเป็นไปอย่างรวดเร็วและเร่งด่วนในการปฏิบัติการโดยฝูงชนประเภทนี้ได้แก่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mob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(ฝูงชนที่บ้าคลั่ง)ประเภทต่างๆ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Expressive Crowd</a:t>
            </a:r>
            <a:r>
              <a:rPr lang="en-US" dirty="0" smtClean="0">
                <a:solidFill>
                  <a:srgbClr val="C0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(ฝูงชนแสดงออก)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หมายถึง ฝูงชนที่มารวมตัวกันเพื่อแสดงออกถึงอารมณ์ที่ตื่นเต้น สนุกสนาน เฮฮา ป่าเถื่อน และมัวเมา เช่น การเต้นรำ กระทืบเท้าหรือปรบมือให้จังหวะ และการมั่วสุมทางเพศฯลฯโดยฝูงชนประเภทนี้จะเรียกอีกอย่างหนึ่งว่า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Dancing Crowd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u="dbl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รูปแบบหรือชนิดของฝูงชน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รูปแบบหรือชนิดของพฤติกรรมฝูงชนแบ่งออกเป็น </a:t>
            </a:r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รูปแบบ</a:t>
            </a:r>
            <a:r>
              <a:rPr lang="th-TH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.ฝูงชนประเภทผู้ดูหรือผู้ฟัง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Audience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เป็นฝูงชนที่มีจุดสนใจอยู่ที่สิ่งเร้าภายนอก อันอาจจะมาทางเดียวหรือสองทาง ได้แก่ ฝูงชนบังเอิญ(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Casual Crowd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)และฝูงชนชุมนุม(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Conventional Crowd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)เช่น การชุมนุมทางการเมือง (การหาเสียงของผู้สมัครรับเลือกตั้งเป็นผู้แทนราษฎร)ฯลฯ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 ฝูงชนที่บ้าคลั่ง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Mob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เป็นฝูงชนที่ถูกกระตุ้นหรือเร้าอารมณ์และมีจิตใจที่มุ่งมั่นที่จะแสดงออดถึงพฤติกรรมที่ก้าวร้าว รุนแรง เชิงทำลาย เร่งด่วนให้มีการปฏิบัติการ มีจุดมุ่งหมายของการกระทำที่แน่นอนมีความเป็นอันหนึ่งอันเดียวกันทางอารมณ์และพฤติกรรม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* จุดมุ่งหมายของฝูงชนที่บ้าคลั่งโดยทั่วไป คือ เป็นแสดงออกถึงพฤติกรรมที่รุนแรงเพื่อระบายความตึงเครียดทางอารมณ์ ความเคียดแค้น ความอัดอั้นตันใจ และความกลัว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1Rect">
            <a:avLst>
              <a:gd name="adj" fmla="val 14191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การแบ่งประเภทของ </a:t>
            </a:r>
            <a:r>
              <a:rPr lang="en-US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Mob </a:t>
            </a: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ออกตามจุดประสงค์และความรุนแรง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Lynching Mob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ถือเป็น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Mob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ที่มีความรุนแรงที่สุดและมุ่งหมายต่อชีวิต เช่น การรุมประชาทัณฑ์ และการจับตัวนักศึกษาประชาชนมาแขวนคอในเหตุการณ์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14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ตุลาคม พ.ศ.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2516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การจลาจล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Riot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Mob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ที่มีจุดประสงค์เพื่อเรียกร้อง ประท้วง และท้าทายหรือคักค้านการกระทำบางอย่าง เช่น การจลาจลด้านเชื้อชาติ ศาสนา และความยุติธรรม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Orgy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เป็นฝูงชนที่สนุกสนานรื่นเริงไปในทิศทางที่เสเพล เช่น การมั่วชุมทางเพศ การคลั่งเต้นรำและกินเหล้า ซึ่งนำไปสู่ความสนุกสนานที่เลยเถิด เป็นการปลดปล่อยความตึงเครียด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ฝูงชนที่แตกตื่น 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Panic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Mob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ที่ตื่นตกใจกลัวจนหมดความรู้สึกที่จะควบคุมตัวเองและทำอะไรไม่ถูก ซึ่งการระบาดทางอารมณ์เกิดขึ้นโดยไม่ต้องมีสิ่งเร้า เพราะสถานการณ์ทำให้เกิดความตื่นกลัวโดยไม่ได้คาดการณ์เอาไว้ล่วงหน้า เช่น ไฟไหม้ น้ำท่วม เรือล่ม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1Rect">
            <a:avLst>
              <a:gd name="adj" fmla="val 6191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Smelser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นักสังคมวิทยา กล่าวว่า “ฝูงชนที่แตกตื่น เป็นฝูงชนที่รู้สึกตัวว่าอยู่ในอันตรายอันยิ่งใหญ่ ไม่มีทางหนี หรือมีทางหนีอยู่มากมายแต่หนีไม่ได้”ดังนั้นในสภาวะของฝูงชนที่แตกตื่นนี้ผู้นำจึงจำเป็นอย่างมากในการที่จะแนะแนวทางหรือวิธีการหาทางออกที่ปลอดภั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dbl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การควบคุมฝูงชน</a:t>
            </a:r>
            <a:endParaRPr lang="en-US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การควบคุมฝูงชนจะกระทำได้ก็ต่อเมื่อฝูงชนเพิ่งเริ่มจะเริ่มขึ้นหรือเพิ่งจะก่อตัวขึ้น เพราะถ้าฝูงชนก่อขึ้นแล้ว การควบคุมฝูงชนหรือสลายฝูงชนจะกระทำได้ยาก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สิ่งที่สามารถควบคุมหรือสลายฝูงชนได้</a:t>
            </a:r>
            <a:r>
              <a:rPr lang="th-TH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1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การควบคุมจากภายใน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ได้แก่ สมาชิดที่เข้ารวมฝูงชนไม่เกิดอารมณ์คล้อยตาม การมีผู้นำที่ดีจะทำให้ฝูงชนมีพฤติกรรมที่สงบเรียบร้อย และฝูงชนจะสลายตัวเองเมื่อได้รับการตอบสนองทางอารมณ์แล้ว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การควบคุมจากภายนอก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โดนสภาพดิน ฟ้า อากาศ เช่น อากาศร้อน-หนาว มีฝนตก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โดยการเข้าแทรกแซง เช่น การแยกผู้นำออกจากฝูงชน แยกฝูงชนออกเป็นกลุ่มเล็กๆ หรือพยายามสร้างจุดสนใจขึ้นหลายๆจุด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โดยการใช้กำลังสลายฝูงชน ซึ่งเป็นวิธีที่รุนแรง จึงไม่นิยมใช้ เพราะอาจลุกลามไปสู่เรื่องอื่นๆได้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u="dbl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ประโยชน์ของพฤติกรรมฝูงชน 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แม้ว่าพฤติกรรมฝูงชนจะมีความรุนแรง แต่ก็สามารถนำมาใช้ให้เป็นประโยชน์ได้ ดังนี้	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สร้างความเป็นอันหนึ่งอันเดียวกันทางสังคม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โดยอาศัยการระบายอารมณ์ภายใต้การควบคุม เพื่อเป็นการเปิดโอกาสให้สมาชิกของสังคมได้ระบายออกถึงอารมณ์ที่เก็บกดหรือตรึงเครียด อันเนื่องมาจากกฎเกณฑ์ข้อบังคับของบรรทัดฐานทางสังคม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 สร้างความสนิทสนมเป็นส่วนตัว</a:t>
            </a: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ทำให้เกิดความเข้าใจและไว้วางใจซึ่งกันและกัน เช่น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งานเลี้ยง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งานเต้นรำ หรือการแข่งขันกีฬา เป็นการคลายพิธีการที่ตึงเครียดลงเป็นการสร้างความสัมพันธ์ระหว่างบุคคลขึ้น ซึ่งจะมีผลให้มีประสิทธิภาพในการทำงานที่ดีขึ้น มีการประสานงานและเข้าใจกัน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สนับสนุนอาชีพหรือความสำคัญของตนเอง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ซึ่งเป็นจิตวิทยาฝูงชน โดยนักแสดงหรือนักพูดบางคนจะลงทุนจ้าง “หนน้าม้า” มาเป็นผู้นำในการปรบมือ โห่ร้อง หรือแสดงความพอใจ เพื่อดึงดูดอารมณ์ความรู้สึกของผู้ฟังให้คล้อยตาม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* พฤติกรรมฝูงชนเป็นพฤติกรรมที่รุนแรงและก้าวร้าวมาก เพราะเป็นการดึงดูดบุคคลให้ออกจากการควบคุมของบรรทัดฐานทางสังคม ดังนั้นฝูงชนจึงมีอิทธิพลมากและสามารถครอบงำความรู้สึกนึกคิดของคนที่เข้าร่วมในฝูงชนให้มีอารมณ์และพฤติกรรมคล้อยตามฝูงชนนั้นโดยปราศจากเหตุผลและความมีสติ จึงอาจจะสร้างความวุ่นวายให้เกิดขึ้นกับประเทศชาติบ้านเมืองได้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2357430"/>
            <a:ext cx="9144000" cy="207170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th-TH" b="1" dirty="0" smtClean="0"/>
          </a:p>
          <a:p>
            <a:pPr algn="ctr">
              <a:buNone/>
            </a:pPr>
            <a:endParaRPr lang="th-TH" b="1" dirty="0" smtClean="0"/>
          </a:p>
          <a:p>
            <a:pPr algn="ctr">
              <a:buNone/>
            </a:pPr>
            <a:endParaRPr lang="th-TH" b="1" dirty="0" smtClean="0"/>
          </a:p>
          <a:p>
            <a:pPr algn="ctr">
              <a:buNone/>
            </a:pPr>
            <a:endParaRPr lang="th-TH" b="1" dirty="0" smtClean="0"/>
          </a:p>
          <a:p>
            <a:pPr algn="ctr">
              <a:buNone/>
            </a:pPr>
            <a:endParaRPr lang="th-TH" b="1" dirty="0" smtClean="0"/>
          </a:p>
          <a:p>
            <a:pPr algn="ctr">
              <a:buNone/>
            </a:pPr>
            <a:endParaRPr lang="th-TH" b="1" dirty="0" smtClean="0"/>
          </a:p>
          <a:p>
            <a:pPr algn="ctr">
              <a:buNone/>
            </a:pPr>
            <a:r>
              <a:rPr lang="th-TH" sz="5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บทที่ </a:t>
            </a:r>
            <a:r>
              <a:rPr lang="en-US" sz="5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13</a:t>
            </a:r>
            <a:r>
              <a:rPr lang="th-TH" sz="5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ปัญหาทางสังคม</a:t>
            </a:r>
            <a:endParaRPr lang="en-US" sz="5400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1Rect">
            <a:avLst>
              <a:gd name="adj" fmla="val 2009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ปัญหาสังคม (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Social Problems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หมายถึง สภาวะหรือสถานการณ์ที่มี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ผลกระทบ   กระเทือน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ต่อคนจำนวนหนึ่ง และเป็นจำนวนมากพอที่จะคิดว่าไม่อาจทนอยู่ในสภาพเช่นนี้ได้ตลอดไป ต้องมีการเปลี่ยนแปลงและแก้ไขปัญหาร่วมกัน เช่น ในกรณีที่สังคมนั้นมีแต่การข่มขืนแล้วฆ่า ปล้น จี้ และชิงทรัพย์กันอยู่เสมอ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แนวทางแก้ไขปัญหาสังคม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แบ่งออกเป็นหลักใหญ่ๆได้ </a:t>
            </a: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ประการ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 การแก้ไขปัญหาแบบย่อย (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Piecemeal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หรือแก้ไขปัญหาระยะสั้น หรือการแก้ไขปัญหาเฉพาะหน้าเป็นการแก้ไขปัญหาที่มุ่งแต่จะให้เสร็จสิ้นไป โดยไม่มีการวางแผนมาก่อน เช่น การแก้ไขปัญหาความยากจนและความอดอยากขาดแคลนด้วยการเอาสิ่งของไปแจกเพื่อบรรเทาความเดือดร้อน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 การแก้ไขปัญหาแบบรวมถ้วนหน้า 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Wholesale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หรือการแก้ไขปัญหาระยะยาวให้ได้ผลถาวร เป็นการแก้ไขปัญหาแบบมีการวางแผนมาก่อน มีการตรวจสอบและประเมินผล ซึ่งเป็นการแก้ไขปัญหาที่ต้นตอหรือสาเหตุของปัญหาและปัญหานั้นๆจะไม่เกิดขึ้นมาอีก เช่น การแก้ปัญหาความยากจนด้วยการฝึกอาชีพให้ การฝึกอบรมและพัฒนาฝีมือแรงงานให้แก่ผู้ว่างงาน การปลูกฝังทัศนคติในการประหยัดและงดใช้สินค้างดใช้สินค้าฟุ่มเฟือยให้แก่เยาวชน การขยายการศึกษาให้ทั่วถึงโดยเฉพาะในชนบท เป็นต้น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1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b="1" dirty="0" smtClean="0">
                <a:solidFill>
                  <a:srgbClr val="FFFF00"/>
                </a:solidFill>
              </a:rPr>
              <a:t>สภาพสังคมไทยในปัจจุบัน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 ปัญหาน้ำมันและภาวการณ์ครองชีพ</a:t>
            </a: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โอเปค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OPEC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องค์การกลุ่มประเทศผู้ส่งน้ำมันเป็นสินค้าออก ซึ่งเป็นประเทศกลุ่มมหาอำนาจกลุ่มหนึ่งที่ใช้น้ำมันเป็นอาวุธในการที่จะทำให้เศรษฐกิจของโลกดีขึ้นหรือเลวลง ซึ่งน้ำมันเป็นตัวการสำคัญที่ทำให้ไทยขาดดุลการค้า โดยทุกปีเราจะสั่งน้ำมันเข้าประมาณ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% ของสินค้าขาเข้าทั้งหมด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กลุ่มประเทศที่เป็นสมาชิก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โอเปค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ในปัจจุบันมีทั้งหมด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11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ประเทศ ได้แก่ ซาอุดิอาระเบีย อิรัก อิหร่าน คูเวต กาตาร์ สหรัฐอาหรับเอ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มิเรตส์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แอลจีเรีย ลิเบีย ไนจีเรีย เวเนซุเอลา และอินโดนีเซีย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 ปัญหาดุลการค้า</a:t>
            </a: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ประเทศที่กำลังพัฒนา ไม่ว่าจะเป็นเอเชีย ลาตินอเมริกา  และ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ริกา เป็นประเทศที่เสียเปรียบดุลการค้า เนื่องจากต้องสั่งสินค้าพวกอุตสาหกรรมและน้ำมัน พวกเครื่องจักรกล เคมีภัณฑ์ เครื่องอุปโภคและบริโภคต่างๆที่จำเป็น เพื่อใช้ในการพัฒนาทรัพยากรและกำลังคน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cs typeface="JasmineUPC" pitchFamily="18" charset="-34"/>
              </a:rPr>
              <a:t>     </a:t>
            </a:r>
            <a:r>
              <a:rPr lang="th-TH" sz="2400" b="1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สังคมวิทยาศึกษาความสัมพันธ์ของคนในสังคม</a:t>
            </a:r>
          </a:p>
          <a:p>
            <a:pPr marL="0" indent="0">
              <a:buNone/>
            </a:pPr>
            <a:r>
              <a:rPr lang="en-US" sz="2400" b="1" dirty="0" smtClean="0">
                <a:latin typeface="BrowalliaUPC" pitchFamily="34" charset="-34"/>
                <a:cs typeface="BrowalliaUPC" pitchFamily="34" charset="-34"/>
              </a:rPr>
              <a:t>	***</a:t>
            </a:r>
            <a:r>
              <a:rPr lang="th-TH" sz="2400" b="1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ความสัมพันธ์ทางสังคม </a:t>
            </a:r>
            <a:r>
              <a:rPr lang="en-US" sz="1800" b="1" dirty="0" smtClean="0">
                <a:latin typeface="BrowalliaUPC" pitchFamily="34" charset="-34"/>
                <a:cs typeface="BrowalliaUPC" pitchFamily="34" charset="-34"/>
              </a:rPr>
              <a:t>(Social Relations) 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แบ่งออกเป็น</a:t>
            </a:r>
            <a:r>
              <a:rPr lang="en-US" sz="2000" b="1" dirty="0" smtClean="0">
                <a:latin typeface="BrowalliaUPC" pitchFamily="34" charset="-34"/>
                <a:cs typeface="BrowalliaUPC" pitchFamily="34" charset="-34"/>
              </a:rPr>
              <a:t>2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ประเภทคือสถานภาพ</a:t>
            </a:r>
            <a:r>
              <a:rPr lang="en-US" sz="1800" b="1" dirty="0" smtClean="0">
                <a:latin typeface="BrowalliaUPC" pitchFamily="34" charset="-34"/>
                <a:cs typeface="BrowalliaUPC" pitchFamily="34" charset="-34"/>
              </a:rPr>
              <a:t>(Status)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และบทบาท</a:t>
            </a:r>
            <a:r>
              <a:rPr lang="en-US" sz="1800" b="1" dirty="0" smtClean="0">
                <a:latin typeface="BrowalliaUPC" pitchFamily="34" charset="-34"/>
                <a:cs typeface="BrowalliaUPC" pitchFamily="34" charset="-34"/>
              </a:rPr>
              <a:t>(Role)</a:t>
            </a:r>
            <a:endParaRPr lang="th-TH" sz="1800" b="1" dirty="0" smtClean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r>
              <a:rPr lang="en-US" sz="2400" b="1" dirty="0" smtClean="0">
                <a:latin typeface="BrowalliaUPC" pitchFamily="34" charset="-34"/>
                <a:cs typeface="BrowalliaUPC" pitchFamily="34" charset="-34"/>
              </a:rPr>
              <a:t>	**</a:t>
            </a:r>
            <a:r>
              <a:rPr lang="th-TH" sz="2400" b="1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สถานภาพ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 หมายถึง ฐานะที่เป็นผลการวิภาค</a:t>
            </a:r>
            <a:r>
              <a:rPr lang="en-US" sz="2400" b="1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การแบ่งสันปันส่วน</a:t>
            </a:r>
            <a:r>
              <a:rPr lang="en-US" sz="2400" b="1" dirty="0" smtClean="0">
                <a:latin typeface="BrowalliaUPC" pitchFamily="34" charset="-34"/>
                <a:cs typeface="BrowalliaUPC" pitchFamily="34" charset="-34"/>
              </a:rPr>
              <a:t>)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เกียรติภูมิ สิทธิ ข้อผูกพัน อำนาจและหน้าที่ ให้แก่บุคคลในระบบสังคมใดสังคมหนึ่ง ดังนั้นสถานภาพจึงเป็นที่รวมของสิทธิและหน้าที่ของบุคคลที่ครองตำแหน่งต่างๆในสังคม เพราะสถานภาพเป็นสิ่งที่สังคมสร้างขึ้นสำหรับบุคคลในสังคมเพื่อปฏิบัติภาระหน้าที่ที่มีอยู่ตามสิทธิและข้อผูกพัน เช่น ตำรวจ เกษตรกร รัฐมนตรี ฯลฯ</a:t>
            </a:r>
          </a:p>
          <a:p>
            <a:pPr marL="0" indent="0">
              <a:buNone/>
            </a:pPr>
            <a:r>
              <a:rPr lang="en-US" sz="2400" b="1" dirty="0" smtClean="0">
                <a:latin typeface="BrowalliaUPC" pitchFamily="34" charset="-34"/>
                <a:cs typeface="BrowalliaUPC" pitchFamily="34" charset="-34"/>
              </a:rPr>
              <a:t>	*** </a:t>
            </a:r>
            <a:r>
              <a:rPr lang="th-TH" sz="2400" b="1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สถานภาพแบ่งออกได้เป็น</a:t>
            </a:r>
            <a:r>
              <a:rPr lang="en-US" sz="2400" b="1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2</a:t>
            </a:r>
            <a:r>
              <a:rPr lang="th-TH" sz="2400" b="1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ประเภท ดังนี้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1800" b="1" u="sng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1.</a:t>
            </a:r>
            <a:r>
              <a:rPr lang="th-TH" sz="2400" b="1" u="sng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สถานภาพที่ติดตัวมาแต่กำเนิด</a:t>
            </a:r>
            <a:r>
              <a:rPr lang="en-US" sz="1800" b="1" u="sng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en-US" sz="1800" b="1" dirty="0" smtClean="0">
                <a:latin typeface="BrowalliaUPC" pitchFamily="34" charset="-34"/>
                <a:cs typeface="BrowalliaUPC" pitchFamily="34" charset="-34"/>
              </a:rPr>
              <a:t>Ascribed Status) 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คือ สถานภาพที่บุคคลได้รับมาโดยอัตโนมัติ อันมีรากฐานมาจากการถือกำเนิด ซึ่งสิ่งที่กำหนดสถานภาพแบบนี้ ได้แก่ อายุ เพศ รูปร่าง หน้าตา สีผิว ชาติตระกูล วรรณะ ศาสนา เป็นต้น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	2</a:t>
            </a:r>
            <a:r>
              <a:rPr lang="en-US" sz="2400" b="1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.</a:t>
            </a:r>
            <a:r>
              <a:rPr lang="th-TH" sz="2400" b="1" u="sng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สถานภาพแห่งผลสำเร็จหรือสถานภาพสัมฤทธิ์</a:t>
            </a:r>
            <a:r>
              <a:rPr lang="en-US" sz="2400" b="1" u="sng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1600" b="1" dirty="0" smtClean="0">
                <a:latin typeface="BrowalliaUPC" pitchFamily="34" charset="-34"/>
                <a:cs typeface="BrowalliaUPC" pitchFamily="34" charset="-34"/>
              </a:rPr>
              <a:t>(Achieved Status)</a:t>
            </a:r>
            <a:r>
              <a:rPr lang="th-TH" sz="1600" b="1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คือ สถานภาพที่บุคคลได้รับมาจากความสามารถและจากการกระทำหรือผลสำเร็จจากการกระทำตามวิถีทางของบุคคลนั้น เช่น ตำแหน่งทางการเมืองหรือการบริหาร อาชีพ รา</a:t>
            </a:r>
            <a:r>
              <a:rPr lang="th-TH" sz="2400" b="1" dirty="0">
                <a:latin typeface="BrowalliaUPC" pitchFamily="34" charset="-34"/>
                <a:cs typeface="BrowalliaUPC" pitchFamily="34" charset="-34"/>
              </a:rPr>
              <a:t>ย</a:t>
            </a:r>
            <a:r>
              <a:rPr lang="th-TH" sz="2400" b="1" dirty="0" smtClean="0">
                <a:latin typeface="BrowalliaUPC" pitchFamily="34" charset="-34"/>
                <a:cs typeface="BrowalliaUPC" pitchFamily="34" charset="-34"/>
              </a:rPr>
              <a:t>ได้หรือฐานะทางเศรษฐกิจ การศึกษา เป็นต้น</a:t>
            </a:r>
          </a:p>
          <a:p>
            <a:pPr marL="0" indent="0">
              <a:buNone/>
            </a:pPr>
            <a:endParaRPr lang="th-TH" sz="2800" b="1" dirty="0" smtClean="0">
              <a:cs typeface="JasmineUPC" pitchFamily="18" charset="-34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-57951"/>
            <a:ext cx="634001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01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เงินเฟ้อ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ปรากฏการณ์ที่ราคาสินค้าเพิ่มสูงขึ้นสูอย่างรวดเร็วเป็นระยะเวลาที่ติดต่อกันพอสมควร ซึ่งเมื่อเกิดสภาวะเงินเฟ้อขึ้น คนยากคนจนที่มีรายได้นอกจะได้รับผลกระทบกระเทือนมากส่วนคนที่ร่ำรวยมีกิจการอุตสาหกรรมใหญ่โตมีที่ดินและอาคารมากมายเมื่อเงินเสื่อมค่าลงก็สามารถเพิ่มราคาสินค้าและค่าเช่าขึ้นมาได้ ดังนั้นเงินเฟ้อจึงทำให้คนร่ำรวยสามารถเพิ่มราคาสินค้าและได้รับกำไร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*สินค้าสำคัญที่ทำให้ประเทศไทยเสียดุลการค้า คือ น้ำมัน นอกจากนี้ยังมีสาเหตุของการขาดดุลการค้าอีกหลายประการ เช่น ระบบการค้าของไทยยากแก่การควบคุมและการจัดระบบ การลักลอบนำเข้าสินค้าบางชนิด ภัยธรรมชาติ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 ปัญหาความยากจน</a:t>
            </a: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*ความยากจน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การขาดแคลนปัจจัย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ในการดำรงชีวิต ความไม่พอใจในสภาพความเป็นอยู่ของตนในปัจจุบันมีสภาพแร้นแค้น การกินอยู่อดอยาก ไม่มีความสุขสบายเท่าที่ควร 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สาเหตุของความยากจนในอดีต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ความเชื่อที่ว่ามนุษย์เกิดมาพร้อมความยากจนและเป็นกรรมเก่า ทั้งนี่เพราะผู้ยากจนได้เคยประพฤติในสิ่งที่ไม่ดี ประพฤติผิดกฎเกณฑ์ของระเบียบประเพณีและศีลธรรม จึงทำให้ถูกพระเจ้าลงโทษ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ในปัจจุบันนักวิชาการมีความเห็นว่า ปัญหาความยากจนเกิดจากความไม่เสมอภาค ด้อยโอกาส ขาดการศึกษา และถูกเอาเปรียบ ทั้งทางการทำมาหาเลี้ยงชีพ ทางด้านเศรษฐกิจ และทางด้านสังคม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ทวีปที่จัดว่ายากจนที่สุด โดยจำแนกตามรายได้เฉลี่ยต่อหัวต่อปีของประชากร คือ ภูฐาน และลาว ซึ่งมีรายได้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120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บาทต่อหัวต่อปี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 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ปัจจัยที่ทำให้เกิดปัญหาความยากจนในประเทศที่กำลังพัฒนา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มีดังนี้</a:t>
            </a:r>
            <a:endParaRPr lang="en-US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สภาพของดิน ฟ้า อากาศ ไม่เอื้ออำนวย ทำให้ได้ผลิตผลต่ำ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ปัจจัยทางด้านวัฒนธรรมและสังคม โดยบางประเทศมีความเชื่อถือทางด้าน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ไสยศาสตร์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แลโชค  ลางของขลังมากเกินไป รวมทั้งมีขนบธรรมเนียมประเพณีบางอย่างล้าสมัย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การพัฒนาเศรษฐกิจยังไม่ประสบความสำเร็จเท่าที่ควร เพราะคนรวยมีโอกาสเพิ่มพูนรายได้ของตนมากกว่าคนยากจน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การกกระจายรายได้ยังไม่ได้ผลเท่าที่ควร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การว่างงานเป็นปัจจัยที่สำคัญ</a:t>
            </a:r>
            <a:r>
              <a:rPr lang="th-TH" smtClean="0">
                <a:latin typeface="Angsana New" pitchFamily="18" charset="-34"/>
                <a:cs typeface="Angsana New" pitchFamily="18" charset="-34"/>
              </a:rPr>
              <a:t>ที่ก่อให้เกิด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ปัญหาความยากจนในประเทศที่กำลังพัฒนา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แนวทางการแก้ไขปัญหาความยากจน ได้แก่ การพัฒนาท้องถิ่น เช่น ควรจัดสรรที่ดินให้คนยากจนได้มีที่ดินทำกิน ควรให้สินเชื่อเกษตรกรในระยะยาว ใช้นโยบายวางแผนนครอบครัวเข้ามาช่วย เพื่อให้ชาวชนบทสามารถปรับปรุงสภาพชีวิตความเป็นอยู่ให้ดีขึ้น โดยการมีบุตรให้น้อยลงเท่าที่ความสามารถของตนจะเลี้ยงได้เด็กจะได้ไม่เป็นโรคขาดสารอาหาร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 ปัญหาโรคจิตโรคประสาท</a:t>
            </a:r>
            <a:endParaRPr lang="en-US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* สาเหตุที่ทำให้ประชากรในปัจจุบันเป็นโรคจิตโรคประสาทกันมากขึ้น เพราะอิทธิพลของปรัชญาชีวิตในภาวะเศรษฐกิจแบบทุนนิยมเสรี จึงทำให้คนเราตองดิ้นรนต่อสู้และแข่งขันชิงดีชิงเด่นกันในชีวิตประจำวันมากขึ้น ระบบการทำงานเป็นแบบตัวใครตัวมัน และไม่มีการช่วยเหลือเกื้อกูลกันเท่าที่ควร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* อาการของโรคจิต ได้แก่ ประสาทหลอน หูแว่ว ไม่อยู่ในโลกของความเป็นจริง บุคลิกภาพเปลี่ยนไปโดยสิ้นเชิง หรือการเปลี่ยนไปในทางตรงกันข้าม และบางครั้งจะชอบอยู่คนเดียว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5357818" cy="7857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ผู้ป่วยทางโรคจิต แบ่งออกเป็น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ประเภท ดังนี้</a:t>
            </a:r>
          </a:p>
          <a:p>
            <a:pPr>
              <a:buClr>
                <a:schemeClr val="tx2"/>
              </a:buCl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แบบสู้โลก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มักชอบแต่งตัวเรียกร้องความสนใจโดยไม่จำกัดเวลาและสถานที่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2,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แบบหนีโลก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มีท่าทีการแสดงออกคล้ายเด็กๆ กลัวในสิ่งที่ไม่ควรกลัวอาจร้องไห้ได้ง่ายและหัวเราะสลับกันไป สามารถพูดกับตัวเอง ต้นไม้ และสัตว์เลี้ยงได้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*โรคประสาทเกิดจากจิตที่กังวล ไม่สบาย กินไม่ได้ นอนไม่หลับ ย้ำคิดย้ำทำ อารมณ์ขุ่นมัว แก้ปัญหาไม่ได้ สมองมึนงง และอ่อนเปลี้ยเพลียแรง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คนเป็นโรคประสาทจะรู้ตัวเองและพาตัวเองไปหาหมอได้ ซึ่งจะต่างจากโรคจิตที่ผู้ป่วยจะไม่รู้ตัวญาติหรือผู้ใกล้ชิดต้องนำส่งโรงพยาบาลเพื่อให้แพทย์รักษ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*สาเหตุอีกประการหนึ่งที่ทำให้ป่วยเป็นโรคจิตโรคประสาทก็เนื่องมาจากการขาดความรักความอบอุ่นที่เรื้อรังมาแต่วัยเด็ก หรือได้รับการพะเน้าพะนอมากเกินไป จึงควรพยายามให้ความรักความอบอุ่นแก่บุตรหลานในทางสายกลาง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โรคประสาท สามารถแบ่งออกเป็น </a:t>
            </a:r>
            <a:r>
              <a:rPr lang="en-US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8</a:t>
            </a: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ประเภท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.โรคประสาทหวาดกังวล มักวิตกกังวลมาก กลัวจะเจอสิ่งที่ตนเกลียดและไม่อยากได้ เช่น กลัว ไฟไหม้ อุบัติเหตุ โดยผู้ป่วยจะคิดจินตนาการไปต่างๆนาๆ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.โรคประสาทตื่นกลัว มักตื่นกลัววัตถุสิ่งของและทุกสิ่งทุกอย่างเช่น กลัวความมือ เสียงปะทัด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.โรคประสาทย้ำคิดย้ำทำ มักจะนอนไม่หลับกระสับกระส่าย ทำอะไรซ้ำๆ ก่อนออกจากบ้านจะแวะเวียนดูปลั๊กไฟหลายครั้ง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.โรคประสาทเศร้า มักเคยมีเรื่องกระทบกระเทือนใจ เก็บกด ไม่เล่าให้ใครฟัง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.โรคประสาท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นิวราส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เนีย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มักมึนศีรษะ หงุดหงิด คิดว่าโลกนี้มีแต่ความทุกข์ ไม่น่าอยู่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6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.โรคประสาทดี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เปอร์ซันนัลไลเซชั่น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มักรู้สึกว่าสภาพแวดล้อมรอบตัวไม่น่าอยู่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7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.โรคประสาทสุขภาพ มักคิดว่าตัวเองเจ็บป่วย ทั้งๆที่ไม่ได้เป็นตามที่ตัวเองหวาดวิตก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8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.โรคประสาทฮิสทีเรีย มักทำงานอย่างใจลอย อ่อนเพลีย ไม่มีแรง สาเหตุเพราะขาดแรงจูงใจ ขาดแรงกระตุ้น เช่น วิตกกังวลในการสอบจนเป็นลมหน้าห้องสอบ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 ปัญหา</a:t>
            </a:r>
            <a:r>
              <a:rPr lang="th-TH" b="1" u="sng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ยาเสพติด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ให้โทษ</a:t>
            </a: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เริ่มมีการใช้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ยาเสพติด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ในตะวันออกกลางเมื่อประมาณ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5000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ปีมาแล้ว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เมื่อประมาณ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400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ปีก่อนคริสตกาล มีหมอชาว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กรีก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ชื่อ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ฮิป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โป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เครตีส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ได้ค้นพบยาน้ำชนิดหนึ่งที่สกัดจากฝิ่น สามารถใช้รักษาโรคได้ โดยชาวอียิปต์และชาวจีนใช้ยานี้เพื่อรักษาและขจัดความเจ็บป่วย ดังนั้น แต่เดิมมนุษย์เราจึงรู้จักใช้ส่วนดีของ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ยาเสพติด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ยาเสพติด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แบ่งออกเป็น </a:t>
            </a: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ชนิด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คือ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ยาเสพติด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ธรรมชาติ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กัญชา ฝิ่น เฮโรอีน มอร์ฟีน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ยาเสพติด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ที่สังเคราะห์ด้วยวิธีการทางเคมี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เมทาดัน ไฟเซ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ปโตน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ผลของ</a:t>
            </a:r>
            <a:r>
              <a:rPr lang="th-TH" b="1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ยาเสพติด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แบ่งออกเป็น </a:t>
            </a: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ลักษณะ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คือ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เป็นยากดประสาท โดยฤทธิ์จะไปกดประสาทสมองส่วนกลาง ทำให้สามารถระงับความเจ็บปวดได้ เช่น    บาบิ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ทูเรต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ฝิ่น เฮโรอิน มอร์ฟีน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เป็นยากระตุ้นประสาท โดยฤทธิ์ยาจะกระตุ้นประสาทที่ทำให้เกิดความขยัน ไม่ง่วงนอน เช่น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โคเคมิน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แอมเฟต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ตามิน (ยาบ้า)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เป็นยาลดความเจ็บปวด แต่ไม่ทำให้นอนหลับ เช่น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เบโปรบา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เมท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ซิค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เคนนอน และอื่นๆ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ทำให้เกิดอาการฝันเฟื่อง เห็นภาพลวงตาต่างๆ เช่น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LSD,DMT,STP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โทษของ</a:t>
            </a:r>
            <a:r>
              <a:rPr lang="th-TH" b="1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ยาเสพติด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มีดังนี้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ผลเสียทางด้านร่างกาย เช่น สุขภาพทรุดโทรม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ผลเสียทางด้านจิตใจ เช่น หงุดหงิด โมโหง่าย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ผลกระทบต่อครอบครัว เช่น ไม่สามารถทำงานหรือเรียนหนังสือได้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ผลเสียทางด้านสังคม เช่น เมื่อหาเงินไม่ได้ก็หันมาก่ออาชญากรรม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ผลเสียทางด้านเศรษฐกิจ เช่น รัฐต้องเสียเงินงบประมาณในการปราบปราม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แนวทางแก้ไขปัญหา</a:t>
            </a:r>
            <a:r>
              <a:rPr lang="th-TH" b="1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ยาเสพติด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 รักษาโดยใช้วิธีหักดิบ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จับผู้ป่วยมัดกับเตียงและไม่ให้อาหารเลย นอกจากน้ำเกลือ อาจใช้วิธีให้ยาเมทาดัน โดยให้มากในตอนแรกแล้วค่อยๆลดลงเพื่อกวาดล้างพิษ หรืออาจใช้สมุนไพรแนวเดียวกับสำนักสงฆ์วัดถ้ำกระบอก จ.สระบุรี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 ระยะพักฟื้น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มีการพักฟื้นร่างกาย ฟื้นฟูจิตใจ ช่วยแก้ปัญหาให้และฝึกอาชีพให้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 ระยะติดตามผล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หลังจากรับการบำบัดแล้วผู้ติดยาหันกลับไปเสพอีก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en-US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6</a:t>
            </a:r>
            <a:r>
              <a:rPr lang="th-TH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. ปัญหาการทำแท้ง</a:t>
            </a:r>
            <a:endParaRPr lang="en-US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การทำแท้ง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Abortion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หมายถึง การหยุดหรือยุติการตั้งครรภ์หรือการคุมกำเนิด</a:t>
            </a:r>
          </a:p>
          <a:p>
            <a:pPr>
              <a:buClr>
                <a:schemeClr val="tx2"/>
              </a:buCl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ยาเสพติด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เป็นตัวการสำคัญที่ทำให้เกิดปัญหาการตั้งครรภ์ขึ้น ทั้งนี้เมื่อเสพเข้าไปแล้ว พอยาออกฤทธิ์ก็จะรู้สึกว่าอะไรอะไรก็สวยงามไปหมด โลกนี้น่าอยู่ ลืมความทุกข์ยากทรมาน หรือลืมปัญหาต่างๆที่กำลังประสบอยู่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* ในหลายประเทศยังไม่นิยมให้ความรู้เกี่ยวกับการวางแผนครอบครัวแก่เด็กวัยรุ่น และไม่อนุญาตให้จ่ายยาคุมกำเนิดแก่คนที่ยังมิได้แต่งงาน เช่น จีน ฟิลิปปินส์ ไต้หวัน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* ผลเสียของการทำแท้งได้แก่ ก่อให้เกิดการสำส่อนมากขึ้น ไม่มีความปลอดภัยในกรณีที่ทำแท้งกับหมอเถื่อน ทำให้สินเปลืองค่าใช้จ่ายโดยใช่เหตุ ได้รับการตราหน้าว่าไร้ศีลธรรม ใจบาป ไม่รักลูก และเสื่อมเสียเกียรติยศชื่อเสียง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en-US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7</a:t>
            </a:r>
            <a:r>
              <a:rPr lang="th-TH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. ปัญหาการฉ้อราษฎร์บังหลวง</a:t>
            </a:r>
          </a:p>
          <a:p>
            <a:pPr>
              <a:buClr>
                <a:schemeClr val="tx2"/>
              </a:buCl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 การฉ้อราษฎร์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การเบียดบังเอาผลประโยชน์ของราษฎร(ประชาชน)ไปโดยมิชอบด้วยกฎหมาย(การโกงราษฎร)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 การบังหลวง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การกระทำด้วยวิธีหนึ่งโดยวิธีใดที่นำเอาผลประโยชน์จากราชการไปใช้ส่วนตัวหรือการเบียดบังของหลวงไปเป็นสมบัติของตนเ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 การฉ้อราษฎร์บังหลวง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Corruption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)จะครอบคลุมไปจนถึงการใช้เวลาราชการไปใช้ส่วนตัว ดูหนัง ซื้อของ การประมูลซื้อของเกินราคา หรือการเอาเวลาราชการไปใช้ส่วนตัว การเลือกที่รักมักที่ชัง การกินเงินสินบน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endParaRPr lang="th-TH" b="1" u="sng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สาเหตุของการฉ้อราษฎร์บังหลวง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มี 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.มูลเหตุทางด้านเศรษฐกิจ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รายได้ไม่พอรายจ่าย มีบุตรมาก ทรัพยากรธรรมชาติไม่เพียงพอ จึงต้องมีการแก่งแย่งกันเพื่อผลประโยชน์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.อิทธิพลของสภาพแวดล้อม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ในสมัยปัจจุบันเราได้รับอิทธิพลการนิยมวัตถุ ทำให้อยากรวยทางลัด เพื่อหาวัตถุมาบำรุงความสุขให้ได้มากๆ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.ค่านิยมในสังคม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การนิยมความมั่งคั่ง โดยสังคมถือว่าคนมีเงินจะได้รับการยกย่องเงินทองเป็นแก้วสารพัดนึกที่จะบันดาลทุกอย่างได้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.ความเพิกเฉยของประชาชน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คือบางครั้งเพื่อความสะดวกรวดเร็วในการติดต่องานจึงมักมีการให้สินบนโดยไม่รู้ตัว และทำให้ผู้รับเคยตัว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.สาเหตุทางด้านการเมือง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นักการเมืองมีอำนาจวาสนาก็มักจะทำการคอร์รัปชั่นเพื่อตัดทอนรายจ่าย หรือที่เรียกกันว่าเข้ามาถอนทุน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 smtClean="0">
                <a:latin typeface="BrowalliaUPC" pitchFamily="34" charset="-34"/>
                <a:cs typeface="BrowalliaUPC" pitchFamily="34" charset="-34"/>
              </a:rPr>
              <a:t>	*** </a:t>
            </a:r>
            <a:r>
              <a:rPr lang="th-TH" sz="2600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โครงสร้างทางสังคม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1900" dirty="0" smtClean="0">
                <a:latin typeface="BrowalliaUPC" pitchFamily="34" charset="-34"/>
                <a:cs typeface="BrowalliaUPC" pitchFamily="34" charset="-34"/>
              </a:rPr>
              <a:t>(Social</a:t>
            </a:r>
            <a:r>
              <a:rPr lang="th-TH" sz="19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1900" dirty="0" smtClean="0">
                <a:latin typeface="BrowalliaUPC" pitchFamily="34" charset="-34"/>
                <a:cs typeface="BrowalliaUPC" pitchFamily="34" charset="-34"/>
              </a:rPr>
              <a:t>Structure) 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หมายถึง รูปแบบที่เป็นตัวแทนพฤติกรรมของสังคมใดสังคมหนึ่ง หรือหมายถึง การจัดระเบียบในสังคมทั้งหมด รวมทั้งความสัมพันธ์ระหว่างบุคคลและกลุ่มบุคคลในสังคม ซึ่งอาจเป็นการร่วมมือสนับสนุนกัน การแข่งขัน การขัดแย้ง การเอาเปรียบ การประนีประนอม</a:t>
            </a:r>
          </a:p>
          <a:p>
            <a:pPr marL="0" indent="0">
              <a:buNone/>
            </a:pPr>
            <a:r>
              <a:rPr lang="th-TH" sz="2600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	กระบวนการทางสังคม</a:t>
            </a:r>
            <a:r>
              <a:rPr lang="en-US" sz="1900" dirty="0" smtClean="0">
                <a:latin typeface="BrowalliaUPC" pitchFamily="34" charset="-34"/>
                <a:cs typeface="BrowalliaUPC" pitchFamily="34" charset="-34"/>
              </a:rPr>
              <a:t>(Social Process)</a:t>
            </a:r>
            <a:r>
              <a:rPr lang="th-TH" sz="19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ตามแนวความคิดของ </a:t>
            </a:r>
            <a:r>
              <a:rPr lang="en-US" sz="1900" dirty="0" smtClean="0">
                <a:latin typeface="BrowalliaUPC" pitchFamily="34" charset="-34"/>
                <a:cs typeface="BrowalliaUPC" pitchFamily="34" charset="-34"/>
              </a:rPr>
              <a:t>(Young and Mack)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มีองค์ประกอบดังนี้คือ การติดต่อทางสังคม</a:t>
            </a:r>
            <a:r>
              <a:rPr lang="en-US" sz="1900" dirty="0" smtClean="0">
                <a:latin typeface="BrowalliaUPC" pitchFamily="34" charset="-34"/>
                <a:cs typeface="BrowalliaUPC" pitchFamily="34" charset="-34"/>
              </a:rPr>
              <a:t>(Social Contact) 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มีการสื่อสารเพื่อถ่ายทอดความคิดระหว่างกัน</a:t>
            </a:r>
            <a:r>
              <a:rPr lang="en-US" sz="1900" dirty="0" smtClean="0">
                <a:latin typeface="BrowalliaUPC" pitchFamily="34" charset="-34"/>
                <a:cs typeface="BrowalliaUPC" pitchFamily="34" charset="-34"/>
              </a:rPr>
              <a:t>(Communication)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มีการเร้าและตอบสนอง </a:t>
            </a:r>
            <a:r>
              <a:rPr lang="en-US" sz="1900" dirty="0" smtClean="0">
                <a:latin typeface="BrowalliaUPC" pitchFamily="34" charset="-34"/>
                <a:cs typeface="BrowalliaUPC" pitchFamily="34" charset="-34"/>
              </a:rPr>
              <a:t>Stimulus &amp; Response</a:t>
            </a:r>
            <a:r>
              <a:rPr lang="th-TH" sz="19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เพื่อการเปลี่ยนแปลงพฤติกรรม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	** </a:t>
            </a:r>
            <a:r>
              <a:rPr lang="en-US" sz="1900" dirty="0" err="1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Park&amp;Burgess</a:t>
            </a:r>
            <a:r>
              <a:rPr lang="en-US" sz="2600" dirty="0" smtClean="0">
                <a:solidFill>
                  <a:srgbClr val="FFC000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ได้แบ่งกระบวนการทางสังคมออกเป็น</a:t>
            </a:r>
            <a:r>
              <a:rPr lang="en-US" sz="2600" dirty="0" smtClean="0">
                <a:latin typeface="BrowalliaUPC" pitchFamily="34" charset="-34"/>
                <a:cs typeface="BrowalliaUPC" pitchFamily="34" charset="-34"/>
              </a:rPr>
              <a:t>5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รูปแบบ คือความร่วมมือ </a:t>
            </a:r>
            <a:r>
              <a:rPr lang="en-US" sz="1900" dirty="0" smtClean="0">
                <a:latin typeface="BrowalliaUPC" pitchFamily="34" charset="-34"/>
                <a:cs typeface="BrowalliaUPC" pitchFamily="34" charset="-34"/>
              </a:rPr>
              <a:t>(Cooperation)</a:t>
            </a:r>
            <a:r>
              <a:rPr lang="en-US" sz="26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การแข่งขัน</a:t>
            </a:r>
            <a:r>
              <a:rPr lang="en-US" sz="1900" dirty="0" smtClean="0">
                <a:latin typeface="BrowalliaUPC" pitchFamily="34" charset="-34"/>
                <a:cs typeface="BrowalliaUPC" pitchFamily="34" charset="-34"/>
              </a:rPr>
              <a:t>(Competition)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การสมานลักษณ์</a:t>
            </a:r>
            <a:r>
              <a:rPr lang="en-US" sz="26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1900" dirty="0" smtClean="0">
                <a:latin typeface="BrowalliaUPC" pitchFamily="34" charset="-34"/>
                <a:cs typeface="BrowalliaUPC" pitchFamily="34" charset="-34"/>
              </a:rPr>
              <a:t>(Accommodation) 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การกลืนกลายหรือปรับปรน</a:t>
            </a:r>
            <a:r>
              <a:rPr lang="en-US" sz="1900" dirty="0" smtClean="0">
                <a:latin typeface="BrowalliaUPC" pitchFamily="34" charset="-34"/>
                <a:cs typeface="BrowalliaUPC" pitchFamily="34" charset="-34"/>
              </a:rPr>
              <a:t>(Assimilation)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และการขัดกัน</a:t>
            </a:r>
            <a:r>
              <a:rPr lang="en-US" sz="26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1900" dirty="0" smtClean="0">
                <a:latin typeface="BrowalliaUPC" pitchFamily="34" charset="-34"/>
                <a:cs typeface="BrowalliaUPC" pitchFamily="34" charset="-34"/>
              </a:rPr>
              <a:t>(Conflict)</a:t>
            </a:r>
            <a:r>
              <a:rPr lang="th-TH" sz="1900" dirty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การขัดกันในกระบวนการทางสังคมนี้ ถ้าเกิดขึ้นในกลุ่มจะทำให้เสียเอกภาพของกลุ่ม</a:t>
            </a:r>
            <a:r>
              <a:rPr lang="en-US" sz="2600" dirty="0" smtClean="0">
                <a:latin typeface="BrowalliaUPC" pitchFamily="34" charset="-34"/>
                <a:cs typeface="BrowalliaUPC" pitchFamily="34" charset="-34"/>
              </a:rPr>
              <a:t>Unity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แต่ถ้าเกิดขึ้นระหว่างกลุ่มจะทำให้เกิดพลังภายในกลุ่ม</a:t>
            </a:r>
            <a:r>
              <a:rPr lang="en-US" sz="2600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ต้องหวังชนะกันระหว่างกลุ่มด้วย</a:t>
            </a:r>
            <a:r>
              <a:rPr lang="en-US" sz="2600" dirty="0" smtClean="0">
                <a:latin typeface="BrowalliaUPC" pitchFamily="34" charset="-34"/>
                <a:cs typeface="BrowalliaUPC" pitchFamily="34" charset="-34"/>
              </a:rPr>
              <a:t>)</a:t>
            </a:r>
            <a:endParaRPr lang="th-TH" sz="2600" dirty="0" smtClean="0"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การเปลี่ยนทางสังคม</a:t>
            </a:r>
            <a:r>
              <a:rPr lang="en-US" sz="1900" dirty="0" smtClean="0">
                <a:latin typeface="BrowalliaUPC" pitchFamily="34" charset="-34"/>
                <a:cs typeface="BrowalliaUPC" pitchFamily="34" charset="-34"/>
              </a:rPr>
              <a:t>(</a:t>
            </a:r>
            <a:r>
              <a:rPr lang="th-TH" sz="1900" dirty="0" smtClean="0"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sz="1900" dirty="0" smtClean="0">
                <a:latin typeface="BrowalliaUPC" pitchFamily="34" charset="-34"/>
                <a:cs typeface="BrowalliaUPC" pitchFamily="34" charset="-34"/>
              </a:rPr>
              <a:t>Social Change) 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แบ่งออกเป็น</a:t>
            </a:r>
            <a:r>
              <a:rPr lang="en-US" sz="2600" dirty="0" smtClean="0">
                <a:latin typeface="BrowalliaUPC" pitchFamily="34" charset="-34"/>
                <a:cs typeface="BrowalliaUPC" pitchFamily="34" charset="-34"/>
              </a:rPr>
              <a:t>2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ประเภท คือ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1900" u="sng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1.Progressive Social Change 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เป็นการเปลี่ยนแปลงในลักษณะก้าวหน้า ซึ่งมักเป็นไปอย่างช้าๆสม่ำเสมอ ค่อยเป็นค่อยไป และไม่ค่อยมีผลกระทบกระเทือนต่อวิถีการดำรงชีวิตของสมาชิกในสังคมมากนัก</a:t>
            </a:r>
          </a:p>
          <a:p>
            <a:pPr marL="0" indent="0">
              <a:buNone/>
            </a:pPr>
            <a:r>
              <a:rPr lang="en-US" sz="1900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	</a:t>
            </a:r>
            <a:r>
              <a:rPr lang="en-US" sz="1900" u="sng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2.Regressive Social Change </a:t>
            </a:r>
            <a:r>
              <a:rPr lang="th-TH" sz="2600" dirty="0" smtClean="0">
                <a:latin typeface="BrowalliaUPC" pitchFamily="34" charset="-34"/>
                <a:cs typeface="BrowalliaUPC" pitchFamily="34" charset="-34"/>
              </a:rPr>
              <a:t>เป็นการเปลี่ยนแปลงในลักษณะถอยหลังซึ่งเป็นไปในทางหันกลับมารับเอาวิธีการปฏิบัติแบบเก่าหรือขนบธรรมเนียมประเพณีแบบเดิม</a:t>
            </a:r>
            <a:endParaRPr lang="en-US" sz="2800" dirty="0">
              <a:latin typeface="BrowalliaUPC" pitchFamily="34" charset="-34"/>
              <a:cs typeface="Browall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5656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มุมมน 3"/>
          <p:cNvSpPr/>
          <p:nvPr/>
        </p:nvSpPr>
        <p:spPr>
          <a:xfrm>
            <a:off x="0" y="214290"/>
            <a:ext cx="9144000" cy="664371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 แนวทางการแก้ไขปัญหาการฉ้อราษฎร์บังหลวง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มีดังนี้</a:t>
            </a:r>
          </a:p>
          <a:p>
            <a:pPr>
              <a:buClr>
                <a:schemeClr val="tx2"/>
              </a:buCl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พยายามปลูกฝังค่านิยมสาธารณะประโยชน์จิต (ประโยชน์ของส่วนรวม)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ต้องมีมาตรการลงโทษผู้ทำการคอร์รัปชั่นอย่างจริงจังและต่อเนื่อง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หัวหน้างานควรเป็นตัวอย่างที่ดีของผู้ใต้บังคับบัญชา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ควรให้มีการกระจายอำนาจและหมุนเวียนงานในตำแหน่งต่างๆ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 สื่อมวลชนควรนำตัวอย่างการคอร์รัปชั่นและการลงโทษมาเผยแพร่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2071678"/>
            <a:ext cx="9144000" cy="271464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 algn="ctr">
              <a:buNone/>
            </a:pPr>
            <a:r>
              <a:rPr lang="th-TH" sz="5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บทที่</a:t>
            </a:r>
            <a:r>
              <a:rPr lang="en-US" sz="5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14 </a:t>
            </a:r>
            <a:r>
              <a:rPr lang="th-TH" sz="5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ชนกลุ่มน้อย</a:t>
            </a:r>
            <a:endParaRPr lang="en-US" sz="5400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*ชนกลุ่มน้อย 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Minority Group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หรือชนต่างวัฒนธรรม หมายถึง กลุ่มชนที่มีการยึดถือวัฒนธรรม ในรูปแบบที่แตกต่างกัน (แตกต่างจากชนกลุ่มใหญ่)สาเหตุที่ใช้คำว่า “ชนต่างวัฒนธรรมก็เพื่อเป็นการเลี่ยงการเกิดความรู้ว่าชนกลุ่มน้อยเป็นชนที่ด้อย เป็นผู้น้อย ส่วนชนกลุ่มใหญ่เป็นผู้ที่เจริญ ทั้งนี้เพื่อเป็นการนำมาซึ่งความรู้สึกที่ดีต่อกันระหว่างชนกลุ่มต่างๆที่อยู่รวมกันในสังคม 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**ชนกลุ่มใหญ่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Majority Group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หรือ กลุ่มอิทธิพล(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Dominant Group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)มีนักวิชาการบางท่าน เรียกว่า “กลุ่มครอบครอง”และเรียกชนกลุ่มน้อยว่า“กลุ่มใต้ครอบครอง”ทั้งนี้เพื่อหลีกเลี่ยงการเข้าใจผิดในเรื่องจำนวน เนื่องจากในบางประเทศชนกลุ่มน้อยมีจำนวนมากกว่าชนกลุ่มใหญ่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การจะดูว่าชนกลุ่มใดจัดเป็นชนกลุ่มใหญ่หรือชนกลุ่มน้อย ต้องพิจารณาถึงอิทธิพลหรือบทบาททางสังคม การเมือง และเศรษฐกิจที่ชนกลุ่มนั้นๆมีอยู่ในสังคมหรือในประเทศนั้น เช่น ในประเทศแอฟริกาใต้ ชนผิวขาวจัดเป็นชนกลุ่มใหญ่ ส่วนคนผิวดำเป็นชนกลุ่มน้อยฯลฯ</a:t>
            </a:r>
          </a:p>
          <a:p>
            <a:pPr>
              <a:buClr>
                <a:schemeClr val="tx2"/>
              </a:buCl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ชนกลุ่มน้อยหรือชนต่างวัฒนธรรมในทางสังคมวิทยา-มานุษยวิทยา หมายถึง ชนกลุ่มหนึ่งที่อพยพจากต่างถิ่นเข้ามาอาศัยรวมอยู่กับเจ้าของถิ่นหรือเจ้าประเทศในดินแดนใหม่และได้นำเอาวัฒนธรรมเดิมของตนมาใช้ในถิ่นใหม่ โดยมีความรู้สึกร่วมกันว่าตนเองมีความแตกต่างไปจากชนกลุ่มใหญ่</a:t>
            </a:r>
          </a:p>
          <a:p>
            <a:pPr>
              <a:buClr>
                <a:schemeClr val="tx2"/>
              </a:buCl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ในบางสังคม กลุ่มชนที่มีความแตกต่างทางด้านวัฒนธรรมนั้น มักจะได้รับการปฏิบัติที่แตกต่างและไม่เท่าเทียมกันหรืออาจจะได้รับการรังเกียจกีดกัน 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Discriminination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)หรือได้รับความลำเอียงอคติ(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Prejudice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)จากชนกลุ่มใหญ่หรือกลุ่มอิทธิพล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การจำแนกชนกลุ่มน้อย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การจำแนกชนกลุ่มน้อยพิจารณาได้จาก </a:t>
            </a:r>
            <a:r>
              <a:rPr lang="en-US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ลักษณะ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พิจารณาจากความแตกต่างทางด้านเชื้อชาติหรือเผ่าพันธุ์(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Race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)โดยจำแนกตามเชื้อชาติและความแตกต่างด้านพันธุกรรม ซึ่งออกมาเป็นลักษณะทางกายภาพ เช่น ลักษณะ รูปร่าง ความสูง รูปกะโหลกศีรษะ สีผม ลักษณะของเส้นผม สีผิว สีตา ลักษณะของจมูก ริมฝีปาก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พิจารณาจากความแตกต่างทางด้านวัฒนธรรมที่ยึดถือปฏิบัติ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Ethnicity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)เช่น ภาษา ศาสนา ขนบธรรมเนียม ความคิด ความเชื่อ แนวการดำเนินชีวิต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พิจารณาจากความแตกต่างทางด้านกลุ่มโลหิต(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Blood Group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)ซึ่งถูกกำหนดโดยพันธุกรรมและนำมาใช้เป็นเกณฑ์ในการจำแนกได้ แต่เป็นเกณฑ์ที่ไม่สะดวกในการนำมาใช้ปฏิบัติ จึงไม่เป็นที่นิยม ส่วนใหญ่จึงพิจารณาจากเกณฑ์ที่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และเกณฑ์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เป็นที่สำคัญ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 algn="ctr"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ลักษณะที่ควรนำมาพิจารณาในการศึกษาเรื่องชนกลุ่มน้อย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1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.ชนกลุ่มน้อยเป็นกลุ่มคนที่มีความสัมพันธ์เกี่ยวข้องกับชนกลุ่มใหญ่ ความสัมพันธ์นี้เกิดขึ้นทั้งในด้านโครงสร้างและหน้าที่  มีผลกระทบกระเทือนสืบเนื่องกันและกันทั้งสองกลุ่ม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ชนกลุ่มน้อยมักเป็นกลุ่มชนที่ด้อยอิทธิพลทั้งทางด้านเศรษฐกิจ สังคม และโดยเฉพาะทางด้านการเมืองมากกว่าชนกลุ่มใหญ่ที่อยู่ในสังคมเดียวกัน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ชนกลุ่มน้อยมักได้รับการปฏิบัติอย่างไม่เท่าเทียมจากชนส่วนใหญ่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4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ภายในหมู่ชนกลุ่มน้อยและชนกลุ่มใหญ่อาจเกิดความรู้สึกที่เรียกว่า การมีอคติต่อเชื้อชาติเผ่าพันธุ์ หรือ ชาติพันธ์นิยมเกิดขึ้น กล่าวคือ คนที่อยู่ในกลุ่มเดียวกัน (จะเป็นชนกลุ่มน้อยหรือชนกลุ่มใหญ่ก็ตาม)มีความรู้สึกว่าเชื้อชาติหรือวัฒนธรรมของกลุ่มตนที่มีคุณค่า มีแนวปฏิบัติและการปรับตัวที่ดีกว่ากลุ่มผู้อื่น จึงเกิดความเชื่อมั่นในวิถีประชาของตนอย่างเคร่งคัด และ ยึดถือในพวกพ้อง ขณะที่มองกลุ่มอื่นว่าด้อยกว่า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ชาติพันธ์นิยม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Ethnocentrism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จึงเป็นการแสดงพฤติกรรมที่เป็นอคติหรือดูถูกกีดกันสมาชิกกลุ่มอื่นในรูปเยาะเย้ย การก้าวร้าว และขนานนามกลุ่มอื่น เช่น พวกนิ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โกรถูก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เรียกว่า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นิกเกอร์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Niggers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)คนอเมริกันเชื้อสายญี่ปุ่นถูกเรียกว่า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Jap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คนอินเดียถูกเรียกว่า คนแขกคนจีนถูกเรียกว่า เจ๊ก คนญวนถูกเรียกว่า แกว ฯลฯ ซึ่งผลที่ตามมามักจะเป็นความขัดแย้งระหว่างกลุ่ม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Group Conflict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*ความรู้สึกที่เป็นอคติต่อเชื้อชาติเผ่าพันธุ์นี้ มิใช่จะเกิดแต่เฉพาะภายในกลุ่มวงในของชนกลุ่มใหญ่เท่านั้น ภายในหมู่สมาชิกของชนกลุ่มน้อยก็มีการแสดงปฏิกิริยาที่เป็นความรู้สึกนี้ออกมายังชนกลุ่มใหญ่หรือชนกลุ่มอื่นด้วยกัน เช่น คนนิ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โกร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เรียกกลุ่มของตนเองว่า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โรอเมริกัน คนอเมริกันเชื้อสายเม็กซิโก เรียกตัวเองว่า   ชิคาโน เป็นต้น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ด้วยเหตุนี้ชนกลุ่มน้อยบางกลุ่มจึงเกิดความรู้สึกเป็นปมด้อย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Inferiority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             การยอมรับสภาพ แต่บางคนอาจรวมตัวกันแสดงปฏิกิริยาตอบโต้หรือต่อต้านชนกลุ่มใหญ่หรือกลุ่มอื่น เพื่อเป็นการแสดงออกซึ่งการทดแทน(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Compensation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ความรู้สึกที่เป็นปมด้อย</a:t>
            </a:r>
          </a:p>
          <a:p>
            <a:pPr>
              <a:buClr>
                <a:schemeClr val="tx2"/>
              </a:buCl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ปฏิกิริยาของชนกลุ่มน้อยต่อชนกลุ่มใหญ่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*ชนกลุ่มน้อยเมื่อได้รับความกดดันจากการปฏิบัติที่ไม่เท่าเทียม มีอคติ ถูกกีดกัน และดูถูก จึงอาจจะทำอะไรที่เป็นการตอบแทนการปฏิบัติที่เขาได้รับเพื่อเป็นการระบายความกดดัน หรือเพื่อให้ตนเองได้รับการยอมรับจากสมาชิกกลุ่มใหญ่ก็ได้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*ไม่มีสมาชิกชนกลุ่มน้อยคนใดที่แสดงปฏิกิริยาตอบโต้กับอิทธิพลทุกอย่างได้หมด ซึ่งลักษณะการตอบโต้เป็นกระบวนการที่ซับซ้อน แต่ก็ไม่มีปฏิกิริยารูปแบบใดที่ถือเป็นแบบฉบับได้ ทั้งนี้แล้วแต่กรณีและโอกาส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Font typeface="Wingdings" pitchFamily="2" charset="2"/>
              <a:buChar char="q"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2"/>
              </a:buClr>
              <a:buNone/>
            </a:pP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ปฏิกิริยาแบบต่างๆของชนกลุ่มน้อยต่อชนกลุ่มใหญ่ มีดังนี้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การปรับตัวเข้าหาและยอมอ่อนน้อมต่อผู้มีอิทธิพลเหนือกว่า เช่น นิ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โกร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บางคนยอมตัวเป็นผู้รับใช้ที่จงรักภักดีต่อคนผิวขาว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ยอมรับการถูกผสมกลมกลืนทางเชื้อชาติหรือวัฒนธรรม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การหลบและแยกตัวออกจากกลุ่มอื่น โดยไม่ไปเกี่ยวข้องกับสังคมภายนอก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การถอนตัวหรือเกลียดกลุ่มพวกเดิมของตน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ทำลายล้างหรือต่อต้านตลอดเวลา เป็นปฏิกิริยารุนแรงจากความรู้สึกโกรธและเจ็บแค้น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6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เกิดความรู้สึกหวาดกลัว ระแวงการขดขี่ ซึ่งเป็นผลให้เกิดพฤติกรรมเบี่ยงเบน เช่น เป็นอาชญากรหรือ   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ยุว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อาชญากร ค้า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ยาเสพติด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ทำตัวเป็นภัยสังคม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7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แสดงการต่อสู้ คัดค้าน และไม่เห็นด้วยกับชนกลุ่มใหญ่ หรือ ชนกลุ่มอื่น เช่น เดินขบวน ประท้วง หรือชุมนุมอภิปราย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8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เกิดความรู้สึกเป็นปมด้อย และพยายามถ่ายทอดความรู้สึกนี้ไปยังสมาชิกกลุ่ม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9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ยึดมั่นในคุณค่าแห่งวัฒนธรรมและกลุ่มพวกของตนอย่างเคร่งครัด โดยไม่ยอมเข้าไปผสมกลมกลืนทางเชื้อชาติและวัฒนธรรมกับกลุ่มอื่น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วางเฉย ไม่แสดง การยอมรับ อ่อนน้อม หรือต่อต้าน อาจจะกระทำตัวเป็นกลางหรือไม่ยุ่งเกี่ยวกับสถานการณ์ใดๆ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สังคมลักษณะต่างๆที่เกิดจากการมีชนต่างวัฒนธรรม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.สังคมหลากหลายหรือพหุสังคม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Plural Society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หมายถึง ในสังคมนั้นมีตนหลายเชื้อชาติ หลายภาษา หลายศาสนา และหลายวัฒนธรรม อาศัยรวมอยู่ปะปนกัน จึงเกิดมีบริเวณวัฒนธรรมและอนุวัฒนธรรม ขึ้นมา เช่น สหรัฐอเมริกา สวิตเซอร์แลนด์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สังคมแบบวิวัฒนธรรม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Cultural Dualism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ได้แก่ แคนาดา คือ ประชากรส่วนใหญ่ สืบเชื้อสายมาจากอังกฤษและฝรั่ง ซึ่งปัญหาความแตกแยกโดยเฉพาะทางการเมืองที่เกิดขึ้นก็เนื่องมาจาก ลักษณะทวิวัฒนธรรมที่ไม่มีการผสมกลมกลืนซึ่งและซึ่งกันและกัน ต่างกลุ่มต่างต้องการความเป็นอิสระ จึงเกิดการต่อต้านซึ่งกันและกัน จนกลายเป็นความแตกแยกทางประชากรอย่างเห็นได้ชัด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*ประเทศมาเลเซีย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ชาวมลายูจัดว่าเป็นชนกลุ่มใหญ่ทั้งๆที่มีจำนวนน้อยกว่าชาวจีนและอินเดีย เพราะ กลุ่มคนมลายูคุมอำนาจการเมืองและการบริหารประเทศ แต่ชาวจีนก็เป็นกลุ่มที่มีอิทธิพลทางด้านเศรษฐกิจ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2000" dirty="0" smtClean="0">
                <a:cs typeface="JasmineUPC" pitchFamily="18" charset="-34"/>
              </a:rPr>
              <a:t>*** </a:t>
            </a:r>
            <a:r>
              <a:rPr lang="th-TH" sz="2000" b="1" dirty="0" smtClean="0">
                <a:solidFill>
                  <a:srgbClr val="FFC000"/>
                </a:solidFill>
                <a:cs typeface="JasmineUPC" pitchFamily="18" charset="-34"/>
              </a:rPr>
              <a:t>การขัดแย้งทางสังคม</a:t>
            </a:r>
            <a:r>
              <a:rPr lang="en-US" sz="1400" dirty="0" smtClean="0">
                <a:cs typeface="JasmineUPC" pitchFamily="18" charset="-34"/>
              </a:rPr>
              <a:t>(social conflict)</a:t>
            </a:r>
            <a:r>
              <a:rPr lang="en-US" sz="2000" dirty="0" smtClean="0">
                <a:cs typeface="JasmineUPC" pitchFamily="18" charset="-34"/>
              </a:rPr>
              <a:t> </a:t>
            </a:r>
            <a:r>
              <a:rPr lang="th-TH" sz="2000" dirty="0" smtClean="0">
                <a:cs typeface="JasmineUPC" pitchFamily="18" charset="-34"/>
              </a:rPr>
              <a:t>จะทำให้บุคคลมีการปรับตัวดังนี้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cs typeface="JasmineUPC" pitchFamily="18" charset="-34"/>
              </a:rPr>
              <a:t>	1. </a:t>
            </a:r>
            <a:r>
              <a:rPr lang="th-TH" sz="2000" u="sng" dirty="0" smtClean="0">
                <a:solidFill>
                  <a:srgbClr val="FF0000"/>
                </a:solidFill>
                <a:cs typeface="JasmineUPC" pitchFamily="18" charset="-34"/>
              </a:rPr>
              <a:t>ปฏิบัติตาม</a:t>
            </a:r>
            <a:r>
              <a:rPr lang="en-US" sz="2000" u="sng" dirty="0" smtClean="0">
                <a:solidFill>
                  <a:srgbClr val="FF0000"/>
                </a:solidFill>
                <a:cs typeface="JasmineUPC" pitchFamily="18" charset="-34"/>
              </a:rPr>
              <a:t> </a:t>
            </a:r>
            <a:r>
              <a:rPr lang="en-US" sz="1400" dirty="0" smtClean="0">
                <a:cs typeface="JasmineUPC" pitchFamily="18" charset="-34"/>
              </a:rPr>
              <a:t>(conformity)</a:t>
            </a:r>
            <a:r>
              <a:rPr lang="th-TH" sz="2000" dirty="0" smtClean="0">
                <a:cs typeface="JasmineUPC" pitchFamily="18" charset="-34"/>
              </a:rPr>
              <a:t>มักจะยอมรับจุดหมายปลายทางที่สังคมกำหนดเพื่อให้ได้มาซึ่งสิ่งที่สังคมยกย่อง มักจะมองโลกในแง่ดีและเชื่อว่าโอกาสข้างหน้ายังมีจึงยอมปฏิบัติตาม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cs typeface="JasmineUPC" pitchFamily="18" charset="-34"/>
              </a:rPr>
              <a:t>	2. </a:t>
            </a:r>
            <a:r>
              <a:rPr lang="th-TH" sz="2000" u="sng" dirty="0" smtClean="0">
                <a:solidFill>
                  <a:srgbClr val="FF0000"/>
                </a:solidFill>
                <a:cs typeface="JasmineUPC" pitchFamily="18" charset="-34"/>
              </a:rPr>
              <a:t>แหวกแนว </a:t>
            </a:r>
            <a:r>
              <a:rPr lang="en-US" sz="2000" u="sng" dirty="0" smtClean="0">
                <a:solidFill>
                  <a:srgbClr val="FF0000"/>
                </a:solidFill>
                <a:cs typeface="JasmineUPC" pitchFamily="18" charset="-34"/>
              </a:rPr>
              <a:t> </a:t>
            </a:r>
            <a:r>
              <a:rPr lang="en-US" sz="1400" dirty="0" smtClean="0">
                <a:cs typeface="JasmineUPC" pitchFamily="18" charset="-34"/>
              </a:rPr>
              <a:t>(Innovation)</a:t>
            </a:r>
            <a:r>
              <a:rPr lang="th-TH" sz="2000" dirty="0" smtClean="0">
                <a:cs typeface="JasmineUPC" pitchFamily="18" charset="-34"/>
              </a:rPr>
              <a:t>มักจะประพฤติตนขัดกับระเบียบ ประเพณีศีลธรรมและกฎหมายเพื่อความสำเร็จของตนเอง เช่น พวกที่มีการศึกษาต่ำและหางานทำไม่ได้ก็ใช้วิธีปล้นจี้หรือลักทรัพย์พวกที่มีการศึกษาสูงและมีตำแหน่งฐานะงานดีแต่รับสินบนหรือยักยอกทรัพย์เพื่อหวังความร่ำรวยฯลฯ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cs typeface="JasmineUPC" pitchFamily="18" charset="-34"/>
              </a:rPr>
              <a:t>	3. </a:t>
            </a:r>
            <a:r>
              <a:rPr lang="th-TH" sz="2000" u="sng" dirty="0" smtClean="0">
                <a:solidFill>
                  <a:srgbClr val="FF0000"/>
                </a:solidFill>
                <a:cs typeface="JasmineUPC" pitchFamily="18" charset="-34"/>
              </a:rPr>
              <a:t>เจ้าระเบียบพิธี</a:t>
            </a:r>
            <a:r>
              <a:rPr lang="en-US" sz="2000" u="sng" dirty="0" smtClean="0">
                <a:solidFill>
                  <a:srgbClr val="FF0000"/>
                </a:solidFill>
                <a:cs typeface="JasmineUPC" pitchFamily="18" charset="-34"/>
              </a:rPr>
              <a:t> </a:t>
            </a:r>
            <a:r>
              <a:rPr lang="en-US" sz="1400" dirty="0" smtClean="0">
                <a:cs typeface="JasmineUPC" pitchFamily="18" charset="-34"/>
              </a:rPr>
              <a:t>(Ritualism)</a:t>
            </a:r>
            <a:r>
              <a:rPr lang="th-TH" sz="2000" dirty="0" smtClean="0">
                <a:cs typeface="JasmineUPC" pitchFamily="18" charset="-34"/>
              </a:rPr>
              <a:t> มักจะยึดมั่นอยู่ในระเบียบวินัยที่เข้มงวด ซื่อสัตย์ต่อหน้าที่การงาน ไม่เห็นแก่อามิสสินจ้าง แต่ก็ก่อให้เกิดความล่าช้าในการทำงานและขาดความคิดริเริ่ม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cs typeface="JasmineUPC" pitchFamily="18" charset="-34"/>
              </a:rPr>
              <a:t>	4.</a:t>
            </a:r>
            <a:r>
              <a:rPr lang="th-TH" sz="2000" u="sng" dirty="0" smtClean="0">
                <a:solidFill>
                  <a:srgbClr val="FF0000"/>
                </a:solidFill>
                <a:cs typeface="JasmineUPC" pitchFamily="18" charset="-34"/>
              </a:rPr>
              <a:t>หนีโลก</a:t>
            </a:r>
            <a:r>
              <a:rPr lang="en-US" sz="2000" u="sng" dirty="0" smtClean="0">
                <a:cs typeface="JasmineUPC" pitchFamily="18" charset="-34"/>
              </a:rPr>
              <a:t> </a:t>
            </a:r>
            <a:r>
              <a:rPr lang="en-US" sz="1400" dirty="0" smtClean="0">
                <a:cs typeface="JasmineUPC" pitchFamily="18" charset="-34"/>
              </a:rPr>
              <a:t>(Retreatism)</a:t>
            </a:r>
            <a:r>
              <a:rPr lang="th-TH" sz="2000" dirty="0" smtClean="0">
                <a:cs typeface="JasmineUPC" pitchFamily="18" charset="-34"/>
              </a:rPr>
              <a:t> มักจะมีความรู้สึกเบื่อหน่ายโลกและชีวิต ขาดกำลังใจและไม่ประสบผลสำเร็จในการทำงาน อาจผิดหวังร้ายแรงในชีวิตจึงหาทางออกด้วยวิธีการต่างๆเช่นนักศึกษาสอบตกก็เกิดความอับอายจนคิดฆ่าตัวตาย พวกที่ยากจนมากก็หันไปเสพสุรายา</a:t>
            </a:r>
            <a:r>
              <a:rPr lang="th-TH" sz="2000" dirty="0" err="1" smtClean="0">
                <a:cs typeface="JasmineUPC" pitchFamily="18" charset="-34"/>
              </a:rPr>
              <a:t>เมาพื่อ</a:t>
            </a:r>
            <a:r>
              <a:rPr lang="th-TH" sz="2000" dirty="0" smtClean="0">
                <a:cs typeface="JasmineUPC" pitchFamily="18" charset="-34"/>
              </a:rPr>
              <a:t>เป็นเครื่องปลอบใจฯลฯ</a:t>
            </a:r>
            <a:endParaRPr lang="en-US" sz="2000" dirty="0" smtClean="0"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cs typeface="JasmineUPC" pitchFamily="18" charset="-34"/>
              </a:rPr>
              <a:t>	5.</a:t>
            </a:r>
            <a:r>
              <a:rPr lang="th-TH" sz="2000" u="sng" dirty="0" smtClean="0">
                <a:solidFill>
                  <a:srgbClr val="FF0000"/>
                </a:solidFill>
                <a:cs typeface="JasmineUPC" pitchFamily="18" charset="-34"/>
              </a:rPr>
              <a:t>ท้าทาย</a:t>
            </a:r>
            <a:r>
              <a:rPr lang="en-US" sz="2000" u="sng" dirty="0" smtClean="0">
                <a:solidFill>
                  <a:srgbClr val="FF0000"/>
                </a:solidFill>
                <a:cs typeface="JasmineUPC" pitchFamily="18" charset="-34"/>
              </a:rPr>
              <a:t> </a:t>
            </a:r>
            <a:r>
              <a:rPr lang="en-US" sz="1400" dirty="0" smtClean="0">
                <a:cs typeface="JasmineUPC" pitchFamily="18" charset="-34"/>
              </a:rPr>
              <a:t>(</a:t>
            </a:r>
            <a:r>
              <a:rPr lang="en-US" sz="1400" dirty="0" err="1" smtClean="0">
                <a:cs typeface="JasmineUPC" pitchFamily="18" charset="-34"/>
              </a:rPr>
              <a:t>Rebellism</a:t>
            </a:r>
            <a:r>
              <a:rPr lang="en-US" sz="1400" dirty="0" smtClean="0">
                <a:cs typeface="JasmineUPC" pitchFamily="18" charset="-34"/>
              </a:rPr>
              <a:t>)</a:t>
            </a:r>
            <a:r>
              <a:rPr lang="th-TH" sz="2000" dirty="0" smtClean="0">
                <a:cs typeface="JasmineUPC" pitchFamily="18" charset="-34"/>
              </a:rPr>
              <a:t>มักจะไม่เห็นด้วยกับวิธีการปฏิบัติหรือจุดหมายปลายทางที่สังคมยอมรับ จึงพยายามสร้างอุดมการณ์ขึ้นมาใหม่ เพื่อก่อให้เกิดการเปลี่ยนแปลงทางสังคม</a:t>
            </a:r>
          </a:p>
        </p:txBody>
      </p:sp>
    </p:spTree>
    <p:extLst>
      <p:ext uri="{BB962C8B-B14F-4D97-AF65-F5344CB8AC3E}">
        <p14:creationId xmlns:p14="http://schemas.microsoft.com/office/powerpoint/2010/main" val="65359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ประเทศออสเตรเลีย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จัดเป็นสังคมแบบสมานรูป(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Homogeneous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)นั่นคือ มีความเป็นอันหนึ่งอันเดียวกัน ไม่มีการแบ่งแยกกันในเรื่องชนชั้นระหว่างสังคมเมืองกับชนบทและ ไม่มีการแบ่งแยกกันตามภูมิภาค ทั้งๆที่ชนชาวพื้นฐานดั้งเดิมมีที่มาจากถิ่นต่างๆกัน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ประเทศไทย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ประเทศเดียวในเอเชียตะวันออกเฉียงใต้ที่ไม่มีปัญหารุนแรงอันเกิดจากชนกลุ่มน้อยทั้งๆที่มีชนต่างวัฒนธรรมหลายกลุ่ม ทั้งนี้เพราะเลือกใช้นโยบายชนกลุ่มน้อยได้ถูกต้องเหมาะสม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ลัทธิ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พาร์ไธด์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Apartheid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หมายถึง นโยบายการแบ่งกลุ่มเชื้อชาติโดยเฉพาะพวกผิวดำกับพวกผิวขาวจึงเป็นลัทธิที่มีการแบ่งแยกสีผิวและกีดกัน โดยแบ่งแยกบริเวณหรือแบ่งเป็นถิ่นเผ่าเฉพาะเชื้อสายแบ่งแยกที่อยู่อาศัยไม่ให้คนต่างเชื้อชาติอยู่ปะปนกัน และมีการกีดกันการเข้าร่วมกิจกรรมทางสังคม ซึ่งประเทศ ”สหภาพแอฟริกาใต้”       เคยใช้เป็นนโยบายของรัฐบาลโดยการสนับสนุนของพวกผิวขาวและเคยได้รับการถือปฏิบัติ อย่างเข้มข้นเมื่อประมาณ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ทศวรรษที่ผ่านมา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rgbClr val="FFFF00"/>
                </a:solidFill>
              </a:rPr>
              <a:t>นโยบายเกี่ยวกับชนกลุ่มน้อย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การเลือกใช้นโยบายเพื่อนำมาแก้ไขปัญหาชนกลุ่มน้อย ต้องคำนึงถึงหลักเกณฑ์ ดังนี้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ต้องศึกษาถึงประวัติและภูมิหลังทางเชื้อชาติและวัฒนธรรมของชนกลุ่มนั้น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ต้องคำนึงถึงเอกลักษณ์หรือลักษณะนิสัยประจำกลุ่มเพื่อเลือกใช้นโยบายให้ถูกต้อง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ต้องคำนึงถึงสถานการณ์ในขณะนั้น เพื่อเลือกใช้นโยบายได้อย่างเหมาะสม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None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ต้องเลือกใช้นโยบายเพื่อให้ตรงตามหลักมนุษยธรรมมากที่สุด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endParaRPr lang="th-TH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ต้องคำนึงถึงหลักความเสมอภาค เพื่อก่อให้เกิดความยุติธรรม ลดความมีอคติลงไป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นโยบายที่ใช้แก้ปัญหาชนต่างวัฒนธรรม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นโยบายที่ใช้แก้ปัญหาชนต่างวัฒนธรรม แบ่งออกเป็น </a:t>
            </a: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แนว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ดังนี้คือ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แนวที่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เป็นนโยบายที่จัดว่าเป็นวิธีการที่ค่อนข้างจะรุนแรง หรือ นโยบายบางรูปอาจจะขัดกับ หลักมนุษยธรรม จึงเป็นนโยบายที่ไม่นิยมใช้แก้ปัญหาชนกลุ่มน้อย ได้แก่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*1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.นโยบายแยกพวก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แยกตัวออกจากกันโดยเด็ดขาด ต่างคนต่างอยู่ ไม่มีการติดต่อกันต่างคนต่างก็ดำเนินชีวิตตามรูปแบบแห่งวัฒนธรรมของตน เช่น ระบบวรรณะของอินเดีย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ลัทธิอพาร์ไธด์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 สหภาพแอฟริกาใต้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.การทำลายให้หมดไป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(การทำลายล้างโดยการฆ่า)เช่น ฮิต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เลอร์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สั่งฆ่า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ชาวยิว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ในเยอรมัน ประมาน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ล้านคน ระหว่าง ค.ศ.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1933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1945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.การเนรเทศ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(ขับไล่ออกจากดินแดน) เช่น นาย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พลเนวิน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ขับไล่ชาวอินเดียออกจากพม่า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.การกีดกันให้อยู่แยก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เช่น การแยกโรงเรียน แยกบริเวณที่อยู่อาศัย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.การแบ่งแยกดินแดน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การแบ่งดินแดนปาเลสไตน์เป็นประเทศอิสราเอล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6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.การเอาเป็นเชลย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และเป็นเมืองขึ้นแบบอาณานิคม</a:t>
            </a: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แนวที่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เป็นนโยบายที่นุ่มนวล ตรงตามหลักศีลธรรม ยึดหลักความเสมอภาค จึงเป็นวิธีการที่ ไม่รุนแรง ซึ่งเป็นที่นิยมใช้กันในสังคมและสภาวการณ์ปัจจุบัน ได้แก่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1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 นโยบายรวมพวก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 การที่รัฐบาลยอมให้ชนต่างวัฒนธรรมปฏิบัติยึดถือวัฒนธรรมตามรูปแบบเดิมของตนได้  เช่น  การปฏิบัติตามขนบประเพณี  การใช้ภาษา  การนับถือศาสนา  การดำเนินชีวิต ฯลฯ  ขณะเดียวกันทั้งชนกลุ่มใหญ่และชนกลุ่มน้อยต่างก็มีการติดต่อสัมพันธ์กันอย่างดีในด้านต่าง ๆ เช่น ประเทศไทยใช้นโยบายรวมพวกนี้แก้ไขปัญหาชนกลุ่มน้อยใน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จังหวัดชายแดนภาคใต้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นโยบายการผสมผสานชาติพันธุ์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 การแต่งงานระหว่างคนต่างเชื้อชาติ  ซึ่งจะก่อให้เกิดการผสมกลมกลืนทางวัฒนธรรมตามมาด้วย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นโยบายการยอมรับความหลากหลายทางวัฒนธรรม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 การที่สังคมยอมรับความแตกต่างทางเชื้อชาติและวัฒนธรรม  ได้แก่  ภาษา  ศาสนา  ความเชื่อ  อุดมการณ์  ฯลฯ  เช่น  สังคมแบบหลากหลายในประเทศสหรัฐอเมริกา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2"/>
              </a:buClr>
              <a:buNone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นโยบายการผสมกลมกลืนทางวัฒนธรรม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มีลักษณะสำคัญ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 เป็นการเอากลุ่มชนที่มีภูมิหลังทางด้านเชื้อชาติหรือวัฒนธรรมต่างกันเข้ามารวมกัน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 เป็นการเอาวัฒนธรรมของชนกลุ่มน้อยรวมเข้ากับวัฒนธรรมของชนกลุ่มใหญ่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 เป็นกระบวนการค่อยเป็นค่อยไปของการผสมกลมกลืนทางวัฒนธรรม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 โดยผ่านกระบวนการทางการศึกษา  และการอบรมให้รู้ระเบียบของสังคม  หรือเป็นการเรียนรู้โดยไม่รุตัวไม่รู้ตัว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นโยบายและมาตรการในการแก้ปัญหาชนกลุ่มน้อยของไทย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ชาวไทยมุสลิมใน </a:t>
            </a:r>
            <a:r>
              <a:rPr lang="en-US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จังหวัดภาคใต้</a:t>
            </a:r>
            <a:endParaRPr lang="en-US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นโยบายของรัฐบาลไทยที่เหมาะสมที่สุดที่ใช้กับสาวไทยมุสลิม  คือ  นโยบายรวมพวก  เพราะเป็นการยอมรับคุณค่าทางวัฒนธรรมซึ่งกันและกัน  และชนทั้ง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ุ่มก็มีความสัมพันธ์เสมือนพี่น้องร่วมสังคมเดียวกันอีกทั้งเป็นนโยบายที่ตรงกับหลักความเสมอภาคและภราดรภาพ  โดยไม่เป็นการบังคับ  และก่อให้เกิดความยุติธรรม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ชาวไทยภูเขา</a:t>
            </a:r>
            <a:endParaRPr lang="en-US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ชาวเขาในประเทศไทยเป็นชนต่างวัฒนธรรมที่มีความเจริญในระดับเผ่า  เป็นกลุ่มที่มีภาษาขนบประเพณี  และแนวการดำเนินชีวิตที่แตกต่างออกไปจากคนไทยบนพื้นราบ  ซึ่งมีประมาน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เผ่า  เช่น กะเหรี่ยง,แม้ว,เย้า,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ลัวะ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,ว้า,ลีซอ,ขมุ,ผีตองเหลือง,อีก้อ ฯลฯ โดยมีจำนวนรวมกันประมาณ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1%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ของประชากรทั้งประเทศ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นโยบายการแก้ไขปัญหาที่รัฐบาลไทยใช้กับชาวไทยภูเขา  คือ  การผสมกลมกลืนทางวัฒนธรรมซึ่งมีข้อดีคือทำให้เกิดความเข้าใจและใกล้ชิดติดต่อกันมากขึ้น  ทำให้ชาวเขาไม่เกิดความรู้สึกแตกแยกโดดเดี่ยวทำให้เกิดความรู้สึกว่าเป็นส่วนหนึ่งของสังคม  โดยมีความเหมือนหรือคล้ายคลึงกับความเป็นพลเมืองไทยโดยทั่วไปความผูกพันต่อสังคมก็จะเป็นไปตามผล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ชนชาวจีน</a:t>
            </a:r>
            <a:endParaRPr lang="en-US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ชาวจีนเป็นชนต่างวัฒนธรรมที่มีจำนวนมากที่สุดในประเทศไทย  เป็นกลุ่มชนที่พยายามยึดมั่นรักษาวัฒนธรรมและเอกลักษณ์ของกลุ่มตนอย่างเคร่งครัด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สังคมไทยสามารถใช้นโยบายการผสมกลมกลืนทางวัฒนธรรมกับคนจีนได้ผลดีมากกว่าประเทศอื่น ๆ อีกหลายประเทศ  เพราะมีปัจจัยเอื้ออำนวยหลายประการ  เช่น  มีความสัมพันธ์กันมานาน  เป็นเชื้อชาติผิวเหลืองเหมือนกัน  มีหลักศาสนา  หลักปรัชญา  ความเชื่อ  ทัศนคติและการมองโลกคล้ายคลึงกัน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ปัจจัยที่เป็นอุปสรรคต่อการใช้นโยบายการผสมกลมกลืนทางวัฒนธรรมกับชาวจีน  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มีดังนี้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การรวมกลุ่มกันของชาวจีนตามแซ่สกุล  หรือการรวมตัวกันเป็นสมาคมและมูลนิธิต่าง ๆ  ทำให้ชาวจีนเกิดความฝักใฝ่กับกลุ่ม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การรวมตัวกันเป็นชุมชนชาวจีน  เช่น  สำเพ็ง 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เยาวราช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ฯลฯ  ทำให้มีการถ่ายทอดวัฒนธรรมเดิมในกลุ่มได้ง่ายตลอดเวลา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การอพยพเข้ามาใหม่และเข้ามามาก  ทำให้มีการถ่ายทอดวัฒนธรรมจีนกันมาก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การที่ชาวจีนนิยมส่งลูกหลานเรียนในโรงเรียนจีน  ทำให้มีความเป็นชาตินิยม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 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ทัศนคติในเรื่องชาติพันธุ์นิยม  ทำให้คนจีนมองคนกลุ่มอื่นว่าด้อยกว่าตน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6.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การให้บริการทางสังคมไม่เพียงพอและไม่ทั่วถึง  ทำให้ชาวจีนต้องช่วยเหลือกันเอง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1714488"/>
            <a:ext cx="9144000" cy="24288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r>
              <a:rPr lang="th-TH" dirty="0" smtClean="0"/>
              <a:t> </a:t>
            </a:r>
          </a:p>
          <a:p>
            <a:pPr algn="ctr">
              <a:buNone/>
            </a:pPr>
            <a:endParaRPr lang="th-TH" dirty="0" smtClean="0"/>
          </a:p>
          <a:p>
            <a:pPr algn="ctr">
              <a:buNone/>
            </a:pPr>
            <a:endParaRPr lang="th-TH" dirty="0" smtClean="0"/>
          </a:p>
          <a:p>
            <a:pPr algn="ctr">
              <a:buNone/>
            </a:pPr>
            <a:endParaRPr lang="th-TH" dirty="0" smtClean="0"/>
          </a:p>
          <a:p>
            <a:pPr algn="ctr">
              <a:buNone/>
            </a:pPr>
            <a:r>
              <a:rPr lang="th-TH" sz="4400" b="1" dirty="0" smtClean="0">
                <a:solidFill>
                  <a:schemeClr val="bg1"/>
                </a:solidFill>
              </a:rPr>
              <a:t>บทที่  </a:t>
            </a:r>
            <a:r>
              <a:rPr lang="en-US" sz="4400" b="1" dirty="0" smtClean="0">
                <a:solidFill>
                  <a:schemeClr val="bg1"/>
                </a:solidFill>
              </a:rPr>
              <a:t>15</a:t>
            </a:r>
          </a:p>
          <a:p>
            <a:pPr algn="ctr">
              <a:buNone/>
            </a:pPr>
            <a:r>
              <a:rPr lang="th-TH" sz="4400" b="1" dirty="0" smtClean="0">
                <a:solidFill>
                  <a:schemeClr val="bg1"/>
                </a:solidFill>
              </a:rPr>
              <a:t>การเปลี่ยนแปลงทหารสังคมและวัฒนธรรม</a:t>
            </a:r>
            <a:endParaRPr lang="th-TH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/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นักปรัชญาไม่ว่าโลกตะวันออกหรือโลกตะวันตกต่างก็มีแนวคิดที่เหมือนกันในเร่องของการเปลี่ยนแปลงทางสังคมและวัฒนธรรม คือ  ยึดถือว่าการเปลี่ยนแปลงที่เกิดขึ้นเป็นสภาพที่เป็นปกติธรรมดาโดยในทางพุทธศาสนาได้กล่าวถึง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“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อนิจจัง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 ”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อันเป็น ความไม่เที่ยงแท้แปรเปลี่ยนอยู่เสมอ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ในขณะที่ปราชญ์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กรีก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โบราณชื่อ  เฮอราไคล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ตูส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Heraclitus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 กล่าวว่าทุกสิ่งเปลี่ยนแปลงอยู่เสมอ โดยเขาเคยแสดงทัศนะอยู่ว่า 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ไม่มีใครสามารถกระโดดลงไปในแม่น้ำได้สองครั้ง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“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ส่วนนักปราชญ์ร่วมสมัยชาวอังกฤษชื่อ  ไวท์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เฮด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Whitehead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 กล่าวไว้ว่า .การเปลี่ยนแปลงเป็นธรรมของทุกอย่าง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”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 แนวคิดแบบอนุรักษนิยม  เห็นว่า  การเปลี่ยนแปลงเป็นเรื่องที่น่าสะพรึงกลัว  ซึ่งเกิดจากความเชื่อที่  การเปลี่ยนแปลงย่อมนำไปสู่ความไม่ดีหรือความเสื่อม  ดังนั้นพวกที่มีแนวคิดอนุรักษนิยมในทุกประเทศจังกลัวและมักจะต่อต้านการเปลี่ยนแปลงยุเสมอ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b="1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การเปลี่ยนแปลงทางสังคม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**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คำว่า 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สังคม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Social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ในทางสังคมวิทยา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เรื่องใหญ่ๆ 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ความสัมพันธ์ระหว่างบุคคล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คนขึ้นไป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สถาบันต่าง ๆทางสังคม เช่น ครอบครัว  ศาสนา  เศรษฐกิจ  การศึกษา  การเมือง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สังคม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ระดับมห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ภาค ได้แก่  สังคมระดับประเทศ เช่น ไทย มาเลเซีย จีน ญี่ปุ่น 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** 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ดังนั้นการเปลี่ยนแปลงทางสังคมจะเกี่ยวข้องกับความเปลี่ยนแปลงใน </a:t>
            </a:r>
            <a:r>
              <a:rPr lang="en-US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เรื่อง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ใหญ่ ๆ คือ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รูปแบบและลักษณะแห่งความสัมพันธ์ระหว่างมนุษย์ตั้งแต่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คนขึ้นไปได้เปลี่ยนแปลงแตกต่างจากเดิม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การเปลี่ยนแปลงสถาบันทางศาสนา  และสำหรับเรื่องทางเศรษฐกิจย่อมเห็นได้ง่ายจากการที่สภาพแห่งการเป็นสังคมเกษตรกรรมค่อยเปลี่ยนแปลงเข้าสู่สังคมอุตสาหกรรมและตัวสังคมอุตสาหกรรมเองก็เปลี่ยนในเรื่องของชีวิตทางเศรษฐกิ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3,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การเปลี่ยนแปลงในระดับที่กว้างใหญ่กว่า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เรื่องแรก เพราะเป็นการมองที่สังคมทั้งสังคมคือ ดูที่โครงสร้างของสังคม  เช่น  การจัดระบบช่วงชั้นของคนในสังคม ฯลฯ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สังคมและวัฒนธรรมจะมีลักษณะที่ใกล้เคียงกันและใช้แทนกันได้  ทั้งนี้เพราะสังคมเป็นสร้างวัฒนธรรม  วัฒนธรรมสร้างสังคม  สังคมวัฒนธรรมจังเป็นของคู่กันที่มีลักษณะเป็นคนละด้านของเหรียญเดียวกัน  ดังนั้นการเปลี่ยนแปลงทางสังคมจึงเป็นการเปลี่ยนแปลงทางวัฒนธรรม  และการเปลี่ยนแปลงทางสังคมด้วย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-22208"/>
            <a:ext cx="9144000" cy="68802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cs typeface="JasmineUPC" pitchFamily="18" charset="-34"/>
              </a:rPr>
              <a:t>     </a:t>
            </a:r>
            <a:endParaRPr lang="th-TH" sz="2800" dirty="0" smtClean="0">
              <a:cs typeface="JasmineUPC" pitchFamily="18" charset="-34"/>
            </a:endParaRPr>
          </a:p>
          <a:p>
            <a:pPr marL="0" indent="0">
              <a:buNone/>
            </a:pPr>
            <a:r>
              <a:rPr lang="th-TH" sz="2800" dirty="0" smtClean="0">
                <a:cs typeface="JasmineUPC" pitchFamily="18" charset="-34"/>
              </a:rPr>
              <a:t>     </a:t>
            </a:r>
            <a:r>
              <a:rPr lang="th-TH" sz="2800" dirty="0" smtClean="0">
                <a:solidFill>
                  <a:srgbClr val="FFFF00"/>
                </a:solidFill>
                <a:cs typeface="JasmineUPC" pitchFamily="18" charset="-34"/>
              </a:rPr>
              <a:t> มนุษย์</a:t>
            </a:r>
            <a:r>
              <a:rPr lang="en-US" sz="2800" dirty="0" smtClean="0">
                <a:solidFill>
                  <a:srgbClr val="FFFF00"/>
                </a:solidFill>
                <a:cs typeface="JasmineUPC" pitchFamily="18" charset="-34"/>
              </a:rPr>
              <a:t> : </a:t>
            </a:r>
            <a:r>
              <a:rPr lang="th-TH" sz="2800" dirty="0" smtClean="0">
                <a:solidFill>
                  <a:srgbClr val="FFFF00"/>
                </a:solidFill>
                <a:cs typeface="JasmineUPC" pitchFamily="18" charset="-34"/>
              </a:rPr>
              <a:t>การอยู่ร่วมกันเป็นสังคม</a:t>
            </a:r>
            <a:endParaRPr lang="en-US" sz="2800" dirty="0" smtClean="0">
              <a:solidFill>
                <a:srgbClr val="FFFF00"/>
              </a:solidFill>
              <a:cs typeface="JasmineUPC" pitchFamily="18" charset="-34"/>
            </a:endParaRPr>
          </a:p>
          <a:p>
            <a:pPr marL="0" indent="0">
              <a:buNone/>
            </a:pPr>
            <a:r>
              <a:rPr lang="th-TH" sz="2400" dirty="0" err="1" smtClean="0">
                <a:cs typeface="JasmineUPC" pitchFamily="18" charset="-34"/>
              </a:rPr>
              <a:t>อริส</a:t>
            </a:r>
            <a:r>
              <a:rPr lang="th-TH" sz="2400" dirty="0" smtClean="0">
                <a:cs typeface="JasmineUPC" pitchFamily="18" charset="-34"/>
              </a:rPr>
              <a:t>โต</a:t>
            </a:r>
            <a:r>
              <a:rPr lang="th-TH" sz="2400" dirty="0" err="1" smtClean="0">
                <a:cs typeface="JasmineUPC" pitchFamily="18" charset="-34"/>
              </a:rPr>
              <a:t>เติส</a:t>
            </a:r>
            <a:r>
              <a:rPr lang="en-US" sz="2000" dirty="0" smtClean="0">
                <a:cs typeface="JasmineUPC" pitchFamily="18" charset="-34"/>
              </a:rPr>
              <a:t>(Aristotle)</a:t>
            </a:r>
            <a:r>
              <a:rPr lang="th-TH" sz="2400" dirty="0" smtClean="0">
                <a:cs typeface="JasmineUPC" pitchFamily="18" charset="-34"/>
              </a:rPr>
              <a:t>นักปรัชญาชาว</a:t>
            </a:r>
            <a:r>
              <a:rPr lang="th-TH" sz="2400" dirty="0" err="1" smtClean="0">
                <a:cs typeface="JasmineUPC" pitchFamily="18" charset="-34"/>
              </a:rPr>
              <a:t>กรีก</a:t>
            </a:r>
            <a:r>
              <a:rPr lang="th-TH" sz="2400" dirty="0" smtClean="0">
                <a:cs typeface="JasmineUPC" pitchFamily="18" charset="-34"/>
              </a:rPr>
              <a:t> กล่าวว่า </a:t>
            </a:r>
            <a:r>
              <a:rPr lang="en-US" sz="2400" dirty="0" smtClean="0">
                <a:cs typeface="JasmineUPC" pitchFamily="18" charset="-34"/>
              </a:rPr>
              <a:t>“</a:t>
            </a:r>
            <a:r>
              <a:rPr lang="th-TH" sz="2400" dirty="0" smtClean="0">
                <a:cs typeface="JasmineUPC" pitchFamily="18" charset="-34"/>
              </a:rPr>
              <a:t>มนุษย์เป็นสัตว์สังคม</a:t>
            </a:r>
            <a:r>
              <a:rPr lang="en-US" sz="2400" dirty="0" smtClean="0">
                <a:cs typeface="JasmineUPC" pitchFamily="18" charset="-34"/>
              </a:rPr>
              <a:t>”</a:t>
            </a:r>
            <a:endParaRPr lang="th-TH" sz="2400" dirty="0" smtClean="0"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2000" dirty="0" smtClean="0">
                <a:cs typeface="JasmineUPC" pitchFamily="18" charset="-34"/>
              </a:rPr>
              <a:t>(Social Anima</a:t>
            </a:r>
            <a:r>
              <a:rPr lang="en-US" sz="2000" dirty="0">
                <a:cs typeface="JasmineUPC" pitchFamily="18" charset="-34"/>
              </a:rPr>
              <a:t>l</a:t>
            </a:r>
            <a:r>
              <a:rPr lang="en-US" sz="2000" dirty="0" smtClean="0">
                <a:cs typeface="JasmineUPC" pitchFamily="18" charset="-34"/>
              </a:rPr>
              <a:t>) </a:t>
            </a:r>
            <a:r>
              <a:rPr lang="th-TH" sz="2000" dirty="0" smtClean="0">
                <a:cs typeface="JasmineUPC" pitchFamily="18" charset="-34"/>
              </a:rPr>
              <a:t> </a:t>
            </a:r>
            <a:r>
              <a:rPr lang="th-TH" sz="2400" dirty="0" err="1" smtClean="0">
                <a:cs typeface="JasmineUPC" pitchFamily="18" charset="-34"/>
              </a:rPr>
              <a:t>ซี่ง</a:t>
            </a:r>
            <a:r>
              <a:rPr lang="th-TH" sz="2400" dirty="0" smtClean="0">
                <a:cs typeface="JasmineUPC" pitchFamily="18" charset="-34"/>
              </a:rPr>
              <a:t>หมายความว่า มนุษย์จะมีชีวิตอยู่รวมกันเป็นหมู่เหล่า</a:t>
            </a:r>
          </a:p>
          <a:p>
            <a:pPr marL="0" indent="0">
              <a:buNone/>
            </a:pPr>
            <a:r>
              <a:rPr lang="th-TH" sz="2400" b="1" dirty="0" smtClean="0">
                <a:cs typeface="JasmineUPC" pitchFamily="18" charset="-34"/>
              </a:rPr>
              <a:t>มีความเกี่ยวข้องและสัมพันธ์กันในหมู่มวลสมาชิก  เพราะมนุษย์จำเป็นต้องติดต่อสัมพันธ์กับคนอื่น ต้องอยู่ร่วมกัน มีการพบปะสังสรรค์กัน แลกเปลี่ยนแนวคิดหรือทัศนะระหว่างกัน และต้องพึ่งพาอาศัยกันในตลอดเวลา</a:t>
            </a:r>
          </a:p>
          <a:p>
            <a:pPr marL="0" indent="0">
              <a:buNone/>
            </a:pPr>
            <a:endParaRPr lang="th-TH" sz="2400" dirty="0" smtClean="0">
              <a:cs typeface="JasmineUPC" pitchFamily="18" charset="-34"/>
            </a:endParaRPr>
          </a:p>
          <a:p>
            <a:pPr marL="0" indent="0">
              <a:buNone/>
            </a:pPr>
            <a:r>
              <a:rPr lang="th-TH" sz="2400" dirty="0" smtClean="0">
                <a:solidFill>
                  <a:srgbClr val="FFFF00"/>
                </a:solidFill>
                <a:cs typeface="JasmineUPC" pitchFamily="18" charset="-34"/>
              </a:rPr>
              <a:t>     </a:t>
            </a:r>
            <a:r>
              <a:rPr lang="th-TH" sz="2800" b="1" dirty="0" smtClean="0">
                <a:solidFill>
                  <a:srgbClr val="FFFF00"/>
                </a:solidFill>
                <a:cs typeface="JasmineUPC" pitchFamily="18" charset="-34"/>
              </a:rPr>
              <a:t>สาเหตุหรือปัจจัยที่ทำให้มนุษย์ต้องมาอยู่รวมกันเป็นสังคม</a:t>
            </a:r>
          </a:p>
          <a:p>
            <a:pPr marL="0" indent="0">
              <a:buNone/>
            </a:pPr>
            <a:r>
              <a:rPr lang="en-US" sz="2400" b="1" dirty="0" smtClean="0">
                <a:cs typeface="JasmineUPC" pitchFamily="18" charset="-34"/>
              </a:rPr>
              <a:t>1.</a:t>
            </a:r>
            <a:r>
              <a:rPr lang="th-TH" sz="2400" b="1" dirty="0" smtClean="0">
                <a:cs typeface="JasmineUPC" pitchFamily="18" charset="-34"/>
              </a:rPr>
              <a:t>มนุษย์มีระยะแห่งการเป็นทารกนาน และช่วยเหลือตัวเองไม่ได้ในระยะเริ่มต้นของชีวิต</a:t>
            </a:r>
          </a:p>
          <a:p>
            <a:pPr marL="0" indent="0">
              <a:buNone/>
            </a:pPr>
            <a:r>
              <a:rPr lang="th-TH" sz="2400" b="1" dirty="0" smtClean="0">
                <a:cs typeface="JasmineUPC" pitchFamily="18" charset="-34"/>
              </a:rPr>
              <a:t>จึงทำให้มนุษย์ต้องใช้ชีวิตอยู่ร่วมกัน และสร้างแบบแผนของความสัมพันธ์ในรูปของครอบครัว</a:t>
            </a:r>
          </a:p>
          <a:p>
            <a:pPr marL="0" indent="0">
              <a:buNone/>
            </a:pPr>
            <a:r>
              <a:rPr lang="en-US" sz="2400" b="1" dirty="0" smtClean="0">
                <a:cs typeface="JasmineUPC" pitchFamily="18" charset="-34"/>
              </a:rPr>
              <a:t>2.</a:t>
            </a:r>
            <a:r>
              <a:rPr lang="th-TH" sz="2400" b="1" dirty="0" smtClean="0">
                <a:cs typeface="JasmineUPC" pitchFamily="18" charset="-34"/>
              </a:rPr>
              <a:t>มนุษย์มีความสามารถด้านสมองสามารถคิดค้นสร้างสรรค์ ควบคุมธรรมชาติได้โดยอาศัยความร่วมมือกัน พึ่งพาอาศัยกัน และแบ่งงานกันทำกับคนอื่นๆในสังคมจึงก่อให้เกิดการรวมกลุ่ม</a:t>
            </a:r>
            <a:r>
              <a:rPr lang="th-TH" sz="2400" b="1" smtClean="0">
                <a:cs typeface="JasmineUPC" pitchFamily="18" charset="-34"/>
              </a:rPr>
              <a:t>ทำกิจกรรม</a:t>
            </a:r>
            <a:r>
              <a:rPr lang="th-TH" sz="2400" b="1" dirty="0" smtClean="0">
                <a:cs typeface="JasmineUPC" pitchFamily="18" charset="-34"/>
              </a:rPr>
              <a:t>ตอบสนองต่อความต้องการต่างๆ</a:t>
            </a:r>
          </a:p>
          <a:p>
            <a:pPr marL="0" indent="0">
              <a:buNone/>
            </a:pPr>
            <a:r>
              <a:rPr lang="en-US" sz="2400" b="1" dirty="0" smtClean="0">
                <a:cs typeface="JasmineUPC" pitchFamily="18" charset="-34"/>
              </a:rPr>
              <a:t>3.</a:t>
            </a:r>
            <a:r>
              <a:rPr lang="th-TH" sz="2400" b="1" dirty="0" smtClean="0">
                <a:cs typeface="JasmineUPC" pitchFamily="18" charset="-34"/>
              </a:rPr>
              <a:t>มนุษย์สามารถสร้างและถ่ายทอดวัฒนธรรม ซึ่งการถ่ายทอดวัฒนธรรมเป็นกระบวนการที่จะต้องกระทำต่อเนื่องกันไปไม่ขาดระยะ จึงทำให้มนุษย์จำเป็นต้องมาอยู่ร่วมกันตลอด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411" y="416025"/>
            <a:ext cx="5302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413" y="3068960"/>
            <a:ext cx="5302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70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8033" y="-17140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000" b="1" i="1" dirty="0">
                <a:solidFill>
                  <a:srgbClr val="FFC000"/>
                </a:solidFill>
                <a:cs typeface="JasmineUPC" pitchFamily="18" charset="-34"/>
              </a:rPr>
              <a:t>การ</a:t>
            </a:r>
            <a:r>
              <a:rPr lang="th-TH" sz="2000" b="1" i="1" dirty="0" smtClean="0">
                <a:solidFill>
                  <a:srgbClr val="FFC000"/>
                </a:solidFill>
                <a:cs typeface="JasmineUPC" pitchFamily="18" charset="-34"/>
              </a:rPr>
              <a:t>ขัดกัน</a:t>
            </a:r>
            <a:r>
              <a:rPr lang="th-TH" sz="2000" b="1" i="1" dirty="0">
                <a:solidFill>
                  <a:srgbClr val="FFC000"/>
                </a:solidFill>
                <a:cs typeface="JasmineUPC" pitchFamily="18" charset="-34"/>
              </a:rPr>
              <a:t>ในการปฏิบัติเพื่อความอยู่รอดในสังคม แบ่งออกได้ดังนี้</a:t>
            </a:r>
          </a:p>
          <a:p>
            <a:pPr marL="0" indent="0">
              <a:buNone/>
            </a:pPr>
            <a:r>
              <a:rPr lang="th-TH" sz="2000" dirty="0" smtClean="0">
                <a:solidFill>
                  <a:srgbClr val="FFC000"/>
                </a:solidFill>
                <a:cs typeface="JasmineUPC" pitchFamily="18" charset="-34"/>
              </a:rPr>
              <a:t>	1.</a:t>
            </a:r>
            <a:r>
              <a:rPr lang="th-TH" sz="2000" dirty="0">
                <a:solidFill>
                  <a:srgbClr val="FFC000"/>
                </a:solidFill>
                <a:cs typeface="JasmineUPC" pitchFamily="18" charset="-34"/>
              </a:rPr>
              <a:t>การขัดกันทางบรรทัดฐาน</a:t>
            </a:r>
            <a:r>
              <a:rPr lang="th-TH" sz="1800" dirty="0">
                <a:cs typeface="JasmineUPC" pitchFamily="18" charset="-34"/>
              </a:rPr>
              <a:t>(</a:t>
            </a:r>
            <a:r>
              <a:rPr lang="en-US" sz="1800" dirty="0">
                <a:cs typeface="JasmineUPC" pitchFamily="18" charset="-34"/>
              </a:rPr>
              <a:t>Norn Conflict)</a:t>
            </a:r>
            <a:r>
              <a:rPr lang="th-TH" sz="2000" dirty="0">
                <a:cs typeface="JasmineUPC" pitchFamily="18" charset="-34"/>
              </a:rPr>
              <a:t>ในบางสถานการณ์บุคคลจะประสบความยุ่งยากในการปฏิบัติตามบรรทัดฐาน เช่น พ่อมีลูกหลายคนและยากจน ได้ไปขโมยตามบ้านเพื่อขายเอาเงินมาเลี้ยงลูก แล้วถูกจับตัวขึ้นศาล ซึ่งการเลี้ยงลูกเป็นหน้าที่ตามปทัสถาน </a:t>
            </a:r>
            <a:r>
              <a:rPr lang="th-TH" sz="2000" dirty="0" smtClean="0">
                <a:cs typeface="JasmineUPC" pitchFamily="18" charset="-34"/>
              </a:rPr>
              <a:t>แต่</a:t>
            </a:r>
            <a:r>
              <a:rPr lang="th-TH" sz="2000" dirty="0">
                <a:cs typeface="JasmineUPC" pitchFamily="18" charset="-34"/>
              </a:rPr>
              <a:t>เป็นการละเมิดปทัสถานในเรื่องของทรัพย์สินของ</a:t>
            </a:r>
            <a:r>
              <a:rPr lang="th-TH" sz="2000" dirty="0" smtClean="0">
                <a:cs typeface="JasmineUPC" pitchFamily="18" charset="-34"/>
              </a:rPr>
              <a:t>ผู้อื่น</a:t>
            </a:r>
          </a:p>
          <a:p>
            <a:pPr marL="0" indent="0">
              <a:buNone/>
            </a:pPr>
            <a:r>
              <a:rPr lang="th-TH" sz="2000" dirty="0" smtClean="0">
                <a:solidFill>
                  <a:srgbClr val="FFC000"/>
                </a:solidFill>
                <a:cs typeface="JasmineUPC" pitchFamily="18" charset="-34"/>
              </a:rPr>
              <a:t>	2.</a:t>
            </a:r>
            <a:r>
              <a:rPr lang="th-TH" sz="2000" dirty="0">
                <a:solidFill>
                  <a:srgbClr val="FFC000"/>
                </a:solidFill>
                <a:cs typeface="JasmineUPC" pitchFamily="18" charset="-34"/>
              </a:rPr>
              <a:t>การขัดกันทางสถานภาพ</a:t>
            </a:r>
            <a:r>
              <a:rPr lang="th-TH" sz="1800" dirty="0">
                <a:cs typeface="JasmineUPC" pitchFamily="18" charset="-34"/>
              </a:rPr>
              <a:t>(</a:t>
            </a:r>
            <a:r>
              <a:rPr lang="en-US" sz="1800" dirty="0">
                <a:cs typeface="JasmineUPC" pitchFamily="18" charset="-34"/>
              </a:rPr>
              <a:t>Status  Conflict)</a:t>
            </a:r>
            <a:r>
              <a:rPr lang="th-TH" sz="2000" dirty="0">
                <a:cs typeface="JasmineUPC" pitchFamily="18" charset="-34"/>
              </a:rPr>
              <a:t>เพราะบุคคลคนเดียวอาจดำรงหลายตำแหน่ง เช่น ฐานะที่เป็นลูกรักษากฎหมาย เละขณะเดียวกันก็มีสถานภาพที่เป็นลูกของพ่อที่ติด</a:t>
            </a:r>
            <a:r>
              <a:rPr lang="th-TH" sz="2000" dirty="0" err="1">
                <a:cs typeface="JasmineUPC" pitchFamily="18" charset="-34"/>
              </a:rPr>
              <a:t>ยาเสพติด</a:t>
            </a:r>
            <a:r>
              <a:rPr lang="th-TH" sz="2000" dirty="0" smtClean="0">
                <a:cs typeface="JasmineUPC" pitchFamily="18" charset="-34"/>
              </a:rPr>
              <a:t>ฯลฯ</a:t>
            </a:r>
          </a:p>
          <a:p>
            <a:pPr marL="0" indent="0">
              <a:buNone/>
            </a:pPr>
            <a:r>
              <a:rPr lang="th-TH" sz="2000" dirty="0">
                <a:cs typeface="JasmineUPC" pitchFamily="18" charset="-34"/>
              </a:rPr>
              <a:t> </a:t>
            </a:r>
            <a:r>
              <a:rPr lang="th-TH" sz="2000" dirty="0" smtClean="0">
                <a:cs typeface="JasmineUPC" pitchFamily="18" charset="-34"/>
              </a:rPr>
              <a:t>      </a:t>
            </a:r>
          </a:p>
          <a:p>
            <a:pPr marL="0" indent="0">
              <a:buNone/>
            </a:pPr>
            <a:r>
              <a:rPr lang="th-TH" sz="2400" i="1" u="sng" dirty="0" smtClean="0">
                <a:cs typeface="JasmineUPC" pitchFamily="18" charset="-34"/>
              </a:rPr>
              <a:t>    </a:t>
            </a:r>
            <a:r>
              <a:rPr lang="th-TH" sz="2400" i="1" u="sng" dirty="0" smtClean="0">
                <a:solidFill>
                  <a:srgbClr val="FFC000"/>
                </a:solidFill>
                <a:cs typeface="JasmineUPC" pitchFamily="18" charset="-34"/>
              </a:rPr>
              <a:t>สังคม</a:t>
            </a:r>
            <a:r>
              <a:rPr lang="th-TH" sz="2400" i="1" u="sng" dirty="0">
                <a:solidFill>
                  <a:srgbClr val="FFC000"/>
                </a:solidFill>
                <a:cs typeface="JasmineUPC" pitchFamily="18" charset="-34"/>
              </a:rPr>
              <a:t>วิทยาศึกษาสังคมมนุษย์ </a:t>
            </a:r>
          </a:p>
          <a:p>
            <a:pPr marL="0" indent="0">
              <a:buNone/>
            </a:pPr>
            <a:r>
              <a:rPr lang="th-TH" sz="2000" dirty="0" smtClean="0">
                <a:cs typeface="JasmineUPC" pitchFamily="18" charset="-34"/>
              </a:rPr>
              <a:t>	สังคม</a:t>
            </a:r>
            <a:r>
              <a:rPr lang="th-TH" sz="2000" dirty="0">
                <a:cs typeface="JasmineUPC" pitchFamily="18" charset="-34"/>
              </a:rPr>
              <a:t>(</a:t>
            </a:r>
            <a:r>
              <a:rPr lang="en-US" sz="2000" dirty="0">
                <a:cs typeface="JasmineUPC" pitchFamily="18" charset="-34"/>
              </a:rPr>
              <a:t>Society)</a:t>
            </a:r>
            <a:r>
              <a:rPr lang="th-TH" sz="2000" dirty="0">
                <a:cs typeface="JasmineUPC" pitchFamily="18" charset="-34"/>
              </a:rPr>
              <a:t>หมายถึง คนตั้งแต่ 2คนขึ้นไปอาศัยอยู่รวมกันเป็น</a:t>
            </a:r>
            <a:r>
              <a:rPr lang="th-TH" sz="2000" dirty="0" err="1">
                <a:cs typeface="JasmineUPC" pitchFamily="18" charset="-34"/>
              </a:rPr>
              <a:t>หมุ่</a:t>
            </a:r>
            <a:r>
              <a:rPr lang="th-TH" sz="2000" dirty="0">
                <a:cs typeface="JasmineUPC" pitchFamily="18" charset="-34"/>
              </a:rPr>
              <a:t>คณะในบริเวณใดบริเวณหนึ่ง และมีความสัมพันธ์หรือโต้ตอบกันทางสังคม</a:t>
            </a:r>
          </a:p>
          <a:p>
            <a:pPr marL="0" indent="0">
              <a:buNone/>
            </a:pPr>
            <a:endParaRPr lang="en-US" sz="2800" b="1" dirty="0">
              <a:cs typeface="JasmineUPC" pitchFamily="18" charset="-34"/>
            </a:endParaRPr>
          </a:p>
        </p:txBody>
      </p:sp>
      <p:sp>
        <p:nvSpPr>
          <p:cNvPr id="2" name="สามเหลี่ยมหน้าจั่ว 1"/>
          <p:cNvSpPr/>
          <p:nvPr/>
        </p:nvSpPr>
        <p:spPr>
          <a:xfrm rot="5400000">
            <a:off x="-120593" y="2425518"/>
            <a:ext cx="416996" cy="341803"/>
          </a:xfrm>
          <a:prstGeom prst="triangl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952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th-TH" b="1" u="sng" dirty="0" smtClean="0">
                <a:solidFill>
                  <a:srgbClr val="FFFF00"/>
                </a:solidFill>
              </a:rPr>
              <a:t>ทฤษฎีการเปลี่ยนแปลง</a:t>
            </a:r>
            <a:endParaRPr lang="en-US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ทฤษฎีการเปลี่ยนแปลงทางสังคมที่นำมาใช้ศึกษามีหลายทฤษฎี  แต่ที่สำคัญมี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ทฤษฎี  คือ ทฤษฎีวิวัฒนาการ  และทฤษฎีการหน้าที่  นอกจากนี้ยังมีเพิ่มอีก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ทฤษฎี  ได้แก่  ทฤษฎี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มาร์กซ์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(ทฤษฎีวิภาษวิธีหรือทฤษฎีการขัดแย้ง) และทฤษฎีทางจิตวิทยาสังคม (ของแมค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เคล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เลน)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ทฤษฎีการเปลี่ยนแปลงที่ปรากฏทั้งโลกตะวันตกและโลกตะวันออก คือ ทฤษฎี   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วัฎ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จักรโดยในทฤษฏี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วัฎ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จักรในโลกตะวันออกจะมีพิจารณาอยู่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ระดับ คือ ในระดับจุลภาค(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Micro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)เป็นการพิจารณาชีวิตตามคำกล่าวที่ว่า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ชั่วเจ็ดที ดีเจ็ดหน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และใน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ระดับมห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ภาค(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Macro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เป็นการกล่าวถึงยุคต่างๆ ซึ่งไม่จีรังมีเจริญและเสื่อมสลับกันไป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ทฤษฎีวัฏ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จักรในพระพุทธศาสนา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	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ทฤษฎีวัฏ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จักรในพระพุทธศาสนาจะกล่าวถึงการเปลี่ยนแปลงในเชิง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กัปป์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หรือในสมัยต่างๆซึ่งจะมีปรากฏอยู่ในจักรวัติสูตร โดยมีทั้งหมด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8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กัปป์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ในกัปสุดท้าย คือ 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ภัรกัปป์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เป็นยุคสมัยแห่งความรุ่งเรือง กล่าวคือ เมื่อความเสื่อมถึงที่สุดแล้ว ธรรมะจะกลับเข้ามาครอบครองจิตใจมนุษย์อีก ซึ่งก็จะมีผลให้วัฏฏะได้กลับไปสู่ยุคแห่งความรุ่งเรืองอีกครั้ง และจะมีพระ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สัมมาสัม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พุทธเจ้าพระนามว่า 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เมตไตรย์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จักเสด็จอุบัติขึ้นในโลก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 </a:t>
            </a: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ทฤษฎีการเปลี่ยนแปลงในโลกตะวันตก</a:t>
            </a:r>
            <a:endParaRPr lang="en-US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ทฤษฎีวัฏ</a:t>
            </a: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จักร</a:t>
            </a:r>
            <a:endParaRPr lang="en-US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ปราชญ์ที่จัดอยู่ในกลุ่มนัก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ทฤษฎีวัฏ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จักรในโลกตะวันตก ได้แก่ 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ฮีเซียด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เอสคีลุส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เพลโต โซ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โรคิน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สเป็งเกลอร์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และ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ทอยน์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บี เป็นต้น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เพลโต (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Plato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มหาปราชญ์ชาว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กรีก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ได้บรรยายถึงการเปลี่ยนแปลงของรัฐไว้ในหนังสือ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The Republic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เมื่อประมาณ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2300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ปีมาแล้ว โดยแบ่งการเปลี่ยนแปลงของรัฐเป็น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ยุคดังนี้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อภิ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ชนาธิปไตย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Aristocracy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 หรือ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ราชาธิปไตย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Monarchy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 คือ การปกครองโดยราชาปราชญ์ผู้ยึดหลักปัญญาหรือความรอบรู้เป็นหลัก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วีร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ชนาธิปไตย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err="1" smtClean="0">
                <a:latin typeface="Angsana New" pitchFamily="18" charset="-34"/>
                <a:cs typeface="Angsana New" pitchFamily="18" charset="-34"/>
              </a:rPr>
              <a:t>Timocracy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 คือ การปกครองโดยทหารผู้ถือความกล้าหาญเป็นหลัก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คณาธิปไตย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Oligarchy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 คือ การปกครองโดยคณะบุคคลผู้หวังผลประโยชน์เข้าตนเป็นหลัก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ประชาธิปไตย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Democracy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คือ การปกครองโดยประชาชน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ทุ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ชนาธิปไตย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Tyranny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คือ การปกครองโดยทุรชนผู้ขาดหลักแห่งการเหนี่ยวรั้งทั้งปวง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* 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โซ</a:t>
            </a:r>
            <a:r>
              <a:rPr lang="th-TH" b="1" dirty="0" err="1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โรคิน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Sorokin</a:t>
            </a:r>
            <a:r>
              <a:rPr lang="th-TH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เป็นนัก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ทฤษฎีวัฏ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จักรที่มีแนวความคิดเกี่ยวกับการเปลี่ยนแปลงว่า สังคมมนุษย์วนเวียนอยู่กับสังคม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ระบบ ซึ่งเขาเรียกว่า มหาระบบ(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Supersystem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ได้แก่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1.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อายตนะ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เป็น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ธรรมที่ให้ความสำคัญเกี่ยวกับวัตถุนิยมและคุณค่าทางการบันเทิง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2.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เหนืออายนะตน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ธรรมที่ให้ความสำคัญกับคุณค่าทางศาสนา เน้นจิตวิญญาณ และ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อวัตถุ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นิยม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อุดมคติ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ธรรมผสมผสานระหว่างสอง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ธรรมข้างต้น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สเป็งเกลอร์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Spengler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เป็นนักปราชญ์เชิงประวัติศาสตร์ผู้มีความเชื่อ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ในวัฏ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จักรแห่ง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ธรรมว่า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เหมือนวัฏ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จักรแห่งชีวิตบุคคล กล่าวคือ มีเกิด เติบโต แก่ และตาย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* </a:t>
            </a:r>
            <a:r>
              <a:rPr lang="th-TH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สเป็งเกอร์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ใช้ศัพท์ </a:t>
            </a: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วัฒนธรรม</a:t>
            </a: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Culture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ในความหมายว่าเป็น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วุฒิภาวะ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Maturity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ของสังคมตะวันตก แต่วัฒนธรรมได้ผ่านเข้ามาสู่ยุคเสื่อม(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Decadent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ซึ่งเขาเรียกว่า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อายธรรม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Civilization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ดังนั้นศัพท์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ในความหมาย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ของสเปงเกลอร์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จึงเป็นไปในทางตรงกันข้ามกับ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ธรรมในความหมายปกติ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อาร์โนลด์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ทอยด์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บี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Toynbee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เป็นผู้มีแนวความคิดในลักษณะเป็นแบบการเปลี่ยนแปลงใน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เชิงวัฏ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จักร เพราะเกี่ยวกับการเจริญเติบโตและการสลายของ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ธรรมต่างๆ เป็นผู้มีแนวความคิดในลักษณะเป็นแบบการเปลี่ยนแปลงใน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เชิงวัฏ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จักร เพราะเกี่ยวกับการเจริญเติบโตและการสลายของ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ธรรมต่างๆ โดย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ทอยด์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บีได้แบ่งประเภทของ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ธรรมออกเป็นกลุ่มๆ ประเภทของ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ธรรมออกเป็นกลุ่มๆ และกลุ่มสุดท้ายแห่งการเจริญเติบโตของ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ธรรมถือเป็นการพัฒนาศาสนาให้สูงขึ้นไปอีก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ทฤษฎีวิวัฒนาการ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       </a:t>
            </a: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ทฤษฎีวิวัฒนาการ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เป็นทฤษฎีที่นิยมกันมากในโลกตะวันตก  มีมาตั้งแต่สมัยกลางของยุโรปโดยเฉพาะแนวคิดของ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เซนต์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ออกัสติน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Augustine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ผู้ที่ได้รับฉายาว่าเป็น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นักปรัชญาแห่งประวัติศาสตร์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ทฤษฎีวิวัฒนาการ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เชื่อว่า สังคมก้าวหน้าขึ้นจากสภาพที่อยู่กันแบบง่ายๆ ไม่สลับซับซ้อน และขยายตัวไปเรื่อยๆ จนกระทั่งมีความซับซ้อนหรือสภาวะเชิงซ้อนสูงขึ้น การมีสภาพสลับซับซ้อนขึ้นนั้นในท้ายที่สุดถือว่าเป็นความก้าวหน้า จึงเป็นการเปลี่ยนแปลงที่เป็นไปในทิศทางที่เพิ่มพูนความสลับซับซ้อน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การเปลี่ยนแปลงตามแนวคิดทฤษฎีเชิงวิวัฒนาการของ</a:t>
            </a:r>
            <a:r>
              <a:rPr lang="th-TH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เทกการ์ท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มีลักษณะสำคัญ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ประการคือ เกิดขึ้นโดยธรรมชาติหรือเป็นปกติวิสัย  เปลี่ยนแปลงแบบช้า ๆ ค่อยเป็น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ค่อยไป  มุ่งไปในทิศทางที่ก้าวหน้าหรือมุ่งไปสู่ทิศทางที่ดีกว่าเดิม และจุดมุ่งหมายถูก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กำหนดไว้ล่วงหน้าแล้ว (เชื่อว่าใหม่ดีกว่าของเก่า)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      การวิวัฒนาการถือเป็นเรื่องที่เกิดขึ้นโดยธรรมชาติ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และทฤษฎีการวิวัฒนาการทางสังคมได้รับอิทธิพลยิ่งจากทฤษฎีวิวัฒนาการของสิ่งมีชีวิต  ซึ่งคันพบโดย         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ชาร์ลส์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ดาร์วิน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Charles Darwin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นักวิทยาศาสตร์ชาวอังกฤษ คือ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การวิวัฒนาการโดยกระบวนการเลือกสรรตามธรรมชาติ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Evolution by natural SELECTION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ต่อมาได้มีการจัดพิมพ์ขึ้นเป็นครั้งแรกในปี ค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.1859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โดยใช้ชื่อว่า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Origin of Species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ออกัสต์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ค้องท์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Comte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นักวิชาการแนวคิดวิวัฒนาการ กล่าวว่า ประวัติศาสตร์ของมนุษยชาติผ่าน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สภาวะแห่ง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 หรือเป็นช่วงเวลาหรือยุคสำคัญ ๆ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สภาวะ ได้แก่ ยุคแรก เรียกว่า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เทวนิ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ยมทางการทหาร ยุคที่สอง เรียกว่า อภิปรัชญาและกฎหมาย ยุคที่สาม เรียกว่า วิทยาศาสตร์และอุตสาหกรรม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ค้องท์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เห็นว่า  การเปลี่ยนแปลงไปในทางก้าวหน้านั้นเป็นผลลัพธ์มาจากการแก้ไขปรับปรุงซึ่งเป็นไปอย่างช้า ๆ ค่อยเป็นค่อยไปและเกิดขึ้นอยู่เสมอ มีลักษณะคล้ายกับชีวิตของคนและสิ่งมีชีวิต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เฮอร์เบิร์ต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สเปน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เซอร์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Spencer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กล่าวว่า การวิวัฒนาการเป็นเสมือนกระบวนการแห่งการเติบโต ทั้งนี้โดยการเปรียบเทียบสังคมว่าเป็นเสมือนสิ่งมีชีวิต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แนวคิดของ </a:t>
            </a: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ค้องท์</a:t>
            </a: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”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สปอนเซอร์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เป็นลักษณะที่เรียกว่าวิวัฒนาการแบบเอกทิศ(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Unilinear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)ซึ่งเปรียบอัตราการเจริญเติบโตเหมือนกับต้นไม้ เช่น ต้นมะม่วงจะเริ่มจากเม็ดมะม่วง เป็นมะม่วงที่ออกดอกผลจนกะทั่งแก่และเฉาตายไป แต่การเปรียบเทียบนี้มีผู้คัดค้านว่าไม่อาจนำมาใช้ได้ในกรณีสังคมมนุษย์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ลัทธิ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ดาร์วิน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ทางสังคมหรือคตินิยม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ดาร์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วิ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นทาง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สังคม ถือว่า โลกของสิ่งชีวิตหรือการวิวัฒนาการทางธรรมชาตินั้น การเจริญเติบโตขึ้นอยู่กับการแข่งขันและเป็นผลให้เกิดภาวะ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ผู้รอดอยู่คือชนะ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โดยสเปน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เซอร์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มีอิทธิพลสูงในการเผยแพร่ลัทธินี้ และแนวคิดของสเปน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เซอร์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ที่ยึดแนวของ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ดาร์วิน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คือ  เห็นว่าสังคมจะดีขึ้นได้เพราะมีการขัดแย้งและมีการต่อสู้กัน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แนวคิดปัจจุบันในหมู่นักสังคมศาสตร์จำนวนมากมีแนวโน้มไปในทางที่ว่า  ความก้าวหน้าของสังคมมนุษย์เป็นผลมาจากการร่วมมือกัน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Cooperation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มากกว่าการขัดแย้ง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Conflict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ทฤษฎีการหน้าที่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     ทฤษฎีการหน้าที่หรือทฤษฎีโครงสร้างและการหน้าที่  อธิบายการเปลี่ยนแปลงทางสังคมและวัฒนธรรม 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มองภาพรวม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โดยสังคมต่างๆ จะต้องได้รับการพิจารณารวมกันทั้งหมดเป็น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ระบบซึ่งประกอบด้วยส่วนต่าง ๆ ที่เกี่ยวข้องกัน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ความสัมพันธ์ทั้งสองฝ่าย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โดยความสัมพันธ์เชิงเป็นเหตุและเป็นผลต่อกันเป็นหลายๆทาง และเป็นความสัมพันธ์แบบกลับไปกลับมา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สภาพพลวัต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โดยระบบสังคมมีสภาพเป็น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ความสมดุลแห่งพลวัต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Dynamic Equilibrium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)คือ การเปลี่ยนแปลงสามารถปรับตัวให้เข้าระบบโดยมีการเปลี่ยนแปลงแต่เพียงเล็กน้อย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กระบวนการทำให้เป็นสถาบัน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โดยทุกระบบสังคมย่อมมีข้อปัญหาและมีการปฏิบัติที่เบี่ยงเบนแตกต่างออกไปจากระบบปทัสถาน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การปรับตัว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โดยการเปลี่ยนแปลงเป็นกระบวนการที่ช้าและมีการปรับตัว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6.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การแบ่งแยกเป็นส่วนๆ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และโดยนวัตกรรมภายในสังคมนั้นๆ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7.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ฉันทานุมัติ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โดยระบบต่างๆ สามารถที่จะมี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บูรณา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การได้ด้วยการยึดคุณค่าหรือค่านิยมเหมือนๆกัน</a:t>
            </a:r>
          </a:p>
          <a:p>
            <a:pPr>
              <a:buClr>
                <a:schemeClr val="tx2"/>
              </a:buCl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การศึกษาการเปลี่ยนแปลงสังคมตามทฤษฎีการหน้าที่เน้นในเรื่องบทบาทของแต่ละสังคม และแนวคิดตามทฤษฎีการหน้าที่จะสนใจบทบาทของครอบครัวต่อการอบรมเลี้ยงดูเด็กให้เกิดความอบอุ่นทางใจ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ทฤษฎีการขัดแย้ง </a:t>
            </a: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ทฤษฎี</a:t>
            </a:r>
            <a:r>
              <a:rPr lang="th-TH" b="1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มาร์กซ์</a:t>
            </a:r>
            <a:endParaRPr lang="th-TH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  ทฤษฎีการเปลี่ยนแปลงซึ่งเกิดขึ้นจากการขัดแย้งเป็นแนวคิดของ คาร์ล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มาร์กซ์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Karl Marx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โดยมีลักษณะที่สำคัญดังนี้คือ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วิภาษวิธี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Dialectic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 โดยมาร์กมีแนวคิดแบบวิวัฒนาการ แต่เห็นว่า กระบวนการเปลี่ยนแปลงนั้นเป็นแบบวิภาษวิธี ซึ่งทัศนะเกี่ยวกับวิภาษวิธีนี้ มาร์กได้รับอิทธิพลมาจากเฮ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เกล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Hegel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ที่ถือว่าตัวการในการทำให้เกิดการเปลี่ยนแปลงคือความคิดมี่เป็นนามธรรม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วัตถุนิยม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Materialism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โดยมาร์ก ถือว่า การเปลี่ยนแปลงเกิดขึ้นเพราะแรงผลักดันทางวัตถุซึ่งเป็นรูปธรรม จิตหรือความคิดได้รับอิทธิพล</a:t>
            </a:r>
            <a:r>
              <a:rPr lang="th-TH" smtClean="0">
                <a:latin typeface="Angsana New" pitchFamily="18" charset="-34"/>
                <a:cs typeface="Angsana New" pitchFamily="18" charset="-34"/>
              </a:rPr>
              <a:t>มาจากสวะ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ทางวัตถุ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วิภาษวิธีของ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มาร์กซ์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มาร์กซ์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ใช้ศัพท์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Dialectic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อธิยานการเปลี่ยนแปลงหรือ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ปรากฏการณ์ของสังคม ซึ่งประกอบด้วยกระบวนการ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อย่าง คือ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Thesis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(จุดยืน)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ได้แก่ สภาพที่มีหรือเป็นอยู่แล้ว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en-US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Anitithesis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(จุดแย้ง)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สภาพที่ตรงข้ามหรือขัดแย้งกับสิ่งที่มีอยู่หรือเป็นอยู่แล้ว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Synthesis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(จุดยุบ)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ผลแห่งการปะทะกันของจุดยืนและจุดแย้ง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ทฤษฎีวิภาษวิธีเกี่ยวข้องกับสังคม เศรษฐกิจ และการเมือง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ดังนี้คือ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รูปแบบการปกครองขึ้นอยู่กับภาวะวัตถุ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โดยเฉพาะสภาวะทางเศรษฐกิจซึ่ง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มาร์กซ์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เรียกว่า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วัตถุนิยมเชิงวิภาษวิธี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และการเปลี่ยนแปลงทางวัตถุที่สำคัญคือ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วิถีแห่งการผลิต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รูปแบบการเมืองการปกครองมี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แบบ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</a:t>
            </a:r>
            <a:r>
              <a:rPr lang="th-TH" dirty="0" smtClean="0">
                <a:solidFill>
                  <a:srgbClr val="D3F505"/>
                </a:solidFill>
                <a:latin typeface="Angsana New" pitchFamily="18" charset="-34"/>
                <a:cs typeface="Angsana New" pitchFamily="18" charset="-34"/>
              </a:rPr>
              <a:t>ระบบคอมมิวนิสต์ดั้งเดิม ระบบทาส ระบบศักดินา ระบบทุนนิยม และระบบคอมมิวนิสต์</a:t>
            </a:r>
            <a:endParaRPr lang="en-US" dirty="0" smtClean="0">
              <a:solidFill>
                <a:srgbClr val="D3F505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-99392"/>
            <a:ext cx="9144000" cy="705678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th-TH" sz="2400" dirty="0" smtClean="0">
              <a:latin typeface="JasmineUPC" pitchFamily="18" charset="-34"/>
              <a:cs typeface="JasmineUPC" pitchFamily="18" charset="-34"/>
            </a:endParaRPr>
          </a:p>
          <a:p>
            <a:pPr marL="64008" indent="0">
              <a:buNone/>
            </a:pPr>
            <a:endParaRPr lang="th-TH" sz="2400" dirty="0" smtClean="0">
              <a:latin typeface="JasmineUPC" pitchFamily="18" charset="-34"/>
              <a:cs typeface="JasmineUPC" pitchFamily="18" charset="-34"/>
            </a:endParaRPr>
          </a:p>
          <a:p>
            <a:pPr marL="64008" indent="0">
              <a:buClr>
                <a:schemeClr val="tx2"/>
              </a:buClr>
              <a:buFont typeface="Wingdings" pitchFamily="2" charset="2"/>
              <a:buChar char="q"/>
            </a:pP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ซึ่ง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อธิบายเกี่ยวกับที่มาของสังคม โดยเชื่อว่ามนุษย์แต่ดั้งเดิมนั้นอาศัยอยู่ตามธรรมชาติ แต่เนื่องจากความชั่วร้าย ความยุ่งยากสับสน ตลอดจน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ธรรมเป็นเหตุให้มนุษย์จำเป็นต้องละทิ้งสภาพธรรมชาติ ดั้งนั้นสังคมจึงเป็นผลของสัญญาที่มนุษย์ตกลงจัดทำขึ้นด้วยความสมัครและวัตถุประสงค์ของการจัดตั้งสังคมก็เพื่อการขจัดความโหดร้ายและความยุ่งยากสับสนต่างๆตามสภาพธรรมชาติชองมนุษย์ ซึ่งบุคคลสำคัญที่เป็นเจ้าของความคิดของทฤษฎีนี้คือ 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โทมัส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ฮอบส์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Thomas Hobbes)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จอห์น 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ล็อค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John Locke)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ชองน์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ชากส์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รุส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โซ(</a:t>
            </a:r>
            <a:r>
              <a:rPr lang="en-US" sz="2400" dirty="0">
                <a:latin typeface="Angsana New" pitchFamily="18" charset="-34"/>
                <a:cs typeface="Angsana New" pitchFamily="18" charset="-34"/>
              </a:rPr>
              <a:t>Jean Jacques Rousseau)</a:t>
            </a:r>
          </a:p>
          <a:p>
            <a:pPr marL="64008" indent="0">
              <a:buClr>
                <a:schemeClr val="tx2"/>
              </a:buClr>
              <a:buFont typeface="Wingdings" pitchFamily="2" charset="2"/>
              <a:buChar char="q"/>
            </a:pPr>
            <a:r>
              <a:rPr lang="en-US" sz="24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sz="2400" b="1" dirty="0" err="1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โทมัส</a:t>
            </a:r>
            <a:r>
              <a:rPr lang="th-TH" sz="24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 err="1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ฮอบส์</a:t>
            </a:r>
            <a:r>
              <a:rPr lang="th-TH" sz="24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เชื่อว่า ก่อนที่มนุษย์จะมารวมกันเป็นสังคมนั้น มนุษย์มีชีวิตอยู่ตามสภาพธรรมชาติอันเป็นสถานที่ซึ่งปราศจากสังคมและรูปการปกครองหรือรัฐบาล ไม่มีกฎหมายและความยุติธรรมดังนั้นการใช้พละกำลังจึงเป็นเครื่องมืออันเดียวที่จะควบคุมสิทธิของมนุษย์ตามธรรมชาติ</a:t>
            </a:r>
          </a:p>
          <a:p>
            <a:pPr marL="64008" indent="0">
              <a:buClr>
                <a:schemeClr val="tx2"/>
              </a:buClr>
              <a:buFont typeface="Wingdings" pitchFamily="2" charset="2"/>
              <a:buChar char="q"/>
            </a:pPr>
            <a:r>
              <a:rPr lang="th-TH" sz="24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2.จอห์น </a:t>
            </a:r>
            <a:r>
              <a:rPr lang="th-TH" sz="2400" b="1" dirty="0" err="1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ล็อค</a:t>
            </a:r>
            <a:r>
              <a:rPr lang="th-TH" sz="24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เชื่อว่า สภาพธรรมชาตินั้นมิได้ขาดกฎหมาย เพราะมนุษย์อยู่ภายใต้ธรรมชาติอยู่แล้ว และย่อมมีสิทธิต่างๆตามธรรมชาติ แต่เนื่องจากความยุ่งเหยิงในการควบคุม มนุษย์จึงได้ตกลงทำสัญญาที่จะอยู่ร่วมกันในสังคมเพื่อความสงบเรียบร้อย</a:t>
            </a:r>
          </a:p>
          <a:p>
            <a:pPr marL="64008" indent="0">
              <a:buClr>
                <a:schemeClr val="tx2"/>
              </a:buClr>
              <a:buFont typeface="Wingdings" pitchFamily="2" charset="2"/>
              <a:buChar char="q"/>
            </a:pPr>
            <a:r>
              <a:rPr lang="th-TH" sz="24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sz="2400" b="1" dirty="0" err="1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ชองน์</a:t>
            </a:r>
            <a:r>
              <a:rPr lang="th-TH" sz="24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400" b="1" dirty="0" err="1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ชากส์</a:t>
            </a:r>
            <a:r>
              <a:rPr lang="th-TH" sz="24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2400" b="1" dirty="0" err="1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รุส</a:t>
            </a:r>
            <a:r>
              <a:rPr lang="th-TH" sz="2400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โซ 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เชื่อว่า สถานภาพธรรมชาติเต็มไปด้วยความสุขสูงสุดโดยมนุษย์ตามธรรมชาตินั้นมีชีวิตความเป็นอยู่อย่างง่าย และมีความสะดวกสบาย แต่การที่มนุษย์มีจำนวนเพิ่มขึ้นและ</a:t>
            </a:r>
            <a:r>
              <a:rPr lang="th-TH" sz="2400" dirty="0" err="1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sz="2400" dirty="0">
                <a:latin typeface="Angsana New" pitchFamily="18" charset="-34"/>
                <a:cs typeface="Angsana New" pitchFamily="18" charset="-34"/>
              </a:rPr>
              <a:t>ธรรมหรือความเจริญสมัยใหม่ เป็นปัจจัยที่นำมาซึ่งความชั่วร้าย ดังนั้นมนุษย์จึงถูกบังคับให้จำต้องละทิ้งสภาพอันสุขสมบูรณ์นั้นและทำสัญญาสังคมขึ้น ทั้งนี้ก็เพื่อให้ได้มาซึ่งความเป็นระเบียบเรียบร้อย</a:t>
            </a:r>
          </a:p>
          <a:p>
            <a:pPr marL="64008" indent="0">
              <a:buNone/>
            </a:pPr>
            <a:endParaRPr lang="th-TH" sz="2400" dirty="0">
              <a:latin typeface="JasmineUPC" pitchFamily="18" charset="-34"/>
              <a:cs typeface="JasmineUPC" pitchFamily="18" charset="-34"/>
            </a:endParaRP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-8722" y="0"/>
            <a:ext cx="9144000" cy="5486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>
                <a:latin typeface="JasmineUPC" pitchFamily="18" charset="-34"/>
                <a:cs typeface="JasmineUPC" pitchFamily="18" charset="-34"/>
              </a:rPr>
              <a:t>**ทฤษฎีสัญญาสังคม (</a:t>
            </a:r>
            <a:r>
              <a:rPr lang="en-US" sz="3200" dirty="0">
                <a:latin typeface="JasmineUPC" pitchFamily="18" charset="-34"/>
                <a:cs typeface="JasmineUPC" pitchFamily="18" charset="-34"/>
              </a:rPr>
              <a:t>Social Contract Theories  of  Society)</a:t>
            </a:r>
            <a:endParaRPr lang="th-TH" sz="3200" dirty="0"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396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ในแต่ระบบ (ยกเว้นระบบคอมมิวนิสต์)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มาร์ก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เห็นว่า มีการขัดแย้งกันอย่างรุนแรงระหว่างชนชั้น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ชนชั้น คือ</a:t>
            </a:r>
          </a:p>
          <a:p>
            <a:pPr>
              <a:buClr>
                <a:schemeClr val="tx2"/>
              </a:buCl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ในระบบทาส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มีการขัดแย้งและต่อสู้ระหว่างนายกับบ่าว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ในระบบศักดินา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มีการขัดแย้งและต่อสู้ระหว่างเจ้าขุนมูลนายกับไพร่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ในระบบทุนนิยม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มีการขัดแย้งและต่อสู้ระหว่างนายทุนกับชนชั้นกรรมาชีพ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นอกจาก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มาร์กซ์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แล้วยังมีนักสังคมวิทยาคนอื่นๆ ที่มองการเปลี่ยนแปลงว่าเกิดขึ้นจากการขัดแย้งได้แก่ ซี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ไรท์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มิลส์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Mills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เลอ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วิส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โค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เซอร์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Coser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และ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ราลฟ์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ดาห์เรนดอร์ฟ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Dahrendorf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/>
              <a:t>*</a:t>
            </a:r>
            <a:r>
              <a:rPr lang="th-TH" dirty="0" smtClean="0"/>
              <a:t> นักคิดทฤษฎีการขัดแย้ง ถือว่า สังคมอยู่ในสภาวะแห่งการขัดแย้งระหว่างกลุ่มต่างๆ ซึ่ง</a:t>
            </a:r>
            <a:r>
              <a:rPr lang="th-TH" dirty="0" err="1" smtClean="0"/>
              <a:t>มาร์กซ์</a:t>
            </a:r>
            <a:r>
              <a:rPr lang="th-TH" dirty="0" smtClean="0"/>
              <a:t>เห็นว่า การขัดแย้งเกิดขึ้นระหว่างชนชั้นต่างๆ ส่วนนักคิดแนวการหน้าที่เชื่อว่าสังคมโดยปกติมีสภาพสมดุล</a:t>
            </a:r>
            <a:endParaRPr lang="en-US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กระบวนการเปลี่ยนแปลงสังคมและวัฒนธรรม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กระบวนการเปลี่ยนแปลงสังคมและวัฒนธรรมขึ้นอยู่กับกระบวนความคิดของมนุษย์ ได้แก่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การขอยืม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Borrowing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เป็นการรับเอาเทคนิค แนวความคิด หรือวัตถุต่างๆ ของสังคมอื่นมาใช้ โดยดูถึงความเหมาะสมของสิ่งที่รับเอามาใช้ได้หรือเป็นที่ยอมรับในสังคมหรือไม่ เช่น การนำเอาระบอบการปกครองแบบประชาธิปไตยมาใช้ การรับวัฒนธรรมต่างๆมาใช้ เช่นรถยนต์ เครื่องใช้ไฟฟ้า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นวัตกรรม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Innovation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หรือการคิดค้นสิ่งใหม่ๆ ที่ต่างไปจากรูปแบบเดิม ซึ่งหมายถึงความคิด พฤติกรรม หรือสิ่งของที่เป็นของใหม่ โดยใช้คลุมทั้งหมดในเรื่องเปลี่ยนแปลงและเกิดสิ่งใหม่ขึ้นดังนั้นนวัตกรรมจะใช้ในความหมายที่รวมถึงการค้นพบและการประดิษฐ์ด้วย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การค้นพบ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Discovery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เป็นการพบข้อเท็จซึ่งไม่เคยรู้มาก่อน ทำให้ได้ความรู้สึกใหม่เป็นการเพิ่มพูนเกี่ยวกับโลก เป็นการร่วมในความคิดของมนุษย์ในการพิสูจน์ค้นหาข้อเท็จจริง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การประดิษฐ์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i="1" dirty="0" smtClean="0">
                <a:latin typeface="Angsana New" pitchFamily="18" charset="-34"/>
                <a:cs typeface="Angsana New" pitchFamily="18" charset="-34"/>
              </a:rPr>
              <a:t>Invention</a:t>
            </a:r>
            <a:r>
              <a:rPr lang="th-TH" i="1" dirty="0" smtClean="0">
                <a:latin typeface="Angsana New" pitchFamily="18" charset="-34"/>
                <a:cs typeface="Angsana New" pitchFamily="18" charset="-34"/>
              </a:rPr>
              <a:t>) ได้แก่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สิ่งที่เกิดขึ้นจากการรวมเอาเทคนิค วิธีการ หรือความคิดที่มีอยู่ก่อน และความรู้ในวัฒนธรรม เป็นการร่วมในความคิดของมนุษย์ในการพิสูจน์สิ่งอื่นขึ้นมา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วิ</a:t>
            </a:r>
            <a:r>
              <a:rPr lang="th-TH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ลเลียม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อ็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อก</a:t>
            </a:r>
            <a:r>
              <a:rPr lang="th-TH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เบิร์น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Wiliam</a:t>
            </a: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Ogburn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นักสังคมวิทยาชาวอเมริกันได้เน้นถึงความสำคัญของการประดิษฐ์คิดค้นทางวัฒนธรรมว่า เป็นปัจจัยที่เกิดให้เกิดการเปลี่ยนแปลง และการเปลี่ยนแปลงที่เกิดขึ้นอาจก่อให้เกิด ความล่าทางวัฒนธรรม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(Cultural Lag)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ความเฉื่อยหรือความล่าทางวัฒนธรรม เกิดขึ้นจากอัตราการที่เปลี่ยนแปลงของส่วนต่างๆของวัฒนธรรมที่เป็นไปโดยไม่เท่ากัน หรือมักจะเกิดปัญหาหรือความยุ่งยากขึ้น ซึ่งแยกเป็น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ประเภท ดังนี้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อัตราการเปลี่ยนแปลงระหว่างวัฒนธรรมทางวัตถุต่อวัตถุเปลี่ยนแปลงไปไม่เท่ากัน เช่น รถยนต์มีอัตราการเกิดขึ้นมาก แต่ถนนเพิ่มขึ้นในปริมาณที่น้อยกว่า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อัตราการเปลี่ยนแปลงระหว่างทางวัฒนธรรมทางวัตถุต่อวัตถุเป็นไปโดยไม่เท่ากัน เช่นอาคารบ้านเรือนเจริญมาก แต่จิตใจและศีลธรรมเจริญช้ากว่า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การกระจาย</a:t>
            </a:r>
            <a:r>
              <a:rPr lang="en-US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(Diffusion)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โดยการกระจายทางวัฒนธรรม หมายถึง การที่วัฒนธรรมจากสังคมหนึ่งกระจายไปสู่สังคมอื่น ซึ่งเกิดขึ้นเมื่อสังคมอื่นมีการติดต่อกันเป็นกระบวนการที่มีทั้งการให้และรับการรับ เช่น วงดนตรี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แจ๊ส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ซึ่งดั้งเดิมเป็นวงดนตรีของคนผิวดำ เกิดขึ้นครั้งแรกในนิ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วออร์ลีนส์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ได้เผยแพร่ไปทั่วสหรัฐฯและรู้จักกันดีไปทั่วโลก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ตัวอย่างของการกระจายทางวัฒนธรรม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ได้แก่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การที่ให้คนไทยรับเอาวัฒนธรรมการแต่งกายแบบสากลนิยมจากตะวันตก เช่น การผูก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เนค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ไท ใส่เสื้อนอก ใส่กระโปรง ใส่รองเท้าถุงเท้า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คนไทยรับเอาศาสนาพุทธมาจากอินเดีย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การใช้ศัพท์ภาษาต่างประเทศ เช่น อังกฤษ (ทีวี คอมพิวเตอร์ อินเทอร์เน็ต) จีน(แป๊ะเจี๊ยะ เกาเหลา)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การมีสนานบันเทิงในสังคมไทย เช่น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คอฟฟี่ช็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อป โบว์ลิ่ง ไนต์คลับ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การผสมผสานทางวัฒนธรรม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Acculturation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หมายถึง การปรับปรุงวัฒนธรรมใหม่ให้เข้ากันได้เข้ากับวัฒนธรรมเดิม กล่าวคือ เมื่อมีการกระจายเผยแพร่วัฒนธรรมแล้ว สังคมที่รับเอาวัฒนธรรมนั้นๆ ไปจะต้องมีการปรับปรุงผสมผสานให้เข้ากันได้กับวัฒนธรรมเดิมที่มีอยู่ก่อนหน้านี้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ปัจจัยที่เกี่ยวข้องกับการเปลี่ยนแปลงสังคมและวัฒนธรรม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ปัจจัยที่ทำให้เกิดการเปลี่ยนแปลงสังคมและวัฒนธรรม มีดังนี้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สภาพแวดล้อมทางกายภาพ ซึ่งเป็นสภาพแวดล้อมของมนุษย์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การเปลี่ยนแปลงทางประชากร เช่น การกระจานตัวของประชาชร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การอยู่โดดเดี่ยวและการติดต่อหรือการประสบกันทางวัฒนธรรม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โครงสร้างทางสังคมและวัฒนธรรม เช่น สังคมที่เน้นหรือยึดถือปัจเจกบุคคลจะเกิดการเปลี่ยนแปลงได้ง่ายมาก ส่วนสังคมที่มีแนวโน้มชอบการเปลี่ยนแปลงน้อย ไม่ยอมรับสิ่งใหม่ หรือเน้นรูปแบบความเป็นอันหนึ่งอันเดียวกันของสังคมและฝึกให้บุคคลรับผิดชอบต่อกลุ่ม จะยอมรับการเปลี่ยนแปลงน้อยมาก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5.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ทัศนคติและคุณค่า เช่น ความภูมิใจในความก้าวหน้าและทันสมัย เป็นทัศนคติของคนในสังคมที่จะก่อให้เกิดการเปลี่ยนแปลงได้ง่าย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6.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การเล็งเห็นความจำเป็น เช่น นโยบายของรัฐ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7.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พื้นฐานทางวัฒนธรรม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การต่อต้านและยอมรับการเปลี่ยนแปลงสังคมขึ้นอยู่กับปัจจัยสำคัญ  ดังนี้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ทัศนคติและคุณค่าเฉพาะทั้งในด้านวัตถุธรรมและนามธรรม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การแสดงและสาธิตของใหม่ ซึ่งการยอมรับสิ่งใหม่ ๆ จะเป็นไปโดยรวดเร็ว เมื่อแสดงให้เห็นถึงประโยชน์ได้ง่ายและชัดเจน โดยการสาธิตสิ่งใหม่อย่างชัดแจ้งและเข้าใจง่ายก็ง่ายต่อการยอมรับ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ความเหมาะสมและเข้ากันได้กับวัฒนธรรมเดิม ก็จะเกิดการยอมรับได้ง่าย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ความสิ้นเปลือง จะทำให้การยอมรับเกิดขึ้นได้ยาก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การเปลี่ยนแปลงรูปแบบของสังคม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endParaRPr lang="en-US" b="1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เดวิด 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ริส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แมน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David Riesman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ได้แบ่งสังคมออกเป็น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รูปแบบ และเปลี่ยนแปลงเป็นขั้นตอน 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สังคมประเพณีนำ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คนในสังคมจะยึดถือระเบียบกฎเกณฑ์ เชื่อฟังอาวุโสที่เป็นผู้นำ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สังคมสำนึกนำ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คนในสังคมจะมีความสำนึกรับผิดชอบต่อสิ่งต่างๆ โดยคำนึงถึงความเจริญก้าวหน้าของสังคม เป็นระยะที่สังคมกำลังพัฒนา และทุกคนจะร่วมกันทำงาน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สังคมผู้อื่นนำ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เนื่องจากสังคมได้เจริญก้าวหน้าไปมาก คนในสังคมจะคำนึงถึงว่าควรจะมีคนกลุ่มหนึ่งทำหน้าที่เป็นผู้นำ และเป็นตัวแทนดำเนินการให้มีการเปลี่ยนแปลงเกิดขึ้น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ลักษณะของสังคมอเมริกันเป็นไปตามรูปแบบที่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ริส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แมนได้กล่าวไว้ ส่วนสังคมไทยได้ข้ามขั้นตอนจากรูปแบสังคมประเพณีนำสู่สังคมอื่นนำ โดยขาดขั้นตอนในรูปแบบของสังคมสำนึกนำ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2214554"/>
            <a:ext cx="9144000" cy="18573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>
              <a:buNone/>
            </a:pPr>
            <a:endParaRPr lang="th-TH" dirty="0" smtClean="0"/>
          </a:p>
          <a:p>
            <a:pPr algn="ctr">
              <a:buNone/>
            </a:pPr>
            <a:r>
              <a:rPr lang="th-TH" sz="4400" b="1" dirty="0" smtClean="0">
                <a:solidFill>
                  <a:schemeClr val="bg1"/>
                </a:solidFill>
              </a:rPr>
              <a:t>บทที่ </a:t>
            </a:r>
            <a:r>
              <a:rPr lang="en-US" sz="4400" b="1" dirty="0" smtClean="0">
                <a:solidFill>
                  <a:schemeClr val="bg1"/>
                </a:solidFill>
              </a:rPr>
              <a:t>16</a:t>
            </a:r>
            <a:r>
              <a:rPr lang="th-TH" sz="4400" b="1" dirty="0" smtClean="0">
                <a:solidFill>
                  <a:schemeClr val="bg1"/>
                </a:solidFill>
              </a:rPr>
              <a:t> </a:t>
            </a:r>
          </a:p>
          <a:p>
            <a:pPr algn="ctr">
              <a:buNone/>
            </a:pPr>
            <a:r>
              <a:rPr lang="th-TH" sz="4400" b="1" dirty="0" smtClean="0">
                <a:solidFill>
                  <a:schemeClr val="bg1"/>
                </a:solidFill>
              </a:rPr>
              <a:t>สังคมวิทยาชนบท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สังคมวิทยาชนบท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Rural Sociology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หมายถึง สังคมวิทยาเฉพาะทางที่มุ่งศึกษาถึงชาวไร่ 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ชาวนา ชาวสวน ชาวประมง ตลอดถึงลักษณะความสัมพันธ์และปรากฏการณ์ทั้งหลายทั้ง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ปวงที่เกิดขึ้นในสังคมชนบท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เบอร์ทรันด์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Bertrand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ได้ให้ความหมายของสังคมวิทยาชนบทไว้ว่า สังคมวิทยาชนบท คือ การศึกษาความสัมพันธ์ของคนที่อยู่ในสภาพแวดล้อมที่อยู่ในชนบท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   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ดร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นิพนธ์ คันธเสวี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ได้พูดถึงสังคมวิทยาชนบทว่า เป็นวิทยาการที่สำคัญสาขาหนึ่งของสังคมวิทยาทั่วไป สังคมวิทยาชนบทเป็นจำพวกสังคมวิทยาเฉพาะ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ประวัติความเป็นมาของสังคมวิทยาชนบท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การศึกษาเกี่ยวกับชนบทได้เริ่มมีมานานในยุโรปและสหรัฐอเมริกา ซึ่งมีผู้ได้รับการยกย่องว่าเป็นนักสังคมวิทยาชนบทคนแรกของโลก คือ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ปิแยร์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เลอเปล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Pierre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Le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Piay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นักสังคมวิทยาชาวฝรั่งเศส ได้ทำการศึกษาคันคว้าเกี่ยวกับครอบครัวชนบทละองค์การต่างๆ ในชนบท โดยการใช้หลักสังเกตเหตุการณ์ การเก็บการรวบรวมข้อมูลต่างๆ ด้วยวิธีการวิทยาศาสตร์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การศึกษาสังคมวิทยาชนบทตามแนวสังคมวิทยาในสหรัฐอเมริกานั้น ปรากฏว่าวิทยาลัยและมหาวิทยาลัยต่างๆ ได้ยอมรับบรรจุไว้ในหลักสูตรเมื่อประมาน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ทศวรรษ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ปี) ก่อนสิ้นทศวรรษที่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19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นี้เอง โดยมหาวิทยาลัยที่เปิดสอนสังคมวิทยาชนบทในระยะแรกเริ่มคือ มหาวิทยาลัยชิคาโก และมหาวิทยาลัยโคลัมเบีย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การศึกษาสังคมวิทยาชนบทในสหรัฐอเมริกาในยุคบุกเบิกนี้ได้รับการเอาใจใส่กว้างขวางยิ่งขึ้น เมื่อประธานาธิบดี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รูสเวลท์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Roosevelt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ได้ตั้ง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คณะกรรมาธิการเกี่ยวกับชีวิตชนบท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ขึ้นในปี ค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.1920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เพื่อส่งเสริมสนับสนุนการศึกษาวิจัยเกี่ยวกับชีวิตในชนบทให้ได้รับการเอาใจใส่พัฒนายิ่งขึ้น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สังคมวิทยาชนบทได้เข้าสู่ยุคแห่งความเจริญเติบโตเต็มที่ศตวรรษที่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(ค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.1930–1945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เพราะเป็นช่วงที่มีการศึกษาวิจัยเกี่ยวกับชนบทอย่างกว้างขวาง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ต่อมาภายหลังสงครามโลกครั้งที่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ได้มีการศึกษาค้นคว้าวิชาสังคมวิทยาชนบทกันอย่างแพร่หลายในประเทศต่างๆ ทั้งในแถบยุโรป ลาตินอเมริกา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ริกา และเอเชีย ทั้งนี้เพราะประชากรส่วนใหญ่ของประเทศต่างๆเหล่านี้ต่างก็อยู่ในชนบท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3573016"/>
            <a:ext cx="9144000" cy="2880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07504" y="1556792"/>
            <a:ext cx="8856984" cy="1800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-55984" y="0"/>
            <a:ext cx="9199984" cy="6858000"/>
          </a:xfrm>
        </p:spPr>
        <p:txBody>
          <a:bodyPr/>
          <a:lstStyle/>
          <a:p>
            <a:pPr marL="64008" indent="0">
              <a:buNone/>
            </a:pPr>
            <a:endParaRPr lang="th-TH" dirty="0" smtClean="0"/>
          </a:p>
          <a:p>
            <a:pPr marL="64008" indent="0">
              <a:buNone/>
            </a:pPr>
            <a:endParaRPr lang="th-TH" dirty="0"/>
          </a:p>
          <a:p>
            <a:pPr marL="64008" indent="0">
              <a:buNone/>
            </a:pPr>
            <a:endParaRPr lang="th-TH" sz="2800" dirty="0" smtClean="0">
              <a:latin typeface="JasmineUPC" pitchFamily="18" charset="-34"/>
              <a:cs typeface="JasmineUPC" pitchFamily="18" charset="-34"/>
            </a:endParaRPr>
          </a:p>
          <a:p>
            <a:pPr marL="64008" indent="0">
              <a:buNone/>
            </a:pPr>
            <a:r>
              <a:rPr lang="th-TH" sz="2800" dirty="0" smtClean="0">
                <a:latin typeface="JasmineUPC" pitchFamily="18" charset="-34"/>
                <a:cs typeface="JasmineUPC" pitchFamily="18" charset="-34"/>
              </a:rPr>
              <a:t>”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มนุษย์สามารถดำเนินชีวิตอยู่ได้โดยไม่จำเป็นต้องอาศัยสังคม”ซึ่งขัดกับความเชื่อทางสังคมวิทยาที่ว่า มนุษย์จะมีความเป็นมนุษย์โดยสมบูรณ์ได้ก็ต่อเมื่อเขาเจริญเติบโตภายในสังคมและได้เรียนรู้ระเบียบของสังคมเท่านั้น</a:t>
            </a:r>
            <a:endParaRPr lang="th-TH" sz="2800" dirty="0">
              <a:latin typeface="JasmineUPC" pitchFamily="18" charset="-34"/>
              <a:cs typeface="JasmineUPC" pitchFamily="18" charset="-34"/>
            </a:endParaRPr>
          </a:p>
          <a:p>
            <a:pPr marL="64008" indent="0">
              <a:buNone/>
            </a:pPr>
            <a:endParaRPr lang="th-TH" sz="2800" dirty="0" smtClean="0">
              <a:latin typeface="JasmineUPC" pitchFamily="18" charset="-34"/>
              <a:cs typeface="JasmineUPC" pitchFamily="18" charset="-34"/>
            </a:endParaRPr>
          </a:p>
          <a:p>
            <a:pPr marL="64008" indent="0">
              <a:buNone/>
            </a:pPr>
            <a:endParaRPr lang="th-TH" sz="2800" dirty="0" smtClean="0">
              <a:latin typeface="JasmineUPC" pitchFamily="18" charset="-34"/>
              <a:cs typeface="JasmineUPC" pitchFamily="18" charset="-34"/>
            </a:endParaRPr>
          </a:p>
          <a:p>
            <a:pPr marL="64008" indent="0">
              <a:buNone/>
            </a:pPr>
            <a:r>
              <a:rPr lang="th-TH" sz="2400" i="1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การ</a:t>
            </a:r>
            <a:r>
              <a:rPr lang="th-TH" sz="2400" i="1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อบรมให้เรียนรู้ระเบียบของสังคม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 (</a:t>
            </a:r>
            <a:r>
              <a:rPr lang="en-US" sz="2400" dirty="0">
                <a:latin typeface="JasmineUPC" pitchFamily="18" charset="-34"/>
                <a:cs typeface="JasmineUPC" pitchFamily="18" charset="-34"/>
              </a:rPr>
              <a:t>Socialization</a:t>
            </a:r>
            <a:r>
              <a:rPr lang="en-US" sz="2400" dirty="0" smtClean="0">
                <a:latin typeface="JasmineUPC" pitchFamily="18" charset="-34"/>
                <a:cs typeface="JasmineUPC" pitchFamily="18" charset="-34"/>
              </a:rPr>
              <a:t>)</a:t>
            </a:r>
            <a:r>
              <a:rPr lang="th-TH" sz="2400" dirty="0" smtClean="0">
                <a:latin typeface="JasmineUPC" pitchFamily="18" charset="-34"/>
                <a:cs typeface="JasmineUPC" pitchFamily="18" charset="-34"/>
              </a:rPr>
              <a:t> หรือ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สังคมประกฤติ คือ การถ่ายทอดทางวัฒนธรรมและการพัฒนาบุคลิกภาพ </a:t>
            </a:r>
            <a:endParaRPr lang="th-TH" sz="2400" dirty="0" smtClean="0">
              <a:latin typeface="JasmineUPC" pitchFamily="18" charset="-34"/>
              <a:cs typeface="JasmineUPC" pitchFamily="18" charset="-34"/>
            </a:endParaRPr>
          </a:p>
          <a:p>
            <a:pPr marL="64008" indent="0">
              <a:buNone/>
            </a:pPr>
            <a:r>
              <a:rPr lang="th-TH" sz="2400" dirty="0">
                <a:latin typeface="JasmineUPC" pitchFamily="18" charset="-34"/>
                <a:cs typeface="JasmineUPC" pitchFamily="18" charset="-34"/>
              </a:rPr>
              <a:t>	</a:t>
            </a:r>
            <a:r>
              <a:rPr lang="th-TH" sz="2400" dirty="0" smtClean="0">
                <a:latin typeface="JasmineUPC" pitchFamily="18" charset="-34"/>
                <a:cs typeface="JasmineUPC" pitchFamily="18" charset="-34"/>
              </a:rPr>
              <a:t>โดย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นักสังคมวิทยา เห็นว่า มนุษย์จะมีสภาพความเป็นมนุษย์โดยสมบูรณ์ก็ต่อเมื่อเขาได้เป็นสมาชิกของสังคมและได้เรียนรู้ระเบียบของสังคม มิฉะนั้นแล้วเขาผู้นั้นจะไม่มีพฤติกรรมของมนุษย์ที่อาศัยอยู่รวมกันในสังคมเลย จะมีก็แต่ร่างกายเท่านั้นที่เป็นมนุษย์ ดังในกรณีตัวอย่างของเด็กหญิงกมลา หรือ เมาคลีลูกหมาป่า เด็กหญิงแอนนา และเด็กหญิงอิสสะเบล เป็นต้น</a:t>
            </a:r>
          </a:p>
          <a:p>
            <a:pPr marL="64008" indent="0">
              <a:buNone/>
            </a:pPr>
            <a:endParaRPr lang="th-TH" dirty="0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35496" y="34482"/>
            <a:ext cx="9108504" cy="9087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 smtClean="0">
                <a:latin typeface="JasmineUPC" pitchFamily="18" charset="-34"/>
                <a:cs typeface="JasmineUPC" pitchFamily="18" charset="-34"/>
              </a:rPr>
              <a:t>ข้อบกพร่อง</a:t>
            </a:r>
            <a:r>
              <a:rPr lang="th-TH" sz="2800" dirty="0">
                <a:latin typeface="JasmineUPC" pitchFamily="18" charset="-34"/>
                <a:cs typeface="JasmineUPC" pitchFamily="18" charset="-34"/>
              </a:rPr>
              <a:t>ประการสำคัญของทฤษฎีสัญญาสังคมที่ทำให้ไม่ได้รับความนิยมในปัจจุบัน คือ การอธิบายแนวความคิดที่ว่า</a:t>
            </a:r>
          </a:p>
        </p:txBody>
      </p:sp>
    </p:spTree>
    <p:extLst>
      <p:ext uri="{BB962C8B-B14F-4D97-AF65-F5344CB8AC3E}">
        <p14:creationId xmlns:p14="http://schemas.microsoft.com/office/powerpoint/2010/main" val="97596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สำหรับประเทศไทยแต่เดิมได้มีการสอนเกี่ยวกับชนบท  โดยมีเนื้อหารวมอยู่ในวิชาเศรษฐศาสตร์ เศรษฐศาสตร์เกษตร และวิชาวัฒนธรรม ซึ่งมีสอนกันในมหาวิทยาลัยธรรมศาสตร์และเกษตรศาสตร์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ส่วนมหาวิทยาลัยรามคำแหงได้เปิดสอนเกี่ยวกับสังคมวิทยาชนบทในกระบวนวิชา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สังคมชาวบ้านนา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Folk Society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ขึ้นในภาค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ปีการศึกษา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2519</a:t>
            </a: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ความจำเป็นที่ต้องศึกษาสังคมวิทยาชนบท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สาเหตุที่สังคมวิทยาชนบทมีความสำคัญที่จะต้องศึกษาเพราะ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*1.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ชาวโลกส่วนใหญ่เป็นชนบท ซึ่งจากรายงานขององค์การสหประชาชาติพบว่า ในปี ค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.1950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ประชากรทั่วโลกประกอบอาชีพเกษตรกรรมอยู่ในชนบทถึง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64%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แต่ในปี ค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.1970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ได้ลดลงเหลือ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52%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เพื่อต้องการทราบถึงวิถีชีวิตความเป็นอยู่ที่แท้จริง อันเป็นแนวทางสร้างความเข้าใจและสัมพันธ์อันดีระหว่างชาวเมืองกับชาวชนบท  ซึ่งต้องมุ่งพัฒนาชาติในด้านต่างๆ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เพื่อประโยชน์ในด้านการพัฒนาชนบท ซึ่งต้องมุ่งพัฒนาคนเป็นอันดับแรก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เพื่อจะทราบถึงความสัมพันธ์ระหว่างเมืองชนบทเช่น ชาวเมืองต้องพึ่งพาอาศัยชนบทในด้านผลิตผลการเกษตร หรือเป็นผู้ผลิตอาหารมาจำหน่ายจ่ายแจกเพื่อการบริโภค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ชนบทหรือบ้านนอกมีความหมายใน </a:t>
            </a: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แง่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ดังนี้คือ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ความหมายในแง่เขตที่ตั้ง ชนบท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หมายถึง เขตพื้นที่ที่ตั้งอยู่นอกเขตเมือง อยู่นอกเขตเทศบาล เป็นเขตที่มีความเจริญทางด้านวัตถุน้อย เป็นพื้นที่ที่แวดล้อมไปด้วยทุ่งนา ป่าเขา แม่น้ำ ลำธาร ทะเล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ความหมายในแง่ความสัมพันธ์ระหว่างบุคคลในสังคม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ซึ่งในแง่สังคมวิทยาส่วนใหญ่จะถือเกณฑ์การแบ่งเมืองกับชนบท โดยคนในชนบทจะมีความสัมพันธ์อันดีต่อกัน รู้จักกันตลอดหัวบ้านท้ายบ้าน มีระบบเครือญาติเข้มข้น ยึดมั่นในขนบธรรมเนียมประเพณีและวัฒนธรรม หรือเป็นสังคมแบบประเพณีนำ ทุกคนในครอบครัวต่างก็ใช้แรงงานช่วยกันในไร่นา มีลักษณะเป็นครอบครัวใหญ่ที่เป็นทั้งสถาบันผู้ผลิตและผู้บริโภค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7151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คุณสมบัติดั้งเดิมของชุมชนชนบท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คุณสมบัติดั้งเดิมของชุมชนชนบทมีลักษณะสำคัญ </a:t>
            </a:r>
            <a:r>
              <a:rPr lang="en-US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4 </a:t>
            </a: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ประการ 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คือ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มีความโดดเดี่ยว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Lsolation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โดยทั่วไปหมู่บ้านชนบทมักจะตั้งอยู่เป็นหม่อม ๆ หรือไม่ก็ต้องกระจัดกระจายกันอยู่ตามไร่นาอันเป็นที่ทำกินของใครของมัน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มีความเป็นอันหนึ่งอันเดียวกัน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Homogeneity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ทั้งในด้านเชื้อชาติ ประเพณี และภูมิหลังทางวัฒนธรรม ทั้งนี้เพราะอพยพมาจากแหล่งเดียวกันหรือมีความเกี่ยวดองกันทางสายโลหิต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มีการใช้แรงงานเพื่อการเกษตร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Agricultural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Empioyment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ลักษณะวิถีชีวิตความเป็นอยู่ประจำวันจะเกี่ยวพันกับเกษตรกรรมไม่ทางตรงอ้อม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มีการเศรษฐกิจเพื่อการบริโภค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Subusistence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Economy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)โดยครอบครัวจะเป็นทั้งหน่วยผลิตและหน่วยบริโภค มีทั้งปลูกพืช เลี้ยงสัตว์ไว้ใช้งาน และเลี้ยงสัตว์ไว้เป็นอาหาร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/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ปัจจุบันชนบทได้เปลี่ยนแปลงไปจากเดิมมาก และมีแนวโน้มที่จะเปลี่ยนแปลงมากยิ่งขึ้นในอนาคตทั้งนี้เนื่องจากสาเหตุสำคัญ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ประการ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สาเหตุจากภายในสังคมชนบทเอง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เช่น การเพิ่มขึ้นของประชากรทำให้เกิดปัญหาพื้นที่ทำกินและที่อยู่อาศัยฯลฯ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สาเหตุจากภายนอกสังคมชนบท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เนื่องจากการคมนาคมติดต่อสื่อสารในปัจจุบันมีความสะดวก ทำให้วัฒนธรรมของเมืองไหลบ่าสู่ชนบทอย่างรวดเร็วฯลฯ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สิ่งสำคัญที่ชุมชนชนบทเปลี่ยนแปลงไปในปัจจุบัน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ความโดดเดี่ยวลดน้อยลง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ทั้งนี้เนื่องจากชาวชนบทมีการติดต่อสัมพันธ์กับชาวเมืองมากขึ้น ทำให้มีการแลกเปลี่ยนทัศนะ ข้อคิดเห็น ประเพณี และวัฒนธรรมซึ่งกันและกัน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การเกษตรเพื่อการค้า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ชาวชนบทเรียนรู้แนวทางทำมาค้าขาย รู้จักการเพิ่มผลผลิตทาง การเกษตร ด้วยการอาศัยเทคโนโลยีสมัยใหม่เข้ามาช่วย เช่น การใช้ปุ๋ยวิทยาศาสตร์ฯลฯ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ข้อแตกต่างระหว่างชนบทกับเมือง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ชนบทกับเมืองมีข้อแตกต่างที่สำคัญ </a:t>
            </a: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ด้าน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ดังนี้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ด้านประชากร ได้แก่</a:t>
            </a: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ขนาดและความหนาแน่น โดยประชากรในชนบทจะมีอัตราความหนาแน่นน้อยกว่า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ระดับการศึกษา โดยคนในชนบทจะมีระดับการศึกษาน้อยกว่าคนในเมือง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สถานภาพการสมรส โดยในชนบทคนโสดจะมีน้อยและการหย่าร้างก็มีน้อยกว่า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ระดับรายได้ โดยคนในชนบทจะมีระดับรายได้ต่ำกว่าคนในเมือง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ด้านนิเวศน์ ได้แก่</a:t>
            </a: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สิ่งแวดล้อม ในชนบทใกล้ชิดกับธรรมชาติ ทุ่งนา ป่าเขา แม่น้ำ ส่วนในเมืองจะแวดล้อมด้วยสิ่งที่มนุษย์สร้างขึ้น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การแบ่งพื้นที่ทำประโยชน์ ในชนบทมีพื้นที่ว่างไม่ได้ใช้ประโยชน์อยู่มาก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สิ่งแวดล้อมในการทำงาน ชาวชนบทส่วนใหญ่จะทำงานกลางแจ้ง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การพึ่งพาระหว่างหน่วยของสังคม คนชนบทต้องพึ่งพาตนเอง ไม่ต้องพึ่งพาผู้อื่นมาก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อาชีพ ชาวชนบทจะประกอบอาชีพเกษตรกรรม ส่วนชาวเมืองจะมีอาชีพแตกต่างกันไป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ด้านสังคมและวัฒนธรรม ได้แก่</a:t>
            </a: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สิ่งแวดล้อมทางด้านเชื้อชาติ เผ่าพันธุ์ ความเชื่อ และขนบธรรมเนียมประเพณี ในชนบทจะคล้ายคลึงกัน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การเคลื่อนย้าย ในชนบทชีวิตประจำวันไม่ต้องเคลื่อนย้ายมาก และไม่ต้องเคลื่อนย้ายไกล ส่วนในเมืองนั้นบ้านและที่ทำงานอยู่ห่างไกลกัน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การเคลื่อนย้ายทางสังคม ในชนบทการเลื่อนชั้นทางสังคมส่วนใหญ่จะเป็นการเลื่อนชั้นในแนวราบหรือแนวนอน การเลื่อนชั้นทางสังคมจึงมีน้อย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ครอบครัว ในชนบทจะมีลักษณะเป็นครอบครัวใหญ่ มีสมาชิกมาก ภรรยามีบทบาทน้อย ส่วนในเมืองเป็นครอบครัวขนาดเล็ก มีความเสมอภาค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บุคลิกภาพ ในชนบทการแสดงออกทางวัฒนธรรม จะเป็นแบบเรียบง่าย ไม่ซับซ้อน ส่วนคนในเมืองมีบุคลิกภาพคล่องแคล่วว่องไว แข่งกับเวลา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6)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สถาบันและองค์การทางสังคมต่างๆในชนบทมีสถาบันทางสังคมน้อย การรวมกลุ่มมีลักษณะการติดต่อสัมพันธ์กันแบบกลุ่มเครือญาติหรือกลุ่มปฐมภูมิ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7)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การควบคุมทางสังคม ในชนบทจะใช้ธรรมเนียม ประเพณี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ไสยศาสตร์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หรือบุคคลเป็นเครื่องควบคุม กล่าวคือ จารีตและวิถีประชาจะเป็นบรรทัดฐานที่ใช้มากที่สุด ในการควบคุมทาง    สังคมในชนบท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โครงสร้างของสังคมชนบท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สังคมชนบทประกอบด้วยโครงสร้างทางสังคม ดังนี้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ประชากร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นับเป็นโครงสร้างที่สำคัญของสังคม เพราะสังคมจะพัฒนาหรือไม่นั้นก็ขึ้นอยู่ กับคุณภาพของประชากร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การตั้งถิ่นฐาน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รูปแบบการตั้งถิ่นฐานของมนุษย์โดยทั่วไป แบ่งออกเป็น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ประเภท คือ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การตั้งถิ่นฐานที่ไม่มีการวางแผน โดยตั้งกระจายตามไร่นา ตามถนน และแม่น้ำลำคลอง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**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การตั้งถิ่นฐานที่มีการวางแผน เช่น นิคมสร้างตนเอง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การตั้งถิ่นฐานของหมู่บ้านชนบทไทยโดยทั่วไป จะเป็นแบบไม่มีการวางแผน โดยมีการตั้งถิ่นฐานแบบหมู่บ้านเกษตรกรรม ส่วนการตั้งถิ่นฐานชนิดที่มีการวางแผนนั้นนับว่ามีน้อยมาก คงมีแต่เฉพาะหมู่บ้านสหกรณ์ นิคมสร้างตนเอง และหมู่บ้านป่าไม้ที่รัฐบาลจัดตั้งขึ้นมาเท่านั้น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ระบบค่านิยม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การศึกษาค่านิยมในสังคมชนบท นับว่าเป็นกุญแจสำคัญที่จะนำไปสู่ความเข้าใจพฤติกรรมของคนชนบท ซึ่งจะเอื้ออำนวยต่อการติดต่อสัมพันธ์และการพัฒนาชนบทให้เป็นไปด้วยดีทุกด้าน ทั้งในด้านเศรษฐกิจ สังคม และ การเมือง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ตัวกำหนดค่านิยมในสังคมไทย คือ พระพุทธศาสนา ศาสนาพราหมณ์ ระบบศักดินา               ระบบเกษตรกรรม และ ระบบความเชื่อในอำนาจสิ่งศักดิ์สิทธิ์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ค่านิยมในสังคมชนบทไทยที่เด่นๆ ได้แก่ ความมั่งคั่ง อำนาจ การทำบุญ ความสนุกสนาน ความเป็นปัจเจกชนนิยม สิ่งศักดิ์สิทธิ์ โหราศาสตร์ การรักถิ่นฐานและญาติพี่น้อง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สถาบันครอบครัว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รอบครัวเป็นสถาบันทางสังคมสถาบันแรกที่เก่าแก่ที่สุดของมวลมนุษย์นับเป็นสถาบันที่จะแผ่ขยายและสืบทอดสังคมให้ยืนยาวต่อไปได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ครอบครัวในชนบทมีลักษณะเด่น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ดังนี้คือ 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เป็นครอบครัวขยายชั่วคราว แต่ปัจจุบันมีแนวโน้มแยกเป็นครอบครัวเดี่ยวมากขึ้น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เป็นครอบครัวแบบผัวเดียวเมียเดียว ยึดถือพ่อหรือผู้ชายเป็นใหญ่ในครอบครัว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มีความเข้มข้นทางความสัมพันธ์ทางสายโลหิต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ครอบครัวเป็นทั้งหน่วยผลิตและหน่วยบริโภค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นับถือเชื่อฟังผู้อาวุโส ยึดมั่นในขนบธรรมเนียมประเพณีวัฒนธรรม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6)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ไม่ค่อยสนใจในกิจการของบ้านเมือง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*5 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สถาบันทางการศึกษา</a:t>
            </a:r>
            <a:r>
              <a:rPr lang="th-TH" b="1" u="sng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การศึกษาโดยทั่วแบ่งออกเป็นการศึกษาในโรงเรียนและการศึกษานอกโรงเรียน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กศน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การศึกษาในชนบทไทยส่วนใหญ่เป็นการศึก</a:t>
            </a:r>
            <a:r>
              <a:rPr lang="th-TH" cap="small" dirty="0" smtClean="0">
                <a:latin typeface="Angsana New" pitchFamily="18" charset="-34"/>
                <a:cs typeface="Angsana New" pitchFamily="18" charset="-34"/>
              </a:rPr>
              <a:t>ษาในโรงเรียนและเป็นการศึกษาภาคบังคับ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*6 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สถาบันทางศาสนา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กิจกรรมในวิถีชีวิตของคนในสังคมชนบทจะเกี่ยวข้องกับศาสนาตั้งแต่ เกิดจนตาย โดยความเกี่ยวข้องสัมพันธ์กับศาสนาจะมีมากกว่าสังคมเมืองหรือสังคมอุตสาหกรรม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ชาวชนบทไทยส่วนใหญ่จะนับถือพุทธศาสนา ซึ่งตัวอย่างอิทธิพลของพุทธศาสนาที่มีต่อพฤติกรรมของชายไทยในชนบทก็คือ ส่วนใหญ่จะต้องบวชก่อนมีครอบครัว ดังสำนวนไทยที่ว่า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การบวชก่อนเบียด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โดยถ้าไม่บวชพระก็บวชเณร เพราะเชื่อว่าการบวชจะได้กุศลแรง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การปฏิบัติศาสนกิจของคนชนบทมักจะเน้นเรื่อง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พิธีกรรม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มากกว่าหลักธรรมคำสั่งสอน ของศาสนา โดยเฉพาะอย่างยิ่งชาวชนบทที่นับถือพุทธศาสนาแล้ว พิธีกรรมทางศาสนาจะผสมปนเปกันไปหมดทั้งความเชื่อแบบพุทธ ความเชื่อเรื่อง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ไสยศาสตร์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และความเชื่อแบบพราหมณ์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ในหมู่บ้านชนบทของไทย ความเชื่อเรื่องผีหรือสิ่งเหนือธรรมชาติมีอยู่ทั่วไป แม้ว่าในคำสอนของพระพุทธศาสนาจะเน้นในเรื่องเหตุผลโดยไม่เน้นความเชื่อเหนือธรรมชาติ แต่พุทธศาสนาในระดับชาวบ้านชนบทก็ยังเน้นความเชื่อในด้านสิ่งศักดิ์สิทธิ์เหนือธรรมชาติอยู่นั่นเ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7.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สถาบันทางเศรษฐกิจ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ในชนบทไทยสถาบันทางเศรษฐกิจจะเกี่ยวข้องกับการเกษตรกรรมทั้งนี้เพราะชาวชนบทส่วนใหญ่เป็นเกษตรกร และ ลักษณะเศรษฐกิจของประเทศก็ขึ้นอยู่กับผลิตผลทางการเกษตร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ดร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สมนึก ศรีปลั่ง ได้กล่าวถึงการใช้แรงงานในการเกษตรไว้ว่า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“…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ประชากรในวัยทำงานอยู่ในส่วนการเกษตรมี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78%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ของแรงงานในวัยทำงานทั้งหมดโดยภาคตะวันออกเฉียงเหนือมีอัตราส่วนมากที่สุดถึง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91%...”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8 .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สถาบันทางการเมือง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สถาบันทางการปกครองที่เข้าไปมีบทบาทต่อวิถีชีวิตของคนชนบท ได้แก่ ราชการบริหารส่วนภูมิภาค และราชการบริหารส่วนท้องถิ่น เช่น องค์การบริหารส่วนตำบล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อบต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9.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สถาบันทางอนามัน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ปัจจุบันกระทรวงสาธารณสุขได้เล็งเห็นถึงความทุกข์ยากและความเจ็บไข้ของประชาชนในชนบท และได้ให้ความสำคัญต่อการป้องกันโรคเป็นอันมาก โดยการระดมขุมพลังจากชาวบ้านให้มาทำหน้าที่ผู้สื่อข่าวสาธารณสุข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ผสส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และอาสาสมัครสุข  ประจำหมู่บ้าน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อสม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0" y="2492896"/>
            <a:ext cx="6192688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0" y="0"/>
            <a:ext cx="5220072" cy="54868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จุดมุ่งหมาย</a:t>
            </a:r>
            <a:r>
              <a:rPr lang="th-TH" dirty="0">
                <a:latin typeface="JasmineUPC" pitchFamily="18" charset="-34"/>
                <a:cs typeface="JasmineUPC" pitchFamily="18" charset="-34"/>
              </a:rPr>
              <a:t>ของสังคมประกฤติ (</a:t>
            </a:r>
            <a:r>
              <a:rPr lang="en-US" dirty="0">
                <a:latin typeface="JasmineUPC" pitchFamily="18" charset="-34"/>
                <a:cs typeface="JasmineUPC" pitchFamily="18" charset="-34"/>
              </a:rPr>
              <a:t>Socialization) </a:t>
            </a: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endParaRPr lang="th-TH" dirty="0"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หรือ </a:t>
            </a:r>
            <a:r>
              <a:rPr lang="th-TH" dirty="0">
                <a:latin typeface="JasmineUPC" pitchFamily="18" charset="-34"/>
                <a:cs typeface="JasmineUPC" pitchFamily="18" charset="-34"/>
              </a:rPr>
              <a:t>การอบรมสั่งสอนให้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รู้กฎระเบียบ</a:t>
            </a:r>
            <a:r>
              <a:rPr lang="th-TH" dirty="0">
                <a:latin typeface="JasmineUPC" pitchFamily="18" charset="-34"/>
                <a:cs typeface="JasmineUPC" pitchFamily="18" charset="-34"/>
              </a:rPr>
              <a:t>ของสังคม คือ การถ่ายทอดวัฒนธรรม และ การพัฒนาบุคลิกภาพ ซึ่งมีทั้งการอบรมสั่งสอนโดยตรง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และโดยทางอ้อม</a:t>
            </a:r>
          </a:p>
          <a:p>
            <a:pPr marL="0" indent="0">
              <a:buNone/>
            </a:pPr>
            <a:endParaRPr lang="th-TH" dirty="0"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ความ</a:t>
            </a:r>
            <a:r>
              <a:rPr lang="th-TH" dirty="0">
                <a:latin typeface="JasmineUPC" pitchFamily="18" charset="-34"/>
                <a:cs typeface="JasmineUPC" pitchFamily="18" charset="-34"/>
              </a:rPr>
              <a:t>มุ่งหมายของการอบรมให้เรียนรู้ระเบียบของสังคม </a:t>
            </a: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endParaRPr lang="th-TH" dirty="0"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r>
              <a:rPr lang="th-TH" dirty="0" smtClean="0">
                <a:latin typeface="JasmineUPC" pitchFamily="18" charset="-34"/>
                <a:cs typeface="JasmineUPC" pitchFamily="18" charset="-34"/>
              </a:rPr>
              <a:t>ได้แก่ </a:t>
            </a:r>
            <a:r>
              <a:rPr lang="th-TH" dirty="0">
                <a:latin typeface="JasmineUPC" pitchFamily="18" charset="-34"/>
                <a:cs typeface="JasmineUPC" pitchFamily="18" charset="-34"/>
              </a:rPr>
              <a:t>ปลูกฝังความมุ่งหวังของชีวิตเพื่อช่วยให้คนปฏิบัติตามระเบียบวินัย เพื่อสอนให้คนรู้จักบทบาททาง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สังคม</a:t>
            </a:r>
            <a:r>
              <a:rPr lang="th-TH" dirty="0">
                <a:latin typeface="JasmineUPC" pitchFamily="18" charset="-34"/>
                <a:cs typeface="JasmineUPC" pitchFamily="18" charset="-34"/>
              </a:rPr>
              <a:t>และทัศนคติต่างๆรวมทั้งเพื่อให้เกิดทักษะหรือความรู้ความชำนาญที่จะร่วมกิจกรรมกับผู้อื่น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69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การเปลี่ยนแปลงทางสังคมของสังคมชนบท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สาเหตุของการเปลี่ยนแปลงในสังคมชนบทเกิดจากปัจจัยสำคัญ </a:t>
            </a: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ประการ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**1.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สาเหตุจากภายในสังคมชนบทเอง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การเกิด การตาย การย้ายถิ่น                           การแปรปรวนของธรรมชาติ การประดิษฐ์คิดค้นสิ่งใหม่ผู้ร้ายหรือการสู้รบฯลฯ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**2.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สาเหตุจากภายนอกสังคมชนบท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การผสมผสานทางวัฒนธรรม การแพร่กระจายทางวัฒนธรรม การคมนาคมติดต่อสื่อสาร การพัฒนา การเลียนแบบ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การเปลี่ยนแปลงทางสังคมในชนบทมีมากมายหลายรูปแบบ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มีการเปลี่ยนแปลงระบบการผลิต การบริโภค ระบบตลาด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มีองค์การทางการเมืองเกิดขึ้นมากมายหลายกลุ่ม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มีการศึกษาเพิ่มขึ้น มีแนวความคิดเปลี่ยนแปลงไป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มีถนนหนทาง มีน้ำชลประทานเพื่อการเกษตร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รู้จักนำเอาทรัพยากรธรรมชาติในท้องถิ่นมาใช้ประโยชน์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6.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รู้จักทำงานร่วมกัน เคารพในความคิดเห็นของผู้อื่น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7.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รู้จักปรับปรุงเปลี่ยนแปลงประเพณีให้เหมาะสม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8.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รู้จักบำรุงรักษาสุขภาพอนามัย รู้จักใช้บริการทางการแพทย์แผนปัจจุบัน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9.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รู้จักการวางแผนครอบครัว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2571744"/>
            <a:ext cx="9144000" cy="200026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18573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*</a:t>
            </a:r>
            <a:r>
              <a:rPr lang="th-TH" b="1" dirty="0" smtClean="0"/>
              <a:t>หน่วยงานที่ทำหน้าที่พัฒนาชนบทส่วนใหญ่จะเป็นหน่วยของรัฐ เช่น กรมการพัฒนาชุมชน </a:t>
            </a:r>
          </a:p>
          <a:p>
            <a:pPr>
              <a:buNone/>
            </a:pPr>
            <a:r>
              <a:rPr lang="th-TH" b="1" dirty="0" smtClean="0"/>
              <a:t>กรมการปกครอง กรมชลประทาน กรมพัฒนาที่ดิน กรมส่งเสริมการเกษตร กรมส่งเสริมสหกรณ์ </a:t>
            </a:r>
          </a:p>
          <a:p>
            <a:pPr>
              <a:buNone/>
            </a:pPr>
            <a:r>
              <a:rPr lang="th-TH" b="1" dirty="0" smtClean="0"/>
              <a:t>สำนักงานการปฏิรูปที่ดินเพื่อเกษตรกรรม กรมทางหลวง กรมทางหลวงชนบท กรมอนามัยฯลฯ</a:t>
            </a:r>
            <a:endParaRPr lang="en-US" b="1" dirty="0" smtClean="0"/>
          </a:p>
          <a:p>
            <a:pPr>
              <a:buNone/>
            </a:pPr>
            <a:endParaRPr lang="th-TH" dirty="0" smtClean="0"/>
          </a:p>
          <a:p>
            <a:pPr algn="ctr">
              <a:buNone/>
            </a:pPr>
            <a:endParaRPr lang="th-TH" dirty="0" smtClean="0"/>
          </a:p>
          <a:p>
            <a:pPr algn="ctr">
              <a:buNone/>
            </a:pPr>
            <a:r>
              <a:rPr lang="th-TH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บทที่</a:t>
            </a:r>
            <a:r>
              <a:rPr lang="en-US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17</a:t>
            </a:r>
          </a:p>
          <a:p>
            <a:pPr algn="ctr">
              <a:buNone/>
            </a:pPr>
            <a:r>
              <a:rPr lang="th-TH" sz="4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สังคมวิทยานคร</a:t>
            </a:r>
            <a:endParaRPr lang="en-US" sz="4800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และมน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RoundRect">
            <a:avLst>
              <a:gd name="adj1" fmla="val 16667"/>
              <a:gd name="adj2" fmla="val 1247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สังคมวิทยานคร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Urban Sociology)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หรือสังคมวิทยานคร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สังคมวิทยาเมือง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จัดเป็นสาขาหนึ่งของสังคมวิทยา ซึ่งเป็นการศึกษาทางสังคมโดยเน้นหนักถึงวิถีชีวิตของมนุษย์ในเมืองและกระบวนการกลายเป็นเมืองปัญหาของเมืองลักษณะของประชากรในเขตเมือง และมักจะศึกษาเปรียบเทียบกับสังคมวิทยาชนบท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(Rural Sociology)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สังคมวิทยานคร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คือ การศึกษาสภาพต่างๆของเขตเมือง ซึ่งหมายถึง การศึกษาระบบสังคมวัฒนธรรม โครงสร้าง หน้าที่ และกระบวนการแห่งการกลายเป็นเมือง โดยในการศึกษาไม่ว่าจะเป็นสังคมชนบทหรือสังคมเมือง เรามักเน้นตรงจุดที่ว่า เมืองและชนบทนั้นแยกกันที่ตรงไหน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และมน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	ความหมายของเมือง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คำว่า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เมือง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ในประวัติศาสตร์ของ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กรีก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และโรมัน หมายถึง บริเวณที่อยู่ในเขตกำแพงเมืองเท่านั้นและต่อมาประเทศต่างๆก็ได้คำจำกัดความของ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เมือง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ไว้แตกต่างกันไป เช่น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สหรัฐอเมริกา 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เมือง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บริเวณที่มีคนตั้งแต่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2500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คนขึ้นไป ไม่ว่าบริเวณนั้นจะอยู่ในเขตหรือนอกเขตการปกครอง รวมทั้งบริเวณรอบๆที่เจริญแล้ว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*2.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ประเทศญี่ปุ่น 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เมือง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บริเวณชุมชนหนาแน่นที่อยู่ในเขตเทศบาล ที่มีความหนาแน่นของประชากร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4000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คนต่อตารางกิโลเมตร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ประเทศเดนมาร์ก 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เมือง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คือ บริเวณที่มีประชากรตั้งแต่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200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คนขึ้นไป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*4.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ประเทศไทย 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เมือง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เขตเทศบาลซึ่งประกอบได้ด้วยเขตเทศบาลนคร เขตเทศบาลเมือง และเขตเทศบาลตำบล โดยเทศบาลนครจะมีประชากรอาศัยอยู่หนาแน่นมากที่สุด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และมน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RoundRect">
            <a:avLst>
              <a:gd name="adj1" fmla="val 16667"/>
              <a:gd name="adj2" fmla="val 10572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ศาสตราจารย์ทอมลินสัน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Thomlinson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ได้รวบรวมปัจจัยต่างๆมาใช้อธิบาย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เมือง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ไว้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จำนวนประชากร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โดยชุมชนที่เป็นเขตเมืองจะมีจำนวนประชากรสูงกว่าที่กำหนดไว้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*2.</a:t>
            </a:r>
            <a:r>
              <a:rPr lang="th-TH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ความหนาแน่นของประชากร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เจฟเฟอร์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(Jefferson)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กล่าวว่า ชุมชนใดมีความหนาแน่นของประขากร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10000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คนต่อตารางไมล์ ชุมชนนั้นเป็นเมือง                              ส่วน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เอลด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ริดจ์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)(Eldridge)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ไม่เห็นด้วยกับ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เจฟเฟอร์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สัน โดยเขากล่าวว่า การกลายเป็นเมือง คือกระบวนการที่ประชากรมาอยู่รวมกัน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ประวัติศาสตร์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โดยดูว่าเคยเป็นเมืองมาในอดีตหรือไม่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พระราชบัญญัติการปกครอง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โดยรัฐบาลเป็นผู้กำหนดว่าชุมชนใดจะเป็นเขตเมือง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*5</a:t>
            </a:r>
            <a:r>
              <a:rPr lang="th-TH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สิ่งประดิษฐ์ที่มองเห็น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กล่าวคือ ส่วนประกอบของเมืองเป็นสิ่งที่มนุษย์สร้างขึ้น เช่น ถนน ตึกรามบ้านช่อง ทางน้ำ และสิ่งประดิษฐ์อื่นๆ โดย ไม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เออร์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(Meier)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ได้ให้คำจำกัดความว่า เมือง คือ สถานที่ซึ่งสะสมสิ่งประดิษฐ์ที่มนุษย์สร้างขึ้นจนกระทั่งทำให้สภาพแวดล้อมทางธรรมชาติหมดไป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6.</a:t>
            </a:r>
            <a:r>
              <a:rPr lang="th-TH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การดำรงชีวิต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โดยเมืองจะมีแบบแผนของชีวิตและทัศนคติที่แตกต่างจากชนบท เช่น ไม่ได้ประกอบอาชีพเกษตรกรรม มีรายได้เป็นรายเดือน มีแบบแผนการใช้เวลา มีความสัมพันธ์ตามสถานภาพและบทบาทฯลฯ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และมน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7.</a:t>
            </a:r>
            <a:r>
              <a:rPr lang="th-TH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อาชีพ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โดยชาวเมืองคือผู้ที่ไม่ได้ประกอบอาชีพในการเพาะปลูกอยู่กับดินทราย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*8 </a:t>
            </a:r>
            <a:r>
              <a:rPr lang="th-TH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คุณลักษณะของย่านการค้า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 แร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ทเชล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Ratzall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ได้ให้คำจำกัดความว่า เมือง คือ สถานที่ที่กว้างใหญ่ เป็นที่รวมของมนุษย์อย่างถาวร และ อาณาบริเวณนั้นจะเป็นย่านการค้าใหญ่ ส่วน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สเมลส์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Smailes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กล่าวว่า เมือง คือ สถานที่ซึ่งมีธนาคารและร้านค้า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9.</a:t>
            </a:r>
            <a:r>
              <a:rPr lang="th-TH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การอุตสาหกรรม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โดยการใช้กฎเกณฑ์ว่า เมือง คือ ที่ที่มีโรงงานอุตสาหกรรม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10.</a:t>
            </a:r>
            <a:r>
              <a:rPr lang="th-TH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ความเป็นกาฝากหรือการต้องพึ่งผู้อื่น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กล่าวคือ ธรรมชาติของเมืองจะต้องเป็นกาฝากของชนบทหรือต้องพึ่งพิงชนบท โดยซอม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บาร์ท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Sombart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กล่าวว่า เมือง คือ ที่รวมของมนุษย์ที่ต้องพึ่งพาผลผลิตทางเกษตรกรรมและแรงงานจากชนบทเพื่อการอยู่รอดของตนเอง ชนบทคือชีวิต ส่วนเมืองนั้นคือกาฝาก แต่เมืองก็ให้ความคุ้มครองทางด้านการทหารแก่ชนบท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และมน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*11. </a:t>
            </a:r>
            <a:r>
              <a:rPr lang="th-TH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การคมนาคมขนส่ง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กล่าวคือ  เมืองเป็นศูนย์กลางของคมนาคมขนส่ง ตัวอย่างเช่น กรุงปารีสของฝรั่งเศส จนมีคำกล่าวว่า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เส้นทางทุกสายมุ่งสู่กรุงปารีส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ชาร์ลส์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คู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ลีย์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(Charles Cooley)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กล่าวไว้ว่า การที่เส้นทางคมนาคมมีการหยุดที่แห่งหนึ่งทำให้เกิดเมืองใหม่ขึ้นมา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*12.</a:t>
            </a:r>
            <a:r>
              <a:rPr lang="th-TH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การเดินทาง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โดยบรันส์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และเคส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ฟอน</a:t>
            </a:r>
            <a:r>
              <a:rPr lang="th-TH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เทต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ได้ใช้ ดัชนี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การเดินทางเป็นตัวแยกเมืองออกจากชนบท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โดยเขากล่าวว่า ชาวเมืองส่วนใหญ่จะใช้เวลาในการทำงานส่วนมากอยู่ในเมือง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….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13. </a:t>
            </a:r>
            <a:r>
              <a:rPr lang="th-TH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การปกครองและศาสนา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กล่าวคือ เมืองมักจะเป็นศูนย์กลางของโบสถ์และการปกครองโดย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พิเรนท์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Pirenne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กล่าวว่า ลักษณะเด่นของเมือง คือ ประตูเมือง โบสถ์ และความหนาแน่นของประชากร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14.</a:t>
            </a:r>
            <a:r>
              <a:rPr lang="th-TH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จุดศูนย์กลาง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โดยการเมืองจะเป็นจุดศูนย์กลางสำคัญของทุกสิ่งทุกอย่าง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*15.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ความแปลกและความไม่เหมือนกัน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กล่าวคือ เมืองมีความซับซ้อนและปนเปกันมากว่าในชนบท โดย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ดอรีส์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Dorries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กล่าวคือ เรารู้จักเมืองก็โดยแบบแผนการควบคุม ความใกล้ชิดกลุ่มคนที่อยู่รอบๆศูนย์กลาง และโดยสิ่งมากมายหลายประเภทในเมือง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และมน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RoundRect">
            <a:avLst>
              <a:gd name="adj1" fmla="val 16667"/>
              <a:gd name="adj2" fmla="val 1000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dirty="0" smtClean="0">
                <a:solidFill>
                  <a:srgbClr val="FFFF00"/>
                </a:solidFill>
              </a:rPr>
              <a:t>	</a:t>
            </a:r>
            <a:r>
              <a:rPr lang="th-TH" b="1" u="sng" dirty="0" smtClean="0">
                <a:solidFill>
                  <a:srgbClr val="FFFF00"/>
                </a:solidFill>
              </a:rPr>
              <a:t>    ธรรมชาติของเมือง</a:t>
            </a:r>
            <a:endParaRPr lang="en-US" b="1" u="sng" dirty="0" smtClean="0">
              <a:solidFill>
                <a:srgbClr val="FFFF0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สิ่งที่ทุกเมืองมีคล้ายคลึงกัน ได้แก่ ภาระหน้าที่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(Function)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และรูปแบบ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(Pattern)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โดยเมืองแต่ละเมืองจะมีความเป็นเอกลักษณ์ของตัวเองแตกต่างกันออกไป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1)</a:t>
            </a:r>
            <a:r>
              <a:rPr lang="th-TH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สิ่งที่ช่วยค้ำจุนเมือง แบ่งออกเป็น</a:t>
            </a:r>
            <a:r>
              <a:rPr lang="en-US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4  </a:t>
            </a:r>
            <a:r>
              <a:rPr lang="th-TH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แบบ ดังนี้</a:t>
            </a:r>
            <a:endParaRPr lang="en-US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)เมืองที่เป็นศูนย์กลางคอยรับสิ่งบริการต่างๆ จากอาณาบริเวณรอบๆเมือง โดยเมืองศูนย์กลางใหญ่ ๆ ส่วนมากมักจะเป็นศูนย์กลางการปกครองและเป็นศูนย์กลางการปกครองด้วย ตัวอย่างเช่น ลอนดอน ปารีส โรม กรุงเทพฯ โตเกียว ฯลฯ ส่วนเมืองที่เป็นศูนย์กลางการปกครองและถูกแยกออกจากการเป็นศูนย์กลางอื่นๆ ได้แก่ วอชิงตัน ดี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ซี ในสหรัฐอเมริกา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เมือง</a:t>
            </a:r>
            <a:r>
              <a:rPr lang="th-TH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ชอลท์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เลก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salt Lake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ในรัฐยู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ทาห์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Utah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ของสหรัฐอเมริกา มีลักษณะแตกต่างจากเมืองทั่วไป เพราะวันอาทิตย์เป็นวันที่มีธุรกิจยุ่ง โดยประชาชนจะไปโบสถ์ เข้าสถานที่พักผ่อนแล้วก็ไปเข้าย่านธุรกิจ ซึ่งเมืองแบบนี้เรียกว่า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เมืองวัยอาทิตย์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 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 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เมืองที่เป็นเส้นทางคมนาคมขนส่ง เมื่อการขนส่งหยุดพักที่ไหนก็ทำให้เกิดการบริการตามเส้นทางขนส่งนั้น ซึ่งเมืองแบบนี้มีแนวโน้มที่จะตั้งอยู่ตามเส้นทางรถไฟหรือตามชายฝั่งทะเล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คูนีย์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Cooley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)กล่าวว่า เส้นทางคมนาคมขนส่งไม่ได้ทำให้เกิดเมือง แต่เมื่อมีการหยุดพักเพื่อขนสินค้าจะทำให้เกิดเมือง ได้แก่ เมืองท่าบางเมือง เช่น ฮ่องกง และโคเปนเฮเกน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และมน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RoundRect">
            <a:avLst>
              <a:gd name="adj1" fmla="val 16667"/>
              <a:gd name="adj2" fmla="val 10381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เมืองที่เกิดจากหน้าที่พิเศษ คือ เมืองที่เกิดขึ้นเนื่องจากการให้บริการบางอย่างเช่น เหมืองแร่ โรงงานอุตสาหกรรม หรือการพักผ่อน ฯลฯ ตัวอย่างของเมืองซึ่งมีหน้าที่พิเศษบางอย่างได้แก่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) ไมอามี่ และพัทยา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เป็นเมืองที่มีชายหาดสวยงามและมีอุณหภูมิที่เหมาะสม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            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) สแกนตัน </a:t>
            </a:r>
            <a:r>
              <a:rPr lang="th-TH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และพิทส์เบิร์ก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เป็นเมืองอุตสาหกรรม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เมืองส่วนใหญ่มักเกิดจากการผสมผสานของปัจจัยทั้ง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เป็นการรวมเมืองทั้งหมดให้อยู่ในอาณาบริเวณเดียวกัน ซึ่งเมืองส่วนใหญ่มักจะเป็นแบบนี้ เช่น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นิวยอร์ค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โครงสร้างภายในของเมือง มีปัจจัยที่ต้องคำนึงถึงคือ</a:t>
            </a:r>
            <a:endParaRPr lang="en-US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การตั้งถิ่นฐานของมนุษย์ในระยะแรกเริ่ม โดยเป็นไปในลักษณะที่ปราศจากการวางแผนเอาไว้ล่วงหน้า ซึ่งแบ่งออกเป็น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 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การตั้งถิ่นฐานแบบรวมกลุ่ม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Cluster Settlement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เป็นการตั้งบ้านเรือนอยู่รวมกันเป็นกลุ่มๆ บนพื้นที่ไร่นาของตนโดยมิโดยมิได้วางแผนไว้ล่วงหน้า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การตั้งถิ่นฐานแบบกระจาย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Scattered Settlement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เป็นการตั้งบ้านเรือนอยู่บนเนื้อที่ไร่นาของแต่ละครอบครัวตามความสะดวกในการหาเลี้ยงชีพ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การตั้งถิ่นฐานแบบเส้นตรง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Line Settlement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เป็นการตั้งบ้านเรือนอยู่เรียงรายตามเส้นทางคมนาคม เช่น ริมฝั่งแม่น้ำ ลำคลอง สองฝั่งถนน ฯลฯ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และมน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RoundRect">
            <a:avLst>
              <a:gd name="adj1" fmla="val 16667"/>
              <a:gd name="adj2" fmla="val 10953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	ทฤษฎีเกี่ยวกับการขยายตัวของเมืององ </a:t>
            </a:r>
            <a:endParaRPr lang="en-US" u="sng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ทฤษฎีรูปดาว 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Star Theory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เป็นทฤษฎีที่เก่าแก่ที่สุด เกิดขึ้นในปี ค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 1903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เฮอร์ด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Hurd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ได้ศึกษาพบว่า เมืองจะขยายตัวออกจากศูนย์กลางไปตามเส้นทางคมนาคมขนส่ง ซึ่งทำให้เป็นรูปคล้ายดาวหรือแมงกะพรุน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ทฤษฎีรูปวงกลม 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Concentric Zone Theory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เป็นทฤษฎีที่เกิดจากแนวความคิดของเบอร์เกส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E. W. Burgess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และ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ปาร์ค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R. E. Park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ที่ได้ศึกษาค้นคว้าและอธิบายการขยายตัวของนครชิคาโก โดยมีการแบ่งเมืองออกเป็น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ส่วน ซึ่งประกอบด้วยเขตต่างๆ เป็นรูปวงกลมซ้อนกัน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วง เขตพื้นที่ชั้นในสุด (วงที่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คือ เขตศูนย์กลางของเมือง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ทฤษฎีรูปพาย 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Sector Theory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ผู้เป็นเจ้าของทฤษฎีนี้คือ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ฮอยท์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Hoyt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ได้อธิบายเกี่ยวกับลักษณะการขยายตัวของเมืองใหญ่ๆ คล้ายกับทฤษฎีรูปวงกลม โดยเขาอธิบายว่า ส่วนต่างๆ ของเมืองประกอบด้วยกิจกรรมและประชากรหลากหลาย บริเวณเขตอุตสาหกรรมไม่จำเป็นต้องเกิดขึ้นโดยรอบอาณาบริเวณศูนย์กลางของเมือง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ทฤษฎีหลายศูนย์กลาง (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multiple Nuclei Theory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ผู้เป็นเจ้าของทฤษฎีนี้ คือ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แฮร์ริส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Harris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และ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อูลลา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แมน 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Ullaman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ที่เห็นว่า ศูนย์กลางเมืองใหญ่ๆ มิได้ขยายตัวขึ้นโดยรอบอาณาบริเวณศูนย์กลางหรือใจกลางเมืองแต่เพียงแห่งเดียวเท่านั้น หากแต่ขยายตัวโดยรอบบริเวณของศูนย์กลางหลายๆแห่ง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ดมุมสี่เหลี่ยมผืนผ้าด้านเดียวกัน 1"/>
          <p:cNvSpPr/>
          <p:nvPr/>
        </p:nvSpPr>
        <p:spPr>
          <a:xfrm>
            <a:off x="0" y="1988840"/>
            <a:ext cx="9108504" cy="4680520"/>
          </a:xfrm>
          <a:prstGeom prst="snip2Same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วงรี 3"/>
          <p:cNvSpPr/>
          <p:nvPr/>
        </p:nvSpPr>
        <p:spPr>
          <a:xfrm>
            <a:off x="35496" y="188640"/>
            <a:ext cx="6264696" cy="122413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2400" dirty="0" smtClean="0">
                <a:latin typeface="JasmineUPC" pitchFamily="18" charset="-34"/>
                <a:cs typeface="JasmineUPC" pitchFamily="18" charset="-34"/>
              </a:rPr>
              <a:t>   ตัว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แทนที่ให้การอบรมให้เรียนรู้ระเบียบของสังคม มีอยู่4กลุ่ม คือ</a:t>
            </a: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2600" dirty="0" smtClean="0">
                <a:latin typeface="JasmineUPC" pitchFamily="18" charset="-34"/>
                <a:cs typeface="JasmineUPC" pitchFamily="18" charset="-34"/>
              </a:rPr>
              <a:t>1 </a:t>
            </a:r>
            <a:r>
              <a:rPr lang="th-TH" sz="2600" b="1" dirty="0" smtClean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ครอบครัว</a:t>
            </a:r>
            <a:r>
              <a:rPr lang="th-TH" sz="2600" dirty="0" smtClean="0">
                <a:latin typeface="JasmineUPC" pitchFamily="18" charset="-34"/>
                <a:cs typeface="JasmineUPC" pitchFamily="18" charset="-34"/>
              </a:rPr>
              <a:t>  </a:t>
            </a:r>
            <a:r>
              <a:rPr lang="th-TH" sz="2600" dirty="0">
                <a:latin typeface="JasmineUPC" pitchFamily="18" charset="-34"/>
                <a:cs typeface="JasmineUPC" pitchFamily="18" charset="-34"/>
              </a:rPr>
              <a:t>เป็นกลุ่มที่มีอิทธิพลต่ออารมณ์ ทัศนคติ แบบของความประพฤติ และต่อการถ่ายทอดวัฒนธรรมให้แก่เด็กเป็นอย่างยิ่ง เพราะเป็นการอบรมที่ใกล้ชิดและมีความผูกพันลึกซึ้ง</a:t>
            </a:r>
          </a:p>
          <a:p>
            <a:pPr marL="0" indent="0">
              <a:buNone/>
            </a:pPr>
            <a:r>
              <a:rPr lang="th-TH" sz="2600" dirty="0" smtClean="0">
                <a:latin typeface="JasmineUPC" pitchFamily="18" charset="-34"/>
                <a:cs typeface="JasmineUPC" pitchFamily="18" charset="-34"/>
              </a:rPr>
              <a:t>2 </a:t>
            </a:r>
            <a:r>
              <a:rPr lang="th-TH" sz="2600" b="1" dirty="0" smtClean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กลุ่ม</a:t>
            </a:r>
            <a:r>
              <a:rPr lang="th-TH" sz="2600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เพื่อน </a:t>
            </a:r>
            <a:r>
              <a:rPr lang="th-TH" sz="2600" dirty="0">
                <a:latin typeface="JasmineUPC" pitchFamily="18" charset="-34"/>
                <a:cs typeface="JasmineUPC" pitchFamily="18" charset="-34"/>
              </a:rPr>
              <a:t>เป็นกลุ่มที่มีความสำคัญมากที่สุดในกลุ่มตัวแทนที่ให้การอบรมสั่งสอนให้รู้ระเบียบของสังคม โดยเฉพาะสังคมปัจจุบันที่</a:t>
            </a:r>
            <a:r>
              <a:rPr lang="th-TH" sz="2600" dirty="0" smtClean="0">
                <a:latin typeface="JasmineUPC" pitchFamily="18" charset="-34"/>
                <a:cs typeface="JasmineUPC" pitchFamily="18" charset="-34"/>
              </a:rPr>
              <a:t>เด็ก</a:t>
            </a:r>
            <a:r>
              <a:rPr lang="th-TH" sz="2600" dirty="0">
                <a:latin typeface="JasmineUPC" pitchFamily="18" charset="-34"/>
                <a:cs typeface="JasmineUPC" pitchFamily="18" charset="-34"/>
              </a:rPr>
              <a:t>มักจะยึดเอาเพื่อเป็นแนวทางในการปฏิบัติ </a:t>
            </a:r>
          </a:p>
          <a:p>
            <a:pPr marL="0" indent="0">
              <a:buNone/>
            </a:pPr>
            <a:r>
              <a:rPr lang="th-TH" sz="2600" dirty="0" smtClean="0">
                <a:latin typeface="JasmineUPC" pitchFamily="18" charset="-34"/>
                <a:cs typeface="JasmineUPC" pitchFamily="18" charset="-34"/>
              </a:rPr>
              <a:t>3 </a:t>
            </a:r>
            <a:r>
              <a:rPr lang="th-TH" sz="2600" b="1" dirty="0" smtClean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โรงเรียน</a:t>
            </a:r>
            <a:r>
              <a:rPr lang="th-TH" sz="2600" dirty="0" smtClean="0">
                <a:latin typeface="JasmineUPC" pitchFamily="18" charset="-34"/>
                <a:cs typeface="JasmineUPC" pitchFamily="18" charset="-34"/>
              </a:rPr>
              <a:t>  </a:t>
            </a:r>
            <a:r>
              <a:rPr lang="th-TH" sz="2600" dirty="0">
                <a:latin typeface="JasmineUPC" pitchFamily="18" charset="-34"/>
                <a:cs typeface="JasmineUPC" pitchFamily="18" charset="-34"/>
              </a:rPr>
              <a:t>เป็นกลุ่มที่มีอิทธิพลต่อการพัฒนาบุคลิกภาพของเด็ก เพราะเด็กสมัยใหม่มักใช้ชีวิตอยู่ในโรงเรียนเป็นเวลานาน ทำให้</a:t>
            </a:r>
            <a:r>
              <a:rPr lang="th-TH" sz="2600" dirty="0" smtClean="0">
                <a:latin typeface="JasmineUPC" pitchFamily="18" charset="-34"/>
                <a:cs typeface="JasmineUPC" pitchFamily="18" charset="-34"/>
              </a:rPr>
              <a:t>เด็กได้รับ</a:t>
            </a:r>
            <a:r>
              <a:rPr lang="th-TH" sz="2600" dirty="0">
                <a:latin typeface="JasmineUPC" pitchFamily="18" charset="-34"/>
                <a:cs typeface="JasmineUPC" pitchFamily="18" charset="-34"/>
              </a:rPr>
              <a:t>คุณค่าอย่างซาบซึ้งทั้งโดยรู้ตัวและไม่รู้ตัว</a:t>
            </a:r>
          </a:p>
          <a:p>
            <a:pPr marL="0" indent="0">
              <a:buNone/>
            </a:pPr>
            <a:r>
              <a:rPr lang="th-TH" sz="2600" dirty="0">
                <a:latin typeface="JasmineUPC" pitchFamily="18" charset="-34"/>
                <a:cs typeface="JasmineUPC" pitchFamily="18" charset="-34"/>
              </a:rPr>
              <a:t>4 </a:t>
            </a:r>
            <a:r>
              <a:rPr lang="th-TH" sz="2600" b="1" dirty="0">
                <a:solidFill>
                  <a:srgbClr val="FF0000"/>
                </a:solidFill>
                <a:latin typeface="JasmineUPC" pitchFamily="18" charset="-34"/>
                <a:cs typeface="JasmineUPC" pitchFamily="18" charset="-34"/>
              </a:rPr>
              <a:t>กลุ่มอาชีพ  </a:t>
            </a:r>
            <a:r>
              <a:rPr lang="th-TH" sz="2600" dirty="0">
                <a:latin typeface="JasmineUPC" pitchFamily="18" charset="-34"/>
                <a:cs typeface="JasmineUPC" pitchFamily="18" charset="-34"/>
              </a:rPr>
              <a:t>ซึ่งแต่ละอาชีพจะมีคุณค่าและวิธีการปฏิบัติแตกต่างกัน ดังนั้นบุคคลจะต้องเรียนรู้และปรับตัวให้เข้ากับกลุ่มอาชีพที่ตนเขาร่วมด้วย ทั้งนี้เพื่อที่จะให้อยู่ในสังคมได้อย่างปกติสุข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0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และมน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RoundRect">
            <a:avLst>
              <a:gd name="adj1" fmla="val 16667"/>
              <a:gd name="adj2" fmla="val 14762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None/>
            </a:pP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	*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ปัจจัยที่มีผลต่อสถานที่ตั้งและความเจริญเติบโตของเมือง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ปัจจัยสำคัญในการตั้งเมืองในศตวรรษ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ก็คือ ปัจจัยต่างๆ ที่เกี่ยวข้องกับการผลิต การกระจายผลผลิต และการขายสินค้า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ปัจจัยสำคัญที่มีอิทธิพลต่อสถานที่ตั้งโรงงานและความเจริญเติบโตของเมืองในปัจจุบัน ได้แก่ เมืองต้องอยู่ใกล้ตลาด ใกล้แหล่งวัตถุดิบ ใกล้แหล่งพนักงาน ใกล้แหล่งแรงงาน การคมนาคมขนส่ง มีอากาศและความชื้นพอเหมาะ มีแหล่งน้ำใช้ มีความเหมาะสมและราคาของที่ดิน ปัจจัยเกี่ยวกับมนุษย์ ปัจจัยเกี่ยวกับภาษีค่าครองชีพถูก และมีการถ่ายเทของเสีย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ในประเทศที่พัฒนาแล้ว เครื่องมือเครื่องใช้ที่ทันสมัยถูกนำมาใช้ในกสิกรรม ทำให้ทุ่นแรงงานของกสิกรได้มาก แรงงานไม่กี่คนก็สามารถควบคุมเครื่องจักรทำงานในไร่นาได้ ทำให้ชาวไร่ชาวนาเป็นจำนวนมากไม่มีงานทำ จึงพากันอพยพเข้าเมืองเพื่อมาทำในเมือง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และมน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RoundRect">
            <a:avLst>
              <a:gd name="adj1" fmla="val 16667"/>
              <a:gd name="adj2" fmla="val 8112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ลักษณะความเป็นเมืองและการขยายขนาดของเมืองในประเทศกำลังพัฒนาในปัจจุบัน มี</a:t>
            </a:r>
          </a:p>
          <a:p>
            <a:pP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ดังนี้</a:t>
            </a:r>
            <a:endParaRPr lang="en-US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การขยายขนาดของเมืองมีอัตราสูงกว่าการขยายตัวของอุตสาหกรรม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การขยายขนาดของเมืองขึ้นอยู่กับโดยการเพิ่มขนาดของประชากร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การย้ายถิ่นจากชนบทเข้าสู่เมืองมีสาเหตุมาจากปัจจัยผลักดันของชนบทมากกว่าปัจจัยดึงดูดของเมือง และมีการวางแบบการซ่อนตัว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Disguised Unemployment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มีลักษณะความเป็นเมืองมากเกินไป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Over Urbanization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โดยเป็นศูนย์กลางทางการเมือง ยุทธศาสตร์ การศึกษา เศรษฐกิจและสังคม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มีลักษณะเป็นเอกนคร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Primate City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หมายถึง  การที่ประเทศใดประเทศหนึ่งมีเมืองๆ หนึ่งที่มีขนาดใหญ่มาก ใหญ่กว่าเมืองในขนาดรองๆ ลงไปอย่างมากเหลือเกิน โดยที่ความเจริญของเมืองไม่ได้มาจากการขยายตัวทางอุตสาหกรรม แต่มาจากการเป็นศูนย์รวมของทุกสิ่งทุกอย่างทั้งทางเศรษฐกิจ สังคม และการเมือง เช่น เป็นศูนย์กลางการค้า การศึกษา และตลาดแรงงานฯลฯ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และมน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None/>
            </a:pP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ตัวอย่างของเมืองที่มีลักษณะเป็นเอกนคร ได้แก่ 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ในเอเชีย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กรุงเทพฯ มะนิลา จาการ์ตา โคลัมโบ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ใน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ริกา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ไคโร ตูนิส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โจฮันเนสเบริก์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คัมปาลา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ในลาตินอเมริกา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เช่น กัวเตมาลา ซันโฮเซ ฮานาวา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การขยายตัวของกรุงเทพมหานคร</a:t>
            </a:r>
            <a:endParaRPr lang="en-US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ลักษณะความเป็นเอกนคร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ทำให้กรุงเทพฯ มีปัจจัยดึงดูด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Pull Factors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ประกอบกับชนบทก็มีปัจจัยผลักดัน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Push Factors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หลายประการ ทำให้ชาวชนบทต้องย้ายถิ่นเข้าสู่กรุงเทพฯ มากขึ้น โดยเฉพาะปัจจัยด้านเศรษฐกิจ เช่น การทำมาหากินฝืดเคือง การทำไร่ทำนาโดยพึ่งธรรมชาติ ทำให้ขาดหลักปะกันที่แน่นอน ฯลฯ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การขยายตัวของกรุงเทพฯ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เป็นไปตามทฤษฎีหลายศูนย์กลาง คือ มีศูนย์กลางอยู่หลายแห่ง โดยในสมัยก่อนๆ ศูนย์การค้าของกรุงเทพฯ จะอยู่ที่ บางลำพู บางรัก วังบูรพา เจริญกรุง สะพานหัน ฯลฯ ต่อมาก็เกิดศูนย์กลางขึ้นมาอีกหลายแห่ง เช่น ประตูน้ำ ราชดำริ ราชประสงค์ เพลินจิต ศูนย์การค้าสยาม ฯลฯ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และมนมุมสี่เหลี่ยมหนึ่งมุม 3"/>
          <p:cNvSpPr/>
          <p:nvPr/>
        </p:nvSpPr>
        <p:spPr>
          <a:xfrm>
            <a:off x="0" y="0"/>
            <a:ext cx="9144000" cy="6858000"/>
          </a:xfrm>
          <a:prstGeom prst="snip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None/>
            </a:pP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พื้นที่ของกรุงเทพฯ แบ่งออกได้เป็น </a:t>
            </a: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เขตใหญ่ๆ ดังนี้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เขตเมือง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Urban Area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ได้แก่บริเวณอันเป็นที่ตั้งของสถานธุรกิจการค้า และบริการต่างๆ เช่น ถนนกรุง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เยาวราช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บางลำพู สะพานหัน ราชดำริ ประตุน้ำ สะพานควาย ฯลฯ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เขตชานเมือง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Suburban Area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ได้แก่ บริเวณรอบนอกของเขตเมืองซึ่งมีประชากรอาศัยกันอยู่อย่างเบาบางกว่าในเขตเมือง และมักจะเป็นที่อยู่อาศัยมากกว่าย่านธรกิจการค้า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เขตชนบท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Rural Area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ได้แก่ เขตที่ถัดออกจากชานเมืองออกไป ซึ่งประชากรที่อาศัยอยู่ในเขตนั้นจะประกอบอาชีพเกษตรกรรม และมีวิถีชีวิตเช่นเดียวกับชาวชนบท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กรุงเทพฯ มีเนื้อที่น้อยกว่า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1%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ของพื้นที่ทั้งหมดของประเทศ แต่ในพื้นที่เล็กๆ นี้เป็นที่อยู่อาศัยขิงประชากรมากกว่า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10%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ของประชากรทั้งหมดของประเทศ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ปัญหาของเมืองที่น่าสนใจ เพราะเป็นสิ่งที่ชาวเมืองต้องประสอบอยู่เกือบทุกวัน และเป็นปัญหาที่ใกล้ตัวเรา เช่น ปัญหาการจราจรติดขัด ปัญหาอากาศเป็นพิษ ปัญหาอาชญากร ปัญหาสภาพแวดล้อมเสื่อมโทรม ปัญหาเรื่องสาธารณูปโภค เป็นต้น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2643182"/>
            <a:ext cx="9144000" cy="18573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บทที่ </a:t>
            </a:r>
            <a:r>
              <a:rPr lang="en-US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18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 </a:t>
            </a:r>
          </a:p>
          <a:p>
            <a:pPr algn="ctr">
              <a:buNone/>
            </a:pPr>
            <a:r>
              <a:rPr lang="th-TH" sz="4400" b="1" dirty="0" err="1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มนุษย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นิเวศวิทยา</a:t>
            </a:r>
            <a:endParaRPr lang="en-US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b="1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นิเวศวิทยา (</a:t>
            </a: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Ecology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เป็นศาสตร์ที่ศึกษาถึง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ความสัมพันธ์ระหว่างสิ่งมีชีวิตกับสิ่งแวดล้อม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เพราะสิ่งมีชีวิตไม่สามารถอยู่ได้โดยลำพัง จึงต้องมีบทบาทละเกี่ยวข้องกับสิ่งแวดล้อม ทำให้เกิดความสัมพันธ์ที่เป็นระบบนิเวศ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Ecosystem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ขึ้นมา ซึ่งโดยปกติวิชานี้ถือเป็นวิชาหนึ่งของชีววิทยา บางครั้งเรียกว่า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ชีววิทยาทางสิ่งแวดล้อม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มนุษย</a:t>
            </a: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นิเวศวิทยา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มนุษย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นิเวศวิทยา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เป็นวิชาหนึ่งของสาขาสังคมวิทยาที่ศึกษาถึง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ความสัมพันธ์ต่างๆของมนุษย์กับสิ่งแวดล้อม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(ระบบนิเวศน์) ซึ่งมีผลต่อกัน โดยได้นำเอาความรู้และประสบการณ์จากหลายสาขาวิชาเข้ามารวมในศาสตร์นี้ เช่น เคมี เศรษฐศาสตร์ การเมือง สังคมจริยาศาสตร์ และชีววิทยา (ซึ่งมีความสัมพันธ์เกี่ยวข้องมากที่สุด)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ระบบ</a:t>
            </a:r>
            <a:r>
              <a:rPr lang="th-TH" b="1" u="sng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มนุษย</a:t>
            </a: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นิเวศวิทยา แบ่งออกเป็น </a:t>
            </a:r>
            <a:r>
              <a:rPr lang="en-US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4 </a:t>
            </a: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ประเภท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u="sng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 Mature Natural Ecosystem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เป็นระบบนิเวศน์ซึ่งอยู่ในสภาพธรรมชาติอย่างแท้จริงและโดยทั่วไปไม่ได้ใช้ให้เป็นประโยชน์ ไม่ว่าทางด้านเศรษฐกิจหรือการค้า โดยมักเป็นผู้ที่ไม่มีผู้คนอาศัย เช่น บริเวณที่มีความเป็นป่า ภูเขา ทะเลทราย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2. Managed Natural Ecosystem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เป็นระบบนิเวศน์ซึ่งมนุษย์ได้เข้าไปมีส่วนเกี่ยวข้องและดัดแปลง เพื่อวัตถุประสงค์สำหรับเป็นที่พักผ่อนหย่อนใจหรือผลิตผลตามธรรมชาติ เช่น สวนสาธารระ อุทยาน บริเวณที่มีการอนุญาตให้ล่าสัตว์ และบางท้องที่ของพื้นน้ำในมหาสมุทร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3. Productive Ecosystem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เป็นระบบนิเวสน์ซึ่งมนุษย์ได้ใช้ประโยชน์อย่างแท้จริง เพื่อให้ได้ผลิตผลต่างๆ หรือเป็นทรัพยากรธรรมชาติ เช่น ฟาร์มปศุสัตว์ เหมืองแร่ และพลังงานต่างๆ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4. Urban Ecosystem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เป็นระบบนิเวศน์ซึ่งมนุษย์ได้อาศัยประกอบกิจการทำงานต่างๆ เช่น บริเวณย่านอุตสาหกรรม บริเวณเมืองเล็กและเมืองใหญ่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การศึกษาวิชา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มนุษย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นิเวศวิทยาจะเกี่ยวข้องตั้งแต่ตัวประชากร ทรัพยากรธรรมชาติหรือสิ่งแวดล้อมต่างๆโดยจะศึกษาในเรื่องการใช้ที่ดิน การใช้พลังงาน แร่ธาตุ ผลิตผลทั้งทางอุตสาหกรรมและเกษตรกรรมรวมถึงมลภาวะต่างๆ เช่น อากาศ น้ำเสีย ยาฆ่าแมลง และสารเคมีอื่นๆที่เป็นพิษ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ประชากรและพื้นที่ดิน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ปัญหาสิ่งแวดล้อมเป็นตัวการสำคัญที่ทำให้ระบบนิเวศน์เสื่อมโทรมขาดสมดุลเกิดจากสาเหตุต่างๆ เช่น การเพิ่มขึ้นอย่างรวดเร็วของประชากร การเปลี่ยนแปลงและความเจริญทางด้านเศรษฐกิจ การเปลี่ยนแปลงและความก้าวหน้าทางด้านเทคโนโลยี การใช้ทรัพยากรธรรมชาติอย่างไม่ระมัดระวัง รวมทั้งความเห็นแก่ตัวของประชากร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การเพิ่มสูงขึ้นของประชากรในยุโรป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ริกา ลาตินอเมริกา และอเมริกาเหนือ เกิดขึ้นนับตั้งแต่ การปฏิวัติอุตสาหกรรม ซึ่งทำให้เกิดความก้าวหน้าทางด้านเกษตรกรรม การขนส่ง การสาธารณสุข และยังผลให้อัตราการตายลดลงอย่างมากด้วย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ปัจจุบันพื้นที่ดินส่วนใหญ่ในโลกได้เกิดสภาพความแห้งแล้งขึ้น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อันมีสาเหตุมาจาก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ประเภทที่เกิดขึ้นเองตามธรรมชาติ มีเนื้อที่ประมาณ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36%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ของพื้นที่ผิวโลกทั้งหมด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ประเภทที่เกิดจากการกระของมนุษย์ มีเนื้อที่ประมาน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9%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ของพื้นที่ผิวโลกทั้งหมด ซึ่งเกิดขึ้นในทวีปต่างๆ ไม่ว่าจะเป็น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ริกา ออสเตรเลีย อเมริกาเหนือ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ใต้ และเอเชีย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การใช้พลังงานของมนุษย์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สิ่งแวดล้อมประเภท 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พลังงาน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ถ่านหิน น้ำมัน ก๊าซธรรมชาติ พลังงาน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ไฮโดรอิเล็กท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 พลังงานความร้อนภายในโลก พลังงานแสงอาทิตย์ และพลังงานนิวเคลียร์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ในประเทศที่พัฒนาแล้วบางประเทศได้มีการใช้พลังงานกันอย่างฟุ่มเฟือย ถ่านหินถึงจะมีอยู่มากที่สุดแต่จะหมดไปจากโลกในราวอีก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200-300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ปีข้างหน้า โดย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คิง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ฮับเบิร์ต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king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huddurt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เป็นนักธรณีวิทยาที่คาดการณ์ว่า อีกประมาณ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100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ปีข้างหน้า น้ำมันจะหมอโลก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พลังงานที่ถูกนำมาใช้มากที่สุด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น้ำมัน โดยมีเปอร์เซ็นต์การใช้ของโลกถึง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42.7%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ส่วนรองลงมาคือ ถ่านหิน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36.6%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ก๊าซธรรมชาติ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18.3%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ไฮโดรอิเล็กท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2.1%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และนิวเคลียร์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0.3%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พลัง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ไฮโดรอิเล็กท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ริก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เป็นพลังงานที่ได้จากการสร้างเขื่อนเพื่อผลิตกระแสไฟฟ้า แต่พลังงานชนิดนี้ก็มีข้อจำกัดอยู่ที่สถานที่ต้องเลือกใช้ เพราะอาจทำให้เกิดผลกระทบต่อระบบนิเวศน์ของป่าไม้ได้ และที่สำคัญคือมีต้นทุนที่สูงมาก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มลภาวะและมลพิษ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มลภาวะ (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Pollution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คือ ผลโดยตรงที่ให้กับสังคม โดยปกติจะหมายถึงสารที่เป็นอันตรายซึ่งปล่อยเข้าสู่ธรรมชาติจากผลของกิจกรรมมนุษย์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มลพิษ (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pollutant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อาจจะเป็นสารประกอบทางเคมีชนิดเดียว เช่น ตะกั่ว ปรอท หรือสารประกอบทางเคมีหลายชนิด เช่น ดีดีที คาร์บอนมอนอกไซด์ หรือการรวมตัวที่สลับซับซ้อนยิ่งขึ้นของวัตถุต่างๆ  เช่น ตะกอน หรือของเสียจากท่อน้ำทิ้ง เสียง กัมมันตรังสี ความร้อน ฯลฯ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07504" y="548680"/>
            <a:ext cx="8856984" cy="61206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>
                <a:solidFill>
                  <a:srgbClr val="FFC000"/>
                </a:solidFill>
              </a:rPr>
              <a:t>  </a:t>
            </a:r>
            <a:r>
              <a:rPr lang="th-TH" b="1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สังคม</a:t>
            </a:r>
            <a:r>
              <a:rPr lang="th-TH" b="1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วิทยาศึกษาสถาบันทาง</a:t>
            </a:r>
            <a:r>
              <a:rPr lang="th-TH" b="1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สังคม</a:t>
            </a:r>
          </a:p>
          <a:p>
            <a:pPr marL="0" indent="0">
              <a:buNone/>
            </a:pPr>
            <a:r>
              <a:rPr lang="th-TH" sz="2400" dirty="0" smtClean="0">
                <a:latin typeface="JasmineUPC" pitchFamily="18" charset="-34"/>
                <a:cs typeface="JasmineUPC" pitchFamily="18" charset="-34"/>
              </a:rPr>
              <a:t>	สถาบัน 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2400" dirty="0">
                <a:latin typeface="JasmineUPC" pitchFamily="18" charset="-34"/>
                <a:cs typeface="JasmineUPC" pitchFamily="18" charset="-34"/>
              </a:rPr>
              <a:t>Institution) 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คือ ที่รวมของบรรทัดฐานชุดใดชุดหนึ่ง ซึ่งเป็นตัวกำหนดพฤติกรรมของมนุษย์ทำให้เกิดพฤติกรรมที่แน่นอนซึ่งสามารถคาดการณ์ไว้ล่วงหน้า เพราะพฤติกรรมดังกล่าวเป็นพฤติกรรมที่อยู่ตัว</a:t>
            </a:r>
          </a:p>
          <a:p>
            <a:pPr marL="0" indent="0">
              <a:buNone/>
            </a:pPr>
            <a:r>
              <a:rPr lang="th-TH" sz="2400" dirty="0"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24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ความหมายของสถาบันโดยทั่วไปมีความหมายเป็น2นัย คือ</a:t>
            </a:r>
          </a:p>
          <a:p>
            <a:pPr marL="0" indent="0">
              <a:buNone/>
            </a:pPr>
            <a:r>
              <a:rPr lang="th-TH" sz="2400" dirty="0" smtClean="0">
                <a:latin typeface="JasmineUPC" pitchFamily="18" charset="-34"/>
                <a:cs typeface="JasmineUPC" pitchFamily="18" charset="-34"/>
              </a:rPr>
              <a:t>   	1</a:t>
            </a:r>
            <a:r>
              <a:rPr lang="th-TH" sz="24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สถาบันทางรูปธรรม 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ได้แก่ องค์การหรือสมาคม เช่น </a:t>
            </a:r>
            <a:r>
              <a:rPr lang="th-TH" sz="2400" dirty="0" smtClean="0">
                <a:latin typeface="JasmineUPC" pitchFamily="18" charset="-34"/>
                <a:cs typeface="JasmineUPC" pitchFamily="18" charset="-34"/>
              </a:rPr>
              <a:t>มหาวิทยาลัย  รามคำแหง 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ฯลฯ</a:t>
            </a:r>
          </a:p>
          <a:p>
            <a:pPr marL="0" indent="0">
              <a:buNone/>
            </a:pPr>
            <a:r>
              <a:rPr lang="th-TH" sz="2400" dirty="0" smtClean="0">
                <a:latin typeface="JasmineUPC" pitchFamily="18" charset="-34"/>
                <a:cs typeface="JasmineUPC" pitchFamily="18" charset="-34"/>
              </a:rPr>
              <a:t>  	2 </a:t>
            </a:r>
            <a:r>
              <a:rPr lang="th-TH" sz="24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สถาบันทางนามธรรม 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ได้แก่ ระเบียบหรือระบบที่ปฏิบัติกันอยู่ในสังคมหนึ่ง</a:t>
            </a:r>
          </a:p>
          <a:p>
            <a:pPr marL="0" indent="0">
              <a:buNone/>
            </a:pPr>
            <a:r>
              <a:rPr lang="th-TH" sz="2400" dirty="0" smtClean="0"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สถาบันในความหมายทางสังคมวิทยา หมายถึง สถาบันทางนามธรรม คือ ระเบียบแบบแผนหรือแนวทางปฏิบัติที่ทำมาจนเคยชินและเป็นที่ยอมรับกันในสังคมนั้นๆ</a:t>
            </a:r>
          </a:p>
          <a:p>
            <a:pPr marL="0" indent="0">
              <a:buNone/>
            </a:pPr>
            <a:r>
              <a:rPr lang="th-TH" sz="2400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	ปัจจุบัน</a:t>
            </a:r>
            <a:r>
              <a:rPr lang="th-TH" sz="24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สังคมวิทยาได้จำแนกสถาบันออกเป็น 7 ประเภท คือ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 สถาบันครอบครัว สถาบันการศึกษา สถาบันศาสนา สถาบันเศรษฐกิจ สถาบันการเมือง สถาบันนันทนาการ สถาบันทางวิทยาศาสตร์</a:t>
            </a:r>
          </a:p>
          <a:p>
            <a:pPr marL="0" indent="0">
              <a:buNone/>
            </a:pPr>
            <a:endParaRPr lang="en-US" sz="2400" dirty="0"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8523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แหล่งธรรมชาติที่มนุษย์ใช้สอยเพื่อประโยชน์ต่างๆ แบ่งเป็น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ประเภท คือ น้ำฝน น้ำท่า(น้ำที่อยู่ผิวดิน) น้ำบาดาล (น้ำใต้ดิน) และน้ำทะเล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มลภาวะที่เกิดจากน้ำเสีย มีสาเหตุสำคัญ </a:t>
            </a:r>
            <a:r>
              <a:rPr lang="en-US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ประการ คือ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มลภาวะที่เกิดจากการเจือปนของของเสียที่เป็น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อินทรีย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สารซึ่งถูกย่อยสลายได้ เช่น แอลกอฮอล์ ซากสัตว์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มลภาวะที่เกิดจากการเจือปนของสารมีพิษซึ่งถูกย่อยสลายไม่ได้ เช่น ปรอท ตะกั่ว สังกะสี สารหนู ยาปราบศัตรูพืช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มลภาวะที่เกิดจากต้นเหตุทางกายภาพและน้ำมัน เช่น ตะกอน ถุงพลาสติก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มลภาวะจากอากาศเสียซึ่งเป็นอันตรายมากโดยเฉพาะในมหานครต่างๆ เพราะมีผลต่อสุขภาพโดยตรง ซึ่งนักอุตุนิยมวิทยาได้กล่าวถึงกลุ่มก๊าซในอากาศมี่เป็นอากาศเสียมีอยู่รอบโลก นั่นก็คือ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สม็อค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Smoke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+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Fog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 โดยจะเห็นได้ในบริเวณเหนือมหาสมุทรทางขั้วโลกเหนือและที่อื่นๆอีก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70009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สาเหตุสำคัญของอากาศเสียหรือมลพิษทางอากาศ คือ การขนส่ง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55%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โรงงานพลังงาน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17%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โรงงานอุตสาหกรรม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14%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ขยะมูลฝอย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4%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และอื่นๆ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10%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ส่วนประกอบของอากาศเสีย แบ่งออกได้เป็น </a:t>
            </a:r>
            <a:r>
              <a:rPr lang="en-US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ประเภท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ประเภทที่เป็นของแข็งลอยอยู่ในมวลอากาศ เช่น ตะกั่ว ปรอท เหล็ก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*2.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ประเภทที่เป็นก๊าซ เช่น คาร์บอนไดออกไซด์ คาร์บอนมอนอกไซด์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ซัลเฟอร์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ไดออกไซด์ ไนโตรเจนออกไซด์ ไฮโดรคาร์บอน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ไอน้ำ ทำให้เกิดหมอกที่เป็นเหตุให้เกิดอุบัติเหตุและพืชพันธุ์เสียหาย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ปัญหาของอากาศเสียมากที่สุดมาจากรถยนต์ คือ ก๊าซคาร์บอนมอนอกไซด์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73%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ไฮโดรคาร์บอน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56%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ไนโตรเจนออกไซด์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50%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และซัลเฟอร์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ไดออกไซด์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3.4%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2571744"/>
            <a:ext cx="9144000" cy="19288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>
              <a:buNone/>
            </a:pPr>
            <a:endParaRPr lang="th-TH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endParaRPr lang="th-TH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endParaRPr lang="th-TH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endParaRPr lang="th-TH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endParaRPr lang="th-TH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บทที่ </a:t>
            </a:r>
            <a:r>
              <a:rPr lang="en-US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19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>
              <a:buNone/>
            </a:pP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มานุษยวิทยา</a:t>
            </a:r>
          </a:p>
          <a:p>
            <a:pPr algn="ctr">
              <a:buNone/>
            </a:pPr>
            <a:endParaRPr lang="th-TH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endParaRPr lang="th-TH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endParaRPr lang="th-TH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endParaRPr lang="th-TH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endParaRPr lang="th-TH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endParaRPr lang="en-US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snip2DiagRect">
            <a:avLst>
              <a:gd name="adj1" fmla="val 0"/>
              <a:gd name="adj2" fmla="val 485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มานุษวิทยา</a:t>
            </a: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(Anthropology)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ศาสตร์ที่เกี่ยวกับมนุษย์ ซึ่งเป็นสาขาวิชาหนึ่งในหมวดสังคมศาสตร์ โดย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Anthropology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มีรากศัพท์มาจากภาษา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กรีก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คำ ได้แก่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Anthropos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แปลว่า มนุษย์และ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Logia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แปลว่า ควรรู้ที่จัดไว้เป็นระเบียบแบบแผนแล้วหรือเป็นศาสตร์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ปัจจุบันมีคำที่ออกเสียงคล้ายกับคำว่า </a:t>
            </a: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มนุษย์วิทยา</a:t>
            </a: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อยู่หลายคำ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มนุษย์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(Human)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เป็นคำที่ใช้เรียกสิ่งที่มีชีวิตชนิดหนึ่ง ซึ่งเป็นสัตว์เลือดอุ่นจำพวก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มือ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เท้า ไม่มีหางและอยู่ในสายสกุลหนึ่งที่เรียกว่า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Homo Sapiens 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มนุษยธรรม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(Humane)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การเป็นเจ้าของคุณลักษณะที่ถือว่าเป็นสิ่งที่ดีงาม ของคน เช่น  มีใจเมตตา กรุณา อ่อนโยน และให้อภัย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มนุษยศาสตร์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(Humanities)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เป็นหมวดของกลุ่มวิชาหนึ่งซึ่งประกอบไปด้วยสาขาวิชา ต่างๆ   เช่น   ปรัชญา ภาษา วรรณคดี ศิลปะ และประวัติศาสตร์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snip2DiagRect">
            <a:avLst>
              <a:gd name="adj1" fmla="val 0"/>
              <a:gd name="adj2" fmla="val 828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ความเป็นมาเกี่ยวกับการศึกษาเกี่ยวกับมนุษย์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ศตวรรษที่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8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ก่อน ค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ชาว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กรีก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โบราณได้เล่นเรือไปตามท่าเรือในแถบทะเล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เมดิเตอร์เร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เนียนและได้บรรยายความแตกต่างของคนและท่าเรือของประเทศต่างๆ ซึ่งก่อให้เกิดประโยชน์มากมายแก่พอค้า เช่น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*Herodotus (484-426 B.C.)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นักประวัติศาสตร์ชาว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กรีก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ได้เดินทางไปยังอียิปต์ ปาเลสไตน์  บาบิโลน      แมคคาโด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เนีย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และ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ตราช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โดยเขาได้บันทึกเรื่องราวของผู้คนที่เขาได้พบและกล่าวถึงข้อแตกต่างระหว่าง คนอียิปต์กับสังคมของเขาว่า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ในอียิปต์ ผู้หญิงเป็นผู้ทำการค้าขายในตลาด ในขณะที่ผู้ชายทอผ้าอยู่บ้าน ผู้หญิงใช้หัวไหล่เพื่อแบกสิ่งของ ส่วนผู้ชายใช้ศีรษะ ลูกชายไม่ชวยพ่อแม่ทำงานนอกจากลูกผู้หญิง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snip2DiagRect">
            <a:avLst>
              <a:gd name="adj1" fmla="val 0"/>
              <a:gd name="adj2" fmla="val 3524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*Tacitus 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55-117)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นักประวัติศาสตร์ชาวโรมัน  ได้เขียนเรื่องราวของคนเถื่อนซึ่งอาศัยอยู่ตอนเหนือของยุโรปในหนังสือชื่อ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Germania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โดยกล่าวถึงสภาพแวดล้อมและลักษณะทางด้านร่างกาย แบบบ้าน ตลอดจนขนบธรรมเนียมประเพณีของคนเยอรมันโบราณอย่างละเอียด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ในปลายศตวรรษที่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13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มาร์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โคโปโล ซึ่งรับราชการในประเทศจีนในสมัยของจักรพรรดิ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กุบไลข่าน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นานกว่า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17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ปี ได้เขียนเรื่องราวเกี่ยวกับคนตะวันออกเพิ่มมากขึ้น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การค้นพบโลกใหม่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ทวีปอเมริกัน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ของโคลัมบัส ทำให้ได้รับรู้เกี่ยวกับ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ธรรมพวก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Aztecs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ซึ่งเป็นชาวพื้นเมืองที่อาศัยอยู่ในที่ราบลุ่มของประเทศเม็กซิโก  และพวก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Maya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ซึ่งอาศัยอยู่ในเม็กซิโก กัวเตมาลาและฮอนดูรัส ตลอดจนพวกอินเดียแดงเผ่าต่างๆเช่น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Apache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ซึ่งอยู่ทางตะวันตกเฉียงใต้ของสหรัฐอเมริกา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Navaho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ซึ่งอยู่ทางแถบรัฐอริโซนา นิวเม็กซิโก และยู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ทาห์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ของสหรัฐอเมริกา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Kwakiutl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ซึ่งอยู่ทางแถบฝั่งตะวันออก ของแคนาดา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0"/>
            <a:ext cx="9144000" cy="6643710"/>
          </a:xfrm>
          <a:prstGeom prst="snip2DiagRect">
            <a:avLst>
              <a:gd name="adj1" fmla="val 0"/>
              <a:gd name="adj2" fmla="val 1214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7286652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การจำแนกสาขาของมานุษยวิทยา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มานุษยวิทยา</a:t>
            </a: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ถือกำเนิดขึ้นในบรรยากาศทางสังคมยุคการล่าอาณานิคม เป็นวิชาที่มีขอบเขตของการศึกษาอยู่อย่างกว้างขวาง โดยได้ครอบคลุมเนื้อหาที่เกี่ยวกับ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ตัวมนุษย์และสิ่งที่มนุษย์และสิ่งที่มนุษย์สร้างขึ้น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ทั้งหมด ดังนั้นจึงมีการจำแนกสาขาวิชามานุษยวิทยาออกเป็น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สาขาใหญ่ คือ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en-US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มานุษยวิทยากายภาพ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(Physical Anthropology)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มานุษยวิทยาวัฒนธรรม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(Cultural Anthropology)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ซึ่งสาขานี้ได้จำแนกแยกย่อยเป็นโบราณคดีก่อนประวัติศาสตร์ มานุษยวิทยาภาษาศาสตร์  ชาติพันธุ์วิทยา มานุษยวิทยาสังคม และชาติพันธุ์วรรณนา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ในปัจจุบันการศึกษาได้จำเพาะเจาะจงเพื่อนำไปใช้ประโยชน์ในงานเฉพาะอย่างโดยนักวิชาการ ได้นำเอาความรู้ทางด้านมานุษยวิทยาไปประยุกต์ จึงเกิดสาขาใหม่ในวิชานี้ คือ มานุษยวิทยาประยุกต์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(Applied Anthropology)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มานุษยวิทยาวิศวกรรม มานุษยวิทยาการแพทย์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มานุษยวิทยากายภาพ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มานุษยวิทยากายภาพ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เป็นวิชาที่ศึกษาเกี่ยวกับการกำเนิดของมนุษย์ในแง่สรีรวิทยา โดยมุ่งเน้นศึกษาสัตว์ตระกูล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Homo Sapiens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ชนิดต่างๆถึงโครงสร้างอวัยวะทางด้านร่างกายอย่างละเอียด ในขณะเดียวกันก็ได้พยายามค้นคว้าศึกษาวิวัฒนาการจากจุดเริ่มต้นที่เรียกว่า ไพรเมท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(Primate)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หรือสัตว์เลี้ยงลูกด้วยลม มาจนกระทั่งถึงการมีลักษณะที่เป็นรูปร่างเหมือนกับมนุษย์ในปัจจุบัน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นักมานุษยวิทยากายภาพจะเน้นศึกษาและสนใจในเรื่องต่อไปนี้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มุ่งศึกษาวิจัยทางเสรีรวิทยาของคนและสัตว์ที่มีส่วนเกี่ยวเนื่องกับไพรเมท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โดย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*1)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วิเคราะห์ซากกระดูกและอวัยวะที่ค้นพบ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Fossill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เพื่อหาสายใยของความสัมพันธ์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เกี่ยวกับการวิวัฒนาการของมนุษย์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2)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เปรียบเทียบทางกายวิภาคศาสตร์ของสัตว์ในตระกูลไพรเมท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3)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เฝ้าสังเกตพฤติกรรมของสัตว์ในตระกูลไพรเมท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4)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สร้างห้องทดลองเพื่อศึกษาสัตว์ในตระกูลไพรเมทอย่างใกล้ชิด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มุ่งศึกษาถึงความแตกต่างในหมู่มนุษยชาติด้วยกัน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สนใจศึกษาการปรับตัวทางร่างกายของมนุษย์ที่มีต่อสภาพแวดล้อมต่างๆ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มีการนำเอาความรู้ทางมานุษยวิทยากายภาพไปประยุกต์ใช้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การกำเนิดของมนุษยชาติ</a:t>
            </a: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*1. 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คริสต์ศาสนา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กล่าวว่า มนุษย์สืบเชื้อสายมาจาก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บรรพบุรุษ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คู่แรกของโลกชื่อ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อาดัม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กับอีวา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ซึ่งนักบวช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เซนต์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ออกัสติน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ได้คาดคะเนว่าพระเจ้าสร้างมนุษย์คู่นี้เมื่อประมาณ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6000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ปี ก่อนคริสต์ศักราช ส่วนคำสอนของพุทธศาสนา กล่าวว่า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            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ปฐม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กลล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โห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ติ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แปลว่า ในเบื้องแรกของโลกนั้นมีแต่สัตว์เซลล์เดียว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*2.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คาร์ล วอน </a:t>
            </a:r>
            <a:r>
              <a:rPr lang="th-TH" b="1" dirty="0" err="1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ลินเน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(Carl von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Linne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เป็นนักชีววิทยาชาวสวีเดนที่ได้จัดระบบของสิ่งมีชีวิต ไว้ในหนังสือชื่อ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Systema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Naturae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(System of Nature)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ซี่ง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ถือได้ว่าเป็นผู้ริเริ่มจำแนกสิ่งมีชีวิตออกเป็นจำพวกต่างๆและเป็นบุคคลแรกที่จัดมนุษย์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กลุ่ม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Homo Sapiens)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ไว้ในกลุ่มสัตว์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ไพรเมท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ร่วมกันกับลิงและวานร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*3. 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ในปี ค</a:t>
            </a:r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.1859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ชาร์ลส์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ดาร์วิน</a:t>
            </a:r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(Charles Darwin 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ได้เขียนหนังสือเล่มหนึ่งชื่อ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On the Origin of Species by Means of Natural Selection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โดยได้กล่าวถึงหลักฐานการวิวัฒนาการของสิ่งมีชีวิต และแนวความคิดเกี่ยวกับการเลือกสรรตามธรรมชาติ ต่อมาในปี ค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.1871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เขาก็ได้เขียนหนังสือ อีกเล่มหนึ่งชื่อ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The Descent of Man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โดยกล่าวถึงวิวัฒนาการของมนุษยชาติอย่างละเอียด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snip2DiagRect">
            <a:avLst>
              <a:gd name="adj1" fmla="val 0"/>
              <a:gd name="adj2" fmla="val 866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*4.Eugene Dubois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นายแพทย์ชาวฮอลันดา ได้ค้นพบโครงกะโหลกของคนสมัยโบราณใกล้กับแม่น้ำ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โซโล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ในเกาะชวา โดยตั้งชื่อว่า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Pithecanthropus Erectus 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มนุษย์วานรที่มีลำตัวตั้งตรง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*5. Raymond Dart 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ได้ค้นพบวานร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ริกาที่ประเทศสาธารณรัฐแอฟริกาใต้ ซึ่งมีชื่อเรียกว่า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Australopithecus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Africanus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 คำนวณอายุได้ราว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5.5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ล้านปีมาแล้ว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การวิวัฒนาการของมนุษยชาติ</a:t>
            </a: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สัตว์ในสกุล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ไพรเมท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ได้แก่สัตว์ที่อยู่ในกลุ่มเลี้ยงลูกด้วยนมและพวก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Homo Sapiens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โดยรวมไปถึงพวกลิง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เลมูร์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ลิง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ทาร์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เชีย และวานร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(Ape)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ซึ่งลักษณะที่สำคัญของพวกไพรเมทก็คือ ความสามารถในการใช้มือหยิบฉวยสิ่งของ มีนิ้วมือมือและนิ้วเท้าข้างละห้านิ้วและมีเล็บเป็นรูปโค้ง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476672"/>
            <a:ext cx="8892480" cy="79208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2708920"/>
            <a:ext cx="9144000" cy="367240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วงรี 4"/>
          <p:cNvSpPr/>
          <p:nvPr/>
        </p:nvSpPr>
        <p:spPr>
          <a:xfrm>
            <a:off x="0" y="1412776"/>
            <a:ext cx="5940152" cy="100811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th-TH" b="1" dirty="0">
                <a:latin typeface="JasmineUPC" pitchFamily="18" charset="-34"/>
                <a:cs typeface="JasmineUPC" pitchFamily="18" charset="-34"/>
              </a:rPr>
              <a:t>การศึกษาวิชาสังคมวิทยาได้มุ่งศึกษาสังคม</a:t>
            </a: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ใน 3 ระดับ คือ</a:t>
            </a:r>
          </a:p>
          <a:p>
            <a:pPr marL="0" indent="0">
              <a:buNone/>
            </a:pPr>
            <a:r>
              <a:rPr lang="th-TH" sz="2800" dirty="0"/>
              <a:t>ศึกษาความสัมพันธ์ของบุคคลใน</a:t>
            </a:r>
            <a:r>
              <a:rPr lang="th-TH" sz="2800" dirty="0" smtClean="0"/>
              <a:t>สังคม  ศึกษา</a:t>
            </a:r>
            <a:r>
              <a:rPr lang="th-TH" sz="2800" dirty="0"/>
              <a:t>สังคมทั้ง</a:t>
            </a:r>
            <a:r>
              <a:rPr lang="th-TH" sz="2800" dirty="0" smtClean="0"/>
              <a:t>สังคม  ศึกษา</a:t>
            </a:r>
            <a:r>
              <a:rPr lang="th-TH" sz="2800" dirty="0"/>
              <a:t>สถาบันต่างๆทางสังคม</a:t>
            </a:r>
          </a:p>
          <a:p>
            <a:pPr marL="0" indent="0">
              <a:buNone/>
            </a:pPr>
            <a:endParaRPr lang="th-TH" sz="2800" dirty="0" smtClean="0"/>
          </a:p>
          <a:p>
            <a:pPr marL="0" indent="0">
              <a:buNone/>
            </a:pPr>
            <a:r>
              <a:rPr lang="th-TH" sz="2800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สังคม</a:t>
            </a:r>
            <a:r>
              <a:rPr lang="th-TH" sz="28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วิทยา สังคมศาสตร์ สังคมวิทยาแนวใหม่</a:t>
            </a:r>
          </a:p>
          <a:p>
            <a:pPr marL="0" indent="0">
              <a:buNone/>
            </a:pPr>
            <a:endParaRPr lang="th-TH" sz="2800" dirty="0" smtClean="0"/>
          </a:p>
          <a:p>
            <a:pPr marL="0" indent="0">
              <a:buNone/>
            </a:pPr>
            <a:r>
              <a:rPr lang="th-TH" sz="2800" dirty="0" smtClean="0"/>
              <a:t>ใน</a:t>
            </a:r>
            <a:r>
              <a:rPr lang="th-TH" sz="2800" dirty="0"/>
              <a:t>บรรดาสรรพวิทยาทั้งหลายนั้น มีการแบ่งออกเป็นวิชาใหญ่ๆได้3หมวด ดังนี้</a:t>
            </a:r>
          </a:p>
          <a:p>
            <a:pPr marL="0" indent="0">
              <a:buNone/>
            </a:pPr>
            <a:r>
              <a:rPr lang="th-TH" sz="2800" dirty="0" smtClean="0"/>
              <a:t>	1 </a:t>
            </a:r>
            <a:r>
              <a:rPr lang="th-TH" sz="2800" dirty="0" smtClean="0">
                <a:solidFill>
                  <a:srgbClr val="FFC000"/>
                </a:solidFill>
              </a:rPr>
              <a:t>หมวด</a:t>
            </a:r>
            <a:r>
              <a:rPr lang="th-TH" sz="2800" dirty="0">
                <a:solidFill>
                  <a:srgbClr val="FFC000"/>
                </a:solidFill>
              </a:rPr>
              <a:t>วิทยาศาสตร์ </a:t>
            </a:r>
            <a:r>
              <a:rPr lang="th-TH" sz="2000" dirty="0"/>
              <a:t>(</a:t>
            </a:r>
            <a:r>
              <a:rPr lang="en-US" sz="2000" dirty="0"/>
              <a:t>Natural Science)</a:t>
            </a:r>
            <a:r>
              <a:rPr lang="th-TH" sz="2800" dirty="0"/>
              <a:t>มีสาขาวิชาต่างๆเช่น ฟิสิกส์ เคมี ชีววิทยา คณิตศาสตร์ ดาราศาสตร์  ธรณีวิทยา ฯลฯ</a:t>
            </a:r>
          </a:p>
          <a:p>
            <a:pPr marL="0" indent="0">
              <a:buNone/>
            </a:pPr>
            <a:r>
              <a:rPr lang="th-TH" sz="2800" dirty="0" smtClean="0"/>
              <a:t>	2 </a:t>
            </a:r>
            <a:r>
              <a:rPr lang="th-TH" sz="2800" dirty="0" smtClean="0">
                <a:solidFill>
                  <a:srgbClr val="FFC000"/>
                </a:solidFill>
              </a:rPr>
              <a:t>หมวด</a:t>
            </a:r>
            <a:r>
              <a:rPr lang="th-TH" sz="2800" dirty="0">
                <a:solidFill>
                  <a:srgbClr val="FFC000"/>
                </a:solidFill>
              </a:rPr>
              <a:t>มนุษย์ศาสตร์</a:t>
            </a:r>
            <a:r>
              <a:rPr lang="th-TH" sz="2000" dirty="0"/>
              <a:t>(</a:t>
            </a:r>
            <a:r>
              <a:rPr lang="en-US" sz="2000" dirty="0"/>
              <a:t>Humanities) </a:t>
            </a:r>
            <a:r>
              <a:rPr lang="th-TH" sz="2800" dirty="0"/>
              <a:t>มีสาขาวิชาต่างๆ เช่น ปรัชญา ภาษา วรรณคดี ฯลฯ</a:t>
            </a:r>
          </a:p>
          <a:p>
            <a:pPr marL="0" indent="0">
              <a:buNone/>
            </a:pPr>
            <a:r>
              <a:rPr lang="th-TH" sz="2800" dirty="0" smtClean="0"/>
              <a:t>	3 </a:t>
            </a:r>
            <a:r>
              <a:rPr lang="th-TH" sz="2800" dirty="0" smtClean="0">
                <a:solidFill>
                  <a:srgbClr val="FFC000"/>
                </a:solidFill>
              </a:rPr>
              <a:t>หมวด</a:t>
            </a:r>
            <a:r>
              <a:rPr lang="th-TH" sz="2800" dirty="0">
                <a:solidFill>
                  <a:srgbClr val="FFC000"/>
                </a:solidFill>
              </a:rPr>
              <a:t>สังคมศาสตร์ </a:t>
            </a:r>
            <a:r>
              <a:rPr lang="th-TH" sz="2000" dirty="0"/>
              <a:t>(</a:t>
            </a:r>
            <a:r>
              <a:rPr lang="en-US" sz="2000" dirty="0"/>
              <a:t>Social Science)</a:t>
            </a:r>
            <a:r>
              <a:rPr lang="th-TH" sz="2800" dirty="0"/>
              <a:t>มีสาขาวิชาต่างๆ เช่น รัฐศาสตร์ สังคมวิทยา มานุษยวิทยา จิตวิทยา กฎหมาย ประวัตศาสตร์ เศรษฐศาสตร์ฯลฯ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7480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-24"/>
            <a:ext cx="9144000" cy="6858000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สัตว์ในสกุลไพรเมทแบ่งออกเป็นสกุลย่อยได้ </a:t>
            </a:r>
            <a:r>
              <a:rPr lang="en-US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สกุล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ไพรเมทชั้นต่ำ </a:t>
            </a: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u="sng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Prosimii</a:t>
            </a: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ลิง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เลมูร์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และ ลิง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ทาร์เซีย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ไพรเมทชั้นสูง </a:t>
            </a: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u="sng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Anthropoidea</a:t>
            </a: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ลิงที่อยู่ในโลกใหม่และโลกเก่า วานรและคน ซึ่งไพรเมทชั้นสูงนี้จะแยกออกเป็นวงศ์ใหญ่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Hominoidea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 วงศ์ใหญ่นี้จะแยกย่อยเป็น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วงศ์ คือ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1) 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วงศ์ของลิง</a:t>
            </a:r>
            <a:r>
              <a:rPr lang="th-TH" dirty="0" err="1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กิบ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บอน </a:t>
            </a:r>
            <a:r>
              <a:rPr lang="en-US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ชะนี</a:t>
            </a:r>
            <a:r>
              <a:rPr lang="en-US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th-TH" dirty="0" err="1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ลิงสยามัง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2) 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วงศ์ของลิงอุรังอุตัง ลิงชิมแปนซี และลิงกอริลลา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3) 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วงศ์ของโฮโมหรือมนุษย์	</a:t>
            </a:r>
            <a:endParaRPr lang="en-US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ลำดับขั้นตอนของการวิวัฒนาการเข้าสู่ลักษณะที่เป็นมนุษย์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1, Australopithecus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เป็นลำดับ 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(Genus)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ในวิวัฒนาการขึ้นเป็นมนุษย์ที่มีกำเนิดเก่าแก่ที่สุด มีอายุราว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5.5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ล้านปีมาแล้ว ซึ่งซากโครงกระดูกที่ขุดค้นพบในประเทศสาธารณรัฐแอฟริกาใต้นั้น มีลักษณะเป็น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วานรคล้ายมนุษย์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ที่เวลาเดินตัวจะตั้งตรงหรือเกือบตรง ถือเป็นระยะหัวเลี้ยวหัวต่อระหว่างวานรกับมนุษย์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snip2DiagRect">
            <a:avLst>
              <a:gd name="adj1" fmla="val 0"/>
              <a:gd name="adj2" fmla="val 5429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 Pithecanthropus Erectus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มีลักษณะเป็น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มนุษย์คล้ายวานร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ที่เดินตัวตรง มีอายุราว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5-8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แสนปีมาแล้ว เช่น มนุษย์ชวา มนุษย์ปักกิ่ง และ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มนุษย์ไฮเดลเบอร์ก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 Neanderthal Man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มีปริมาณสมองใหม่กว่ามนุษย์ปัจจุบัน มีสติปัญญาค่อนข้างสูงสามารถสร้างเครื่องมือได้อย่างสวยงาม มีการประกอบพิธีฝังศพ มีอายุราว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150000 – 50000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ปีมาแล้ว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4. </a:t>
            </a:r>
            <a:r>
              <a:rPr lang="en-US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Cro-magnon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Man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มีชีวิตอยู่ราว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40000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ปีมานี้เอง และเชื่อกันว่ามีลักษณะทางกายภาพคล้ายคลึงหรือใกล้เคียงกับมนุษย์ปัจจุบันมากที่สุด ดังนั้นจึงมีลักษณะ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เปป็น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ตัวแทนหรือเป็น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บรรพบุรุษ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ของมนุษย์ปัจจุบัน ซึ่งมนุษย์เหล่านี้จะมีการตั้งชื่อเรียกเพื่อจำแนกระยะเวลาของการมีชีวิตอยู่ เช่น 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Swanscombe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Man,Kanam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Man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KanJera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Man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เป็นต้น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en-US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ปัจจัยที่ทำให้มนุษย์มีความแตกต่างกัน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การที่มนุษย์ในปัจจุบันมีสีผิว สีตา เส้นผม กลุ่มเลือดและรูปร่างของอวัยวะบางส่วนแตกต่างกันนั้น เกิดจากปัจจัยที่มีอิทธิพลต่อการเปลี่ยนแปลงเชิงวิวัฒนาการ 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การเลือกสรรทางธรรมชาติ</a:t>
            </a:r>
            <a:endParaRPr lang="en-US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การผ่าเหล่า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เป็นการเปลี่ยนแปลงโครงสร้างภายใน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ยีนส์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ทำให้ลูกหลานที่เกิดขึ้นมีลักษณะแตกต่างกันออกไป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การแยกอยู่อย่างโดดเดี่ยว</a:t>
            </a:r>
            <a:endParaRPr lang="en-US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การเลือกสรรทางเพศ</a:t>
            </a:r>
            <a:endParaRPr lang="en-US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การเลือกสรรทางสังคม</a:t>
            </a:r>
            <a:endParaRPr lang="en-US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6.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การผสมเป็นพันธุ์ใหม่</a:t>
            </a:r>
            <a:endParaRPr lang="en-US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en-US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การแบ่งกลุ่มชาติพันธุ์ของมนุษย์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ชาติพันธุ์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(Race)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คือการแบ่งแยกมนุษยชาติ โดยอาศัยลักษณะทางธรรมชาติที่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ปรากฏ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ให้เห็นได้อย่างเด่นชัดเป็นหลัก ซึ่งมีลักษณะที่แตกต่างกันนี้สามารถถ่ายทอดไปยังลูกหลานได้โดยทางพันธุกรรม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โดยปกติมนุษย์อาจจำแนกออกได้เป็น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กลุ่ม ใหญ่ๆ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ดังนี้คือ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*1. </a:t>
            </a:r>
            <a:r>
              <a:rPr lang="th-TH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มนุษย์ชาติพันธุ์ผิวขาว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(Caucasoid)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แบ่งแยกออกเป็นกลุ่มย่อยได้ดังนี้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1)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พวกอารยัน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กรีก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พวกแฮ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มิติก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เช่น อียิปต์โบราณ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2)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พวกเซ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มิกติก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 บา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บิโลเนีย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และ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อัล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สิ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เรีย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ซึ่งอาจแบ่งออกเป็นกลุ่ม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นอร์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ดิก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สแกนดิเนเวีย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และ กลุ่ม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เมดิเตอร์เร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เนียน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snip2DiagRect">
            <a:avLst>
              <a:gd name="adj1" fmla="val 0"/>
              <a:gd name="adj2" fmla="val 1209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*2. </a:t>
            </a:r>
            <a:r>
              <a:rPr lang="th-TH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มนุษย์ชาติพันธุ์ผิวเหลือง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(Mongoloid)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แบ่งแยกออกเป็นกลุ่มย่อยได้ดังนี้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1)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พวกมองโกลอยด์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 จีน ทิเบต และมองโกเลีย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2)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พวกมาลายัน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เช่น มลายู ชวา ไทย และบาหลี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3)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พวกอินเดียแดง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และพวก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เอส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กิโม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มนุษย์ชาติพันธุ์ผิวดำ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(Negroid)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แบ่งแยกออกเป็นกลุ่มย่อยได้ดังนี้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1)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พวก</a:t>
            </a:r>
            <a:r>
              <a:rPr lang="th-TH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ริกัน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 พวกที่อาศัยอยู่ตามหมู่เกาะต่างๆในมหาสมุทรแปซิฟิก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*2) </a:t>
            </a:r>
            <a:r>
              <a:rPr lang="th-TH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พวกปิ๊ก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มี่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มีรูปร่างเตี้ย ความสูงของร่างกายต่ำกว่า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140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ซ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อาศัยอยู่ตามแถบลุ่มน้ำคองโกในทวีป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อยู่ทางแหลม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มะลายู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และ บางเกาะในมหาสมุทรแปซิฟิก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snip2DiagRect">
            <a:avLst>
              <a:gd name="adj1" fmla="val 0"/>
              <a:gd name="adj2" fmla="val 13619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h-TH" b="1" u="sng" dirty="0" smtClean="0">
                <a:solidFill>
                  <a:srgbClr val="FFFF00"/>
                </a:solidFill>
              </a:rPr>
              <a:t>มานุษยวิทยาวัฒนธรรม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นักมานุษยวิทยาวัฒนธรรมจะเน้นศึกษาและวิเคราะห์ขนบธรรมเนียมประเพณี ลักษณะชีวิตและความเป็นอยู่ของมนุษย์ในสังคมต่างๆโดยเฉพาะอย่างยิ่งในสังคมดั้งเดิม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ความต้องการขั้นพื้นฐาน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อาหาร การสืบพันธุ์ ที่อยู่อาศัย ความปลอดภัย การเคลื่อนไหว ความอบอุ่นทางกายและสุขอนามัย ซึ่งจะมีการตอบโต้ทางวัฒนธรรม เช่น การหาอาหาร ระบบ เครือญาติและครอบครัว การมีบ้านเรือน เสื้อผ้าและเครื่องนุ่งห่ม ยารักษาโรค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ความต้องการที่เกิดตามมา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 การถ่ายทอดทางวัฒนธรรม การติดต่อสื่อสาร ความพอใจทางด้านวัตถุ การกระทำกิจกรรมร่วมกัน การอยู่ร่วมกัน  และการควบคุมทางสังคม ซึ่งจะมีการตอบโต้ทางวัฒนธรรม เช่น  การศึกษา ภาษา ระบบเศรษฐกิจและการเมือง กฎเกณฑ์ ประเพณี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ความต้องการที่จะอยู่ร่วมกัน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ความเชื่อมั่นและความรู้สึกเป็นอันหนึ่งอันเดียวกัน การพักผ่อน และความพอใจในศิลปะและสุนทรียภาพ ซึ่งจะมีการตอบโต้ทางวัฒนธรรม เช่น ค่านิยม ศาสนา และนิยายพื้นบ้าน ศิลปะ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สันทนา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 และงานเฉลิมฉลอง ฯลฯ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snip2DiagRect">
            <a:avLst>
              <a:gd name="adj1" fmla="val 0"/>
              <a:gd name="adj2" fmla="val 6381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เฮอร์สโกวิทส์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(Herskovits)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เป็นนักมานุษยวิทยาที่ได้จำแนกวัฒนธรรมออกเป็น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ประเภท คือ วัฒนธรรมทางวัตถุ สถาบันต่างๆ ในสังคม มนุษย์กับจักรวาล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จริย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ศาสตร์ และภาษา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en-US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ปรมาจารย์ทางมานุษยวิทยาวัฒนธรรม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เอ็ด</a:t>
            </a:r>
            <a:r>
              <a:rPr lang="th-TH" b="1" u="sng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เวอร์ด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ไท</a:t>
            </a:r>
            <a:r>
              <a:rPr lang="th-TH" b="1" u="sng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เลอร์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(Edward Taylor)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เป็นนักมานุษยวิทยาวัฒนธรรมชาวอังกฤษ ซึ่งมี ผลงานการเขียนและงานค้นคว้าวิจัยทาง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มนุษยวิทยา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วัฒนธรรมมากมาย โดยหนังสือ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Primitive Culture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ของเขา ถือเป็นความพยายามในการศึกษาเรื่องวัฒนธรรม ของมนุษย์ที่เป็นระบบและมีความสมบูรณ์ที่สุดเล่มแรกของโลกทีเดียว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แนวความคิดหรือทฤษฎีของไท</a:t>
            </a:r>
            <a:r>
              <a:rPr lang="th-TH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เลอร์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เรื่อง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การกระจายทางวัฒนธรรม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เป็นการอธิบายถึงการที่มนุษย์ในสังคมต่างๆมีการสร้างสรรค์วัฒนธรรมที่คล้ายคลึงกัน ก็เนื่องมาจากการมีจุดศูนย์กลางของวัฒนธรรมและมีการลอกเลียนแบบกัน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snip2DiagRect">
            <a:avLst>
              <a:gd name="adj1" fmla="val 0"/>
              <a:gd name="adj2" fmla="val 866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u="sng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ฟรานซ์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โบ</a:t>
            </a:r>
            <a:r>
              <a:rPr lang="th-TH" b="1" u="sng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แอส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(Franz Boas)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เป็นอาจารย์สอนวิชามานุษยวิทยา ซึ่งเขาได้สอนลูกศิษย์ ให้ทำหน้าที่เสมือนเป็น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กล้องถ่ายรูป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ในการจับภาพวัฒนธรรมของสังคม โดยย้ำว่านักมานุษยวิทยา ควรเรียนรู้ภาษาพื้นเมืองของกลุ่มคนที่ต้องการไปศึกษาเพื่อจะได้รับความรู้จากสังคมนั้นๆอย่างละเอียดลึกซึ้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* 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ทฤษฎีวิวัฒนาการ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อธิบายว่า วัฒนธรรมของสังคมทุกสังคมจะต้องผ่านขั้นตอนของการพัฒนาจากการเป็นสังคมป่าเถื่อนมาเป็นสังคมด้อยพัฒนา และจะวิวัฒนาการกลายเป็นสังคมที่มี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ธรรมชั้นสูง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มาลิ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นอฟส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กี้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err="1" smtClean="0">
                <a:latin typeface="Angsana New" pitchFamily="18" charset="-34"/>
                <a:cs typeface="Angsana New" pitchFamily="18" charset="-34"/>
              </a:rPr>
              <a:t>Malinowsk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เป็นผู้สร้างทฤษฎีหน้าที่ประโยชน์นิยมขึ้น เพื่ออธิบายว่าวัฒนธรรมของสังคมจะได้รับการสร้างขึ้นอย่างมีระบบและเป็นเหตุผลเป็นผลกัน เพื่อทำหน้าที่ในการตอบสนองความต้องการที่จำเป็น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(Need)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ของมนุษย์หรือของสมาชิกในสังคม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snip2DiagRect">
            <a:avLst>
              <a:gd name="adj1" fmla="val 0"/>
              <a:gd name="adj2" fmla="val 5048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แรคคลิฟ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–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บราวน์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(Radcliffe-Brown)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ป็นนักทฤษฎีหน้าที่ประโยชน์นิยมที่เน้นความสำคัญของโครงสร้างทางสังคมควบคู่ไปด้วย เขาจึงได้รับการยอมรับในนามของผู้ก่อตั้งทฤษฎีโครงสร้าง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หน้าที่ ประโยชน์นิยม โดยเขาอธิบายว่า โครงสร้างทางสังคมก็คือสายใยแห่งความสัมพันธ์ของคนสังคม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5.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รูธ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เบเนดิกท์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(Ruth Benedict)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และ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มาร์ก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กาเรต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มืด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(Margaret Mead)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ซึ่งการศึกษาของนักมานุษยวิทยาหญิงทั้ง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คนนี้ ถือได้ว่าเป็นแบบอย่างของการศึกษาในแง่วัฒนธรรมกับการสร้างบุคลิกภาพโดยให้ความสำคัญต่อกฎระเบียบทางวัฒนธรรมว่าเป็นปัจจัยหลักในการปรุงแต่งบุคลิกภาพของคนในแต่ละ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6.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เล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วิ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สตร็อสส์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(Levi-Strauss)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ได้เสนอทฤษฎีมานุษยวิทยาโครงสร้างไว้ในหนังสือชื่อ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Structural Anthropology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และเขาสนใจศึกษาวัฒนธรรมในเชิงจิตวิทยามากกว่าในเชิงสังคมวิทยา โดยได้ให้ข้อคิดว่า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จิต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จะสร้างระบบโครงสร้างในการจำแนกแจกวัฒนธรรมออกเป็นหมวดหมู่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 </a:t>
            </a: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snip2DiagRect">
            <a:avLst>
              <a:gd name="adj1" fmla="val 0"/>
              <a:gd name="adj2" fmla="val 1247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en-US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วิธีการศึกษาสังคมโดยใช้เทคนิคทางมานุษยวิทยาวัฒนธรรม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ตามปกตินักมานุษยวิทยาจะสนใจศึกษาสังคมเล็กๆที่ตั้งอยู่ห่างไกล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ธรรมที่เจริญ วิธีการ ศึกษามักจะนิยมศึกษาเฉพาะกรณีหรือรายกรณี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(Case Study)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ของแต่ละสังคม โดยเลือกสังคมที่ต้องการศึกษาแล้วเข้าไปอาศัยอยู่ในสังคมนั้นระยะเวลาหนึ่งด้วยตนเอง หรือที่เรียกว่า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การศึกษางานสนาม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”(Fieldwork)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ในการศึกษางานสนามนั้น นักมานุษยวิทยาไม่มีอำนาจที่จะเข้าควบคุมสถานการณ์ ดังนั้นจึงต้องใช้เครื่องมือในการทดสอบแบบเฝ้าสังเกต โดยต้องอาศัยการสอบถาม ตีความหมายและเปรียบเทียบ มิใช่นึกเอาเองหรือใช้สามัญสำนึกของตนเองว่าน่าจะเป็นเช่นนั้นเช่นนี้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การศึกษาแบบมีส่วนร่วม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(Participant Observation)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การที่นักมานุษยวิทยาเข้าไปศึกษา อยู่ร่วมกันกับกลุ่ม/ชุมชนที่ต้องการศึกษา เพื่อเข้าไปสังเกตพฤติกรรมที่แท้จริงว่าคนในสังคมนั้นมีความสัมพันธ์อย่างไรต่อกัน โดยมีทฤษฎีทางสังคมและวัฒนธรรมอยู่ในใจก่อนตั้งปัญหาถามแล้วจึงพิสูจน์สมมติฐานที่ตั้งขึ้น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th-TH" dirty="0"/>
              <a:t> </a:t>
            </a:r>
            <a:endParaRPr lang="th-TH" dirty="0" smtClean="0"/>
          </a:p>
          <a:p>
            <a:pPr marL="0" indent="0">
              <a:buNone/>
            </a:pPr>
            <a:r>
              <a:rPr lang="th-TH" b="1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สังคมศาสตร์</a:t>
            </a:r>
            <a:r>
              <a:rPr lang="th-TH" b="1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เป็นวิทยาศาสตร์</a:t>
            </a:r>
          </a:p>
          <a:p>
            <a:pPr marL="0" indent="0">
              <a:buNone/>
            </a:pPr>
            <a:r>
              <a:rPr lang="th-TH" sz="2400" dirty="0" smtClean="0">
                <a:latin typeface="JasmineUPC" pitchFamily="18" charset="-34"/>
                <a:cs typeface="JasmineUPC" pitchFamily="18" charset="-34"/>
              </a:rPr>
              <a:t>	วิชา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สังคมศาสตร์มีกำเนิดมาจากวิชาปรัชญาทางสังคม โดยเฉพาะปรัชญาทางการเมืองของ</a:t>
            </a:r>
            <a:r>
              <a:rPr lang="th-TH" sz="24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เพลโต(</a:t>
            </a:r>
            <a:r>
              <a:rPr lang="en-US" sz="24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Plato)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และ</a:t>
            </a:r>
            <a:r>
              <a:rPr lang="th-TH" sz="2400" dirty="0" err="1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อริส</a:t>
            </a:r>
            <a:r>
              <a:rPr lang="th-TH" sz="24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โต</a:t>
            </a:r>
            <a:r>
              <a:rPr lang="th-TH" sz="2400" dirty="0" err="1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เติล</a:t>
            </a:r>
            <a:r>
              <a:rPr lang="th-TH" sz="24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24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Aristotle) 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แม้แต่วิชาสังคมวิทยายุคแรกๆถือว่าเป็นปรัชญาทาง</a:t>
            </a:r>
            <a:r>
              <a:rPr lang="th-TH" sz="2400" dirty="0" smtClean="0">
                <a:latin typeface="JasmineUPC" pitchFamily="18" charset="-34"/>
                <a:cs typeface="JasmineUPC" pitchFamily="18" charset="-34"/>
              </a:rPr>
              <a:t>สังคม</a:t>
            </a:r>
          </a:p>
          <a:p>
            <a:pPr marL="0" indent="0">
              <a:buNone/>
            </a:pPr>
            <a:endParaRPr lang="th-TH" sz="2800" b="1" dirty="0" smtClean="0">
              <a:solidFill>
                <a:srgbClr val="FFC000"/>
              </a:solidFill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r>
              <a:rPr lang="th-TH" sz="2800" b="1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สังคมศาสตร์</a:t>
            </a:r>
            <a:r>
              <a:rPr lang="th-TH" sz="2800" b="1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แขนงที่</a:t>
            </a:r>
            <a:r>
              <a:rPr lang="th-TH" sz="2800" b="1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สำคัญ ได้แก่</a:t>
            </a:r>
          </a:p>
          <a:p>
            <a:pPr marL="0" indent="0">
              <a:buNone/>
            </a:pPr>
            <a:r>
              <a:rPr lang="th-TH" sz="2800" b="1" dirty="0">
                <a:solidFill>
                  <a:srgbClr val="FFFF00"/>
                </a:solidFill>
                <a:latin typeface="JasmineUPC" pitchFamily="18" charset="-34"/>
                <a:cs typeface="JasmineUPC" pitchFamily="18" charset="-34"/>
              </a:rPr>
              <a:t>เศรษฐศาสตร์ รัฐศาสตร์ สังคมวิทยา และ</a:t>
            </a:r>
            <a:r>
              <a:rPr lang="th-TH" sz="2800" b="1" dirty="0" smtClean="0">
                <a:solidFill>
                  <a:srgbClr val="FFFF00"/>
                </a:solidFill>
                <a:latin typeface="JasmineUPC" pitchFamily="18" charset="-34"/>
                <a:cs typeface="JasmineUPC" pitchFamily="18" charset="-34"/>
              </a:rPr>
              <a:t>มานุษยวิทยา </a:t>
            </a:r>
            <a:endParaRPr lang="th-TH" sz="2800" b="1" dirty="0">
              <a:solidFill>
                <a:srgbClr val="FFFF00"/>
              </a:solidFill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r>
              <a:rPr lang="th-TH" sz="2400" b="1" dirty="0" smtClean="0">
                <a:latin typeface="JasmineUPC" pitchFamily="18" charset="-34"/>
                <a:cs typeface="JasmineUPC" pitchFamily="18" charset="-34"/>
              </a:rPr>
              <a:t>	ซึ่ง</a:t>
            </a:r>
            <a:r>
              <a:rPr lang="th-TH" sz="2400" b="1" dirty="0">
                <a:latin typeface="JasmineUPC" pitchFamily="18" charset="-34"/>
                <a:cs typeface="JasmineUPC" pitchFamily="18" charset="-34"/>
              </a:rPr>
              <a:t>ศาสตร์เหล่านี้แท้จริงเป็นศาสตร์เดียวกัน เพราะเนื้อหาที่ศึกษาเป็นอย่างเดียวกัน คือ ศึกษาพฤติกรรมของมนุษย์และใช้หลักการอธิบายเหมือนกัน จะแตกต่างกันก็เพียงแต่มองกันคนละทัศนะเท่านั้น</a:t>
            </a:r>
            <a:endParaRPr lang="en-US" sz="2800" b="1" dirty="0"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0995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snip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สาขาวิชามานุษยวิทยาวัฒนธรรมประกอบด้วยวิชาต่างๆ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วิชาโบราณคดีก่อนประวัติศาสตร์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(Prehistoric Archaeology)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เป็นการศึกษาวัฒนธรรมของคนในสมัยก่อนประวัติศาสตร์ ซึ่งเป็นสังคมที่ยังไม่มีภาษาเขียน เช่น สังคมใน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เมโส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โปเตเมีย  อียิปต์โบราณและชาวพื้นเมืองในกัวเตมาลา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วิชามานุษยวิทยาภาษาศาสตร์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(Anthropological Linguistics)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ะเน้นศึกษาถึงหนทางหรือวิธีการซึ่งผู้พูดของแต่ละภาษาจำแนกสถานการณ์และให้ความหมายของคำในสถานการณ์นั้นๆรวมทั้งศึกษาความสัมพันธ์ระหว่างภาษากับส่วนอื่นๆของวัฒนธรรม เช่น ภาษาบ่งบอกถึงสถานภาพหรือชนชั้นของคนในสังคม โดยการแสดงออกด้วยการมีราชาศัพท์ การใช้สรรพนาม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snip2DiagRect">
            <a:avLst>
              <a:gd name="adj1" fmla="val 0"/>
              <a:gd name="adj2" fmla="val 466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วิชาชาติพันธุ์วิทยา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(Ethnology)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เป็นวิชาที่ศึกษาเปรียบเทียบวัฒนธรรมของสังคมต่างๆว่าเหมือนกันหรือแตกต่างกันอย่างไร ซึ่งวิชานี้จะศึกษาเกี่ยวกับการแบ่งเชื้อชาติของมนุษย์ กำเนิดของเชื้อชาติความสัมพันธ์ระหว่างเชื้อชาติ ตลอดจนลักษณะเฉพาะของเชื้อชาญ ตลอดจนลักษณะเฉพาะของเชื้อชาติต่างๆดังนั้นจึงเป็นวิชาที่เกี่ยวพันกับมานุษยวิทยาวัฒนธรรมมาก จนนักวิชาการบางท่านถึงกับกล่าวว่า ชาติพันธุ์วิทยาก็คือมานุษยวิทยาวัฒนธรรมนั่นเอง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วิชาชาติพันธุ์วรรณนา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(Ethnography)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เป็นวิชาที่ศึกษาวัฒนธรรมของสังคมใดสังคมหนึ่ง โดยเฉพาะ ซึ่งจะศึกษาอย่างลึกซึ่งถึงรายละเอียดทุกสิ่งทุกอย่างในวัฒนธรรมนั้นๆโดยจะเน้นศึกษาและเขียน เป็นบันทึกเพื่อรวบรวมข้อมูลเกี่ยวกับวัฒนธรรมของสังคมนั้นๆไว้ เช่น การศึกษาวัฒนธรรมของสังคมกะเหรี่ยงหรือสังคมผีตองเหลืองฯลฯ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วิชามานุษยวิทยาสังคม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Social Anthropology)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วิชาที่ศึกษาโครงสร้างของสังคมและแบบแผนของการอยู่ร่วมกันของสมาชิกในสังคมที่ไม่ใช่สังคมยุโรปและอเมริกาหรือสังคมตะวันตก เช่น สังคมในทวีปเอเชีย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ริกา ลาตินอเมริกา และอเมริกาใต้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ด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snip2DiagRect">
            <a:avLst>
              <a:gd name="adj1" fmla="val 0"/>
              <a:gd name="adj2" fmla="val 790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ศึกษามานุษยวิทยาทุกสาขาต่างก็มีความประสงค์ที่จะทำให้เกิดความเข้าใจในเรื่องราวของหมู่มนุษยชาติทั้งมวล ให้รู้และเข้าใจขนบธรรมเนียมประเพณีและวัฒนธรรมของทุกชาติทุกชาติทุกสังคม เพื่อประโยชน์ ในการติดต่อและอาศัยอยู่ร่วมกันด้วยสันติสุข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ศึกษาในทางมานุษยวิทยาจะไม่วัดหรือประเมินคุณค่าของสังคมและวัฒนธรรมอื่นๆโดยใช้สังคมและวัฒนธรรมของตนเองเป็นมาตรฐา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2786058"/>
            <a:ext cx="9144000" cy="185738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 algn="ctr">
              <a:buNone/>
            </a:pPr>
            <a:r>
              <a:rPr lang="th-TH" sz="4000" b="1" dirty="0" smtClean="0">
                <a:solidFill>
                  <a:schemeClr val="bg1"/>
                </a:solidFill>
              </a:rPr>
              <a:t>บทที่ </a:t>
            </a:r>
            <a:r>
              <a:rPr lang="en-US" sz="4000" b="1" dirty="0" smtClean="0">
                <a:solidFill>
                  <a:schemeClr val="bg1"/>
                </a:solidFill>
              </a:rPr>
              <a:t>20 </a:t>
            </a:r>
            <a:endParaRPr lang="th-TH" sz="40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th-TH" sz="4000" b="1" dirty="0" smtClean="0">
                <a:solidFill>
                  <a:schemeClr val="bg1"/>
                </a:solidFill>
              </a:rPr>
              <a:t> วัฒนธรรมของชนในทวีปต่างๆ</a:t>
            </a:r>
            <a:endParaRPr lang="en-US" sz="40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เอกสาร 3"/>
          <p:cNvSpPr/>
          <p:nvPr/>
        </p:nvSpPr>
        <p:spPr>
          <a:xfrm>
            <a:off x="0" y="0"/>
            <a:ext cx="9144000" cy="6858000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ในแต่ละสังคมจะมีวัฒนธรรมเฉพาะของตนเอง เนื่องจากมนุษย์มีความคิด การมองโลก ประสบการณ์และสภาพภูมิอากาศต่างกัน ซึ่งการมีวัฒนธรรมก็เพื่อประโยชน์ในการดำรงชีวิตดังนั้นแต่ละสังคมจึงปรับปรุงเปลี่ยนแปลงวัฒนธรรมของตนให้สอดคล้องกับกาลเวลาเวลาและสถานการณ์ จึงทำให้เกิดความแตกต่างของวัฒนธรรมขึ้น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สาเหตุที่วัฒนธรรมต่างๆเกิดเกิดขึ้นในโลก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 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บริเวณที่เป็นแหล่งต้นกำเนิดของ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ธรรมใหญ่ๆของโลก คือ ลุ่มแม่น้ำ โดยวัฒนธรรมที่เจริญถึงที่สุดและได้รับการยอมรับว่าเป็นวัฒนธรรม ได้เริ่มต้นขึ้นที่แถบ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เมโส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โปเตเมีย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แถบลุ่มแม่น้ำ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ไทกริส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ยู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เฟรติส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),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จีน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แถบลุ่มแม่น้ำแยงซีเกียง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),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อินเดียทางตอนเหนือ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แถบลุ่มแม่น้ำสินธุ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 อียิปต์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แถบลุ่มแม่น้ำ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ไนล์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แม้ในปัจจุบันอาณาจักรแห่งต้นกำเนิดของวัฒนธรรมนั้นจะสูญสลายไปแล้วก็ตาม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เอกสาร 3"/>
          <p:cNvSpPr/>
          <p:nvPr/>
        </p:nvSpPr>
        <p:spPr>
          <a:xfrm>
            <a:off x="0" y="0"/>
            <a:ext cx="9144000" cy="7072338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วัฒนธรรมจีน ซึ่งเป็นแม่บทของวัฒนธรรมต่างๆในเอเชียอาคเนย์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เอเชียตะวันออกเฉียงใต้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ถือเป็น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อารยธรม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ที่มีอายุเก่าแก่ที่สุดเมื่อประมาณ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4000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ปีมาแล้ว โดย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ธรรมจีนเป็น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ธรรมที่เกิดขึ้นและสิ้นสุด แล้วเกิดใหม่ มีการปรับปรุงเปลี่ยนปลงอยู่เสมอๆ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วัฒนธรรมยุโรป พัฒนามาก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กรีก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และโรมัน โดยชาวโรมันได้แผ่ขยายอาณาเขตไปทางทะเล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เมดิเร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เนียนและขึ้นไปทางยุโรป ซึ่งชาวโรมันมีความคิดว่าการปกครองคนในประเทศต่างๆที่รบชนะ ถ้าจะให้ง่ายขึ้นก็ควรมีวัฒนธรรมเป็นอันหนึ่งอันเดียวกัน คือ วัฒนธรรมแบบโรมัน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แต่เดิมประเทศทางทะเล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เมดิเตอร์เร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เนียนได้รับ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ธรรมมาจากอียิปต์ บา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บิโลเนีย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เมโส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โปเตเมีย และวัฒนธรรมของพวกฮิตไต ไฟนิเซียน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ฮิบรู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และ อาหรับ ที่แผ่อิทธิพลมาทางแถบประเทศตุรกี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อารเบีย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และ ประเทศทางตะวันออกของทะเล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เมดิเตอร์เร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เนียน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สังคมที่ปกครองโดยระบอบประชาธิปไตย ได้แก่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ออสเต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เลีย แคนาดา อังกฤษ สหรัฐอเมริกา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(Anglo American Society)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มีระบบสังคมวัฒนธรรมที่คล้ายๆกัน จะแตกต่างกันก็แต่ในด้านพื้นที่ ขนาดของ ประชากร  ชนเชื้อชาติต่างๆ ภาษา ตลอดจนสถาบันทางการเมือง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ในสังคมประชาธิปไตยเหล่านี้ จะยกย่องผู้ที่ประสบผลสำเร็จด้วยตนเอ เน้นความสำคัญของตัวบุคคลหรือปัจเจกชนนิยม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(Individualism)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ทำงานตามระเบียบและกฎเกณฑ์ในหน้าที่อย่างเคร่งครัด นิยมวัตถุ ชอบเอาชนะธรรมชาติและแสวงหาความสุขจากโลกนี้ให้มากที่สุด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ในสหรัฐอเมริกา สถานภาพทางสังคมของบุคคลขึ้นอยู่กับทรัพย์สมบัติของบุคคล ให้โอกาสบุคคลในการแสวงหาความก้าวหน้าของชีวิตโดยเท่าเทียม มีอิสรเสรีในการกระทำทุกอย่าง ยกย่องค่าของคน โดยถือคติว่า ความนิยมชมชอบของคนขึ้นอยู่กับความสำเร็จในชีวิต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วัฒนธรรมของชาวยุโรป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ปัจจุบันความนิยมในการหยุดกิจการ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ชั่วโมง เพื่อพักผ่อนกันตอนกลางวัน แล้วจึงปิดกิจการใหม่ ในตอนบ่ายจนถึงค่ำ ยังคงมีอยู่ในทางตอนใต้ของอิตาลี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กรีช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และ สเปน ทั้งนี้เนื่องจากประเทศยุโรปทางตอนใต้นั้นอากาศร้อนเกินไป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ในบริเวณที่ได้ชื่อว่าทันสมัยที่สุดในยุโรป ประเพณีเก่าแก่ที่ยังคงได้รับการสงวนรักษาไว้ คือ การนั่งดื่มกาแฟดำ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(Black Coffee)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แล้วสนทนากันด้วยเรื่องการเมืองและความเป็นไปในโลกปัจจุบัน</a:t>
            </a: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ชาวยุโรปชอบดูละคร มหรสพ การบรรเลงดนตรี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บัลเลต์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เต้นรำ  ชอบดูภาพยนตร์  ทีวี และชอบ เล่นกีฬา เช่น ชาวสเปนและโปรตุเกสชอบดูการต่อสู้วัวกระทิง  ชาวสวิสชอบเล่นสกี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ชาวรัสเวีย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ชอบยิมนาสติก ชาวฮอลันดาชอบเล่นสเกต ชาวสแกนดิเนเวีย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เดนมาร์ก สวีเดน และ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นอรเวย์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ชอบเล่นเรือ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โวเวีย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ตรัสเชีย ผู้หญิงจะทำงานคล้ายๆผู้ชาย เช่น เป็น วิศวกรรถไฟ ความกวาดถนน และหมอส่วนใหญ่จะเป็นหญิง โดยทางยุโรปตะวันออกนั้นหมอและเภสัชกร ส่วนใหญ่จะเป็นผู้หญิงเช่นกัน ส่วนในสวีเดน ผู้หญิงจะทำงานเป็นเจ้าหน้าที่รัฐบาลเป็นส่วนใหญ่จะเป็นผู้หญิง โดยทางยุโรปตะวันออกนั้นหมอและเภสัชกรส่วนใหญ่จะเป็นผู้หญิงเช่นกัน ส่วนในสวีเดนผู้หญิงจะทำงาน เป็นเจ้าหน้าที่รัฐบาลเป็นส่วนใหญ่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บรรดาประเทศในยุโรป ส่วนใหญ่ได้รับอิทธิพลจากวัฒนธรรมอเมริกัน โดยศัพท์ภาษาอังกฤษที่ใช้ในยุโรปแต่ได้รับอิทธิพลจากวัฒนธรรมอเมริกัน คือ สุดสัปดาห์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(Weekend)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Supermaket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ร้านขายยา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(Drug store)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ฮอ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ทดอก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      (Hot Dog)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แฮมเบอร์เกอร์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(Hamburger) Freeway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เป็ด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โดนัล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และหนู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มิก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กี้เมาส์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(Donald Duck and Mickey Mouse 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กาแฟสตาร์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บัค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(Starbuck),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ไก่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ทอดเคเอฟ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ซี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(KFC)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และแมค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โดนัล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(McDonald)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อิทธิพลจากวัฒนธรรมอเมริกาและความก้าวหน้าทางด้านอุตสาหกรรม ทำให้เกิดการเปลี่ยนแปลงต่างๆในยุโรป ทำให้ความเป็นตัวของตัวเองน้อยลง มีการทำงานมากขึ้น ทำให้ระบบชนชั้นลดลง  ทุกคนมีโอกาสแสวงหาด้วยความเท่าเทียมกัน โดยไม่คำนึงถึงชาติกำเนิดและฐานะด้วยการขยันหมั่นเพียรในการทำงาน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วัฒนธรรมของอเมริกาใต้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แต่เดิมนั้นประเทศในแถบอเมริกาใต้ คือ เปรู เอกวาดอร์ โบลิเวีย อาร์เจนตินา และ ชิลี  จะได้รับวัฒนธรรมจากพวก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อินเดียน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ที่เรียกว่า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อินคา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หรือลูกพระอาทิตย์มาก่อน ดังนั้นแม้ว่าสเปนและ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โปร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ตุเกจะเข้ามาครอบครองและแนะนำวัฒนธรรมยุโรปเข้ามาเผยแพร่ในภูมิภาคแถบนี้ แต่ประชาชนทั่วไปก็ยังคงนิยมยึดถือแนวความคิดของพวกอินคาอยู่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ชาวอเมริกาใต้หรือชาวลาตินอเมริกาจะมีความผูกพัน ยึดมั่น และเคารพรักในครอบครัวของตนองมาก ดังจะเห็นได้จากการประกอบพิธีต่างๆญาติพี่น้องจะยกขบวนไปร่วมพิธีกันหมด มักนิยมทำงานกับญาติพี่น้อง และการที่ผู้หญิงยังคงใช้นามสกุลเดิมของตนภายหลังแต่งงาน แต่เติมนามสกุลสามีลงไปและลูกชายจะใช้นามสกุลของเธอเอง  เช่น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Magarita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Andez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สมรสกับ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Hwan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Calos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ภายหลังแต่งงานเธอจะใช้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Magarita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Andez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de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Calos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และลูกชายของเธอจะใช้นามสกุลเธอเป็น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Samuel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Calos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Andez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เป็นต้น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เอกสาร 3"/>
          <p:cNvSpPr/>
          <p:nvPr/>
        </p:nvSpPr>
        <p:spPr>
          <a:xfrm>
            <a:off x="0" y="0"/>
            <a:ext cx="9144000" cy="6858000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ในลาตินอเมริกาจะมีชนชั้นอยู่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ชนชั้น คือ ชนชั้นสูง ชนชั้นกลาง และชนชั้นต่ำ โดยชนชั้นต่ำจะได้รับการขนานนามตามคำสเปนว่า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Pueblo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และคำโปโปรตุเกสว่า </a:t>
            </a:r>
            <a:r>
              <a:rPr lang="en-US" dirty="0" err="1" smtClean="0">
                <a:latin typeface="Angsana New" pitchFamily="18" charset="-34"/>
                <a:cs typeface="Angsana New" pitchFamily="18" charset="-34"/>
              </a:rPr>
              <a:t>Povo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ซึ่งชนชั้นต่ำมักไม่ค่อยจะมีโอกาสได้เลื่อนลำดับชั้นมากนัก ทั้งนี้เนื่องจากสภาพทางเศรษฐกิจ การศึกษา และสังคมบังคับ โดยชนชั้นต่ำในลาตินอเมริกาที่คนทั่วไปรังเกียจ คือ คนนิ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โกร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และคนอินเดีย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ชาวอเมริกันใต้ มักมีคำขวัญทำนองไทยๆว่า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มีเงินนับเป็นน้อง มีทองนับเป็นพี่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หรือเงินทำให้ไพร่ดูเป็นผู้ดี คนไม่สวยดูคนเป็นสวย ความร่ำรวยทำให้คนผิวดำชาว นิ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โกร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ผิวขาวขึ้นแลดูเป็นผู้ดีน่าคบหาสมาคมส่วนคนผิวขาวที่ยากจนคือคนผิวดำที่ได้รับการรังเกียจกีดกันทั่วไป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ในลาตินอเมริกาไม่มีปัญหาเชื้อชาติ แต่ปัญหาที่มีคือ ปัญหาการแบ่งชนชั้น ผู้บริหารประเทศจึงพยายามจะยกฐานะชาวนิ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โกร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และชาวอินเดียที่ยากจนให้เป็นชนชั้นกลาง แต่ยังทำไม่สำเร็จ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0"/>
            <a:ext cx="8820472" cy="62068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2186203"/>
            <a:ext cx="9144000" cy="465840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344" y="0"/>
            <a:ext cx="9133656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>
                <a:latin typeface="JasmineUPC" pitchFamily="18" charset="-34"/>
                <a:cs typeface="JasmineUPC" pitchFamily="18" charset="-34"/>
              </a:rPr>
              <a:t>หลัก</a:t>
            </a:r>
            <a:r>
              <a:rPr lang="th-TH" sz="2800" dirty="0" smtClean="0">
                <a:latin typeface="JasmineUPC" pitchFamily="18" charset="-34"/>
                <a:cs typeface="JasmineUPC" pitchFamily="18" charset="-34"/>
              </a:rPr>
              <a:t>ตรรกวิทยาที่สำคัญซึ่งสังคมศาสตร์นำมาใช้อธิบายปรากฏการณ์ทางสังคม ได้แก่</a:t>
            </a:r>
          </a:p>
          <a:p>
            <a:pPr marL="0" indent="0">
              <a:buNone/>
            </a:pPr>
            <a:r>
              <a:rPr lang="th-TH" sz="2000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1.</a:t>
            </a:r>
            <a:r>
              <a:rPr lang="th-TH" sz="20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วิธีนิรนัย (</a:t>
            </a:r>
            <a:r>
              <a:rPr lang="en-US" sz="20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Deductive Method</a:t>
            </a:r>
            <a:r>
              <a:rPr lang="en-US" sz="2400" b="1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) </a:t>
            </a:r>
            <a:r>
              <a:rPr lang="th-TH" sz="2000" b="1" dirty="0">
                <a:latin typeface="JasmineUPC" pitchFamily="18" charset="-34"/>
                <a:cs typeface="JasmineUPC" pitchFamily="18" charset="-34"/>
              </a:rPr>
              <a:t>หมายถึง การอธิบายส่วนใหญ่ไปหาส่วนน้อยด้วยการสร้าง</a:t>
            </a:r>
            <a:r>
              <a:rPr lang="th-TH" sz="1800" dirty="0">
                <a:latin typeface="JasmineUPC" pitchFamily="18" charset="-34"/>
                <a:cs typeface="JasmineUPC" pitchFamily="18" charset="-34"/>
              </a:rPr>
              <a:t>ทฤษฎีจาก</a:t>
            </a:r>
            <a:r>
              <a:rPr lang="th-TH" sz="2000" dirty="0">
                <a:latin typeface="JasmineUPC" pitchFamily="18" charset="-34"/>
                <a:cs typeface="JasmineUPC" pitchFamily="18" charset="-34"/>
              </a:rPr>
              <a:t>ความนึกคิดและความเข้าใจของตนเองซึ่งมีลักษณะเพ้อฝันและปราศจากข้อมูลมาสนับสนุน</a:t>
            </a:r>
          </a:p>
          <a:p>
            <a:pPr marL="0" indent="0">
              <a:buNone/>
            </a:pPr>
            <a:r>
              <a:rPr lang="th-TH" sz="20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2.วิธีอุปนัย (</a:t>
            </a:r>
            <a:r>
              <a:rPr lang="en-US" sz="20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Inductive Method) </a:t>
            </a:r>
            <a:r>
              <a:rPr lang="th-TH" sz="2000" dirty="0">
                <a:latin typeface="JasmineUPC" pitchFamily="18" charset="-34"/>
                <a:cs typeface="JasmineUPC" pitchFamily="18" charset="-34"/>
              </a:rPr>
              <a:t>หมายถึงการอธิบายส่วนน้อยไปหาส่วนใหญ่ซึ่งเป็นการอธิบายในเชิงเป็นไปได้</a:t>
            </a:r>
            <a:r>
              <a:rPr lang="th-TH" sz="20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20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Probability)</a:t>
            </a:r>
            <a:r>
              <a:rPr lang="th-TH" sz="2000" dirty="0">
                <a:latin typeface="JasmineUPC" pitchFamily="18" charset="-34"/>
                <a:cs typeface="JasmineUPC" pitchFamily="18" charset="-34"/>
              </a:rPr>
              <a:t>คือรู้ว่าส่วนน้อยเป็นอย่างไรก็ไปอธิบายส่วนใหญ่ จึงเป็นวิธีที่เป็นประโยชน์และนิยมใช้กันมากเพราะเป็นวิธีที่แม่นยำกว่าวิธีนิร</a:t>
            </a:r>
            <a:r>
              <a:rPr lang="th-TH" sz="2000" dirty="0" smtClean="0">
                <a:latin typeface="JasmineUPC" pitchFamily="18" charset="-34"/>
                <a:cs typeface="JasmineUPC" pitchFamily="18" charset="-34"/>
              </a:rPr>
              <a:t>นัย</a:t>
            </a:r>
          </a:p>
          <a:p>
            <a:pPr marL="0" indent="0">
              <a:buNone/>
            </a:pPr>
            <a:endParaRPr lang="th-TH" sz="2000" dirty="0" smtClean="0">
              <a:solidFill>
                <a:srgbClr val="FFC000"/>
              </a:solidFill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r>
              <a:rPr lang="th-TH" sz="20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2000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      สังคม</a:t>
            </a:r>
            <a:r>
              <a:rPr lang="th-TH" sz="20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วิทยากับเศรษฐศาสตร์</a:t>
            </a:r>
            <a:r>
              <a:rPr lang="th-TH" sz="2000" dirty="0">
                <a:latin typeface="JasmineUPC" pitchFamily="18" charset="-34"/>
                <a:cs typeface="JasmineUPC" pitchFamily="18" charset="-34"/>
              </a:rPr>
              <a:t> สังคมวิทยาในปัจจุบันนี้จะให้ความสนใจในเรื่องทางด้านเศรษฐศาสตร์ จึงมีการศึกษาค้นคว้าทางพฤติกรรมของคนทางด้านเศรษฐศาสตร์ด้วย โดยสาขาสังคมวิทยาที่เกิดขึ้นได้แก่ สังคมวิทยาด้วยการอาชีพ สังคมวิทยาทางด้านเศรษฐกิจ สังคมวิทยาอุตสาหกรรม</a:t>
            </a:r>
          </a:p>
          <a:p>
            <a:pPr marL="0" indent="0">
              <a:buNone/>
            </a:pPr>
            <a:r>
              <a:rPr lang="th-TH" sz="2000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        สังคม</a:t>
            </a:r>
            <a:r>
              <a:rPr lang="th-TH" sz="20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วิทยากับรัฐศาสตร์ รัฐศาสตร์</a:t>
            </a:r>
            <a:r>
              <a:rPr lang="th-TH" sz="2000" dirty="0">
                <a:latin typeface="JasmineUPC" pitchFamily="18" charset="-34"/>
                <a:cs typeface="JasmineUPC" pitchFamily="18" charset="-34"/>
              </a:rPr>
              <a:t>ให้ความสนในเรื่องอำนาจในสังคมมากและปัจจุบันรัฐศาสตร์สนใจศึกษาปัจจัยทางสังคมที่มีส่วนสัมพันธ์กับกระบวนการหรือวิถีทางการเมืองมากยิ่งขึ้น จึงเกิดสาขาวิชาใหม่ขึ้นมา เช่นสังคมวิทยาการเมือง  สังคมวิทยาการทหาร  และสังคมวิทยาทางกฎหมาย </a:t>
            </a:r>
          </a:p>
          <a:p>
            <a:pPr marL="0" indent="0">
              <a:buNone/>
            </a:pPr>
            <a:r>
              <a:rPr lang="th-TH" sz="2000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       สังคม</a:t>
            </a:r>
            <a:r>
              <a:rPr lang="th-TH" sz="20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วิทยากับจิตวิทยา </a:t>
            </a:r>
            <a:r>
              <a:rPr lang="th-TH" sz="2000" dirty="0">
                <a:latin typeface="JasmineUPC" pitchFamily="18" charset="-34"/>
                <a:cs typeface="JasmineUPC" pitchFamily="18" charset="-34"/>
              </a:rPr>
              <a:t>จิตวิทยาเป็นศาสตร์ของจิตหรือกระบวนการทางจิต โดยศึกษาเกี่ยวกับการเรียนรู้และการรับรู้ทางประสาทต่างๆรวมทั้งแรงจูงใจต่างๆนอกจากนี้สังคมวิทยายังใกล้ชิดกันในสาขาที่เรียกว่า จิตวิทยาสังคม ซึ่งมองเหตุการณ์ที่เกิดขึ้นทั้งในแง่สังคมและจิตวิทยาเช่นการหาสาเหตุว่าทำไม สงครามจึงเกิดขึ้น แล้วพบว่าผู้นำทางการเมืองมีจิตไม่ปกติอันเป็นสาเหตุทางจิตวิทยา และ อาจมีปัจจัยทางสังคมเข้ามาเกี่ยวพันด้วยเป็น</a:t>
            </a:r>
          </a:p>
          <a:p>
            <a:pPr marL="0" indent="0">
              <a:buNone/>
            </a:pPr>
            <a:endParaRPr lang="th-TH" sz="2400" dirty="0"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endParaRPr lang="en-US" sz="2800" dirty="0"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179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วัฒนธรรมของ</a:t>
            </a:r>
            <a:r>
              <a:rPr lang="th-TH" b="1" u="sng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ริกา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เศรษฐกิจของประเทศต่างๆในทวีป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ริกาจะขึ้นอยู่กับการเกษตรกรรม การทำไร่ การประมง และปศุสัตว์ ประชากรส่วนใหญ่จะอยู่ในฐานะยากจน แต่มีเพียง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ประเทศเท่านั้นที่ถือว่ามั่งคั่ง ร่ำรวย และจัดเป็นประเทศอุตสาหกรรม ได้แก่ ไนจีเรีย ลิเบีย และ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แอล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จี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เจีย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ซึ่งประชากรส่วนใหญ่นับถือศาสนาคริสต์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ภาษาที่ใช้พูดกันมี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350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ภาษา ที่นิยมพูดคือ ภาษา ที่นิยมพูดคือ ภาษาเซ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มิติก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ฮา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มิติก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ไนเจอร์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คองโก และบันตูส่วนภาษาที่ใช้เขียนมีเพียง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ภาษาเท่านั้น แต่ประชาชนส่วนใหญ่ยังอ่านไม่ออกเขียนไม่ได้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วัฒนธรรม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ริกาได้ รับอิทธิพลทางด้านดนตรีและเพลงประเภทตึงตังโครมครามที่เรียกกันว่า เพลง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แจ๊ส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(Jazz)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มาจากทวีปอเมริกาใต้หรือลาตินอเมริกา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นักวิชาการบางท่านมีความคิดเห็นว่า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ริกา เป็นดินแดนต้นกำเนิดของมนุษย์ โดยประชากรชาว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ริกาส่วนใหญ่เป็นลูกผสมระหว่างชาติพันธุ์คอเคซอยด์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อพยพมาจาก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ริกาตอนเหนือและลงมาทางตะวันออก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กับนิกรอยด์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อพยพมาจาก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ริกาตะวันตก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ซึ่งมีการแต่งงานผสมผสานวัฒนธรรมกัน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แผนผังลำดับงาน: เอกสาร 5"/>
          <p:cNvSpPr/>
          <p:nvPr/>
        </p:nvSpPr>
        <p:spPr>
          <a:xfrm>
            <a:off x="0" y="0"/>
            <a:ext cx="9144000" cy="6858000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7286652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ชายชาว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ริกันคนหนึ่งอาจแต่งงานกับภรรยาได้หลายคน แต่ผู้หญิง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ริกันเมื่อแต่งงานแล้วจะต้องมาอยู่บ้านสามีและทำงานให้ครอบครัวของสามี จะโยกย้ายกลับไปบ้านเดิมได้ก็ต่อเมื่อมีการหย่าร้างกัน แต่ถ้าสามีตายก็ยังคงอยู่ให้ครอบครัวของสามีต่อไป บางทีก็จะแต่งงานกับพี่ชายหรือน้องชายของสามีที่ล่วงลับไปแล้ว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ค่านิยม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การร่วมมือกันทำโยชน์ให้ส่วนรวม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ในสังคม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ริกันนั้น การเรียนรู้เกี่ยวกับการปฏิบัติตนเพื่อส่วนรวมเป็นสิ่งที่เด็กวัยรุ่นทุกคนจะต้องเตรียมพร้อม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วัฒนธรรมของเอเชีย</a:t>
            </a:r>
            <a:endParaRPr lang="en-US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ประชากรชาวเอเชียประกอบด้วยหลายเชื้อชาติ เช่น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ไอนู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ดรา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วิ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เดียน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เซเรมิก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นิกริ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โต ตูราเนียน มองโกลอยด์ ชิโน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มองโกลอยด์ อินโด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อารยัน และ มาเล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อิน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โดนี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เชีย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เชื่อกันว่า ชาว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ไอนู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(Ainu)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ซึ่งเป็นชนพื้นเมืองเดิมของญี่ปุ่นนั้น มี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บรรพบุรุษ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คนเดียวกัน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ร่วมกัน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กับ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ชาวดราเดียน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(Dravidian)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ซึ่งเป็นชนพื้นเมืองเดิมของอินเดียทางตอนใต้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เอกสาร 3"/>
          <p:cNvSpPr/>
          <p:nvPr/>
        </p:nvSpPr>
        <p:spPr>
          <a:xfrm>
            <a:off x="0" y="0"/>
            <a:ext cx="9144000" cy="7000900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คนเอเชีย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ยกเว้นชาวญี่ปุ่น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ะไม่ค่อยมีความผูกพันและไม่ค่อยภาคภูมิใจกับชาติของตนเท่าที่ควรและมักจะไม่ค่อยนิยมใช้ของที่ผลิตในประเทศ แต่ชอบใช้ของใช้ที่มาจากต่างประเทศ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ัฒนธรรมเอเชียเป็นวัฒนธรรมที่นิยมใช้สันติวิธีในการแก้ไขปัญหาโดยสังคมเอเชียนั้นทำอะไรก็มักจะอะลุ่มอล่วยกัน นิยมหาความสุขทางด้านจิตใจและทางธรรมเท่าที่มีอยู่ ทำบุญให้ทานเพื่อความสบายในบั้นปลายของชีวิตทั้งในชาตินี้และชาติหน้า เชื่อฟังผู้มีอำนาจ ผู้มีอาวุโส และถือความสำคัญของกลุ่ม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ประชากรในเอเชียอาจจำแนกออกได้เป็น </a:t>
            </a:r>
            <a:r>
              <a:rPr lang="en-US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6 </a:t>
            </a: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กลุ่ม ดังนี้คือ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เอเชียตะวันตกเฉียงใต้หรือตะวันออกกลาง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ตุรกี ไซปรัส ซีเรีย เลบานอน อิสราเอล จอร์แดน อิรัก อิหร่าน คูเวต ซาอุดิอาระเบีย บา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เรน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กาตาร์ สหรัฐอาหรับ      อี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มิเรต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โอมานและเยเมน ซึ่งส่วนใหญ่ของประเทศเหล่านี้จะนับถือศาสนาอิสลาม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เอเชียใต้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อินเดีย ปากีสถาน บังคลาเทศ ศรีลังกา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เอกสาร 3"/>
          <p:cNvSpPr/>
          <p:nvPr/>
        </p:nvSpPr>
        <p:spPr>
          <a:xfrm>
            <a:off x="0" y="0"/>
            <a:ext cx="9144000" cy="7072338"/>
          </a:xfrm>
          <a:prstGeom prst="flowChartDocumen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เอเชียตะวันออกเฉียงใต้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ไทย เวียดนาม กัมพูชา ลาว พม่า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เมียนม่า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สิงคโปร์ มาเลเซีย อินโดนีเซีย บรูไน และฟิลิปปินส์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เอเชียตะวันออก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จีน  ญี่ปุ่น ไต้หวัน เกาหลีเหนือ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ใต้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เอเชียใน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ทิเบต มองโกเลีย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6.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เอเชียเหนือ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บางส่วนของรัสเซีย และ ไซบี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เรีย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วัฒนธรรมเด่นในเอเชีย ซึ่งถือเป็น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ธรรมกระแสหลักของเอเชีย คือ วัฒนธรรมของชนชาติ จีนและชนชาติอินเดีย โดยเอเชียได้รับวัฒนธรรมมาจากจีน  อินเดีย ตะวันออกกลาง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 1.</a:t>
            </a: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วัฒนธรรมจีน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ได้รับอิทธิพลมาจากขงจื้อ ซึ่งนิยมการทำตามประเพณี เชื่อฟังผู้อาวุโส มีความสามัคคีในครอบครับ ผู้ชายเป็นใหญ่ในบ้าน กตัญญูต่อบิดามารดา เกรงอกเกรงใจผู้อื่น ถือใจเขาใจเรา นิยมความสามัคคีของญาติพี่น้องเพื่อนฝูง ทำการงานอะไรชอบใช้นายน้าคนกลาง มักจะมีผลประโยชน์ตอบแทนให้ผู้ติดต่อไม่ชอบกฎเกณฑ์ตายตัว ชอบช่วยเหลือเพื่อนฝูงญาติพี่น้อง ทำให้เกิดการเห็นแก่ตัว</a:t>
            </a: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และคอร์รัปชั่น ในวงสังคม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วัฒนธรรมอินเดีย</a:t>
            </a:r>
            <a:r>
              <a:rPr lang="th-TH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เป็นวัฒนธรรมที่มีกาแบ่งคนในสังคมออกเป็นชนชั้นต่างๆ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วรรณะ คือ วรรณะพราหมณ์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เป็นวรรณะสูงสุด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วรรณะกษัตริย์ วรรณะแพศย์ และวรรณะศูทร จึงทำให้เกิดความไม่เท่าเทียมกันในสังคม ถ้าในกรณีที่คนต่างวรรณะสมรสกัน เช่น  พราหมณ์กับกษัตริย์ แพศย์กับศูทร ฯลฯ บุตรที่เกิดมาจะเป็นจัณฑาล ซึ่งถือเป็นพวกที่ต่ำต้อยที่สุด และจะต้องถูกขับออกจากวรรณะนั้น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3. </a:t>
            </a: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วัฒนธรรมตะวันออกกลาง</a:t>
            </a:r>
            <a:r>
              <a:rPr lang="th-TH" u="sng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ศาสนาอิสลามจะมีบทบาทต่อการดำเนินชีวิตประจำของชาวตะวันออกกลาง ซึ่งทุกคนจะต้องปฏิบัติตามคำสอนและประเพณีต่างๆของศาสนาอย่างเคร่งครัด ปัจจุบัน ความขัดแย้งด้านเชื้อชาติศาสนาอย่างรุนแรงเกิดขึ้นในบริเวณตะวันออกกลางมากที่สุด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ประเทศส่วนใหญ่ในตะวันออกกลาง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เอเชียตะวันตกเฉียงใต้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จะใช้ภาษาอา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รบิก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เป็นภาษากลาง ยกเว้นเพียง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ประเทศเท่านั้น คือ ตุรกี อิหร่าน และอิสราเอลที่ใช้ภาษา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ฮิบรู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พื้นที่ส่วนใหญ่ในบริเวณตะวันออกกลางจะเป็นทะเลทราย โดยมีพื้นที่จำนวนประมาณ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10%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เท่านั้นที่ทำการเพาะปลุกได้ ซึ่งรายได้ส่วนใหญ่มาจากน้ำมัน โดยประชากรประมาณครึ่งหนึ่งเป็นชาวอาหรับ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2643182"/>
            <a:ext cx="9144000" cy="22860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 smtClean="0">
              <a:latin typeface="Angsana New" pitchFamily="18" charset="-34"/>
              <a:cs typeface="Angsana New" pitchFamily="18" charset="-34"/>
            </a:endParaRPr>
          </a:p>
          <a:p>
            <a:pPr algn="ctr">
              <a:buNone/>
            </a:pP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บทที่</a:t>
            </a:r>
            <a:r>
              <a:rPr lang="en-US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21</a:t>
            </a:r>
          </a:p>
          <a:p>
            <a:pPr algn="ctr">
              <a:buNone/>
            </a:pPr>
            <a:r>
              <a:rPr lang="th-TH" sz="40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ลักษณะอุปนิสัยประจำชาติ</a:t>
            </a:r>
            <a:endParaRPr lang="en-US" sz="4000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น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72338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ลักษณะประจำชาติ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หรือ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อุปนิสัยประจำชาติ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ซึ่งบางครั้งเรียกว่า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โครงสร้างบุคลิกขั้นมูลฐาน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จัดเป็น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เอกลักษณ์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หรือลักษณะที่เด่นพิเศษอันทำให้นานาชาติแตกต่างกัน นอกจากนี้ยังมีคำที่ใช้เรียกอีก เช่นภาพพิมพ์ ภาพแบบเดียวกัน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(Stereotype)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ภาพประทับใจ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(Impressions)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หรือการมองภาพรวมของชนชาติใดชนชาติหนึ่ง แต่มีแนวโน้มหนักไปในทางการมองภาพในทางนิเสธ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หรือในทางลบ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เช่น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  1. 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คนอังกฤษ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ถูกมองว่าเป็นคนประเภท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เก็บตัว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ไม่สนิทกับคนแปลกหน้าง่าย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</a:t>
            </a:r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ชน</a:t>
            </a:r>
            <a:r>
              <a:rPr lang="th-TH" b="1" dirty="0" err="1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ชาติยิว</a:t>
            </a:r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(Jew)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จะมีภาพพจน์ว่า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ตระหนี่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จนมีศัพท์ภาษาไทยว่า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ยิว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หมายถึงคนที่ชอบเอาประโยชน์เข้าตนเท่านั้น ซึ่งได้ปรากฏภาพพจน์เช่นนี้ในกรณีของตัวละคร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ชาวยิว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ที่ชื่อ ไช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ล็อค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(Shylock)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ในเรื่อง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เว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นิ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สวาณิช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จากบทประพันธ์ของ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เช็กส์เปรียร์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(Shakespeare)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น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		</a:t>
            </a: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ที่มาของการศึกษาเรื่องอุปนิสัยประจำชาติ</a:t>
            </a:r>
            <a:endParaRPr lang="en-US" u="sng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การศึกษาเกี่ยวกับลักษณะอุปนิสัยประจำชาติในระยะแรกเมื่อประมาณ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200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ปีที่ผ่านมา เกิดจากความสนใจเชิงรัฐศาสตร์ คือ ผู้ที่เขียนเกี่ยวกับเรื่องดังกล่าวเป็นนักรัฐศาสตร์ โดยสนใจอุปนิสัยที่ไม่ใช่เป็นเพียง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อุปนิสัยส่วนบุคคล.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อันหมายรวมถึง ความคิด ทัศนคติ นิสัยต่างๆที่เกิดจากภาวะทางชีววิทยาและการเรียนรู้ทางสังคม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ข้อเขียนที่รู้จักกัน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Democracy in America,1835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อันเป็นข้อเขียนที่เกิดจากการสังเกต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ของอ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เล็ก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ซิส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เดอ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ทอคเกอวิลล์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(Alex de Tocqueville)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ผู้มีเชื้อสายขุนนางฝรั่งเศส ที่เดินทางมายัง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โลกใหม่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"(The New World)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ซึ่งเป็นฉายาเรียกสหรัฐอเมริกา เพื่อศึกษาเกี่ยวกับระบบการลงโทษ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ระบบราชทัณฑ์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โดยในข้อเขียนนี้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ทอคเกอวิลล์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ได้บรรยายถึงลักษณะอุปนิสัยประจำชาติของคนอเมริกัน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(American Society)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ว่าคนอเมริกันมีอุปนิสัยรักความเสมอภาค และชอบการรวมกลุ่ม คือ ชอบการจัดตั้งสมาคมหรือองค์กรต่างๆตามความสมัครใจ ซึ่งอุปนิสัยดังกล่าว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ทอคเกอวิลล์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ถือว่า เอื้อต่อความเป็นประชาธิปไตยให้สหรัฐอเมริกามาก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พับมุม 3"/>
          <p:cNvSpPr/>
          <p:nvPr/>
        </p:nvSpPr>
        <p:spPr>
          <a:xfrm>
            <a:off x="0" y="0"/>
            <a:ext cx="9144000" cy="68580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ในช่วงสงครามโลกครั้งที่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รัฐบาลของสหรัฐอเมริกาเห็นอมริกาเห็นความจำเป็นที่จะทราบเกี่ยวกับอุปนิสัยประจำชาติของคนญี่ปุ่น จึงให้มีการศึกษาโดยนักมานุษยวิทยาทางวัฒนธรรม ซึ่งผู้ที่ทำการศึกษาเป็นนักวิชาการสตรี ชื่อ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รุธ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เบเนดิกท์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(Benedict)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และต่อมาภายหลังสงครามโลกครั้งที่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ก็ได้มีการพิมพ์ผลงานออกมาเป็นหนังสือชื่อ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ดอกเบญจมาศและดาบ ซามูไร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โดยดอกเบญจมาศเป็น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ราชลัญ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กร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ตราประทับ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ของรัฐบาลแห่งพระเจ้าจักรพรรดิญี่ปุ่น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หนังสือที่โด่งดังมากเกี่ยวกับอุปนิสัยประจำชาติของคนเยอรมันชื่อ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บุคลิกภาพอำนาจนิยม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ซึ่งเป็นผลงานค้นคว้าของผู้ลี้ภัยที่มาอยู่ในสหรัฐอเมริกาจากนโยบายของฮิต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เลอร์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ลักษณะอุปนิสัยประจำชาติกับวัฒนธรรมที่แตกต่างกัน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ลักษณะอุปนิสัยประจำชาติของคนในแต่ละประเทศมักแตกต่างกัน ทั้งนี้เพราะมีลักษณะบางอย่างของตนเองซึ่งไม่เหมือนกันกับประเทศอื่นๆเช่น ในเรื่องราวประวัติความเป็นมาในอดีต สภาพแวดล้อมทางภูมิศาสตร์ ศาสนาที่ยึดถือ ปัญหาต่างๆ ที่ได้เผชิญมาและกำลังเผชิญมาและกำลังเผชิญอยู่ทั้งในทางเศรษฐกิจ สังคม และการเมือง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พับมุม 3"/>
          <p:cNvSpPr/>
          <p:nvPr/>
        </p:nvSpPr>
        <p:spPr>
          <a:xfrm>
            <a:off x="0" y="0"/>
            <a:ext cx="9144000" cy="68580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ในเรื่องวัฒนธรรมและบุคลิกภาพนั้น คนในแต่ละสังคมได้สร้างวัฒนธรรมของตนเองขึ้นมาและวัฒนธรรมนี้ได้มีอิทธิพลเหนือบุคลิกภาพของบุคคลทั่วไปในสังคมทั้งโดยทางตรงและทางอ้อ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ผู้ที่มีบุคลิกภาพสอดคล้องและปฏิบัติตามที่สังคมต้องการก็จะได้รับการยกย่อง และได้รับผลตอบแทนต่างๆอันมีผลทำให้คนทั่วไปพยายามทำตามที่สังคมต้องการ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อุปสรรคและปัญหาสำคัญในการศึกษาลักษณะอุปนิสัยประจำชาติประการหนึ่งก็คือ การมองและการตัดสินว่าสิ่งใดเป็นลักษณะอุปนิสัยประจำชาติของคนชาติอื่นเป็นไปอย่างผิวเผิน และมักมีอคติในใจ ซึ่งในยุคที่มีความรู้สึกชาตินิยมมีมาก หรือการมีความรู้สึกว่ากลุ่มตนดีกว่ากลุ่มอื่น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(Ethnocentrism)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ย่อมเห็นว่าวัฒนธรรมของชาติตนเองสูงกว่าชาติอื่น ย่อมมองเห็นแต่ลักษณะนิสัยที่ไม่ดีของชาติอื่น และมีการบิดเบือนข้อเท็จจริงเพื่อให้เข้าได้กับความเชื่อเดิมของตน อันเป็นผลทำให้มีการดูถูกและเกิดการเข้าใจผิดกันระหว่างชาติ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358346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th-TH" sz="2400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	สังคม</a:t>
            </a:r>
            <a:r>
              <a:rPr lang="th-TH" sz="24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วิทยากับปรจิตวิทยา ปรจิตวิทยา </a:t>
            </a:r>
            <a:r>
              <a:rPr lang="th-TH" sz="2400" b="1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2400" b="1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Parapsychology</a:t>
            </a:r>
            <a:r>
              <a:rPr lang="en-US" sz="2400" b="1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)</a:t>
            </a:r>
            <a:r>
              <a:rPr lang="th-TH" sz="2400" b="1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2400" dirty="0" smtClean="0">
                <a:latin typeface="JasmineUPC" pitchFamily="18" charset="-34"/>
                <a:cs typeface="JasmineUPC" pitchFamily="18" charset="-34"/>
              </a:rPr>
              <a:t>คือ 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การศึกษาปรากฏการณ์ทางจิตที่ผิดแผกแตกต่างไปจากเรื่องที่เป็นปกติวิสัย ซึ่งไม่สามารถอธิบายได้ด้วยหลักวิทยาศาสตร์ เช่น เรื่องหูทิพย์ ตาทิพย์ กายทิพย์  โทรจิต </a:t>
            </a:r>
            <a:r>
              <a:rPr lang="th-TH" sz="2400" b="1" dirty="0"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2400" b="1" dirty="0">
                <a:latin typeface="JasmineUPC" pitchFamily="18" charset="-34"/>
                <a:cs typeface="JasmineUPC" pitchFamily="18" charset="-34"/>
              </a:rPr>
              <a:t>Telepathy)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ฯลฯ โดยผู้ที่</a:t>
            </a:r>
            <a:r>
              <a:rPr lang="th-TH" sz="2400" dirty="0" smtClean="0">
                <a:latin typeface="JasmineUPC" pitchFamily="18" charset="-34"/>
                <a:cs typeface="JasmineUPC" pitchFamily="18" charset="-34"/>
              </a:rPr>
              <a:t>ค้นคว้า</a:t>
            </a:r>
            <a:r>
              <a:rPr lang="th-TH" sz="2400" dirty="0" err="1" smtClean="0">
                <a:latin typeface="JasmineUPC" pitchFamily="18" charset="-34"/>
                <a:cs typeface="JasmineUPC" pitchFamily="18" charset="-34"/>
              </a:rPr>
              <a:t>ทางป</a:t>
            </a:r>
            <a:r>
              <a:rPr lang="th-TH" sz="2400" dirty="0" smtClean="0">
                <a:latin typeface="JasmineUPC" pitchFamily="18" charset="-34"/>
                <a:cs typeface="JasmineUPC" pitchFamily="18" charset="-34"/>
              </a:rPr>
              <a:t>รจิต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วิทยา คือ ศาสตราจารย์</a:t>
            </a:r>
            <a:r>
              <a:rPr lang="th-TH" sz="2400" dirty="0" err="1">
                <a:latin typeface="JasmineUPC" pitchFamily="18" charset="-34"/>
                <a:cs typeface="JasmineUPC" pitchFamily="18" charset="-34"/>
              </a:rPr>
              <a:t>ไรน์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sz="2400" b="1" dirty="0"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2400" b="1" dirty="0">
                <a:latin typeface="JasmineUPC" pitchFamily="18" charset="-34"/>
                <a:cs typeface="JasmineUPC" pitchFamily="18" charset="-34"/>
              </a:rPr>
              <a:t>Rhine</a:t>
            </a:r>
            <a:r>
              <a:rPr lang="en-US" sz="2400" b="1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)</a:t>
            </a:r>
          </a:p>
          <a:p>
            <a:pPr marL="0" indent="0">
              <a:buNone/>
            </a:pPr>
            <a:r>
              <a:rPr lang="th-TH" sz="2400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	สังคม</a:t>
            </a:r>
            <a:r>
              <a:rPr lang="th-TH" sz="24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วิทยากับจิตวิเคราะห์ศาสตร์ 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 จิตวิเคราะห์ศาสตร์เป็นพยายามที่จะเข้าถึงก้นบึ้งหรือส่วนที่ลึกที่สุดของจิต โดยเฉพาะส่วนที่เป็น</a:t>
            </a:r>
            <a:r>
              <a:rPr lang="th-TH" sz="24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จิตใต้สำนึก </a:t>
            </a:r>
            <a:r>
              <a:rPr lang="th-TH" sz="2400" b="1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2400" b="1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Subconscious)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หรือ</a:t>
            </a:r>
            <a:r>
              <a:rPr lang="th-TH" sz="24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จิตไร้สำนึก</a:t>
            </a:r>
            <a:r>
              <a:rPr lang="th-TH" sz="2800" b="1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2800" b="1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Unconscious)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ซึ่งสังคมวิทยาจะสนใจพฤติกรรมของคนในสังคม และการมีความรู้ทางจิตวิเคราะห์จะช่วยให้เข้าใจถึงสาเหตุแห่งการประพฤติปฏิบัติของคน</a:t>
            </a:r>
          </a:p>
          <a:p>
            <a:pPr marL="0" indent="0">
              <a:buNone/>
            </a:pPr>
            <a:r>
              <a:rPr lang="th-TH" sz="2400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	สังคม</a:t>
            </a:r>
            <a:r>
              <a:rPr lang="th-TH" sz="24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วิทยากับมานุษยวิทยา </a:t>
            </a:r>
            <a:r>
              <a:rPr lang="th-TH" sz="2400" dirty="0">
                <a:latin typeface="JasmineUPC" pitchFamily="18" charset="-34"/>
                <a:cs typeface="JasmineUPC" pitchFamily="18" charset="-34"/>
              </a:rPr>
              <a:t>ปกติวิชาสังคมวิทยากับมานุษยวิทยาจะมีความใกล้เคียงกันมากซึ่งมักจัดรวมเป็นสาขาเดียวกัน โดยเรียกว่า</a:t>
            </a:r>
            <a:r>
              <a:rPr lang="th-TH" sz="2400" dirty="0" smtClean="0">
                <a:latin typeface="JasmineUPC" pitchFamily="18" charset="-34"/>
                <a:cs typeface="JasmineUPC" pitchFamily="18" charset="-34"/>
              </a:rPr>
              <a:t>เป็น</a:t>
            </a:r>
          </a:p>
          <a:p>
            <a:pPr marL="0" indent="0">
              <a:buNone/>
            </a:pPr>
            <a:r>
              <a:rPr lang="th-TH" sz="2400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สังคม</a:t>
            </a:r>
            <a:r>
              <a:rPr lang="th-TH" sz="2400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วิทยา-</a:t>
            </a:r>
            <a:r>
              <a:rPr lang="th-TH" sz="2400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มานุษยวิทยา </a:t>
            </a:r>
            <a:r>
              <a:rPr lang="th-TH" sz="2400" b="1" dirty="0" smtClean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sz="2400" b="1" dirty="0">
                <a:solidFill>
                  <a:srgbClr val="FFC000"/>
                </a:solidFill>
                <a:latin typeface="JasmineUPC" pitchFamily="18" charset="-34"/>
                <a:cs typeface="JasmineUPC" pitchFamily="18" charset="-34"/>
              </a:rPr>
              <a:t>Sociology-Anthropology)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2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พับมุม 3"/>
          <p:cNvSpPr/>
          <p:nvPr/>
        </p:nvSpPr>
        <p:spPr>
          <a:xfrm>
            <a:off x="0" y="0"/>
            <a:ext cx="9144000" cy="68580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การมองอุปนิสัยประจำของชาติอื่นในทางนิเสธ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การมองว่าคนชาติอื่นมีลักษณะอุปนิสัยประจำชาติไปในทางที่ไม่ดี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ตัวอย่าง เช่น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1.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ชาวตะวันตกมักมองคนเอเชียและคน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แอฟ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ริกากันว่าเป็นชาติด้อยพัฒนา ไม่สนใจความเจริญ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2.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คนเอเชียบางชาติมักมองชาวตะวันตกว่าเป็นชาติที่เห็นแก่ตัว เห็นแก่ประโยชน์ทางวัตถุ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 3.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คนยุโรปเคยมองคนอเมริกันว่าเป็นชาติที่ฝึกมารยาทมาน้อย ไม่มีความรู้สึกในเรื่องศิลปะและความสวยงาม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4.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คนอเมริกันมักมองคนในยุโรปโดยเฉพาะคนอังกฤษว่าเป็นคนหัวเก่า ไม่สนใจในความคิดและความเจริญทางด้านวิทยาศาสตร์และเทคโนโลยี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5.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คนอังกฤษและคนอเมริกันมักมองคนลาติน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สเปน อิตาลี อเมริกาใต้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ว่าเป็นพวกที่เชื่อถือไม่ได้และเจ้าอารมณ์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พับมุม 3"/>
          <p:cNvSpPr/>
          <p:nvPr/>
        </p:nvSpPr>
        <p:spPr>
          <a:xfrm>
            <a:off x="0" y="0"/>
            <a:ext cx="9144000" cy="6858000"/>
          </a:xfrm>
          <a:prstGeom prst="foldedCorner">
            <a:avLst>
              <a:gd name="adj" fmla="val 1400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ปัญหาในการศึกษาลักษณะอุปนิสัยประจำชาติ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การศึกษาลักษณะอุปนิสัยประจำชาติในสมัยปัจจุบันจะประสบกับความยากลำบากมากยิ่งขึ้นกว่าในสมัยเดิม ทั้งนี้เนื่องจากเหตุผลอย่างน้อย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ประการ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ในยุคก่อนนั้นสภาพสังคมไม่ค่อยสลับซับซ้นมากนัก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2.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การเปลี่ยนแปลงในสมัยก่อนมิไม่มากและไม่รวดเร็วเหมือนในปัจจุบัน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 3.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ในแต่ละประเทศประกอบด้วยคนกลุ่มต่างๆที่แตกต่างกันในวิธีการอบรมเลี้ยงดูบุตร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*4.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ขณะนี้ประเทศต่างๆเน้นเรื่องการขยายการศึกษาเพื่อปรับปรุงส่งเสริมคุณลักษณะใหม่ๆให้เกิดขึ้นในหมู่ประชาชน เพื่อให้สอดคล้องกับการพัฒนาประเทศ ดังนั้นลักษณะอุปนิสัยประจำชาติจึงอาจเปลี่ยนแปลงไปได้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**5.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แตกต่างระหว่างลักษณะอุปนิสัยประจำชาติของคนชาติต่างๆในปัจจุบันอาจมีน้อยลงทั้งนี้เนื่องจากปัญหาต่างๆและอิทธิพลของชีวิตสมัยใหม่ที่ประเทศต่างๆมีเช่นเดียวกันหรือมีคล้ายๆกัน เช่น สภาพชีวิตในสังคมเมืองหรือสังคมนครและสังคมอุตสาหกรรมฯลฯ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พับมุม 3"/>
          <p:cNvSpPr/>
          <p:nvPr/>
        </p:nvSpPr>
        <p:spPr>
          <a:xfrm>
            <a:off x="0" y="0"/>
            <a:ext cx="9144000" cy="68580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นอกจากนี้การติดต่อแลกเปลี่ยนวัฒนธรรมระหว่างประเทศต่างๆก็มีมากขึ้น จนทำให้เกิดการเอาอย่างกันและบีบตัวเข้าหากันซึ่งเป็นผลให้คนในประเทศในประเทศต่างๆมีความคล้ายคลึงกันในลักษณะนิสัยบางอย่างหรืออาจเรียกว่า การเข้าสู่ความเป็นสากลของลักษณะอุปนิสัยในแต่ละชาติ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ลักษณะอุปนิสัยประจำชาติของคนไทย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จอห์น </a:t>
            </a:r>
            <a:r>
              <a:rPr lang="th-TH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เอมบ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รี 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(John </a:t>
            </a:r>
            <a:r>
              <a:rPr lang="en-US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Embree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นักมานุษยวิทยาชาวตะวันตก ได้กล่าวถึงลักษณะอุปนิสัยประจำชาติของคนไทยว่า คนไทยนั้นชอบสนุก และมีโครงสร้างทางบุคลิกภาพและทางสังคมหลวมๆคือ การขาดวินัย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ตามทัศนะของสมเด็จกรมพระยาดำรงราชานุภาพ ผู้ซึ่งได้สมญานามว่าเป็นนักปกครองและเป็น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พระบิดาแห่งประวัติศาสตร์ไทย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นั้นลักษณะอุปนิสัยของคนไทยมีด้วยกัน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ประการ ได้แก่ 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การรักษาความเป็นไท</a:t>
            </a:r>
            <a:r>
              <a:rPr lang="en-US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การปราศจากวิหิงสา</a:t>
            </a:r>
            <a:r>
              <a:rPr lang="en-US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และ</a:t>
            </a: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การรู้จักประสานประโยชน์</a:t>
            </a:r>
            <a:endParaRPr lang="en-US" b="1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b="1" dirty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พับมุม 3"/>
          <p:cNvSpPr/>
          <p:nvPr/>
        </p:nvSpPr>
        <p:spPr>
          <a:xfrm>
            <a:off x="0" y="0"/>
            <a:ext cx="9144000" cy="68580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การรักษาความเป็นไท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คือ การรักอิสรภาพ เสรีภาพ ทั้งในระดับส่วนบุคคลและระดับสังคมซึ่งในเรื่องวจีกรรมจะเห็นได้ชัดจากคำกล่าวที่ว่า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พูดได้ตามใจคือไทยแท้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ปราศจากวิหิงสา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การไม่ยอมเบียดเบียนหรือหาเรื่องกับคนอื่น ซึ่งหมายรวมถึงการมีขันติธรรม คือ มีความอดกลั้น ไม่ทำตามอารมณ์ที่ถูกยั่วยุ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การประสานประโยชน์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การรู้จักประนีประนอม การไม่เคร่งเถรตรง มีการโอนอ่อนและอะลุ่มอล่วย ซึ่งเรียกว่าเป็นลักษณะ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เล็งผลปฏิบัติ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หรือ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สัมฤทธิ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คติ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นักวิชาการร่วมสมัยในปัจจุบันมีทัศนะว่า อุปนิสัยของคนไทยมีลักษณะพิเศษ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7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ประการ ได้แก่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.1.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การรักอิสรภาพหรือการรักความเป็นไท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ทำให้สังคมไทยสมารถดำรงความเป็นชาติและเป็นเอกราชมมาได้จวบจนทุกวันนี้ แต่ก็ก่อให้เกิดผลเสียคือ ทำให้คนไทยไม่ค่อยมีความรู้สึกผูกพันต่อหน้าที่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พับมุม 3"/>
          <p:cNvSpPr/>
          <p:nvPr/>
        </p:nvSpPr>
        <p:spPr>
          <a:xfrm>
            <a:off x="0" y="0"/>
            <a:ext cx="9144000" cy="68580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การย้ำความเป็นตัวของตัวเองหรือปัจเจกบุคคลนิยม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คือ การให้คุณค่าในความเป็นตัวของตัวเอง ซึ่งย้ำความสำคัญของบุคคลพิเศษ เช่น บุคคลควรพึ่งตนเอง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อัตตา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หิ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อัตต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โน นาโถ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ฯลฯ โดยค่านิยมนี้ส่วนหนึ่งมาจากอิทธิพลของพุทธศาสนาฝ่ายเถรวาท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ความมักน้อย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ทำให้คนไทยมองโลกอย่างยอมรับว่าเป็นเรื่องของบุญวาสนา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4.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การย้ำการหาความสุขจากชีวิต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ทำให้คนไทยไม่มีความจริงจังในชีวิต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การเคารพเชื่อฟังอำนาจ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ไทยนิยมการแสดงความนอบน้อมและเคารพบุคคลผู้มีอำนาจและบางครั้งคนไทยก็มีบุคลิกภาพแบบอำนาจนิยมนอกจากนี้สังคมไทยยังมีลักษณะ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ผู้อุปถัมภ์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-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กับผู้น้อย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คือผู้ใหญ่ก็มีหน้าที่บางอย่างต่อผู้น้อย เช่น ต้องใช้อำนาจด้วยความเป็นธรรม ต้องเป็นห่วง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สวัสดิ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ภาพของผู้น้อย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6.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ความโออ่า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ซึ่งสืบเนื่องมาจากความเชื่อมั่นและหยิ่งในเกียรติของตนเอง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7.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มีใจเอื้อเฟื้อเผื่อแผ่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คนไทยมีลักษณะเป็นมิตรกับทุกคนและไม่เอาเปรียบผู้อื่น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พับมุม 3"/>
          <p:cNvSpPr/>
          <p:nvPr/>
        </p:nvSpPr>
        <p:spPr>
          <a:xfrm>
            <a:off x="0" y="0"/>
            <a:ext cx="9144000" cy="6858000"/>
          </a:xfrm>
          <a:prstGeom prst="foldedCorner">
            <a:avLst>
              <a:gd name="adj" fmla="val 771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ค่านิยมซึ่งเป็นลักษณะเฉพาะของสังคมไทย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ลักษณะอุปนิสัยประจำชาติเป็นสิ่งที่ใกล้เคียงกับ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ค่านิยม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มากที่สุด ซึ่งค่านิยมหรือบางครั้งเรียกว่า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คุณค่า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การถือว่าอะไรดีไม่ดีในการแสดงออกทางพฤติกรรม และการประพฤติปฏิบัติคล้อยตามค่านิยมย่อมได้รับการยกย่อง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ค่านิยมของสังคมไทยตามแนวความคิดของ ดร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อดุล วิเชียรเจริญ ได้แก่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การรักความเป็นอิสระ</a:t>
            </a: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ทำให้คนไทยเป็นคนเอาตัวเองรอดไว้ก่อน โดยมีทัศนคติ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ตัวใคร ตัวมัน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และคำนึงถึงความสะดวกสบายของตนเป็นเกณฑ์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 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การมีระบบครอบครัว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ทั้งๆที่สังคมไทยเป็นสังคมเกษตร แต่ก็มีค่านิยมนี้อยู่ ดังนั้นค่านิยมนี้จึงเป็นลักษณะเฉพาะของสังคมไทยซึ่งแตกต่างไปจาสังคมเกษตรโดยทั่วไป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การเล็งผลปฏิบัติ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นไทยมักไม่ยึดถือสิ่งที่ไม่เห็นผลหรือไม่สอดคล้องกับประโยชน์ของตนจึงมีผลต่อคนไทยทำให้เป็นนักคิดแบบนามธรรมได้ค่อนข้างยา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4. 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ค่านิยมบทบาทสตรี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มักเป็นลักษณะเฉพาะของสังคมอุตสาหกรรม แต่สังคมไทยแตกต่างจากสังคมเกษตรกรรมอื่นๆเพราะคนไทยเคยชินต่อการเห็นผู้หญิงทำงานนอกบ้าน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พับมุม 3"/>
          <p:cNvSpPr/>
          <p:nvPr/>
        </p:nvSpPr>
        <p:spPr>
          <a:xfrm>
            <a:off x="0" y="0"/>
            <a:ext cx="9144000" cy="685800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ค่านิยมในสังคมไทยซึ่งสืบเนื่องมาจากการที่สังคมอยู่ในสภาพของสังคมเกษตรกรรม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ค่านิยมในสังคมเกษตรกรรมมีลักษณะตรงกันข้ามกับค่านิยมในสังคมอุตสาหกรรม ดังนี้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1.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ค่านิยมในสังคมเกษตร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ได้แก่ ความเฉื่อย การถือฐานานุรูป การถือความสัมพันธ์ส่วนตัว การถือประโยชน์ตนเองและการถืออำนาจ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ค่านิยมในสังคมอุตสาหกรรม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ความฉับพลัน การถือความสามารถ การถือหลักเกณฑ์ การถือประโยชน์ส่วนรวม การถือเสรีภาพ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ในสังคมเกษตรกรรมนั้น การที่จะได้ตำแหน่งหน้าที่การงานย่อมเป็นไปตามฐานานุรูป หมายถึง ได้ตำแหน่งหน้าที่การงานตามฐานะของบุคคลหรือตามกำเนิดของบุคคล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ชาติวุฒิ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ดร</a:t>
            </a: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อดุล วิเชียรเจริญ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ได้ตั้งข้อสังเกตว่า คนไทยมีความเป็นตัวของตัวเองอันเป็นค่านิยมประจำชาติ อย่างหนึ่ง แต่ก็มีค่านิยมการถืออำนาจซึ่งขัดแย้งกันอยู่ เป็นการขัดกันทางค่านิคมและขัดกันทางบุคลิกภาพ ดังนั้นจึงจำเป็นต้องหาทางออกด้วยการไม่แสดงความเป็นตัวของตัวเองกับผู้มีอำนาจจะผิดถูกจะเห็นด้วยหรือไม่เห็นด้วยก็ต้องเก็บไว้ในใจ ด้วยการนิ่งเฉยหรือเพิกเฉย ไม่โต้แย้งผู้มีอำนาจหรือไม่แสดงความขัดแย้งกับคนแปลกหน้า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พับมุม 3"/>
          <p:cNvSpPr/>
          <p:nvPr/>
        </p:nvSpPr>
        <p:spPr>
          <a:xfrm>
            <a:off x="0" y="0"/>
            <a:ext cx="9144000" cy="6858000"/>
          </a:xfrm>
          <a:prstGeom prst="foldedCorner">
            <a:avLst>
              <a:gd name="adj" fmla="val 485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ค่านิยมของไทยอีกทัศนะหนึ่ง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ไพฑูรย์ เครือแก้ว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กล่าวว่า ค่านิยมของคนไทยมี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9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ประเภทได้แก่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 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ความมั่งคั่ง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เงินมีอิทธิพลเป็นตัวกำหนดแนวทางและรูปแบบของพฤติกรรมของคนไทยซึ่งเป็นค่านิยมของคนไทยที่ทำให้เกิดปัญหาคอร์รัปชั่น การโกง การลักขโมย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อำนาจ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ค่านิยมทั้ง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ประการ คือ เงิน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ความมั่งคั่ง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และอำนาจ ไม่ใช่เป็นเพียบค่านิยมในสังคมไทยเท่านั้น หากแต่เป็นของสากล ซึ่งในประเทศต่างๆก็ถือเป็นค่านิยมเช่นกัน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ความเป็นผู้ใหญ่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ผู้สูงอายุ ผู้มีตำแหน่ง และ ฐานะทางสังคมหรือราชการสูง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จิตใจนักเลง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เป็นคนใจกว้าง เอาเพื่อนเอาฝูง เป็นคนกล้าหาญ เข้มแข็ง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การเป็นเจ้านาย</a:t>
            </a:r>
            <a:r>
              <a:rPr lang="th-TH" b="1" u="sng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การมียศถาบรรดาศักดิ์ มีเกียรติ มีอำนาจหน้าที่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6.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ความใจกว้าง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: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หมายถึง มีใจบุญ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สุน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ทาน มีจิตใจเมตตากรุณา โอบอ้อมอารี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7.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ความกตัญญู</a:t>
            </a:r>
            <a:r>
              <a:rPr lang="en-US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การไม่รู้บุญคุณของผู้ที่เคยช่วยเหลือย่อมได้รับการตำหนิ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8.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ยกย่องปราชญ์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การยกย่องให้เกียรติผู้มีวิชาความรู้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9.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การเคารพนบน้อมรู้จักที่ต่ำที่สูง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รู้จักเด็ก รู้จักใหญ่ เคารพผู้สูงอายุ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สังคมไทยมีลักษณะ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โครงสร้างแบบหลวมๆ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”(Loosely Structured)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หมายถึง การที่คนไทยไม่เคร่งครัดเรื่องระเบียบวินัย ชอบทำตัวสบาย และการไม่ทำตามกรอบแห่งสถาบัน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2714620"/>
            <a:ext cx="9144000" cy="2357454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th-TH" b="1" dirty="0" smtClean="0"/>
          </a:p>
          <a:p>
            <a:pPr algn="ctr">
              <a:buNone/>
            </a:pP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บทที่</a:t>
            </a:r>
            <a:r>
              <a:rPr lang="en-US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22</a:t>
            </a: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 </a:t>
            </a:r>
          </a:p>
          <a:p>
            <a:pPr algn="ctr">
              <a:buNone/>
            </a:pPr>
            <a:r>
              <a:rPr lang="th-TH" sz="44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การสังคมสงเคราะห์</a:t>
            </a:r>
            <a:endParaRPr lang="en-US" sz="4400" b="1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น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การสังคมสงเคราะห์มีวิวัฒนาการเริ่มต้นมาจากการช่วยเหลือซึ่งกันและกัน ความเมตตาสงสารต่อผู้ที่อ่อนแอกว่า โดยอาจจะเริ่มจาการช่วยเหลือสมาชิกภายในครอบครัวเดียวกันหรือในชุมชนหรือในสังคมที่มีสมาชิกหนาแน่นขึ้น เช่น สังคมดั้งเดิมหัวหน้าครอบครัวหรือหัวหน้าเผ่าจะ การปกป้องคนของตนให้ปลอดภัยจากศัตรูภายนอก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หากพิจารณาในแง่สังคมวิทยาและมานุษยวิทยา การสังคมสงเคราะห์เกิดขึ้นได้ก็เพราะว่าสังคมมนุษย์มีความรู้สึกที่จะอยู่ร่วมกันต้องการความคุ้มครองปกป้องร่วมกันและต้องการความช่วยเหลือซึ่งกันและอันเป็นความต้องการขั้นพื้นฐานของมนุษย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ประเทศอังกฤษนับเป็นผู้ริเริ่ม เป็นผู้นำและเป็นผู้วางรากฐานทางด้านการสังคมสงเคราะห์โดยเห็นได้จากการกำหนดหลักเกณฑ์เกี่ยวกับความผาสุกส่วนรวมเป็นลายลักษณ์อักษร เช่นในปี ค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ศ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.1601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สมัยพระนาง</a:t>
            </a:r>
            <a:r>
              <a:rPr lang="th-TH" dirty="0" err="1" smtClean="0">
                <a:latin typeface="Angsana New" pitchFamily="18" charset="-34"/>
                <a:cs typeface="Angsana New" pitchFamily="18" charset="-34"/>
              </a:rPr>
              <a:t>เจ้าอลิซาเบธ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ที่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ได้ทรงออกกฎหมายที่เรียกว่า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Elizabethan Poor Law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พื่อช่วยเหลือคนจนซึ่งถือกันว่าเป็นกฎหมายแม่บทที่นำมาปรับปรุงเปลี่ยนแปลงและแก้ไขให้มีมาตรฐานอย่างจริงจัง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-27709" y="0"/>
            <a:ext cx="9171709" cy="7173416"/>
          </a:xfrm>
        </p:spPr>
        <p:txBody>
          <a:bodyPr/>
          <a:lstStyle/>
          <a:p>
            <a:pPr marL="0" indent="0">
              <a:buNone/>
            </a:pPr>
            <a:r>
              <a:rPr lang="th-TH" dirty="0">
                <a:solidFill>
                  <a:srgbClr val="FFC000"/>
                </a:solidFill>
              </a:rPr>
              <a:t> </a:t>
            </a:r>
            <a:r>
              <a:rPr lang="th-TH" dirty="0" smtClean="0">
                <a:solidFill>
                  <a:srgbClr val="FFC000"/>
                </a:solidFill>
              </a:rPr>
              <a:t>    </a:t>
            </a:r>
            <a:r>
              <a:rPr lang="th-TH" b="1" dirty="0" smtClean="0">
                <a:solidFill>
                  <a:srgbClr val="FFC000"/>
                </a:solidFill>
              </a:rPr>
              <a:t>การศึกษาสังคมมนุษย์</a:t>
            </a:r>
          </a:p>
          <a:p>
            <a:pPr marL="0" indent="0">
              <a:buNone/>
            </a:pPr>
            <a:r>
              <a:rPr lang="th-TH" sz="2400" b="1" dirty="0" smtClean="0">
                <a:cs typeface="JasmineUPC" pitchFamily="18" charset="-34"/>
              </a:rPr>
              <a:t>มนุษย์มีมันสมองประมาณ</a:t>
            </a:r>
            <a:r>
              <a:rPr lang="en-US" sz="1800" b="1" dirty="0" smtClean="0">
                <a:cs typeface="JasmineUPC" pitchFamily="18" charset="-34"/>
              </a:rPr>
              <a:t>1400</a:t>
            </a:r>
            <a:r>
              <a:rPr lang="th-TH" sz="2400" b="1" dirty="0" smtClean="0">
                <a:cs typeface="JasmineUPC" pitchFamily="18" charset="-34"/>
              </a:rPr>
              <a:t>ลบ</a:t>
            </a:r>
            <a:r>
              <a:rPr lang="en-US" sz="2400" b="1" dirty="0" smtClean="0">
                <a:cs typeface="JasmineUPC" pitchFamily="18" charset="-34"/>
              </a:rPr>
              <a:t>.</a:t>
            </a:r>
            <a:r>
              <a:rPr lang="th-TH" sz="2400" b="1" dirty="0" smtClean="0">
                <a:cs typeface="JasmineUPC" pitchFamily="18" charset="-34"/>
              </a:rPr>
              <a:t>ซม</a:t>
            </a:r>
            <a:r>
              <a:rPr lang="en-US" sz="2400" b="1" dirty="0" smtClean="0">
                <a:cs typeface="JasmineUPC" pitchFamily="18" charset="-34"/>
              </a:rPr>
              <a:t>.</a:t>
            </a:r>
            <a:r>
              <a:rPr lang="th-TH" sz="2400" b="1" dirty="0" smtClean="0">
                <a:cs typeface="JasmineUPC" pitchFamily="18" charset="-34"/>
              </a:rPr>
              <a:t>ซึ่งมากกว่าบรรดาสัตว์อื่นใดในโลก</a:t>
            </a:r>
          </a:p>
          <a:p>
            <a:pPr marL="0" indent="0">
              <a:buNone/>
            </a:pPr>
            <a:r>
              <a:rPr lang="en-US" sz="2400" b="1" dirty="0" smtClean="0">
                <a:cs typeface="JasmineUPC" pitchFamily="18" charset="-34"/>
              </a:rPr>
              <a:t>(</a:t>
            </a:r>
            <a:r>
              <a:rPr lang="th-TH" sz="2400" b="1" dirty="0" smtClean="0">
                <a:cs typeface="JasmineUPC" pitchFamily="18" charset="-34"/>
              </a:rPr>
              <a:t>เทียบตามอัตราส่วนของร่างกาย</a:t>
            </a:r>
            <a:r>
              <a:rPr lang="en-US" sz="2400" b="1" dirty="0" smtClean="0">
                <a:cs typeface="JasmineUPC" pitchFamily="18" charset="-34"/>
              </a:rPr>
              <a:t>)</a:t>
            </a:r>
            <a:r>
              <a:rPr lang="th-TH" sz="2400" b="1" dirty="0" smtClean="0">
                <a:cs typeface="JasmineUPC" pitchFamily="18" charset="-34"/>
              </a:rPr>
              <a:t> ซึ่งทำให้มนุษย์มีความสามารถในการใช้สมองได้ดีกว่า</a:t>
            </a:r>
          </a:p>
          <a:p>
            <a:pPr marL="0" indent="0">
              <a:buNone/>
            </a:pPr>
            <a:r>
              <a:rPr lang="th-TH" sz="2400" b="1" dirty="0" smtClean="0">
                <a:cs typeface="JasmineUPC" pitchFamily="18" charset="-34"/>
              </a:rPr>
              <a:t>สัตว์อื่นๆทั้งปวงและด้วยความสามารถพิเศษที่แตกต่างจากสัตว์อื่นทำให้มนุษย์ตั้งปัญหาถามตัวเองเพราะอยากรู้เรื่องราวต่างๆอยู่เสมอ</a:t>
            </a:r>
          </a:p>
          <a:p>
            <a:pPr marL="0" indent="0">
              <a:buNone/>
            </a:pPr>
            <a:r>
              <a:rPr lang="th-TH" sz="2400" b="1" dirty="0" smtClean="0">
                <a:cs typeface="JasmineUPC" pitchFamily="18" charset="-34"/>
              </a:rPr>
              <a:t>     </a:t>
            </a:r>
            <a:r>
              <a:rPr lang="th-TH" sz="2800" b="1" dirty="0" smtClean="0">
                <a:solidFill>
                  <a:srgbClr val="FFC000"/>
                </a:solidFill>
                <a:cs typeface="JasmineUPC" pitchFamily="18" charset="-34"/>
              </a:rPr>
              <a:t>ประโยชน์ของการศึกษาค้นคว้าเกี่ยวกับสังคมมนุษย์ มีดังนี้</a:t>
            </a:r>
          </a:p>
          <a:p>
            <a:pPr marL="0" indent="0">
              <a:buNone/>
            </a:pPr>
            <a:r>
              <a:rPr lang="en-US" sz="2400" b="1" dirty="0" smtClean="0">
                <a:cs typeface="JasmineUPC" pitchFamily="18" charset="-34"/>
              </a:rPr>
              <a:t>1</a:t>
            </a:r>
            <a:r>
              <a:rPr lang="en-US" sz="2400" b="1" dirty="0">
                <a:cs typeface="JasmineUPC" pitchFamily="18" charset="-34"/>
              </a:rPr>
              <a:t>.</a:t>
            </a:r>
            <a:r>
              <a:rPr lang="th-TH" sz="2400" b="1" dirty="0" smtClean="0">
                <a:cs typeface="JasmineUPC" pitchFamily="18" charset="-34"/>
              </a:rPr>
              <a:t>ทำให้เข้าใจ ลักษณะ รูปแบบและโครงสร้างของสังคมตนเองและสังคมอื่นๆในโลก</a:t>
            </a:r>
          </a:p>
          <a:p>
            <a:pPr marL="0" indent="0">
              <a:buNone/>
            </a:pPr>
            <a:r>
              <a:rPr lang="en-US" sz="2400" b="1" dirty="0" smtClean="0">
                <a:cs typeface="JasmineUPC" pitchFamily="18" charset="-34"/>
              </a:rPr>
              <a:t>2.</a:t>
            </a:r>
            <a:r>
              <a:rPr lang="th-TH" sz="2400" b="1" dirty="0" smtClean="0">
                <a:cs typeface="JasmineUPC" pitchFamily="18" charset="-34"/>
              </a:rPr>
              <a:t>ทำให้เข้าใจธรรมชาติของมนุษย์ เข้าใจคนและวัฒนธรรมเข้าใจความสัมพันธ์ระหว่างสมาชิกของสังคมเข้าใจสถานภาพและบทบาทของตนเองและผู้อื่น ช่วยให้ทำงานกับผู้อื่นได้ดียิ่งขึ้นและทำให้ความสัมพันธ์ระหว่างมนุษยชาติเป็นไปอย่างราบรื่น เพราะมนุษย์มีความจำเป็นที่จะต้องอยู่ร่วมกัน</a:t>
            </a:r>
          </a:p>
          <a:p>
            <a:pPr marL="0" indent="0">
              <a:buNone/>
            </a:pPr>
            <a:r>
              <a:rPr lang="en-US" sz="2400" b="1" dirty="0" smtClean="0">
                <a:cs typeface="JasmineUPC" pitchFamily="18" charset="-34"/>
              </a:rPr>
              <a:t>3.</a:t>
            </a:r>
            <a:r>
              <a:rPr lang="th-TH" sz="2400" b="1" dirty="0" smtClean="0">
                <a:cs typeface="JasmineUPC" pitchFamily="18" charset="-34"/>
              </a:rPr>
              <a:t>ทำให้เข้าใจปรากฏการณ์ทางสังคมที่เป็นโทษ เข้าใจสาเหตุที่กำหนดพฤติกรรมเบี่ยงเบน</a:t>
            </a:r>
          </a:p>
          <a:p>
            <a:pPr marL="0" indent="0">
              <a:buNone/>
            </a:pPr>
            <a:r>
              <a:rPr lang="th-TH" sz="2400" b="1" dirty="0" smtClean="0">
                <a:cs typeface="JasmineUPC" pitchFamily="18" charset="-34"/>
              </a:rPr>
              <a:t>และเข้าใจสาเหตุของปัญหาต่างๆที่เกิดขึ้นในสังคมรวมทั้งสามารถชี้หนทางการแก้ปัญหาสังคมนั้นๆได้</a:t>
            </a:r>
          </a:p>
          <a:p>
            <a:pPr marL="0" indent="0">
              <a:buNone/>
            </a:pPr>
            <a:r>
              <a:rPr lang="en-US" sz="2400" b="1" dirty="0" smtClean="0">
                <a:cs typeface="JasmineUPC" pitchFamily="18" charset="-34"/>
              </a:rPr>
              <a:t>4.</a:t>
            </a:r>
            <a:r>
              <a:rPr lang="th-TH" sz="2400" b="1" dirty="0" smtClean="0">
                <a:cs typeface="JasmineUPC" pitchFamily="18" charset="-34"/>
              </a:rPr>
              <a:t>สามารถนำความรู้ไปประกอบอาชีพได้เพราะสังคมมนุษย์เกี่ยวข้องกับวิชาชีพทุกประเภทเช่น แพทย์ นิติศาสตร์ สังคมสงเคาระห์ วิศวกรรมศาสตร์ เศรษฐศาสตร์ฯลฯ</a:t>
            </a:r>
          </a:p>
          <a:p>
            <a:pPr marL="0" indent="0">
              <a:buNone/>
            </a:pPr>
            <a:endParaRPr lang="en-US" sz="2800" b="1" dirty="0">
              <a:cs typeface="JasmineUPC" pitchFamily="18" charset="-34"/>
            </a:endParaRPr>
          </a:p>
        </p:txBody>
      </p:sp>
      <p:sp>
        <p:nvSpPr>
          <p:cNvPr id="2" name="แผนผังลำดับงาน: แยก 1"/>
          <p:cNvSpPr/>
          <p:nvPr/>
        </p:nvSpPr>
        <p:spPr>
          <a:xfrm rot="5400000">
            <a:off x="18639" y="80628"/>
            <a:ext cx="360040" cy="360040"/>
          </a:xfrm>
          <a:prstGeom prst="flowChartExtra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127" y="2132856"/>
            <a:ext cx="5302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712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785794"/>
            <a:ext cx="9215502" cy="607220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สี่เหลี่ยมผืนผ้ามุมมน 1"/>
          <p:cNvSpPr/>
          <p:nvPr/>
        </p:nvSpPr>
        <p:spPr>
          <a:xfrm>
            <a:off x="0" y="0"/>
            <a:ext cx="6300192" cy="692696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th-TH" dirty="0">
                <a:latin typeface="JasmineUPC" pitchFamily="18" charset="-34"/>
                <a:cs typeface="JasmineUPC" pitchFamily="18" charset="-34"/>
              </a:rPr>
              <a:t>ข้อแตกต่างระหว่างสังคมวิทยาและมานุษยวิทยา มีดังนี้</a:t>
            </a:r>
          </a:p>
          <a:p>
            <a:pPr marL="0" indent="0">
              <a:buNone/>
            </a:pPr>
            <a:endParaRPr lang="th-TH" dirty="0"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r>
              <a:rPr lang="th-TH" dirty="0">
                <a:latin typeface="JasmineUPC" pitchFamily="18" charset="-34"/>
                <a:cs typeface="JasmineUPC" pitchFamily="18" charset="-34"/>
              </a:rPr>
              <a:t>1.สังคมวิทยามีแนวโน้มศึกษาสังคมปัจจุบัน  ส่วนมานุษยวิทยาสนใจศึกษาขนบธรรมเนียมประเพณีต่างๆ</a:t>
            </a:r>
          </a:p>
          <a:p>
            <a:pPr marL="0" indent="0">
              <a:buNone/>
            </a:pPr>
            <a:r>
              <a:rPr lang="th-TH" dirty="0" smtClean="0">
                <a:latin typeface="JasmineUPC" pitchFamily="18" charset="-34"/>
                <a:cs typeface="JasmineUPC" pitchFamily="18" charset="-34"/>
              </a:rPr>
              <a:t>2.สังคมวิทยามีแนวโน้มศึกษาสังคมที่รู้หนังสือ ส่วนมานุษยวิทยาสนใจศึกษาสังคมที่ยังไม่มีภาษาเขียน</a:t>
            </a:r>
          </a:p>
          <a:p>
            <a:pPr marL="0" indent="0">
              <a:buNone/>
            </a:pPr>
            <a:r>
              <a:rPr lang="th-TH" dirty="0" smtClean="0">
                <a:latin typeface="JasmineUPC" pitchFamily="18" charset="-34"/>
                <a:cs typeface="JasmineUPC" pitchFamily="18" charset="-34"/>
              </a:rPr>
              <a:t>3.</a:t>
            </a:r>
            <a:r>
              <a:rPr lang="th-TH" dirty="0">
                <a:latin typeface="JasmineUPC" pitchFamily="18" charset="-34"/>
                <a:cs typeface="JasmineUPC" pitchFamily="18" charset="-34"/>
              </a:rPr>
              <a:t>สังคมวิทยามีแนวโน้มศึกษาสังคมเชิงซ้อน ส่วนมานุษยวิทยาสนใจศึกษาสังคมที่มีโครงสร้างทางสังคมง่ายๆไม่สลับซับซ้อน</a:t>
            </a:r>
          </a:p>
          <a:p>
            <a:pPr marL="0" indent="0">
              <a:buNone/>
            </a:pPr>
            <a:r>
              <a:rPr lang="th-TH" dirty="0">
                <a:latin typeface="JasmineUPC" pitchFamily="18" charset="-34"/>
                <a:cs typeface="JasmineUPC" pitchFamily="18" charset="-34"/>
              </a:rPr>
              <a:t>4.สังคมวิทยามีแนวโน้มที่ใช้วิธีการศึกษาแบบสุ่มตัวอย่างมากกว่าศึกษาเป็นรายกรณี</a:t>
            </a:r>
          </a:p>
          <a:p>
            <a:pPr marL="0" indent="0">
              <a:buNone/>
            </a:pPr>
            <a:r>
              <a:rPr lang="th-TH" dirty="0">
                <a:latin typeface="JasmineUPC" pitchFamily="18" charset="-34"/>
                <a:cs typeface="JasmineUPC" pitchFamily="18" charset="-34"/>
              </a:rPr>
              <a:t>5.สังคมวิทยาสนใจเป็นพิเศษกับข้อมูลทางสถิติ ส่วนมานุษยวิทยาที่สนใจข้อมูลที่ได้มาจากการสังเกตส่วนตัว หรือ จากการใช้ชีวิตร่วมกลับกลุ่มที่ศึกษาแบบเข้าไปร่วมคลุกคลี</a:t>
            </a:r>
          </a:p>
          <a:p>
            <a:pPr marL="0" indent="0">
              <a:buNone/>
            </a:pPr>
            <a:endParaRPr lang="en-US" dirty="0"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2641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น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หลังสงครามโลกครั้งที่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การสังคมสงเคราะห์ได้เจริญขึ้นอย่างรวดเร็ว โดยเฉพาะสหรัฐอเมริกาซึ่งแต่เดิมก็ได้รับอิทธิพลมาจากแบบอย่างของประเทศอังกฤษ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ในประเทศไทยอาจกล่าวได้ว่า การสังคมสงเคราะห์เกิดขึ้นมาตั้งแต่สมัยสุโขทัย คือ  พ่อเมืองจะแจกอาหารและเครื่องนุ่งห่มให้แก่คนชรา นอกจากนั้นศาสนาพุทธก็มีอิทธิพลต่อการสังคมสงเคราะห์ด้วยเพราะหลักธรรมของพระพุทธเจ้าอบรมให้มีจิตใจเมตตากรุณา ช่วยเหลือซึ่งกันและกัน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ความหมายของการสังเคราะห์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*Herbert  Hewitt Stroup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ได้ให้ความหมายของ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การสังเคราะห์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ไว้ว่าการสังคมสงเคราะห์ คือ ศิลปะการนำเอาทรัพยากรต่างๆมาใช้สนองความต้องการของบุคคล กลุ่มชน และ ชุมชน โดยใช้วิธีตามหลักวิทยาศาสตร์มาประยุกต์ ซึ่งจะช่วยให้บุคคลเหล่านั้นช่วยตัวเองได้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น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ถ้าพิจารณาในแง่ของอาชีพ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การสังคมสงเคราะห์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วิชาชีพอย่างหนึ่งที่ให้บริการแก่ประชาชนโดยมีวัตถุประสงค์ที่จะช่วยขจัดปัญหาซึ่งอาจจะเป็นของบุคคลคนเดียว กลุ่ม หรือ ชุมชน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วิธีการของการสังคมสงเคราะห์ได้กำหนดวิธีการเพื่อให้บรรลุวัตถุประสงค์ในการแก้ไขปัญหาของ บุคคล กลุ่มชน และ ชุมชน ไว้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5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ประการ ดังนี้คือ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การสังคมสงเคราะห์เฉพาะราย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(Social Case Work)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เป็นการทำงานกับผู้มีปัญหาหรือผู้รับบริการ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(Client)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เป็นรายบุคคลหรือรายกรณี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 (Case)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ิธีการนี้เกี่ยวข้องกับกระบวนการให้คำแนะนำปรึกษาแก่ผู้รับการช่วยเหลือเป็นรายบุคคลในปัญหาของแต่ละคนโดยเฉพาะ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การสังคมสงเคราะห์กลุ่ม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(Social Group Work)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โดยนักสังคมสงเคราะห์จะเป็นผู้นำในการสร้างปฏิสัมพันธ์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(Interaction)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ระหว่างสมาชิกในกลุ่ม ซึ่งอาศัยกิจกรรมต่างๆเป็นสื่อ เพื่อเป็นการพัฒนาความต้องการและความสามารถขงสมาชิก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มนมุมสี่เหลี่ยมด้านทแยงมุม 4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การจัดระเบียบ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(Community Organization)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โดยนักสังคมสงเคราะห์เป็นผู้กระตุ้นให้ชุมชนตระหนักและมองเห็นปัญหา สาเหตุของปัญหาและร่วมกันวางแผนการป้องกันและแก้ไขปัญหา โดยสนับสนุน การใช้ทรัพยากรที่มีอยู่ในชุมชน รวมทั้งพยายามสร้างทรัพยากรขึ้นในชุมชน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4 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การสำรวจวิจัยทางสังคมสงเคราะห์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(Social Research)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เป็นวิธีการศึกษาสภาพปัญหาในสังคม ศึกษามาตรการที่ใช้บำบัดปัญหา กำหนดนโยบาย แผนงานและโครงการเพื่อแก้ไขปัญหา ทั้งนี้ก็เพื่อประโยชน์ในการปรับปรุงแก้ไขและริเริ่มบริการให้สอดคล้องกับความต้องการของชุมชน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การบริหารงานสวัสดิการสังคม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(Social Welfare Administration)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เป็นการบริหารงานโดยยึดหลักการจัดบุคคล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(Man)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การจัดงบประมาณ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(Money)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และการดำเนินงาน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(Management)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ทั้งนี้เพื่อผลในด้านการประหยัดและมีประสิทธิภาพ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น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     		วิธีการสังคมสงเคราะห์ที่จัดเป็นการให้บริการโดยตรง ได้แก่ </a:t>
            </a:r>
            <a:r>
              <a:rPr lang="en-US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วิธีแรก ซึ่งก็คือ</a:t>
            </a:r>
            <a:endParaRPr lang="en-US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การสังคมสงเคราะห์เฉพาะราย  การสังคมสงเคราะห์กลุ่ม และ การจัดระเบียบชุมชน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วิธีการสังคมสงเคราะห์ที่จัดเป็นการให้บริการทางอ้อม ได้แก่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วิธีหลัง ซึ่งก็คือ 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การสำรวจวิจัยทางสังคมสงเคราะห์ และการบริหารงานสวัสดิการสังคม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ความรู้ที่จะนำมาใช้ในการปฏิบัติการทางสังคมสงเคราะห์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การดำเนินงานทางสังคมสงเคราะห์ย่อมเกี่ยวพันกับปัญหาหลายด้านและต้องอาศัยความรู้จากศาสตร์ต่างๆเช่นสังคมวิทยา จิตวิทยา เศรษฐศาสตร์ รัฐศาสตร์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ความรู้ที่นำมาใช้ในงานสังคมสงเคราะห์นั้นจะเกี่ยวข้องกับ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หลักความจริงและทฤษฎีในงานสังคมสงเคราะห์</a:t>
            </a:r>
            <a:endParaRPr lang="en-US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ความรู้ทางสังคมศาสตร์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จริยธรรม ค่านิยม ทัศนคติ และปรัชญาทางสังคมสงเคราะห์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ความรู้ทางด้านสังคมวิเคราะห์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ทฤษฎีและความรู้ที่ปรากฏในการปฏิบัติงานทางสังคมสงเคราะห์ จะเน้นข้อเท็จจริงและทฤษฎีที่จำเป็นในการเข้าใจตัวบุคคลและกลุ่ม ซึ่งเป็นสิ่งสำคัญในการปฏิบัติงานการสังคมสงเคราะห์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3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ด้าน คือ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น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	</a:t>
            </a:r>
          </a:p>
          <a:p>
            <a:pPr>
              <a:buClr>
                <a:schemeClr val="tx2"/>
              </a:buClr>
              <a:buNone/>
            </a:pPr>
            <a:r>
              <a:rPr lang="en-US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	1.</a:t>
            </a: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หลักการปฏิบัติงานของการสังคมสงเคราะห์เฉพาะรวม</a:t>
            </a:r>
            <a:endParaRPr lang="en-US" b="1" u="sng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การที่จะเข้าใจการปฏิบัติงานของการสังคมสงเคราะห์เฉพาะรวย จำเป็นจะต้องมีความรู้เรื่องทฤษฎีเกี่ยวกับพฤติกรรมของบุคคลเมื่อตกอยู่ในสถานการณ์กดดัน มีความรู้เกี่ยวกับหลักการที่จะใช้ในการให้ความช่วยเหลือ และจะต้องเข้าใจความสัมพันธ์ระหว่างผู้มีปัญหา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(Client)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และนักสังคมสงเคราะห์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วิธีการในการปฏิบัติงานของการสังคมสงเคราะห์เฉพาะราย ถือหลักการว่า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“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เป็นวิธีการที่เป็นศิลปะในการให้ความช่วยเหลือบุคคลแต่ละคนในการพัฒนา และใช้ประโยชน์จากความสามารถของตนในการดำเนินการแก้ไขปัญหาซึ่งบุคคลนี้จะประสบอยู่ในสังคม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”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ดังนั้นนักสังคมสงเคราะห์จะต้องสามารถใช้ความรู้เกี่ยวกับพฤติกรรมของคนในภาวการณ์นั้นให้เกิดประโยชน์ เพื่อแก้ไขปัญหาให้แก่ผู้มีปัญหา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endParaRPr lang="en-US" dirty="0" smtClean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น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u="sng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หลักการปฏิบัติงานของการสังคมสงเคราะห์กลุ่มชน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สังคมสงเคราะห์กลุ่มเป็นการสงเคราะห์ที่มุ่งกลุ่มชนเป็นหลักโดยหาวิธีการที่จะช่วยให้สมาชิกในกลุ่มมีบุคลิกลักษณะที่ดี มีลักษณะเป็นผู้นำ และสามารถปรับปรุงตัวเองเข้ากับสิ่งแวดล้อมการดำเนินงานก็ทำได้โดยการจัดให้มีกิจกรรม เช่น การตั้งสมาคมหรือสโมสร การจัดกิจกรรมค่ายเยาวชนและเด็กฯลฯ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จุดมุ่งหมายงานสังคมสงเคราะห์กลุ่มชนเป็นผลมาจากอิทธิพลของความต้องการของสมาชิกในกลุ่มเกี่ยวข้องอยู่กับความต้องการทางเศรษฐกิจเป็นส่วนใหญ่ นอกจากนี้ยังเกี่ยวข้องกับความต้องการ ความมั่นคง ต้องการความรัก และต้องการความสนุกสนาน เป็นต้น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น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u="sng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หลักการปฏิบัติงานเพื่อการจัดระเบียบชุมชน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การจัดระเบียบชุมชนหรือการจัดองค์กรชุมชน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(Community Organization)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มีลักษณะหรือหลักการปฏิบัติงานคล้ายคลึงกับงานด้านพัฒนาชุมชน กล่าวคือ เป็นการจัดบริการต่างๆขึ้นในชุมชนหนึ่งให้เพียงพอแก่ความต้องการและเหมาะสมกับทรัพยากรที่มีอยู่ในชุมชนนั้น เพื่อยกระดับหรือพัฒนาชุมชนส่วนรวมให้ดียิ่งขึ้น นอกจากนี้จะต้องพยายามช่วยให้ประชาชนได้เข้ามามีส่วนร่วมในการแก้ปัญหา และจัดสรรหาความต้องการนั้นๆนอกจากนี้จะต้องพยายามช่วยให้ประชาชนได้เข้ามามีส่วนร่วมในการแก้ปัญหา และจัดสรรหาความต้องการนั้นๆรวมทั้งพยายามปลูกฝังให้ประชาชนรู้จักหน้าที่ของตนเอง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 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น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	ความรู้ทางด้านสังคมศาสตร์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งานสังคมศาสตร์เป็นงานที่มีขอบเขตกว้างขวาง ดังนั้นนักสังคมสงเคราะห์จะต้องมีความรู้พื้นฐานและความรู้รอบตัวในหลายสาขาวิชา โดยเฉพาะทางด้านสังคมศาสตร์ เช่น ความรู้ทางด้านสังคมวิทยา จิตวิทยา จิตวิทยาสังคม เศรษฐศาสตร์ ประวัติศาสตร์  รัฐศาสตร์ และ นิติศาสตร์ ฯลฯ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ความรู้ทางด้านสังคมวิทยา จิตวิทยา และ จิตวิทยาสังคม 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วิถีทางที่บุคคลติดต่อซึ่งกันและกัน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ได้แก่ คำพูด การแสดงกิริยาและอาการต่างๆกระบวนการของกลุ่มและผลของกลุ่มที่มีต่อบุคคล รวมทั้งอิทธิพลของตัวบุคคลที่มีต่อกลุ่ม วัฒนธรรม ซึ่งมีผลกระทบกระเทือนต่อบุคคล ความสัมพันธ์ต่อกันระหว่างบุคคลกับบุคคล บุคคลกับกลุ่ม กลุ่มกับกลุ่ม ชุมชนและกระบวนการภายในชุมชน เป็นความรู้ที่ได้จากความรู้ทางสังคมวิทยา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นมุมสี่เหลี่ยมด้านทแยงมุม 3"/>
          <p:cNvSpPr/>
          <p:nvPr/>
        </p:nvSpPr>
        <p:spPr>
          <a:xfrm>
            <a:off x="0" y="0"/>
            <a:ext cx="9144000" cy="6858000"/>
          </a:xfrm>
          <a:prstGeom prst="round2DiagRect">
            <a:avLst>
              <a:gd name="adj1" fmla="val 19143"/>
              <a:gd name="adj2" fmla="val 0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b="1" u="sng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ค่านิยมในงานสังคมสงเคราะห์</a:t>
            </a:r>
            <a:r>
              <a:rPr lang="th-TH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เป็นผลสืบเนื่องมาจากหลักความเชื่อหรือแนวคิดของสังคมวิทยา เช่น ครอบครัวเป็นหน่วยสังคมเบื้องต้นที่สำคัญที่สุดของมนุษย์ การกระทำหน้าที่มนุษย์ในสังคมเป็นสิ่งสำคัญและจำเป็นต่อการที่มนุษย์ต้องดิ้นรนเพื่อให้ได้บรรลุผลสำเร็จสำหรับตนเอง เป็นต้น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วงรี 1"/>
          <p:cNvSpPr/>
          <p:nvPr/>
        </p:nvSpPr>
        <p:spPr>
          <a:xfrm>
            <a:off x="179512" y="404664"/>
            <a:ext cx="3240360" cy="72008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  </a:t>
            </a:r>
          </a:p>
          <a:p>
            <a:pPr marL="0" indent="0">
              <a:buNone/>
            </a:pPr>
            <a:r>
              <a:rPr lang="th-TH" dirty="0" smtClean="0"/>
              <a:t>        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สังคม</a:t>
            </a:r>
            <a:r>
              <a:rPr lang="th-TH" dirty="0">
                <a:latin typeface="JasmineUPC" pitchFamily="18" charset="-34"/>
                <a:cs typeface="JasmineUPC" pitchFamily="18" charset="-34"/>
              </a:rPr>
              <a:t>วิทยาแนว</a:t>
            </a:r>
            <a:r>
              <a:rPr lang="th-TH" dirty="0" smtClean="0">
                <a:latin typeface="JasmineUPC" pitchFamily="18" charset="-34"/>
                <a:cs typeface="JasmineUPC" pitchFamily="18" charset="-34"/>
              </a:rPr>
              <a:t>ใหม่</a:t>
            </a:r>
          </a:p>
          <a:p>
            <a:pPr marL="0" indent="0">
              <a:buNone/>
            </a:pPr>
            <a:endParaRPr lang="th-TH" dirty="0" smtClean="0"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r>
              <a:rPr lang="th-TH" dirty="0" smtClean="0">
                <a:latin typeface="JasmineUPC" pitchFamily="18" charset="-34"/>
                <a:cs typeface="JasmineUPC" pitchFamily="18" charset="-34"/>
              </a:rPr>
              <a:t>             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สังคม</a:t>
            </a:r>
            <a:r>
              <a:rPr lang="th-TH" sz="3200" dirty="0">
                <a:latin typeface="JasmineUPC" pitchFamily="18" charset="-34"/>
                <a:cs typeface="JasmineUPC" pitchFamily="18" charset="-34"/>
              </a:rPr>
              <a:t>วิทยาแนวใหม่เน้นให้ความสนใจศึกษาปัญหาทางสังคมและการประยุกต์วิชาการให้เป็นประโยชน์สนใจถึงเรื่องการปฏิบัติโดยไม่เน้นการศึกษาเชิงทฤษฎี รวมทั้งเน้นในเรื่องการเปลี่ยนแปลง 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 กล่าวคือ ให้</a:t>
            </a:r>
            <a:r>
              <a:rPr lang="th-TH" sz="3200" dirty="0">
                <a:latin typeface="JasmineUPC" pitchFamily="18" charset="-34"/>
                <a:cs typeface="JasmineUPC" pitchFamily="18" charset="-34"/>
              </a:rPr>
              <a:t>ความสำคัญกับการเปลี่ยนแปลงแทนที่จะย้ำในเรื่องการอยู่คงที่หรือการมีเสถียรภาพในสังคม</a:t>
            </a:r>
          </a:p>
          <a:p>
            <a:pPr marL="0" indent="0">
              <a:buNone/>
            </a:pPr>
            <a:endParaRPr lang="th-TH" sz="3200" dirty="0" smtClean="0">
              <a:latin typeface="JasmineUPC" pitchFamily="18" charset="-34"/>
              <a:cs typeface="JasmineUPC" pitchFamily="18" charset="-34"/>
            </a:endParaRPr>
          </a:p>
          <a:p>
            <a:pPr marL="0" indent="0">
              <a:buNone/>
            </a:pP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          บุคคล</a:t>
            </a:r>
            <a:r>
              <a:rPr lang="th-TH" sz="3200" dirty="0">
                <a:latin typeface="JasmineUPC" pitchFamily="18" charset="-34"/>
                <a:cs typeface="JasmineUPC" pitchFamily="18" charset="-34"/>
              </a:rPr>
              <a:t>ที่มีบทบาทสำคัญในการเปลี่ยนแปลงซึ่งนำไปสู่สังคมวิทยาแนวใหม่ </a:t>
            </a:r>
            <a:r>
              <a:rPr lang="th-TH" sz="3200" dirty="0" smtClean="0">
                <a:latin typeface="JasmineUPC" pitchFamily="18" charset="-34"/>
                <a:cs typeface="JasmineUPC" pitchFamily="18" charset="-34"/>
              </a:rPr>
              <a:t>คือ ศาสตราจารย์ </a:t>
            </a:r>
            <a:r>
              <a:rPr lang="th-TH" sz="3200" dirty="0" err="1">
                <a:latin typeface="JasmineUPC" pitchFamily="18" charset="-34"/>
                <a:cs typeface="JasmineUPC" pitchFamily="18" charset="-34"/>
              </a:rPr>
              <a:t>ฮอ</a:t>
            </a:r>
            <a:r>
              <a:rPr lang="th-TH" sz="3200" dirty="0">
                <a:latin typeface="JasmineUPC" pitchFamily="18" charset="-34"/>
                <a:cs typeface="JasmineUPC" pitchFamily="18" charset="-34"/>
              </a:rPr>
              <a:t>รอ</a:t>
            </a:r>
            <a:r>
              <a:rPr lang="th-TH" sz="3200" dirty="0" err="1">
                <a:latin typeface="JasmineUPC" pitchFamily="18" charset="-34"/>
                <a:cs typeface="JasmineUPC" pitchFamily="18" charset="-34"/>
              </a:rPr>
              <a:t>วิตซ์</a:t>
            </a:r>
            <a:r>
              <a:rPr lang="th-TH" sz="3200" dirty="0">
                <a:latin typeface="JasmineUPC" pitchFamily="18" charset="-34"/>
                <a:cs typeface="JasmineUPC" pitchFamily="18" charset="-34"/>
              </a:rPr>
              <a:t> (</a:t>
            </a:r>
            <a:r>
              <a:rPr lang="en-US" sz="3200" dirty="0">
                <a:latin typeface="JasmineUPC" pitchFamily="18" charset="-34"/>
                <a:cs typeface="JasmineUPC" pitchFamily="18" charset="-34"/>
              </a:rPr>
              <a:t>Horowitz)</a:t>
            </a:r>
            <a:r>
              <a:rPr lang="th-TH" sz="3200" dirty="0">
                <a:latin typeface="JasmineUPC" pitchFamily="18" charset="-34"/>
                <a:cs typeface="JasmineUPC" pitchFamily="18" charset="-34"/>
              </a:rPr>
              <a:t>โดยเขาได้พยายามให้คำจำกัดความใหม่ๆในเรื่องต่างๆเช่น การเบี่ยงเบนทางสังคม(</a:t>
            </a:r>
            <a:r>
              <a:rPr lang="en-US" sz="3200" dirty="0" err="1">
                <a:latin typeface="JasmineUPC" pitchFamily="18" charset="-34"/>
                <a:cs typeface="JasmineUPC" pitchFamily="18" charset="-34"/>
              </a:rPr>
              <a:t>Daviance</a:t>
            </a:r>
            <a:r>
              <a:rPr lang="en-US" sz="3200" dirty="0">
                <a:latin typeface="JasmineUPC" pitchFamily="18" charset="-34"/>
                <a:cs typeface="JasmineUPC" pitchFamily="18" charset="-34"/>
              </a:rPr>
              <a:t>)</a:t>
            </a:r>
            <a:r>
              <a:rPr lang="th-TH" sz="3200" dirty="0">
                <a:latin typeface="JasmineUPC" pitchFamily="18" charset="-34"/>
                <a:cs typeface="JasmineUPC" pitchFamily="18" charset="-34"/>
              </a:rPr>
              <a:t>หรือปัญหาสังคมฯลฯ</a:t>
            </a:r>
          </a:p>
        </p:txBody>
      </p:sp>
    </p:spTree>
    <p:extLst>
      <p:ext uri="{BB962C8B-B14F-4D97-AF65-F5344CB8AC3E}">
        <p14:creationId xmlns:p14="http://schemas.microsoft.com/office/powerpoint/2010/main" val="49508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714356"/>
            <a:ext cx="9144000" cy="42148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107504" y="0"/>
            <a:ext cx="7416824" cy="69269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th-TH" b="1" dirty="0">
                <a:latin typeface="JasmineUPC" pitchFamily="18" charset="-34"/>
                <a:cs typeface="JasmineUPC" pitchFamily="18" charset="-34"/>
              </a:rPr>
              <a:t>ข้อแตกต่างระหว่างสังคมวิทยาแนวเก่ากับสังคมวิทยาแนว</a:t>
            </a: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ใหม่</a:t>
            </a:r>
          </a:p>
          <a:p>
            <a:pPr marL="0" indent="0">
              <a:buNone/>
            </a:pP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  </a:t>
            </a:r>
          </a:p>
          <a:p>
            <a:pPr marL="0" indent="0">
              <a:buNone/>
            </a:pP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           สังคม</a:t>
            </a:r>
            <a:r>
              <a:rPr lang="th-TH" b="1" dirty="0">
                <a:latin typeface="JasmineUPC" pitchFamily="18" charset="-34"/>
                <a:cs typeface="JasmineUPC" pitchFamily="18" charset="-34"/>
              </a:rPr>
              <a:t>วิทยาแนวเก่าเป็นไปในแนววิทยาศาสตร์บริสุทธิ์ ได้แก่ การปฏิบัติตนตามกฎต่างๆของสังคมวิทยา โดยไม่ยอมวินิจฉัยข้อบกพร่องที่อาจมีขึ้นได้ นั่นคือ ศึกษาเชิงทฤษฎีโดยไม่เน้นการปฏิบัติส่วนสังคมวิทยาแนวใหม่จะมองโลกเป็นเสมือนห้องทดลองขนาดใหญ่ของสังคม คือ ศึกษาโดยพิจารณาจากสภาพความเป็นจริง หรือการได้สัมผัสกับประสบการณ์ในชีวิตจริง มุ่งศึกษาข้อเท็จจริงทางสังคม มุ่งแก้ปัญหาสังคม และเน้นศึกษาการเปลี่ยนแปลงในสังคม ซึ่งเกิด</a:t>
            </a: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จาก แนวคิดของ </a:t>
            </a:r>
          </a:p>
          <a:p>
            <a:pPr marL="0" indent="0">
              <a:buNone/>
            </a:pPr>
            <a:r>
              <a:rPr lang="th-TH" b="1" dirty="0">
                <a:latin typeface="JasmineUPC" pitchFamily="18" charset="-34"/>
                <a:cs typeface="JasmineUPC" pitchFamily="18" charset="-34"/>
              </a:rPr>
              <a:t> </a:t>
            </a:r>
            <a:r>
              <a:rPr lang="th-TH" b="1" dirty="0" smtClean="0">
                <a:latin typeface="JasmineUPC" pitchFamily="18" charset="-34"/>
                <a:cs typeface="JasmineUPC" pitchFamily="18" charset="-34"/>
              </a:rPr>
              <a:t>ศาสตราจารย์ </a:t>
            </a:r>
            <a:r>
              <a:rPr lang="th-TH" b="1" dirty="0" err="1">
                <a:latin typeface="JasmineUPC" pitchFamily="18" charset="-34"/>
                <a:cs typeface="JasmineUPC" pitchFamily="18" charset="-34"/>
              </a:rPr>
              <a:t>ฮอ</a:t>
            </a:r>
            <a:r>
              <a:rPr lang="th-TH" b="1" dirty="0">
                <a:latin typeface="JasmineUPC" pitchFamily="18" charset="-34"/>
                <a:cs typeface="JasmineUPC" pitchFamily="18" charset="-34"/>
              </a:rPr>
              <a:t>โร</a:t>
            </a:r>
            <a:r>
              <a:rPr lang="th-TH" b="1" dirty="0" err="1">
                <a:latin typeface="JasmineUPC" pitchFamily="18" charset="-34"/>
                <a:cs typeface="JasmineUPC" pitchFamily="18" charset="-34"/>
              </a:rPr>
              <a:t>วิตซ์</a:t>
            </a:r>
            <a:r>
              <a:rPr lang="th-TH" b="1" dirty="0">
                <a:latin typeface="JasmineUPC" pitchFamily="18" charset="-34"/>
                <a:cs typeface="JasmineUPC" pitchFamily="18" charset="-34"/>
              </a:rPr>
              <a:t>(</a:t>
            </a:r>
            <a:r>
              <a:rPr lang="en-US" b="1" dirty="0">
                <a:latin typeface="JasmineUPC" pitchFamily="18" charset="-34"/>
                <a:cs typeface="JasmineUPC" pitchFamily="18" charset="-34"/>
              </a:rPr>
              <a:t>Horowitz)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  <a:t>                 กฎ</a:t>
            </a:r>
            <a:r>
              <a:rPr lang="th-TH" b="1" dirty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  <a:t>ของสังคมวิทยาแนวเก่า ได้แก่ การวางทัศนะเป็นกลางโดยไม่แสดงทัศนะว่าสิ่งนั้นดีหรือไม่ดี ควรหรือไม่ควร การเน้นในเรื่องการวัดหรือการทดลองวิทยาสาสตร์และการไม่คำนึงว่าผลของการค้นพบของตนจะกระทบกระเทือนในเรื่องของมนุษยธรรม</a:t>
            </a:r>
            <a:r>
              <a:rPr lang="th-TH" b="1" dirty="0" smtClean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  <a:t>หรือศีลธรรม</a:t>
            </a:r>
            <a:r>
              <a:rPr lang="th-TH" b="1" dirty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  <a:t>จรรยา</a:t>
            </a:r>
          </a:p>
          <a:p>
            <a:pPr marL="0" indent="0">
              <a:buNone/>
            </a:pPr>
            <a:endParaRPr lang="en-US" b="1" dirty="0"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8310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2348880"/>
            <a:ext cx="9144000" cy="187220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4868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endParaRPr lang="th-TH" dirty="0" smtClean="0"/>
          </a:p>
          <a:p>
            <a:pPr marL="0" indent="0" algn="ctr">
              <a:buNone/>
            </a:pPr>
            <a:endParaRPr lang="th-TH" sz="3200" dirty="0">
              <a:latin typeface="JasmineUPC" pitchFamily="18" charset="-34"/>
              <a:cs typeface="JasmineUPC" pitchFamily="18" charset="-34"/>
            </a:endParaRPr>
          </a:p>
          <a:p>
            <a:pPr marL="0" indent="0" algn="ctr">
              <a:buNone/>
            </a:pPr>
            <a:endParaRPr lang="th-TH" sz="4000" b="1" dirty="0" smtClean="0">
              <a:solidFill>
                <a:schemeClr val="bg1"/>
              </a:solidFill>
              <a:latin typeface="JasmineUPC" pitchFamily="18" charset="-34"/>
              <a:cs typeface="JasmineUPC" pitchFamily="18" charset="-34"/>
            </a:endParaRPr>
          </a:p>
          <a:p>
            <a:pPr marL="0" indent="0" algn="ctr">
              <a:buNone/>
            </a:pPr>
            <a:r>
              <a:rPr lang="th-TH" sz="4800" b="1" dirty="0" smtClean="0">
                <a:solidFill>
                  <a:schemeClr val="bg1"/>
                </a:solidFill>
                <a:latin typeface="JasmineUPC" pitchFamily="18" charset="-34"/>
                <a:cs typeface="JasmineUPC" pitchFamily="18" charset="-34"/>
              </a:rPr>
              <a:t>บทที่ 3 วัฒนธรรม</a:t>
            </a:r>
            <a:endParaRPr lang="en-US" sz="4800" b="1" dirty="0">
              <a:solidFill>
                <a:schemeClr val="bg1"/>
              </a:solidFill>
              <a:latin typeface="JasmineUPC" pitchFamily="18" charset="-34"/>
              <a:cs typeface="Jasmine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6479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0" y="332656"/>
            <a:ext cx="9144000" cy="352839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sz="3200" b="1" dirty="0" smtClean="0"/>
              <a:t>สาเหตุ</a:t>
            </a:r>
            <a:r>
              <a:rPr lang="th-TH" sz="3200" b="1" dirty="0"/>
              <a:t>ที่ทำให้สังคมไทยสนใจศึกษาวัฒนธรรมใน</a:t>
            </a:r>
            <a:r>
              <a:rPr lang="th-TH" sz="3200" b="1" dirty="0" smtClean="0"/>
              <a:t>ปัจจุบัน คือ </a:t>
            </a:r>
          </a:p>
          <a:p>
            <a:pPr marL="0" indent="0">
              <a:buNone/>
            </a:pPr>
            <a:r>
              <a:rPr lang="th-TH" sz="3200" b="1" dirty="0" smtClean="0"/>
              <a:t>รู้สึก</a:t>
            </a:r>
            <a:r>
              <a:rPr lang="th-TH" sz="3200" b="1" dirty="0"/>
              <a:t>ว่าวัฒนธรรมตะวันตกเข้ามาครอบงำและปัจจุบันสังคมไทยมีการ</a:t>
            </a:r>
            <a:r>
              <a:rPr lang="th-TH" sz="3200" b="1" dirty="0" smtClean="0"/>
              <a:t>รณรงค์ด้า</a:t>
            </a:r>
            <a:r>
              <a:rPr lang="th-TH" sz="3200" b="1" dirty="0"/>
              <a:t>น</a:t>
            </a:r>
            <a:r>
              <a:rPr lang="th-TH" sz="3200" b="1" dirty="0" smtClean="0"/>
              <a:t>วัฒนธรรม</a:t>
            </a:r>
            <a:r>
              <a:rPr lang="th-TH" sz="3200" b="1" dirty="0"/>
              <a:t>ไทยอย่างมากเพราะคนส่วนหนึ่งเชื่อว่าเกิดวิกฤติวัฒนธรรมไทย ทั้งนี้การตื่นตัวในทางวัฒนธรรมประจำชาติมักมีมากในช่วงที่มีความรู้สึกว่าวัฒนธรรมต่างชาติกำลังแผ่ขยายอิทธิพลเข้ามา ดังนั้นในช่วงเวลาดังกล่าวจะมีการพูดถึงเอกลักษณ์ของชาติหรือวัฒนธรรมอันดีงามของ </a:t>
            </a:r>
            <a:r>
              <a:rPr lang="th-TH" sz="3200" b="1" dirty="0" smtClean="0"/>
              <a:t>ชาติ</a:t>
            </a:r>
            <a:r>
              <a:rPr lang="th-TH" sz="3200" b="1" dirty="0"/>
              <a:t>อยู่</a:t>
            </a:r>
            <a:r>
              <a:rPr lang="th-TH" sz="3200" b="1" dirty="0" smtClean="0"/>
              <a:t>บ่อยๆ</a:t>
            </a:r>
          </a:p>
          <a:p>
            <a:pPr marL="0" indent="0">
              <a:buNone/>
            </a:pPr>
            <a:r>
              <a:rPr lang="th-TH" sz="2800" b="1" dirty="0">
                <a:cs typeface="JasmineUPC" pitchFamily="18" charset="-34"/>
              </a:rPr>
              <a:t>จากหลักฐานในปาฐกถาของสมเด็จพระเจ้าบรมวงศ์เธอ</a:t>
            </a:r>
          </a:p>
          <a:p>
            <a:pPr marL="0" indent="0">
              <a:buNone/>
            </a:pPr>
            <a:r>
              <a:rPr lang="th-TH" sz="2800" b="1" dirty="0">
                <a:cs typeface="JasmineUPC" pitchFamily="18" charset="-34"/>
              </a:rPr>
              <a:t>พระยาดำรงราชานุภาพในปี พ.ศ.2474ระบุว่าก่อนจะมีศัพท์คำว่า”วัฒนธรรม”ขึ้นมานั้นได้มีพระภิกษุแห่งวัดมหาธาตุยุวราช</a:t>
            </a:r>
            <a:r>
              <a:rPr lang="th-TH" sz="2800" b="1" dirty="0" err="1">
                <a:cs typeface="JasmineUPC" pitchFamily="18" charset="-34"/>
              </a:rPr>
              <a:t>รังสฤษฎ์</a:t>
            </a:r>
            <a:r>
              <a:rPr lang="th-TH" sz="2800" b="1" dirty="0">
                <a:cs typeface="JasmineUPC" pitchFamily="18" charset="-34"/>
              </a:rPr>
              <a:t> คือ</a:t>
            </a:r>
          </a:p>
          <a:p>
            <a:pPr marL="0" indent="0">
              <a:buNone/>
            </a:pPr>
            <a:r>
              <a:rPr lang="th-TH" sz="2800" b="1" dirty="0">
                <a:solidFill>
                  <a:srgbClr val="FF9900"/>
                </a:solidFill>
                <a:cs typeface="JasmineUPC" pitchFamily="18" charset="-34"/>
              </a:rPr>
              <a:t>“พระมหา</a:t>
            </a:r>
            <a:r>
              <a:rPr lang="th-TH" sz="2800" b="1" dirty="0" err="1">
                <a:solidFill>
                  <a:srgbClr val="FF9900"/>
                </a:solidFill>
                <a:cs typeface="JasmineUPC" pitchFamily="18" charset="-34"/>
              </a:rPr>
              <a:t>พูล</a:t>
            </a:r>
            <a:r>
              <a:rPr lang="th-TH" sz="2800" b="1" dirty="0">
                <a:solidFill>
                  <a:srgbClr val="FF9900"/>
                </a:solidFill>
                <a:cs typeface="JasmineUPC" pitchFamily="18" charset="-34"/>
              </a:rPr>
              <a:t>”</a:t>
            </a:r>
            <a:r>
              <a:rPr lang="th-TH" sz="2800" b="1" dirty="0">
                <a:cs typeface="JasmineUPC" pitchFamily="18" charset="-34"/>
              </a:rPr>
              <a:t>ได้ทดลองใช้คำว่า “ภูมิธรรม”เพื่อแปลคำว่า </a:t>
            </a:r>
            <a:r>
              <a:rPr lang="en-US" sz="2800" b="1" dirty="0">
                <a:cs typeface="JasmineUPC" pitchFamily="18" charset="-34"/>
              </a:rPr>
              <a:t>Culture</a:t>
            </a:r>
            <a:r>
              <a:rPr lang="th-TH" sz="2800" b="1" dirty="0">
                <a:cs typeface="JasmineUPC" pitchFamily="18" charset="-34"/>
              </a:rPr>
              <a:t>จากศัพท์ภาษาอังกฤษ</a:t>
            </a:r>
          </a:p>
          <a:p>
            <a:pPr marL="0" indent="0">
              <a:buNone/>
            </a:pPr>
            <a:r>
              <a:rPr lang="th-TH" sz="2800" b="1" dirty="0">
                <a:cs typeface="JasmineUPC" pitchFamily="18" charset="-34"/>
              </a:rPr>
              <a:t>** ต่อมาประมาณปี พ.ศ.2475 </a:t>
            </a:r>
            <a:r>
              <a:rPr lang="th-TH" sz="2800" b="1" dirty="0" err="1">
                <a:cs typeface="JasmineUPC" pitchFamily="18" charset="-34"/>
              </a:rPr>
              <a:t>พระวรวงศ์</a:t>
            </a:r>
            <a:r>
              <a:rPr lang="th-TH" sz="2800" b="1" dirty="0">
                <a:cs typeface="JasmineUPC" pitchFamily="18" charset="-34"/>
              </a:rPr>
              <a:t>เธอกรมหมื่นนราธิปพงศ์ประพันธ์ ขณะทรงพระยศเป็นพระองค์เจ้า</a:t>
            </a:r>
            <a:r>
              <a:rPr lang="th-TH" sz="2800" b="1" dirty="0" err="1">
                <a:cs typeface="JasmineUPC" pitchFamily="18" charset="-34"/>
              </a:rPr>
              <a:t>วรรณ</a:t>
            </a:r>
            <a:r>
              <a:rPr lang="th-TH" sz="2800" b="1" dirty="0">
                <a:cs typeface="JasmineUPC" pitchFamily="18" charset="-34"/>
              </a:rPr>
              <a:t>ไวทยากร ทรงเป็นผู้บัญญัติและทรงใช้ศัพท์คำว่า “วัฒนธรรม”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8876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5965" y="-6329"/>
            <a:ext cx="5544616" cy="90872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5965" y="902391"/>
            <a:ext cx="9138035" cy="3030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5965" y="4221088"/>
            <a:ext cx="9138035" cy="23042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th-TH" sz="2800" b="1" dirty="0">
                <a:solidFill>
                  <a:srgbClr val="FFC000"/>
                </a:solidFill>
                <a:cs typeface="JasmineUPC" pitchFamily="18" charset="-34"/>
              </a:rPr>
              <a:t>ความหมายของวัฒนธรรม(</a:t>
            </a:r>
            <a:r>
              <a:rPr lang="en-US" sz="2800" b="1" dirty="0">
                <a:solidFill>
                  <a:srgbClr val="FFC000"/>
                </a:solidFill>
                <a:cs typeface="JasmineUPC" pitchFamily="18" charset="-34"/>
              </a:rPr>
              <a:t>Culture)</a:t>
            </a:r>
          </a:p>
          <a:p>
            <a:pPr marL="0" indent="0">
              <a:buNone/>
            </a:pPr>
            <a:r>
              <a:rPr lang="th-TH" sz="2800" b="1" dirty="0">
                <a:solidFill>
                  <a:srgbClr val="FFC000"/>
                </a:solidFill>
                <a:cs typeface="JasmineUPC" pitchFamily="18" charset="-34"/>
              </a:rPr>
              <a:t>ความหมายของวัฒนธรรมแบ่งออกเป็น3ความหมาย ดังนี้คือ</a:t>
            </a:r>
          </a:p>
          <a:p>
            <a:pPr marL="0" indent="0">
              <a:buNone/>
            </a:pPr>
            <a:r>
              <a:rPr lang="th-TH" sz="2400" dirty="0">
                <a:cs typeface="JasmineUPC" pitchFamily="18" charset="-34"/>
              </a:rPr>
              <a:t>*** วัฒนธรรมตามรากศัพท์เดิม  หมายถึงสิ่งที่ดีงาม สิ่งที่ได้รับการปรุงแต่งที่ดีแล้ว หรือสิ่งที่ได้รับการยอมรับและยกย่องเป็นเวลานาน ซึ่งตัวอย่างของวัฒนธรรมตามความหมายนี้ได้แก่</a:t>
            </a:r>
          </a:p>
          <a:p>
            <a:pPr marL="0" indent="0">
              <a:buNone/>
            </a:pPr>
            <a:r>
              <a:rPr lang="th-TH" sz="2800" dirty="0">
                <a:cs typeface="JasmineUPC" pitchFamily="18" charset="-34"/>
              </a:rPr>
              <a:t>1ภาพวาดของจิตกรที่มีชื่อเสียง เช่น </a:t>
            </a:r>
            <a:r>
              <a:rPr lang="th-TH" sz="3200" dirty="0" err="1">
                <a:cs typeface="JasmineUPC" pitchFamily="18" charset="-34"/>
              </a:rPr>
              <a:t>แองเจโล</a:t>
            </a:r>
            <a:r>
              <a:rPr lang="th-TH" sz="3200" dirty="0">
                <a:cs typeface="JasmineUPC" pitchFamily="18" charset="-34"/>
              </a:rPr>
              <a:t>  </a:t>
            </a:r>
            <a:r>
              <a:rPr lang="th-TH" sz="3200" dirty="0" err="1">
                <a:cs typeface="JasmineUPC" pitchFamily="18" charset="-34"/>
              </a:rPr>
              <a:t>โกแก็ง</a:t>
            </a:r>
            <a:r>
              <a:rPr lang="th-TH" sz="3200" dirty="0">
                <a:cs typeface="JasmineUPC" pitchFamily="18" charset="-34"/>
              </a:rPr>
              <a:t> </a:t>
            </a:r>
            <a:r>
              <a:rPr lang="th-TH" sz="3200" dirty="0" err="1">
                <a:cs typeface="JasmineUPC" pitchFamily="18" charset="-34"/>
              </a:rPr>
              <a:t>บิกัส</a:t>
            </a:r>
            <a:r>
              <a:rPr lang="th-TH" sz="3200" dirty="0">
                <a:cs typeface="JasmineUPC" pitchFamily="18" charset="-34"/>
              </a:rPr>
              <a:t>โซ ฯลฯ</a:t>
            </a:r>
          </a:p>
          <a:p>
            <a:pPr marL="0" indent="0">
              <a:buNone/>
            </a:pPr>
            <a:r>
              <a:rPr lang="th-TH" sz="2800" dirty="0">
                <a:cs typeface="JasmineUPC" pitchFamily="18" charset="-34"/>
              </a:rPr>
              <a:t>2ดนตรีของคีตกวีเอก เช่น </a:t>
            </a:r>
            <a:r>
              <a:rPr lang="th-TH" sz="2800" dirty="0" err="1">
                <a:cs typeface="JasmineUPC" pitchFamily="18" charset="-34"/>
              </a:rPr>
              <a:t>บีโธเฟน</a:t>
            </a:r>
            <a:r>
              <a:rPr lang="th-TH" sz="2800" dirty="0">
                <a:cs typeface="JasmineUPC" pitchFamily="18" charset="-34"/>
              </a:rPr>
              <a:t> โม</a:t>
            </a:r>
            <a:r>
              <a:rPr lang="th-TH" sz="2800" dirty="0" err="1">
                <a:cs typeface="JasmineUPC" pitchFamily="18" charset="-34"/>
              </a:rPr>
              <a:t>สาร์ต</a:t>
            </a:r>
            <a:r>
              <a:rPr lang="th-TH" sz="2800" dirty="0">
                <a:cs typeface="JasmineUPC" pitchFamily="18" charset="-34"/>
              </a:rPr>
              <a:t> หลวงประดิษฐ์ไพเราะฯลฯ</a:t>
            </a:r>
          </a:p>
          <a:p>
            <a:pPr marL="0" indent="0">
              <a:buNone/>
            </a:pPr>
            <a:r>
              <a:rPr lang="th-TH" sz="2800" dirty="0">
                <a:cs typeface="JasmineUPC" pitchFamily="18" charset="-34"/>
              </a:rPr>
              <a:t>3 วรรณคดีที่อมตะ เช่นบทละคร</a:t>
            </a:r>
            <a:r>
              <a:rPr lang="th-TH" sz="2800" dirty="0" smtClean="0">
                <a:cs typeface="JasmineUPC" pitchFamily="18" charset="-34"/>
              </a:rPr>
              <a:t>ของ </a:t>
            </a:r>
            <a:r>
              <a:rPr lang="th-TH" sz="2800" dirty="0" err="1" smtClean="0">
                <a:cs typeface="JasmineUPC" pitchFamily="18" charset="-34"/>
              </a:rPr>
              <a:t>เซกส์</a:t>
            </a:r>
            <a:r>
              <a:rPr lang="th-TH" sz="2800" dirty="0" err="1">
                <a:cs typeface="JasmineUPC" pitchFamily="18" charset="-34"/>
              </a:rPr>
              <a:t>เปียร์</a:t>
            </a:r>
            <a:r>
              <a:rPr lang="th-TH" sz="2800" dirty="0">
                <a:cs typeface="JasmineUPC" pitchFamily="18" charset="-34"/>
              </a:rPr>
              <a:t> วรรณกรรมของสุนทรภู่ หรือวรรณคดีต่างๆของไทย เช่นรามเกียรติ์ อิเหนา ขุนช้างขุนแผน สังข์ทองฯลฯ</a:t>
            </a: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3200" b="1" dirty="0"/>
              <a:t>วรรณกรรมตามความหมายนี้แปลว่า “เจริญ”ดังนั้นจึงตรงข้ามกับคำว่า “หายนะธรรม”ซึ่งเป็นการประพฤติหรือนำไปสู่ความเสื่อมหรือเจริญลง</a:t>
            </a:r>
          </a:p>
          <a:p>
            <a:pPr marL="0" indent="0">
              <a:buNone/>
            </a:pPr>
            <a:r>
              <a:rPr lang="th-TH" sz="3200" b="1" dirty="0"/>
              <a:t>ตัวอย่างของหายนะธรรม ได้แก่ ความฟุ้งเฟ้อและฟุ่มเฟือยในยุคปลายของจักรวรรดิโรมัน อันเป็นผลให้จักรวรรดิแตกสลายในที่สุด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8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548680"/>
            <a:ext cx="9144000" cy="41764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0" y="0"/>
            <a:ext cx="6876256" cy="5486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4941168"/>
            <a:ext cx="9144000" cy="13681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th-TH" sz="3200" b="1" dirty="0">
                <a:solidFill>
                  <a:schemeClr val="accent6"/>
                </a:solidFill>
              </a:rPr>
              <a:t>วัฒนธรรมตามขนบธรรมเนียมประเพณี ซึ่งหมายรวมถึงสิ่งที่เกี่ยวกับ</a:t>
            </a:r>
          </a:p>
          <a:p>
            <a:pPr marL="0" indent="0">
              <a:buNone/>
            </a:pPr>
            <a:r>
              <a:rPr lang="th-TH" sz="3200" b="1" dirty="0"/>
              <a:t>1)ข้อปฏิบัติหรือขนบธรรมเนียมประเพณีที่เกี่ยวข้องกับวาระสำคัญของการดำเนินชีวิตของบุคคลได้แก่ ข้อปฏิบัติและความเชื่อเกี่ยวกับการตั้งครรภ์</a:t>
            </a:r>
          </a:p>
          <a:p>
            <a:pPr marL="0" indent="0">
              <a:buNone/>
            </a:pPr>
            <a:r>
              <a:rPr lang="th-TH" sz="3200" b="1" dirty="0"/>
              <a:t>การตั้งชื่อ การนำเด็กเข้านับถือศาสนา การหมั้น การสมรส การขึ้นบ้านใหม่ การทำบุญเมื่ออายุครบ60ปี(แซยิด)ประเพณีเกี่ยวกับการ</a:t>
            </a:r>
            <a:r>
              <a:rPr lang="th-TH" sz="3200" b="1" dirty="0" smtClean="0"/>
              <a:t>ตาย (</a:t>
            </a:r>
            <a:r>
              <a:rPr lang="th-TH" sz="3200" b="1" dirty="0"/>
              <a:t>การทำกงเต๊ก) การทำบุญ100วันฯลฯ</a:t>
            </a:r>
          </a:p>
          <a:p>
            <a:pPr marL="0" indent="0">
              <a:buNone/>
            </a:pPr>
            <a:r>
              <a:rPr lang="th-TH" sz="3200" b="1" dirty="0"/>
              <a:t>2)ประเพณีต่างๆที่เกี่ยวข้องกับความเป็นอยู่ของคนในสังคม ได้แก่ประเพณีสังคมไทย เช่นแห่นางแมวขอฝน สงกรานต์ ลอยกระทงพิธีโกนจุก บวชนาค ฯลฯประเพณีทางสังคมอื่นๆเช่น การเต้นรอบกองไฟของชาวอินเดียแดงฯลฯ</a:t>
            </a:r>
          </a:p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sz="3200" b="1" dirty="0"/>
              <a:t>วัฒนธรรมตามนัยแห่งสังคมศาสตร์ เป็นวัฒนธรรมที่มีความหมายกว้างขวางมากที่สุดเพราะมีความหมายครอบคลุมมากกว่า2ความหมาย กล่าวคือ มีขอบเขตเกินกว่าการเป็น “สิ่งดีงาม”หรือเป็น “ขนบธรรมเนียม</a:t>
            </a:r>
            <a:r>
              <a:rPr lang="th-TH" dirty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82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0"/>
            <a:ext cx="4716016" cy="54868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548680"/>
            <a:ext cx="9144000" cy="61206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3200" b="1" dirty="0"/>
              <a:t>วัฒนธรรมตามความหมายแห่งสังคมศาสตร์</a:t>
            </a:r>
          </a:p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ความหมายของวัฒนธรรมในทางสังคมศาสตร์หรือพฤติกรรมศาสตร์มีผู้ให้คำจำกัดความดังนี้</a:t>
            </a:r>
          </a:p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วัฒนธรรม ได้แก่ พฤติกรรมที่เข้า “รูปแบบ”หรือมีลักษณะเป็น “กระสวน”</a:t>
            </a:r>
          </a:p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ซึ่งมีการส่งต่อถ่ายทอดโดยใช้สัญลักษณ์</a:t>
            </a:r>
            <a:r>
              <a:rPr lang="th-TH" sz="2400" b="1" dirty="0">
                <a:solidFill>
                  <a:schemeClr val="bg1"/>
                </a:solidFill>
              </a:rPr>
              <a:t>(</a:t>
            </a:r>
            <a:r>
              <a:rPr lang="en-US" sz="2400" b="1" dirty="0">
                <a:solidFill>
                  <a:schemeClr val="bg1"/>
                </a:solidFill>
              </a:rPr>
              <a:t>Symbols)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1 </a:t>
            </a:r>
            <a:r>
              <a:rPr lang="th-TH" b="1" dirty="0">
                <a:solidFill>
                  <a:schemeClr val="accent6">
                    <a:lumMod val="50000"/>
                  </a:schemeClr>
                </a:solidFill>
              </a:rPr>
              <a:t>คำว่า “กระสวน”</a:t>
            </a:r>
            <a:r>
              <a:rPr lang="th-TH" sz="24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400" b="1" dirty="0">
                <a:solidFill>
                  <a:schemeClr val="accent6">
                    <a:lumMod val="50000"/>
                  </a:schemeClr>
                </a:solidFill>
              </a:rPr>
              <a:t>Pattern)</a:t>
            </a:r>
            <a:r>
              <a:rPr lang="th-TH" b="1" dirty="0">
                <a:solidFill>
                  <a:schemeClr val="bg1"/>
                </a:solidFill>
              </a:rPr>
              <a:t>เป็นศัพท์ทางวิชาการซึ่งหมายถึงรูปแบบอันเกิดขึ้นจากการกระทำซ้ำๆกัน เช่น การทักทายกัน การแปรงฟัน การเขียนหนังสือ การเข้าแถว การขับรถตามช่องทางจราจร การนั่งสอบตามระเบียบของสถาบัน การรับพระราชทานปริญญาบัตรฯลฯ</a:t>
            </a:r>
          </a:p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2</a:t>
            </a:r>
            <a:r>
              <a:rPr lang="th-TH" b="1" dirty="0">
                <a:solidFill>
                  <a:schemeClr val="accent6">
                    <a:lumMod val="50000"/>
                  </a:schemeClr>
                </a:solidFill>
              </a:rPr>
              <a:t>วัฒนธรรมตามนัยแห่งสังคมศาสตร์</a:t>
            </a:r>
            <a:r>
              <a:rPr lang="th-TH" b="1" dirty="0">
                <a:solidFill>
                  <a:schemeClr val="bg1"/>
                </a:solidFill>
              </a:rPr>
              <a:t>นี้มีความหมายกว้างขวางและสมบูรณ์มากที่สุด คือ ครอบคลุมถึงทุกสิ่งทุกอย่างที่เป็นผลงานหรือผลแห่งการกระทำของมนุษย์ไม่ว่าจะเป็นวัตถุหรืออวัตถุ</a:t>
            </a:r>
          </a:p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3</a:t>
            </a:r>
            <a:r>
              <a:rPr lang="th-TH" b="1" dirty="0">
                <a:solidFill>
                  <a:schemeClr val="accent6">
                    <a:lumMod val="50000"/>
                  </a:schemeClr>
                </a:solidFill>
              </a:rPr>
              <a:t>วัฒนธรรมทางวัตถุ(รูปธรรม) </a:t>
            </a:r>
            <a:r>
              <a:rPr lang="th-TH" b="1" dirty="0">
                <a:solidFill>
                  <a:schemeClr val="bg1"/>
                </a:solidFill>
              </a:rPr>
              <a:t>ได้แก่ สมุด ปากกา ดินสอ นาฬิกา เทคโนโลยี สุ่มไก่ ไขควง ตะปู ผ้าเช็ดหน้า กระเป๋า อาคาร ของเล่น ฯลฯ</a:t>
            </a:r>
          </a:p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4</a:t>
            </a:r>
            <a:r>
              <a:rPr lang="th-TH" b="1" dirty="0">
                <a:solidFill>
                  <a:schemeClr val="accent6">
                    <a:lumMod val="50000"/>
                  </a:schemeClr>
                </a:solidFill>
              </a:rPr>
              <a:t>วัฒนธรรมทางอวัตถุ (นามธรรม) </a:t>
            </a:r>
            <a:r>
              <a:rPr lang="th-TH" b="1" dirty="0">
                <a:solidFill>
                  <a:schemeClr val="bg1"/>
                </a:solidFill>
              </a:rPr>
              <a:t>ได้แก่ศาสนา ศีลธรรม ศรัทธา ความเชื่อ ความคิด ค่านิยม องค์ความรู้ การปกครอง สถาบันทางสังคมฯลฯ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31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116632"/>
            <a:ext cx="9144000" cy="67413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5</a:t>
            </a:r>
            <a:r>
              <a:rPr lang="th-TH" b="1" dirty="0">
                <a:solidFill>
                  <a:schemeClr val="accent6">
                    <a:lumMod val="75000"/>
                  </a:schemeClr>
                </a:solidFill>
              </a:rPr>
              <a:t>วัฒนธรรมตามในนี้กินความหมายถึงพฤติกรรมหรือทุกสิ่งทุกอย่างที่มีลักษณะดังนี้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chemeClr val="bg1"/>
                </a:solidFill>
              </a:rPr>
              <a:t>-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th-TH" b="1" dirty="0">
                <a:solidFill>
                  <a:schemeClr val="bg1"/>
                </a:solidFill>
              </a:rPr>
              <a:t>	เป็นพฤติกรรมหรือสิ่งที่เกิดขึ้นจากการเรียนรู้ด้วยดารสื่อสารต่อกัน</a:t>
            </a:r>
          </a:p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-	เป็นขนบธรรมเนียมประเพณีหรือจารีตที่มีการประพฤติปฏิบัติต่อกัน</a:t>
            </a:r>
          </a:p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-	เป็นสถาบันสังคมต่างๆเช่น สถาบันทางศาสนา การศึกษา การเมือง ทหาร ฯลฯ</a:t>
            </a:r>
          </a:p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6</a:t>
            </a:r>
            <a:r>
              <a:rPr lang="th-TH" b="1" dirty="0">
                <a:solidFill>
                  <a:schemeClr val="accent6">
                    <a:lumMod val="75000"/>
                  </a:schemeClr>
                </a:solidFill>
              </a:rPr>
              <a:t>วัฒนธรรมไม่มีในสัตว์ที่ต่ำกว่ามนุษย์ </a:t>
            </a:r>
            <a:r>
              <a:rPr lang="th-TH" b="1" dirty="0">
                <a:solidFill>
                  <a:schemeClr val="bg1"/>
                </a:solidFill>
              </a:rPr>
              <a:t>การที่วัฒนธรรมมีได้เฉพาะแต่ในมนุษย์เท่านั้นก็เพราะมนุษย์รู้จักใช้สัญลักษณ์ทำการส่งต่อและถ่ายทอดวัฒนธรรม ส่วนสัตว์อื่นที่ไม่ใช่มนุษย์ เช่น ลิง สุนัข ช้าง นก มด ผึ้ง ปลวก ปลา ฯลฯ ไม่รู้จักใช้สัญลักษณ์ที่เป็นลักษณะสำคัญของวัฒนธรรมและขาดพัฒนาการทางภาษาซึ่งเป็นสัญลักษณ์ที่สำคัญในการสื่อสารและการส่งทอดวัฒนธรรม ดังนั้นสัตว์จึงไม่อาจมีวัฒนธรรมได้</a:t>
            </a:r>
          </a:p>
          <a:p>
            <a:pPr marL="0" indent="0">
              <a:buNone/>
            </a:pPr>
            <a:r>
              <a:rPr lang="th-TH" b="1" dirty="0">
                <a:solidFill>
                  <a:schemeClr val="bg1"/>
                </a:solidFill>
              </a:rPr>
              <a:t>วัฒนธรรม ได้แก่ วิถีชีวิตของแต่ละสังคมซึ่งเกิดขึ้นเพื่อสนองความจำเป็นในการอยู่รอดในการสืบต่อความเป็นมนุษย์และในการจัดระเบียบสังคม เช่น การรวมตัวของมนุษย์ขึ้นเป็นเผ่าชน การรวมตัวของสังคมเข้าสู่สภาพสังคมการเมือง โดยมีรูปแบบเป็นนครรัฐเป็นประเทศชาติหรือรัฐประชาชาติ ฯลฯ</a:t>
            </a:r>
          </a:p>
        </p:txBody>
      </p:sp>
    </p:spTree>
    <p:extLst>
      <p:ext uri="{BB962C8B-B14F-4D97-AF65-F5344CB8AC3E}">
        <p14:creationId xmlns:p14="http://schemas.microsoft.com/office/powerpoint/2010/main" val="37091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0"/>
            <a:ext cx="9144000" cy="170080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1916832"/>
            <a:ext cx="9144000" cy="494116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h-TH" sz="4500" b="1" dirty="0"/>
              <a:t>วัฒนธรรม ได้แก่ รูปแบบหรือกระสวนแห่งพฤติกรรมที่เกิดขึ้นจากการเรียนรู้ ซึ่งมีการเปลี่ยนแปลงอยู่เป็นนิจสิน โดยพฤติกรรมดังกล่าวจะรวมถึงทัศนคติ ค่านิยม ความรู้ และบรรดาวัตถุทั้งหลายซึ่งพฤติกรรมและสิ่งทั้งหลายดังกล่าวมาแล้วจะมีการรับและมีการส่งทอดต่อไปยังบรรดาสมาชิกแห่งสังคม</a:t>
            </a:r>
          </a:p>
          <a:p>
            <a:pPr marL="0" indent="0">
              <a:buNone/>
            </a:pPr>
            <a:r>
              <a:rPr lang="th-TH" sz="4500" b="1" dirty="0"/>
              <a:t>วัฒนธรรมตามความหมายแห่งสังคมศาสตร์:คำนิยามมาตรฐาน</a:t>
            </a:r>
          </a:p>
          <a:p>
            <a:pPr marL="0" indent="0">
              <a:buNone/>
            </a:pPr>
            <a:endParaRPr lang="en-US" sz="5800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sz="4600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th-TH" sz="4600" b="1" dirty="0" smtClean="0">
                <a:solidFill>
                  <a:srgbClr val="FFC000"/>
                </a:solidFill>
              </a:rPr>
              <a:t>วัฒนธรรม</a:t>
            </a:r>
            <a:r>
              <a:rPr lang="th-TH" sz="4600" b="1" dirty="0">
                <a:solidFill>
                  <a:srgbClr val="FFC000"/>
                </a:solidFill>
              </a:rPr>
              <a:t>ตามคำนิยามมาตรฐานแบ่งออกเป็น6ลักษณะ ดังนี้คือ</a:t>
            </a:r>
          </a:p>
          <a:p>
            <a:pPr marL="0" indent="0">
              <a:buNone/>
            </a:pPr>
            <a:r>
              <a:rPr lang="th-TH" sz="4100" b="1" dirty="0"/>
              <a:t>1.วัฒนธรรมเป็นพฤติกรรมที่เกิดขึ้นจากการเรียนรู้ หมายถึง เป็นสิ่งที่ได้รับมาภายหลัง จากการที่ได้ถือกำเนิดมาแล้ว กล่าวคือ ไม่ใช่เป็นสิ่งที่เกิดขึ้นโดยธรรมชาติและไม่ใช่เป็นสภาวะทางชีววิทยา เช่น ผิวขาว ผิวดำ ผมหยิก ผมตรง ฯลฯ เพราะสิ่งเหล่านี้เป็นสิ่งที่ติดตัวมาตั้งแต่กำเนิด</a:t>
            </a:r>
          </a:p>
          <a:p>
            <a:pPr marL="0" indent="0">
              <a:buNone/>
            </a:pPr>
            <a:r>
              <a:rPr lang="th-TH" sz="4100" b="1" dirty="0"/>
              <a:t>*พฤติกรรมที่เกิดขึ้นจากปฏิกิริยาของร่างกายโดยตรง (</a:t>
            </a:r>
            <a:r>
              <a:rPr lang="en-US" sz="4100" b="1" dirty="0"/>
              <a:t>Reflexes)</a:t>
            </a:r>
            <a:r>
              <a:rPr lang="th-TH" sz="4100" b="1" dirty="0"/>
              <a:t>ไม่จัดว่าเป็นวัฒนธรรมเพราะเป็นปฏิกิริยาที่เป็นไปโดยอัตโนมัติ ซึ่งอยู่นอกเหนือจากอำนาจบังคับจิตใจ ได้แก่ การกะพริบตาที่เกิดขึ้นเอง(ไม่ได้จงใจ)การไอเพราะเป็นหวัด การที่มือสะท้อนกลับเองเมื่อสัมผัสกับของร้อนจัดหรือเย็นจัดฯลฯ</a:t>
            </a:r>
          </a:p>
          <a:p>
            <a:pPr marL="0" indent="0">
              <a:buNone/>
            </a:pPr>
            <a:r>
              <a:rPr lang="th-TH" sz="4100" b="1" dirty="0"/>
              <a:t>*พฤติกรรมที่เป็นวัฒนธรรมอันเป็นผลจากการเรียนรู้ ได้แก่ การจงใจกะพริบตา การไอหรือกระแอมเพื่อให้คนอื่นรู้ว่าตนมาแล้วหรืออยู่ที่ใด การปรบมือ การเข้าคิว การแปรงฟัน การอ่านหนังสือ การโทรศัพท์ การเล่นอินเทอร์เน็ต การเป็นกังวลเรื่องสุขภาพของตนเองฯลฯ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98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0" y="1857364"/>
            <a:ext cx="9144000" cy="50006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แผนผังลำดับงาน: แยก 3"/>
          <p:cNvSpPr/>
          <p:nvPr/>
        </p:nvSpPr>
        <p:spPr>
          <a:xfrm rot="5400000">
            <a:off x="18639" y="80628"/>
            <a:ext cx="360040" cy="360040"/>
          </a:xfrm>
          <a:prstGeom prst="flowChartExtra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marL="64008" indent="0">
              <a:buNone/>
            </a:pPr>
            <a:endParaRPr lang="th-TH" sz="2400" b="1" dirty="0" smtClean="0">
              <a:cs typeface="JasmineUPC" pitchFamily="18" charset="-34"/>
            </a:endParaRPr>
          </a:p>
          <a:p>
            <a:pPr marL="64008" indent="0">
              <a:buNone/>
            </a:pPr>
            <a:endParaRPr lang="th-TH" sz="2400" b="1" dirty="0">
              <a:cs typeface="JasmineUPC" pitchFamily="18" charset="-34"/>
            </a:endParaRPr>
          </a:p>
          <a:p>
            <a:pPr marL="64008" indent="0">
              <a:buNone/>
            </a:pPr>
            <a:endParaRPr lang="th-TH" sz="2400" b="1" dirty="0" smtClean="0">
              <a:cs typeface="JasmineUPC" pitchFamily="18" charset="-34"/>
            </a:endParaRPr>
          </a:p>
          <a:p>
            <a:pPr marL="64008" indent="0">
              <a:buNone/>
            </a:pPr>
            <a:endParaRPr lang="th-TH" sz="2400" b="1" dirty="0">
              <a:cs typeface="JasmineUPC" pitchFamily="18" charset="-34"/>
            </a:endParaRPr>
          </a:p>
          <a:p>
            <a:pPr marL="64008" indent="0">
              <a:buNone/>
            </a:pPr>
            <a:endParaRPr lang="th-TH" sz="2400" b="1" dirty="0" smtClean="0">
              <a:cs typeface="JasmineUPC" pitchFamily="18" charset="-34"/>
            </a:endParaRP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FF0000"/>
                </a:solidFill>
                <a:cs typeface="JasmineUPC" pitchFamily="18" charset="-34"/>
              </a:rPr>
              <a:t>1.</a:t>
            </a:r>
            <a:r>
              <a:rPr lang="th-TH" sz="2400" b="1" dirty="0" smtClean="0">
                <a:solidFill>
                  <a:srgbClr val="FF0000"/>
                </a:solidFill>
                <a:cs typeface="JasmineUPC" pitchFamily="18" charset="-34"/>
              </a:rPr>
              <a:t>ระยะเริ่มแรก </a:t>
            </a:r>
            <a:r>
              <a:rPr lang="en-US" sz="2400" b="1" dirty="0" smtClean="0">
                <a:cs typeface="JasmineUPC" pitchFamily="18" charset="-34"/>
              </a:rPr>
              <a:t>(</a:t>
            </a:r>
            <a:r>
              <a:rPr lang="th-TH" sz="2400" b="1" dirty="0" smtClean="0">
                <a:cs typeface="JasmineUPC" pitchFamily="18" charset="-34"/>
              </a:rPr>
              <a:t>ก่อนศตวรรษที่</a:t>
            </a:r>
            <a:r>
              <a:rPr lang="en-US" sz="2000" b="1" dirty="0" smtClean="0">
                <a:cs typeface="JasmineUPC" pitchFamily="18" charset="-34"/>
              </a:rPr>
              <a:t>18</a:t>
            </a:r>
            <a:r>
              <a:rPr lang="th-TH" sz="2000" b="1" dirty="0" smtClean="0">
                <a:cs typeface="JasmineUPC" pitchFamily="18" charset="-34"/>
              </a:rPr>
              <a:t> </a:t>
            </a:r>
            <a:r>
              <a:rPr lang="th-TH" sz="2400" b="1" dirty="0" smtClean="0">
                <a:cs typeface="JasmineUPC" pitchFamily="18" charset="-34"/>
              </a:rPr>
              <a:t>หรือก่อนการปฏิวัติอุตสาหกรรม</a:t>
            </a:r>
            <a:r>
              <a:rPr lang="en-US" sz="2400" b="1" dirty="0" smtClean="0">
                <a:cs typeface="JasmineUPC" pitchFamily="18" charset="-34"/>
              </a:rPr>
              <a:t>)</a:t>
            </a:r>
            <a:r>
              <a:rPr lang="th-TH" sz="2400" b="1" dirty="0" smtClean="0">
                <a:cs typeface="JasmineUPC" pitchFamily="18" charset="-34"/>
              </a:rPr>
              <a:t>ความรู้ที่ได้รับมักจะออกมาในรูปของสามัญสำนึก</a:t>
            </a:r>
            <a:r>
              <a:rPr lang="en-US" sz="2000" b="1" dirty="0" smtClean="0">
                <a:cs typeface="JasmineUPC" pitchFamily="18" charset="-34"/>
              </a:rPr>
              <a:t>(common </a:t>
            </a:r>
            <a:r>
              <a:rPr lang="en-US" sz="2000" b="1" dirty="0" err="1" smtClean="0">
                <a:cs typeface="JasmineUPC" pitchFamily="18" charset="-34"/>
              </a:rPr>
              <a:t>senes</a:t>
            </a:r>
            <a:r>
              <a:rPr lang="en-US" sz="2000" b="1" dirty="0" smtClean="0">
                <a:cs typeface="JasmineUPC" pitchFamily="18" charset="-34"/>
              </a:rPr>
              <a:t>)</a:t>
            </a:r>
            <a:r>
              <a:rPr lang="th-TH" sz="2400" b="1" dirty="0" smtClean="0">
                <a:cs typeface="JasmineUPC" pitchFamily="18" charset="-34"/>
              </a:rPr>
              <a:t>มีลักษณะเป็นการเรียนรู้จากประสบการณ์เพราะปรากฏการณ์ทางสังคมเป็นสิ่งที่สามารถมองเห็นและประสบได้ด้วยประสาทสัมผัส </a:t>
            </a:r>
          </a:p>
          <a:p>
            <a:pPr marL="64008" indent="0">
              <a:buNone/>
            </a:pPr>
            <a:r>
              <a:rPr lang="th-TH" sz="2400" b="1" dirty="0" smtClean="0">
                <a:cs typeface="JasmineUPC" pitchFamily="18" charset="-34"/>
              </a:rPr>
              <a:t>ดั้งนั้น การตั้งก</a:t>
            </a:r>
            <a:r>
              <a:rPr lang="th-TH" sz="2400" b="1" dirty="0">
                <a:cs typeface="JasmineUPC" pitchFamily="18" charset="-34"/>
              </a:rPr>
              <a:t>ฎ</a:t>
            </a:r>
            <a:r>
              <a:rPr lang="th-TH" sz="2400" b="1" dirty="0" smtClean="0">
                <a:cs typeface="JasmineUPC" pitchFamily="18" charset="-34"/>
              </a:rPr>
              <a:t>เกณฑ์และทฤษฎีของการศึกษาสังคมสมัยนั้นจึงไม่สามารถจัดได้ว่าเป็นศาสตร์</a:t>
            </a:r>
            <a:r>
              <a:rPr lang="en-US" sz="2000" b="1" dirty="0" smtClean="0">
                <a:cs typeface="JasmineUPC" pitchFamily="18" charset="-34"/>
              </a:rPr>
              <a:t>(science)</a:t>
            </a:r>
            <a:r>
              <a:rPr lang="th-TH" sz="2400" b="1" dirty="0" smtClean="0">
                <a:cs typeface="JasmineUPC" pitchFamily="18" charset="-34"/>
              </a:rPr>
              <a:t>เพราะใครๆก็สามารถคิดและสรุปเองตามความคิดของตน</a:t>
            </a:r>
          </a:p>
          <a:p>
            <a:pPr marL="64008" indent="0">
              <a:buNone/>
            </a:pPr>
            <a:r>
              <a:rPr lang="en-US" sz="2400" b="1" dirty="0" smtClean="0">
                <a:solidFill>
                  <a:srgbClr val="FF0000"/>
                </a:solidFill>
                <a:cs typeface="JasmineUPC" pitchFamily="18" charset="-34"/>
              </a:rPr>
              <a:t>2.</a:t>
            </a:r>
            <a:r>
              <a:rPr lang="th-TH" sz="2400" b="1" dirty="0" smtClean="0">
                <a:solidFill>
                  <a:srgbClr val="FF0000"/>
                </a:solidFill>
                <a:cs typeface="JasmineUPC" pitchFamily="18" charset="-34"/>
              </a:rPr>
              <a:t>ระยะที่สอง</a:t>
            </a:r>
            <a:r>
              <a:rPr lang="en-US" sz="2400" b="1" dirty="0" smtClean="0">
                <a:cs typeface="JasmineUPC" pitchFamily="18" charset="-34"/>
              </a:rPr>
              <a:t>(</a:t>
            </a:r>
            <a:r>
              <a:rPr lang="th-TH" sz="2400" b="1" dirty="0" smtClean="0">
                <a:cs typeface="JasmineUPC" pitchFamily="18" charset="-34"/>
              </a:rPr>
              <a:t>ปลายศตวรรษที่</a:t>
            </a:r>
            <a:r>
              <a:rPr lang="en-US" sz="2000" b="1" dirty="0" smtClean="0">
                <a:cs typeface="JasmineUPC" pitchFamily="18" charset="-34"/>
              </a:rPr>
              <a:t>18</a:t>
            </a:r>
            <a:r>
              <a:rPr lang="th-TH" sz="2000" b="1" dirty="0" smtClean="0">
                <a:cs typeface="JasmineUPC" pitchFamily="18" charset="-34"/>
              </a:rPr>
              <a:t> </a:t>
            </a:r>
            <a:r>
              <a:rPr lang="th-TH" sz="2400" b="1" dirty="0" smtClean="0">
                <a:cs typeface="JasmineUPC" pitchFamily="18" charset="-34"/>
              </a:rPr>
              <a:t>หรือหลังการปฏิวัติอุตสาหกรรมใน</a:t>
            </a:r>
            <a:r>
              <a:rPr lang="th-TH" sz="2400" b="1" dirty="0" err="1" smtClean="0">
                <a:cs typeface="JasmineUPC" pitchFamily="18" charset="-34"/>
              </a:rPr>
              <a:t>ปีพ</a:t>
            </a:r>
            <a:r>
              <a:rPr lang="en-US" sz="2400" b="1" dirty="0" smtClean="0">
                <a:cs typeface="JasmineUPC" pitchFamily="18" charset="-34"/>
              </a:rPr>
              <a:t>.</a:t>
            </a:r>
            <a:r>
              <a:rPr lang="th-TH" sz="2400" b="1" dirty="0" smtClean="0">
                <a:cs typeface="JasmineUPC" pitchFamily="18" charset="-34"/>
              </a:rPr>
              <a:t>ศ</a:t>
            </a:r>
            <a:r>
              <a:rPr lang="en-US" sz="2400" b="1" dirty="0" smtClean="0">
                <a:cs typeface="JasmineUPC" pitchFamily="18" charset="-34"/>
              </a:rPr>
              <a:t>.</a:t>
            </a:r>
            <a:r>
              <a:rPr lang="en-US" sz="2000" b="1" dirty="0" smtClean="0">
                <a:cs typeface="JasmineUPC" pitchFamily="18" charset="-34"/>
              </a:rPr>
              <a:t>1767</a:t>
            </a:r>
            <a:r>
              <a:rPr lang="en-US" sz="2400" b="1" dirty="0" smtClean="0">
                <a:cs typeface="JasmineUPC" pitchFamily="18" charset="-34"/>
              </a:rPr>
              <a:t>)</a:t>
            </a:r>
            <a:endParaRPr lang="th-TH" sz="2400" b="1" dirty="0" smtClean="0">
              <a:cs typeface="JasmineUPC" pitchFamily="18" charset="-34"/>
            </a:endParaRPr>
          </a:p>
          <a:p>
            <a:pPr marL="64008" indent="0">
              <a:buNone/>
            </a:pPr>
            <a:r>
              <a:rPr lang="th-TH" sz="2400" b="1" dirty="0" smtClean="0">
                <a:cs typeface="JasmineUPC" pitchFamily="18" charset="-34"/>
              </a:rPr>
              <a:t>มีนักคิดนักวิชาการหลายท่านเช่น </a:t>
            </a:r>
            <a:r>
              <a:rPr lang="th-TH" sz="2400" b="1" dirty="0" err="1" smtClean="0">
                <a:cs typeface="JasmineUPC" pitchFamily="18" charset="-34"/>
              </a:rPr>
              <a:t>ออกัส</a:t>
            </a:r>
            <a:r>
              <a:rPr lang="th-TH" sz="2400" b="1" dirty="0" smtClean="0">
                <a:cs typeface="JasmineUPC" pitchFamily="18" charset="-34"/>
              </a:rPr>
              <a:t> </a:t>
            </a:r>
            <a:r>
              <a:rPr lang="th-TH" sz="2400" b="1" dirty="0" err="1" smtClean="0">
                <a:cs typeface="JasmineUPC" pitchFamily="18" charset="-34"/>
              </a:rPr>
              <a:t>คองท์</a:t>
            </a:r>
            <a:r>
              <a:rPr lang="th-TH" sz="2400" b="1" dirty="0" smtClean="0">
                <a:cs typeface="JasmineUPC" pitchFamily="18" charset="-34"/>
              </a:rPr>
              <a:t> </a:t>
            </a:r>
            <a:r>
              <a:rPr lang="en-US" sz="2000" b="1" dirty="0" smtClean="0">
                <a:cs typeface="JasmineUPC" pitchFamily="18" charset="-34"/>
              </a:rPr>
              <a:t>(August </a:t>
            </a:r>
            <a:r>
              <a:rPr lang="en-US" sz="2000" b="1" dirty="0" err="1" smtClean="0">
                <a:cs typeface="JasmineUPC" pitchFamily="18" charset="-34"/>
              </a:rPr>
              <a:t>comte</a:t>
            </a:r>
            <a:r>
              <a:rPr lang="en-US" sz="2000" b="1" dirty="0" smtClean="0">
                <a:cs typeface="JasmineUPC" pitchFamily="18" charset="-34"/>
              </a:rPr>
              <a:t>) </a:t>
            </a:r>
            <a:r>
              <a:rPr lang="th-TH" sz="2400" b="1" dirty="0" smtClean="0">
                <a:cs typeface="JasmineUPC" pitchFamily="18" charset="-34"/>
              </a:rPr>
              <a:t>และ</a:t>
            </a:r>
            <a:r>
              <a:rPr lang="en-US" sz="2400" b="1" dirty="0" smtClean="0">
                <a:cs typeface="JasmineUPC" pitchFamily="18" charset="-34"/>
              </a:rPr>
              <a:t> </a:t>
            </a:r>
            <a:r>
              <a:rPr lang="th-TH" sz="2400" b="1" dirty="0" err="1" smtClean="0">
                <a:cs typeface="JasmineUPC" pitchFamily="18" charset="-34"/>
              </a:rPr>
              <a:t>เฮอร์เบิร์ต</a:t>
            </a:r>
            <a:r>
              <a:rPr lang="th-TH" sz="2400" b="1" dirty="0" smtClean="0">
                <a:cs typeface="JasmineUPC" pitchFamily="18" charset="-34"/>
              </a:rPr>
              <a:t> สเปน</a:t>
            </a:r>
            <a:r>
              <a:rPr lang="th-TH" sz="2400" b="1" dirty="0" err="1" smtClean="0">
                <a:cs typeface="JasmineUPC" pitchFamily="18" charset="-34"/>
              </a:rPr>
              <a:t>เซอร์</a:t>
            </a:r>
            <a:r>
              <a:rPr lang="en-US" sz="2000" b="1" dirty="0" smtClean="0">
                <a:cs typeface="JasmineUPC" pitchFamily="18" charset="-34"/>
              </a:rPr>
              <a:t>(Herbert Spencer)</a:t>
            </a:r>
            <a:r>
              <a:rPr lang="th-TH" sz="2400" b="1" dirty="0" smtClean="0">
                <a:cs typeface="JasmineUPC" pitchFamily="18" charset="-34"/>
              </a:rPr>
              <a:t>ได้ทำให้ความรู้เกี่ยวกับคนและสังคมแปรเปลี่ยนจากสามัญสำนึกกลายเป็นศาสตร์หรือ</a:t>
            </a:r>
            <a:r>
              <a:rPr lang="en-US" sz="2400" b="1" dirty="0" smtClean="0">
                <a:cs typeface="JasmineUPC" pitchFamily="18" charset="-34"/>
              </a:rPr>
              <a:t>”</a:t>
            </a:r>
            <a:r>
              <a:rPr lang="th-TH" sz="2400" b="1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JasmineUPC" pitchFamily="18" charset="-34"/>
              </a:rPr>
              <a:t>วิทยาศาสตร์ทางสังคม</a:t>
            </a:r>
            <a:r>
              <a:rPr lang="en-US" sz="2400" b="1" dirty="0" smtClean="0">
                <a:cs typeface="JasmineUPC" pitchFamily="18" charset="-34"/>
              </a:rPr>
              <a:t>”</a:t>
            </a:r>
            <a:r>
              <a:rPr lang="th-TH" sz="2400" b="1" dirty="0" smtClean="0">
                <a:cs typeface="JasmineUPC" pitchFamily="18" charset="-34"/>
              </a:rPr>
              <a:t>โดยพยายามใช้วิธีการศึกษาทุกขั้นตอนเหมือนการทดลองวิทยาศาสตร์ธรรมชาติในการแสวงหาความรู้และข้อเท็จจริงเกี่ยวกับการศึกษามนุษย์และสังคมมนุษย์</a:t>
            </a:r>
            <a:endParaRPr lang="th-TH" sz="2000" b="1" dirty="0">
              <a:cs typeface="JasmineUPC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78678" y="0"/>
            <a:ext cx="8765321" cy="191683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 b="1" dirty="0" smtClean="0">
              <a:cs typeface="JasmineUPC" pitchFamily="18" charset="-34"/>
            </a:endParaRPr>
          </a:p>
          <a:p>
            <a:pPr algn="ctr"/>
            <a:r>
              <a:rPr lang="th-TH" sz="2800" b="1" dirty="0" smtClean="0">
                <a:cs typeface="JasmineUPC" pitchFamily="18" charset="-34"/>
              </a:rPr>
              <a:t>ศาสตร์</a:t>
            </a:r>
            <a:r>
              <a:rPr lang="th-TH" sz="2800" b="1" dirty="0">
                <a:cs typeface="JasmineUPC" pitchFamily="18" charset="-34"/>
              </a:rPr>
              <a:t>หรือสามัญสำนึกที่ใช้ศึกษาสังคมมนุษย์</a:t>
            </a:r>
          </a:p>
          <a:p>
            <a:pPr algn="ctr"/>
            <a:r>
              <a:rPr lang="th-TH" sz="2800" b="1" dirty="0">
                <a:cs typeface="JasmineUPC" pitchFamily="18" charset="-34"/>
              </a:rPr>
              <a:t>มนุษย์จำเป็นที่ต้องอยู่ร่วมกันเป็นสังคม นักปรัชญาจึงให้ความสนใจ</a:t>
            </a:r>
            <a:r>
              <a:rPr lang="th-TH" sz="2800" b="1" dirty="0" smtClean="0">
                <a:cs typeface="JasmineUPC" pitchFamily="18" charset="-34"/>
              </a:rPr>
              <a:t>ศึกษาเกี่ยวกับ”</a:t>
            </a:r>
            <a:r>
              <a:rPr lang="th-TH" sz="2800" b="1" dirty="0">
                <a:cs typeface="JasmineUPC" pitchFamily="18" charset="-34"/>
              </a:rPr>
              <a:t>คนและสังคม”โดยแบ่งการศึกษาสังคมมนุษย์ออกเป็น 2 ระยะ คือ</a:t>
            </a:r>
          </a:p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182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0"/>
            <a:ext cx="6588224" cy="62068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0406" y="1556792"/>
            <a:ext cx="9144000" cy="51845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th-TH" sz="3200" b="1" dirty="0">
                <a:solidFill>
                  <a:srgbClr val="FFC000"/>
                </a:solidFill>
              </a:rPr>
              <a:t>วัฒนธรรมเป็นรูปแบบหรือกระสวนแห่งพฤติกรรมที่เกิดจากการเรียนรู้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h-TH" sz="3200" b="1" dirty="0" smtClean="0"/>
              <a:t>แบ่ง</a:t>
            </a:r>
            <a:r>
              <a:rPr lang="th-TH" sz="3200" b="1" dirty="0"/>
              <a:t>ออกเป็น </a:t>
            </a:r>
          </a:p>
          <a:p>
            <a:pPr marL="0" indent="0">
              <a:buNone/>
            </a:pPr>
            <a:r>
              <a:rPr lang="th-TH" sz="3200" b="1" dirty="0"/>
              <a:t>1.วัฒนธรรมเป็นรูปแบบหรือกระสวนในความหมายว่าเป็นความสัมพันธ์ระหว่างพฤติกรรมของบุคคลตั้งแต่2คนขึ้นไปเมื่อมีการติดต่อกันหรือมีการปะทะสังสรรค์กัน เช่น บิดามารดากับบุตร อาจารย์กับศิษย์ นายจ้างกับลูกจ้างฯลฯ</a:t>
            </a:r>
          </a:p>
          <a:p>
            <a:pPr marL="0" indent="0">
              <a:buNone/>
            </a:pPr>
            <a:r>
              <a:rPr lang="th-TH" sz="3200" b="1" dirty="0"/>
              <a:t>2.วัฒนธรรมเป็นรูปแบบหรือกระสวนในความหมายว่าเป็นวิถีชีวิตของชนชาติหนึ่งหมู่ชนหนึ่ง เช่น วิถีชีวิตของคนอเมริกันในยุคแรกเป็นแบบ“ประเพณีนำ” นิยมการคงสภาพเดิม ไม่ชอบการเปลี่ยนแปลง ต่อมาเป็นแบบ “สำนึกนำ”เน้นการขยันหมั่นเพียรและการประพฤติปฏิบัติที่มุ่งให้เกิดความสำเร็จ และเมื่อมีความเจริญทางวัตถุมากขึ้นก็มีแนวโน้มเอนเอียงไปในทาง “ผู้อื่นนำ” ประพฤติปฏิบัติตามคนร่วมสมัยหรือตามแฟชั่นต่างๆทำให้ขาดความเป็นตัวของตัวเองฯลฯ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81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0"/>
            <a:ext cx="5580112" cy="62068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20688"/>
            <a:ext cx="9144000" cy="2952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3573016"/>
            <a:ext cx="9144000" cy="22322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วัฒนธรรมเป็น</a:t>
            </a:r>
            <a:r>
              <a:rPr lang="th-TH" b="1" dirty="0" smtClean="0">
                <a:solidFill>
                  <a:srgbClr val="FFC000"/>
                </a:solidFill>
              </a:rPr>
              <a:t>ผลหรือ</a:t>
            </a:r>
            <a:r>
              <a:rPr lang="th-TH" b="1" dirty="0">
                <a:solidFill>
                  <a:srgbClr val="FFC000"/>
                </a:solidFill>
              </a:rPr>
              <a:t>ผลิตผลของ</a:t>
            </a:r>
            <a:r>
              <a:rPr lang="th-TH" b="1" dirty="0" smtClean="0">
                <a:solidFill>
                  <a:srgbClr val="FFC000"/>
                </a:solidFill>
              </a:rPr>
              <a:t>พฤติกรรม </a:t>
            </a:r>
            <a:r>
              <a:rPr lang="th-TH" b="1" dirty="0">
                <a:solidFill>
                  <a:srgbClr val="FFC000"/>
                </a:solidFill>
              </a:rPr>
              <a:t>แบ่ง</a:t>
            </a:r>
            <a:r>
              <a:rPr lang="th-TH" b="1" dirty="0" smtClean="0">
                <a:solidFill>
                  <a:srgbClr val="FFC000"/>
                </a:solidFill>
              </a:rPr>
              <a:t>ออกเป็น</a:t>
            </a:r>
            <a:endParaRPr lang="en-US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1.ผลิตผลในด้านมโนกรรม(การคิด) เช่น </a:t>
            </a:r>
            <a:r>
              <a:rPr lang="th-TH" b="1" dirty="0"/>
              <a:t>ทัศนคติ ความเชื่อ ความรู้สึก (เจตคติ)ฯลฯ ทัศนคติ หมายถึง ความรู้สึกภายในของคน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2.ผลิตผลในด้านวจีกรรม (การพูด) เช่น </a:t>
            </a:r>
            <a:r>
              <a:rPr lang="th-TH" b="1" dirty="0"/>
              <a:t>การสนทนาหรือการพูดคุยกัน การสอน อภิปราย การถามปัญหา การแสดงสุนทรพจน์ การเจรจา การซื้อฯลฯ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3.ผลิตผลในด้านกายกรรม(การกระทำ) </a:t>
            </a:r>
            <a:r>
              <a:rPr lang="th-TH" b="1" dirty="0"/>
              <a:t>เช่น การเขียน การตัดหญ้า การตัดหญ้า การเล่นกีฬา การฝึกกายบริหาร การขับยานพาหนะ การประดิษฐ์เครื่องยนต์กลไก </a:t>
            </a:r>
            <a:r>
              <a:rPr lang="th-TH" b="1" dirty="0" smtClean="0"/>
              <a:t>ฯลฯ</a:t>
            </a:r>
            <a:endParaRPr lang="en-US" b="1" dirty="0" smtClean="0"/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แนวความคิดว่า “วัฒนธรรมมีคุณค่าที่ต่างกัน”เรียกว่า </a:t>
            </a:r>
          </a:p>
          <a:p>
            <a:pPr marL="0" indent="0">
              <a:buNone/>
            </a:pPr>
            <a:r>
              <a:rPr lang="th-TH" b="1" dirty="0"/>
              <a:t>“</a:t>
            </a:r>
            <a:r>
              <a:rPr lang="th-TH" b="1" dirty="0" err="1"/>
              <a:t>สัมพัทธ</a:t>
            </a:r>
            <a:r>
              <a:rPr lang="th-TH" b="1" dirty="0"/>
              <a:t>ภาพทางวัฒนธรรม</a:t>
            </a:r>
            <a:r>
              <a:rPr lang="th-TH" sz="1800" b="1" dirty="0"/>
              <a:t>”(</a:t>
            </a:r>
            <a:r>
              <a:rPr lang="en-US" sz="1800" b="1" dirty="0"/>
              <a:t>Cultural Relativism) </a:t>
            </a:r>
            <a:r>
              <a:rPr lang="th-TH" b="1" dirty="0"/>
              <a:t>ซึ่งหมายถึง การเชื่อมโยงหรือการสัมพันธ์กับสิ่งอื่น คือ ถือว่าค่านิยมต่างๆเกิดขึ้นโดยมนุษย์ ดังนั้นค่านิยมย่อมผิดแผกแตกต่างกันไปตามแต่กาละ(ยุคสมัย)และเทศะ(สถานที่)</a:t>
            </a:r>
          </a:p>
          <a:p>
            <a:pPr marL="0" indent="0">
              <a:buNone/>
            </a:pPr>
            <a:endParaRPr lang="th-TH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94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0" y="0"/>
            <a:ext cx="5364088" cy="4766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620688"/>
            <a:ext cx="9144000" cy="25202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3140968"/>
            <a:ext cx="6084168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/>
          <a:lstStyle/>
          <a:p>
            <a:pPr marL="0" indent="0">
              <a:buNone/>
            </a:pPr>
            <a:r>
              <a:rPr lang="th-TH" b="1" dirty="0" smtClean="0">
                <a:solidFill>
                  <a:srgbClr val="FFC000"/>
                </a:solidFill>
              </a:rPr>
              <a:t>วัฒนธรรมเป็น</a:t>
            </a:r>
            <a:r>
              <a:rPr lang="th-TH" b="1" dirty="0">
                <a:solidFill>
                  <a:srgbClr val="FFC000"/>
                </a:solidFill>
              </a:rPr>
              <a:t>สิ่งที่สมาชิกของสังคมมีส่วนร่วมเป็น</a:t>
            </a:r>
            <a:r>
              <a:rPr lang="th-TH" b="1" dirty="0" smtClean="0">
                <a:solidFill>
                  <a:srgbClr val="FFC000"/>
                </a:solidFill>
              </a:rPr>
              <a:t>เจ้าของ</a:t>
            </a:r>
            <a:endParaRPr lang="en-US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แบ่งออกเป็น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0000"/>
                </a:solidFill>
              </a:rPr>
              <a:t>1ในเรื่องศาสนา </a:t>
            </a:r>
            <a:r>
              <a:rPr lang="th-TH" b="1" dirty="0" err="1">
                <a:solidFill>
                  <a:srgbClr val="FFC000"/>
                </a:solidFill>
              </a:rPr>
              <a:t>โดยศา</a:t>
            </a:r>
            <a:r>
              <a:rPr lang="th-TH" b="1" dirty="0">
                <a:solidFill>
                  <a:srgbClr val="FFC000"/>
                </a:solidFill>
              </a:rPr>
              <a:t>สนิกชนของแต่ละศาสนาย่อมถือว่าศาสนานั้นเป็นของตน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0000"/>
                </a:solidFill>
              </a:rPr>
              <a:t>2ในเรื่องอุปนิสัย </a:t>
            </a:r>
            <a:r>
              <a:rPr lang="th-TH" b="1" dirty="0">
                <a:solidFill>
                  <a:srgbClr val="FFC000"/>
                </a:solidFill>
              </a:rPr>
              <a:t>โดยแต่ละสังคมจะมีอุปนิสัยหรือลักษณะประจำชาติของตนเอง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0000"/>
                </a:solidFill>
              </a:rPr>
              <a:t>3ในเรื่องนันทนาการ </a:t>
            </a:r>
            <a:r>
              <a:rPr lang="th-TH" b="1" dirty="0">
                <a:solidFill>
                  <a:srgbClr val="FFC000"/>
                </a:solidFill>
              </a:rPr>
              <a:t>ในแต่ละสังคมย่อมมีกิจกรรมนันทนาการประจำชาติตนโดยมีความรู้สึกว่าตนเป็นเจ้าของ</a:t>
            </a:r>
            <a:r>
              <a:rPr lang="th-TH" b="1" dirty="0" smtClean="0">
                <a:solidFill>
                  <a:srgbClr val="FFC000"/>
                </a:solidFill>
              </a:rPr>
              <a:t>วัฒนธรรม</a:t>
            </a:r>
            <a:r>
              <a:rPr lang="th-TH" b="1" dirty="0">
                <a:solidFill>
                  <a:srgbClr val="FFC000"/>
                </a:solidFill>
              </a:rPr>
              <a:t>นั้น เช่น กีฬาตะกร้อและการรำวงของคนไทย</a:t>
            </a:r>
            <a:r>
              <a:rPr lang="th-TH" b="1" dirty="0" smtClean="0">
                <a:solidFill>
                  <a:srgbClr val="FFC000"/>
                </a:solidFill>
              </a:rPr>
              <a:t>ฯลฯ</a:t>
            </a:r>
            <a:endParaRPr lang="en-US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วัฒนธรรมมีการถูกส่งต่อหรือได้รับการถ่ายทอดมา แบ่งออกเป็น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rgbClr val="FFC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1.</a:t>
            </a:r>
            <a:r>
              <a:rPr lang="th-TH" b="1" dirty="0">
                <a:solidFill>
                  <a:srgbClr val="FFC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ลักษณะแห่งการส่งต่อหรือถ่ายทอด </a:t>
            </a:r>
            <a:r>
              <a:rPr lang="th-TH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มี4ประเภท ได้แก่ ส่งจากผู้ใหญ่ไปยังผู้เยาว์ส่งจากผู้เยาว์ไปยังผู้ใหญ่ การถ่ายทอดระหว่างคนร่วมสมัยกัน และการถ่ายทอดข้ามบริเวณหรือข้ามประเทศ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rgbClr val="FFC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2.</a:t>
            </a:r>
            <a:r>
              <a:rPr lang="th-TH" b="1" dirty="0">
                <a:solidFill>
                  <a:srgbClr val="FFC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การส่งต่อโดยจงใจหรือไม่จงใจก็ได้ </a:t>
            </a:r>
            <a:r>
              <a:rPr lang="th-TH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กรณี</a:t>
            </a:r>
            <a:r>
              <a:rPr lang="th-TH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ถ่ายทอดโดยไม่จงใจมักเกิดขึ้นด้วยการเลียนแบบโดยไม่</a:t>
            </a:r>
            <a:r>
              <a:rPr lang="th-TH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รู้ตัวซึ่ง</a:t>
            </a:r>
            <a:r>
              <a:rPr lang="th-TH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มนุษย์ส่งต่อและถ่ายทอดไปสู่สมาชิกอีกรุ่นหนึ่งได้ ดังนั้นการถ่ายทอดทางวัฒนธรรมจึงเป็นกระบวนการ</a:t>
            </a:r>
            <a:r>
              <a:rPr lang="en-US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Socialization</a:t>
            </a:r>
            <a:r>
              <a:rPr lang="th-TH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สังคม</a:t>
            </a:r>
            <a:r>
              <a:rPr lang="th-TH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ประกฤต)</a:t>
            </a:r>
          </a:p>
          <a:p>
            <a:pPr marL="0" indent="0">
              <a:buNone/>
            </a:pPr>
            <a:endParaRPr lang="th-TH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20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 flipV="1">
            <a:off x="0" y="0"/>
            <a:ext cx="5436096" cy="5486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548680"/>
            <a:ext cx="9144000" cy="6309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วัฒนธรรมมี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การเป</a:t>
            </a:r>
            <a:r>
              <a:rPr lang="th-TH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ลี่ยนแปลงอยู่เป็นนิจสิน แบ่ง</a:t>
            </a: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ออกเป็น</a:t>
            </a:r>
            <a:endParaRPr lang="en-US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 marL="0" indent="0">
              <a:buNone/>
            </a:pPr>
            <a:r>
              <a:rPr lang="th-TH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การเปลี่ยนแปลงทางวัฒนธรรมมีผู้สังเกตมานานแล้ว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เช่น ใน</a:t>
            </a:r>
            <a:r>
              <a:rPr lang="th-TH" sz="2800" dirty="0" err="1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ธรรมตะวันตก ก็มีผู้กล่าว “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You can’t jump into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ลงไปในแม่น้ำสายเก่า ได้สองครั้ง วัฒนธรรมเปรียบเสมือนกับแม่น้ำซึ่งไม่อยู่คงที่ และตัวผู้กระโดดเองก็เปลี่ยนแปลงจากเดิมแม้จะห่างกันเพียง 1 นาที</a:t>
            </a:r>
          </a:p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 </a:t>
            </a:r>
            <a:r>
              <a:rPr lang="en-US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the same river twice ”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หมายถึง ท่านไม่อาจกระโดดศัพท์เกี่ยวกับการเปลี่ยนแปลงทางวัฒนธรรม มีดังนี้</a:t>
            </a:r>
          </a:p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(1) วิวัฒนาการ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Evolution)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คือ การเปลี่ยนแปลงที่เกิดขึ้นอย่างช้าๆเป็นไปโดยธรรมชาติและเป็นกิจวัตร</a:t>
            </a:r>
          </a:p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(2) พัฒนาการ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Development)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คือ การเปลี่ยนแปลงที่มีการวางแผนหรือจงใจให้เกิดการเปลี่ยนแปลงขึ้น</a:t>
            </a:r>
          </a:p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(3) การปฏิรูป (</a:t>
            </a:r>
            <a:r>
              <a:rPr lang="en-US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Reform)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คือ การเปลี่ยนแปลงที่มีผลกระทบมากต่อสังคมและศาสนา</a:t>
            </a:r>
          </a:p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(4) การปฏิวัติ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Revolution)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คือ การเปลี่ยนแปลงที่เกิดขึ้นอย่างขนานใหญ่มีผลกระทบทั้งทางเศรษฐกิจ สังคม และ การเมือง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48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0"/>
            <a:ext cx="4067944" cy="62068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404664"/>
            <a:ext cx="9144000" cy="63367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b="1" dirty="0">
                <a:solidFill>
                  <a:srgbClr val="FFFF00"/>
                </a:solidFill>
              </a:rPr>
              <a:t>วัฒนธรรมแตกต่างหรือมีความวิเภทนา</a:t>
            </a:r>
            <a:r>
              <a:rPr lang="th-TH" b="1" dirty="0" smtClean="0">
                <a:solidFill>
                  <a:srgbClr val="FFFF00"/>
                </a:solidFill>
              </a:rPr>
              <a:t>การ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th-TH" b="1" dirty="0">
                <a:solidFill>
                  <a:srgbClr val="FFFF00"/>
                </a:solidFill>
              </a:rPr>
              <a:t>วัฒนธรรมของมนุษย์ต่างเผ่า ต่างสังคม หรือต่างบริเวณกัน ในโลกนี้จะมีทั้งส่วนที่เหมือนกันและส่วนที่แตกต่างกันหรือมีวิเภทนาการของวัฒนธรรมโดยส่วนที่แตกต่าง</a:t>
            </a:r>
            <a:r>
              <a:rPr lang="th-TH" b="1" dirty="0" smtClean="0">
                <a:solidFill>
                  <a:srgbClr val="FFFF00"/>
                </a:solidFill>
              </a:rPr>
              <a:t>กัน </a:t>
            </a:r>
            <a:r>
              <a:rPr lang="th-TH" b="1" dirty="0" smtClean="0">
                <a:solidFill>
                  <a:srgbClr val="FFC000"/>
                </a:solidFill>
              </a:rPr>
              <a:t>ได้แก่</a:t>
            </a:r>
            <a:endParaRPr lang="th-TH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1.ความแตกต่างกันในเรื่องการสมรสและครอบครัว </a:t>
            </a:r>
            <a:r>
              <a:rPr lang="th-TH" dirty="0"/>
              <a:t>เช่น มีการนิยมแบบคู่สมรสเดียว(สามีเดียวหรือภรรยาเดียว)มีการยึดระบบสามีหลายคน(พหุสามี)หรือภรรยาหลายคน(พหุภรรยา)ฯลฯ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2.ความแตกต่างกันในเรื่องทางศาสนา</a:t>
            </a:r>
            <a:r>
              <a:rPr lang="th-TH" b="1" dirty="0"/>
              <a:t> </a:t>
            </a:r>
            <a:r>
              <a:rPr lang="th-TH" dirty="0"/>
              <a:t>เช่น ลัทธิวิญญาณนิยม เอก</a:t>
            </a:r>
            <a:r>
              <a:rPr lang="th-TH" dirty="0" err="1"/>
              <a:t>เทวนิ</a:t>
            </a:r>
            <a:r>
              <a:rPr lang="th-TH" dirty="0"/>
              <a:t>ยม(ศาสนา</a:t>
            </a:r>
            <a:r>
              <a:rPr lang="th-TH" dirty="0" err="1"/>
              <a:t>ยิว</a:t>
            </a:r>
            <a:r>
              <a:rPr lang="th-TH" dirty="0"/>
              <a:t> คริสต์ อิสลาม) พหุ</a:t>
            </a:r>
            <a:r>
              <a:rPr lang="th-TH" dirty="0" err="1"/>
              <a:t>เทวนิ</a:t>
            </a:r>
            <a:r>
              <a:rPr lang="th-TH" dirty="0"/>
              <a:t>ยม (ศาสนาฮินดูหรือพราหมณ์)และ </a:t>
            </a:r>
            <a:r>
              <a:rPr lang="th-TH" dirty="0" err="1"/>
              <a:t>อเทวนิ</a:t>
            </a:r>
            <a:r>
              <a:rPr lang="th-TH" dirty="0"/>
              <a:t>ยม(ศาสนาพุทธ)ฯลฯ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3.ความแตกต่างกันในเรื่องการเมือง </a:t>
            </a:r>
            <a:r>
              <a:rPr lang="th-TH" dirty="0"/>
              <a:t>เช่น การนิยมประชาธิปไตยหริอนิยมเผด็จการ หรือนิยมเผด็จการ หรือ ลัทธิอำนาจนิยมไม่ว่าจะเป็นอำนาจนิยมไม่ว่าจะเป็นอำนาจนิยมฝ่ายซ้าย(คอมมิวนิสต์) หรือฝ่ายขวา(</a:t>
            </a:r>
            <a:r>
              <a:rPr lang="th-TH" dirty="0" err="1"/>
              <a:t>ฟาสซิสม์</a:t>
            </a:r>
            <a:r>
              <a:rPr lang="th-TH" dirty="0"/>
              <a:t>)ฯลฯ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rgbClr val="FFC000"/>
                </a:solidFill>
              </a:rPr>
              <a:t>4.ความแตกต่างกันในระบบและความคิดทางเศรษฐกิจ </a:t>
            </a:r>
            <a:r>
              <a:rPr lang="th-TH" dirty="0" smtClean="0"/>
              <a:t>เช่น </a:t>
            </a:r>
            <a:r>
              <a:rPr lang="th-TH" dirty="0"/>
              <a:t>เศรษฐกิจแบบการค้าเสรี(เสรีนิยม)เศรษฐกิจ</a:t>
            </a:r>
            <a:r>
              <a:rPr lang="th-TH" dirty="0" smtClean="0"/>
              <a:t>แบบสังคม</a:t>
            </a:r>
            <a:r>
              <a:rPr lang="th-TH" dirty="0"/>
              <a:t>นิยม เศรษฐกิจแบบผสม ฯลฯ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5.ความแตกต่างกันในระบบการศึกษา</a:t>
            </a:r>
            <a:r>
              <a:rPr lang="th-TH" b="1" dirty="0"/>
              <a:t> </a:t>
            </a:r>
            <a:r>
              <a:rPr lang="th-TH" dirty="0"/>
              <a:t>เช่น การศึกษามวลชนที่มุ่งให้การศึกษาแก่ชนทุกชั้น การศึกษาแบบเปิดกว้างเรียกว่า</a:t>
            </a:r>
          </a:p>
          <a:p>
            <a:pPr marL="0" indent="0">
              <a:buNone/>
            </a:pPr>
            <a:endParaRPr lang="en-US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32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1556792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5253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endParaRPr lang="th-TH" b="1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th-TH" b="1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th-TH" b="1" dirty="0" smtClean="0">
                <a:solidFill>
                  <a:srgbClr val="FFC000"/>
                </a:solidFill>
              </a:rPr>
              <a:t>ความ</a:t>
            </a:r>
            <a:r>
              <a:rPr lang="th-TH" b="1" dirty="0">
                <a:solidFill>
                  <a:srgbClr val="FFC000"/>
                </a:solidFill>
              </a:rPr>
              <a:t>เหมือนกันของวัฒนธรรมหรือสภาวะแห่งการเป็นวัฒนธรรมสากล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*** วัฒนธรรมสากลเป็นวัฒนธรรมที่ทุกสังคมจะต้องมีเหมือนกัน ได้แก่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rgbClr val="FF9900"/>
                </a:solidFill>
              </a:rPr>
              <a:t>	1 ทุก</a:t>
            </a:r>
            <a:r>
              <a:rPr lang="th-TH" b="1" dirty="0">
                <a:solidFill>
                  <a:srgbClr val="FF9900"/>
                </a:solidFill>
              </a:rPr>
              <a:t>สังคมมีภาษาพูด </a:t>
            </a:r>
            <a:r>
              <a:rPr lang="th-TH" dirty="0"/>
              <a:t>ส่วนภาษาเขียนนั้นไม่ได้มีปรากฏในทุกสังคม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rgbClr val="FF9900"/>
                </a:solidFill>
              </a:rPr>
              <a:t>	2 ทุก</a:t>
            </a:r>
            <a:r>
              <a:rPr lang="th-TH" b="1" dirty="0">
                <a:solidFill>
                  <a:srgbClr val="FF9900"/>
                </a:solidFill>
              </a:rPr>
              <a:t>สังคมมีระบบการสมรส</a:t>
            </a:r>
            <a:r>
              <a:rPr lang="th-TH" b="1" dirty="0">
                <a:solidFill>
                  <a:srgbClr val="916409"/>
                </a:solidFill>
              </a:rPr>
              <a:t> </a:t>
            </a:r>
            <a:r>
              <a:rPr lang="th-TH" dirty="0"/>
              <a:t>ระบบครอบครัว ระบบเครือญาติ </a:t>
            </a:r>
            <a:r>
              <a:rPr lang="th-TH" dirty="0" smtClean="0"/>
              <a:t>ใน</a:t>
            </a:r>
            <a:r>
              <a:rPr lang="th-TH" dirty="0"/>
              <a:t>ทุกสังคมมีความผูกพันของชายหญิง ในรูปแบบของการเป็นสามีภรรยา และการมีบุตรเป็นผู้สืบสกุล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rgbClr val="FF9900"/>
                </a:solidFill>
              </a:rPr>
              <a:t>	3 ทุก</a:t>
            </a:r>
            <a:r>
              <a:rPr lang="th-TH" b="1" dirty="0">
                <a:solidFill>
                  <a:srgbClr val="FF9900"/>
                </a:solidFill>
              </a:rPr>
              <a:t>สังคมมีการแบ่งมนุษย์ตามอายุและเพศ</a:t>
            </a:r>
            <a:r>
              <a:rPr lang="th-TH" b="1" dirty="0">
                <a:solidFill>
                  <a:srgbClr val="916409"/>
                </a:solidFill>
              </a:rPr>
              <a:t> </a:t>
            </a:r>
            <a:r>
              <a:rPr lang="th-TH" dirty="0" smtClean="0"/>
              <a:t>กล่าวคือ</a:t>
            </a:r>
            <a:r>
              <a:rPr lang="th-TH" b="1" dirty="0" smtClean="0"/>
              <a:t> </a:t>
            </a:r>
            <a:r>
              <a:rPr lang="th-TH" dirty="0" smtClean="0"/>
              <a:t>การ</a:t>
            </a:r>
            <a:r>
              <a:rPr lang="th-TH" dirty="0"/>
              <a:t>แบ่งตามอายุ : โดยถือว่าเด็กมีหน้าที่อย่างหนึ่ง ผู้ใหญ่ก็มีหน้าที่อีกอย่างหนึ่ง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27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404664"/>
            <a:ext cx="9144000" cy="62646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b="1" dirty="0">
                <a:solidFill>
                  <a:srgbClr val="FFFF00"/>
                </a:solidFill>
              </a:rPr>
              <a:t>การแบ่งตามเพศ : แบ่งออกเป็น</a:t>
            </a:r>
          </a:p>
          <a:p>
            <a:pPr marL="0" indent="0">
              <a:buNone/>
            </a:pPr>
            <a:r>
              <a:rPr lang="th-TH" b="1" dirty="0">
                <a:solidFill>
                  <a:srgbClr val="D3F505"/>
                </a:solidFill>
              </a:rPr>
              <a:t>**เอกเพศวัฒนธรรมหรือเอกมาตรฐาน คือ มาตรฐานอย่างเดียวทั้งชายและและหญิง โดยไม่ให้มีความแตกต่างในมาตรฐานหรือปทัสถานแห่งความประพฤติของเพศชายและเพศหญิง เช่น การยอมรับว่าผู้หญิงนุ่งกางเกงไปงานสังคมได้ การที่ผู้หญิงมีอาชีพเดียวกับผู้ชายได้ ฯลฯ</a:t>
            </a:r>
          </a:p>
          <a:p>
            <a:pPr marL="0" indent="0">
              <a:buNone/>
            </a:pPr>
            <a:r>
              <a:rPr lang="th-TH" b="1" dirty="0">
                <a:solidFill>
                  <a:srgbClr val="D3F505"/>
                </a:solidFill>
              </a:rPr>
              <a:t>** ทวิเพศวัฒนธรรมหรือทวิมาตรฐาน คือ การยกมาตรฐาน หรือ พฤติกรรมที่แตกต่างกันระหว่างชายและหญิง ได้แก่ การที่ผู้ชายต้องมีพฤติกรรมตามเกณฑ์ที่แตกต่างไปจากผู้หญิง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4 ทุกสังคมมีการปกครองหรือมี</a:t>
            </a:r>
            <a:r>
              <a:rPr lang="th-TH" dirty="0" smtClean="0">
                <a:solidFill>
                  <a:srgbClr val="FFC000"/>
                </a:solidFill>
              </a:rPr>
              <a:t>รัฐบาล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th-TH" dirty="0" smtClean="0">
                <a:solidFill>
                  <a:srgbClr val="FFC000"/>
                </a:solidFill>
              </a:rPr>
              <a:t> </a:t>
            </a:r>
            <a:r>
              <a:rPr lang="th-TH" dirty="0"/>
              <a:t>แม้รูปการปกครองจะแตกต่างกันไปตามสภาพของแต่ละสังคม แต่</a:t>
            </a:r>
            <a:r>
              <a:rPr lang="th-TH" dirty="0" smtClean="0"/>
              <a:t>ระบบ			     การ</a:t>
            </a:r>
            <a:r>
              <a:rPr lang="th-TH" dirty="0"/>
              <a:t>ปกครองหรือระบบการควบคุมการบริหารงานต้องมีในทุกสังคม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5ทุกสังคมมีศาสนา หรือ </a:t>
            </a:r>
            <a:r>
              <a:rPr lang="th-TH" dirty="0"/>
              <a:t>มีความเชื่อที่คล้ายศาสนา ซึ่งศาสนาในที่นี้ใช้ในความหมายทาง สังคมศาสตร์ คือ </a:t>
            </a:r>
            <a:r>
              <a:rPr lang="th-TH" dirty="0" smtClean="0"/>
              <a:t>เป็น  	               เรื่อง</a:t>
            </a:r>
            <a:r>
              <a:rPr lang="th-TH" dirty="0"/>
              <a:t>ของความเชื่อหรือศรัทธาเกี่ยวกับสิ่งศักดิ์สิทธิ์หรือสิ่งที่เหนือธรรมชาติ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6ทุกสังคมมีระบบความรู้ เช่น </a:t>
            </a:r>
            <a:r>
              <a:rPr lang="th-TH" dirty="0"/>
              <a:t>ความรู้เกี่ยวกับการทำไร่ไถ่นา ความประพฤติของบุคคลอื่น การบริโภคอาหารที่</a:t>
            </a:r>
            <a:r>
              <a:rPr lang="th-TH" dirty="0" smtClean="0"/>
              <a:t>ถูก	                    สุขลักษณะ </a:t>
            </a:r>
            <a:r>
              <a:rPr lang="th-TH" dirty="0"/>
              <a:t>และความรู้ที่เป็นวิทยาการทั้งหลาย ฯลฯ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7ทุกสังคมมีระบบเศรษฐกิจ </a:t>
            </a:r>
            <a:r>
              <a:rPr lang="th-TH" dirty="0"/>
              <a:t>ในทุกสังคมย่อมมีความคิด ความเชื่อ และการปฏิบัติในส่วนที่เกี่ยวกับการดำรงชีวิต </a:t>
            </a:r>
            <a:r>
              <a:rPr lang="th-TH" dirty="0" smtClean="0"/>
              <a:t> 	                   คือ</a:t>
            </a:r>
            <a:r>
              <a:rPr lang="th-TH" dirty="0"/>
              <a:t>การผลิต การบริโภค และการจำแนกแจกจ่ายสินค้า 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8ทุกสังคมมีกิจกรรมที่เกี่ยวกับการนันทนาการ </a:t>
            </a:r>
            <a:r>
              <a:rPr lang="th-TH" dirty="0"/>
              <a:t>เนื่องจากมนุษย์จำเป็นต้องมีการผ่อนคลายอารมณ์ในยามว่าง เช่น </a:t>
            </a:r>
            <a:r>
              <a:rPr lang="th-TH" dirty="0" smtClean="0"/>
              <a:t>	                                       การละเล่น</a:t>
            </a:r>
            <a:r>
              <a:rPr lang="th-TH" dirty="0"/>
              <a:t>หรือการพักผ่อนหย่อนใจ ฯลฯ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9ทุกสังคมมีศิลปะ </a:t>
            </a:r>
            <a:r>
              <a:rPr lang="th-TH" dirty="0"/>
              <a:t>ในทุกสังคมย่อมมีการแสดงออกทางศิลปะ แม้จะมีรูปลักษณะที่แตกต่างกันออกไป เช่น </a:t>
            </a:r>
            <a:r>
              <a:rPr lang="th-TH" dirty="0" smtClean="0"/>
              <a:t>	        ประติมากรรม </a:t>
            </a:r>
            <a:r>
              <a:rPr lang="th-TH" dirty="0"/>
              <a:t>การแกะสลัก การวาดภาพ การดนตรี ฯลฯ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89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 9"/>
          <p:cNvSpPr/>
          <p:nvPr/>
        </p:nvSpPr>
        <p:spPr>
          <a:xfrm>
            <a:off x="357158" y="4643446"/>
            <a:ext cx="8786842" cy="221455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0" y="571480"/>
            <a:ext cx="9144000" cy="40005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rgbClr val="FFC000"/>
                </a:solidFill>
              </a:rPr>
              <a:t>สาเหตุแห่งการมีวัฒนธรรมมนุษย์</a:t>
            </a:r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</a:rPr>
              <a:t>** </a:t>
            </a:r>
            <a:r>
              <a:rPr lang="th-TH" b="1" dirty="0" smtClean="0">
                <a:solidFill>
                  <a:srgbClr val="FFC000"/>
                </a:solidFill>
              </a:rPr>
              <a:t>สาเหตุที่ทำให้มนุษย์แตกต่างจากสัตว์อื่นในเรื่องวัฒนธรรมมีปัจจัยดังนี้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D3F505"/>
                </a:solidFill>
                <a:latin typeface="+mj-lt"/>
              </a:rPr>
              <a:t>**</a:t>
            </a:r>
            <a:r>
              <a:rPr lang="en-US" sz="2000" b="1" dirty="0" smtClean="0">
                <a:solidFill>
                  <a:srgbClr val="D3F505"/>
                </a:solidFill>
                <a:latin typeface="+mj-lt"/>
              </a:rPr>
              <a:t>1.</a:t>
            </a:r>
            <a:r>
              <a:rPr lang="th-TH" sz="2800" b="1" dirty="0" smtClean="0">
                <a:solidFill>
                  <a:srgbClr val="D3F505"/>
                </a:solidFill>
                <a:latin typeface="+mj-lt"/>
              </a:rPr>
              <a:t>มนุษย์มีความสามารถในการเรียนรู้ </a:t>
            </a:r>
            <a:r>
              <a:rPr lang="th-TH" sz="2800" dirty="0" smtClean="0">
                <a:solidFill>
                  <a:srgbClr val="D3F505"/>
                </a:solidFill>
                <a:latin typeface="+mj-lt"/>
              </a:rPr>
              <a:t>เนื่องจากมนุษย์เป็นสัตว์โลกอย่างที่พระพุทธเจ้าทรงเรียกว่า</a:t>
            </a:r>
            <a:r>
              <a:rPr lang="en-US" sz="2800" dirty="0" smtClean="0">
                <a:solidFill>
                  <a:srgbClr val="D3F505"/>
                </a:solidFill>
                <a:latin typeface="+mj-lt"/>
              </a:rPr>
              <a:t>”</a:t>
            </a:r>
            <a:r>
              <a:rPr lang="th-TH" sz="2800" dirty="0" smtClean="0">
                <a:solidFill>
                  <a:srgbClr val="D3F505"/>
                </a:solidFill>
                <a:latin typeface="+mj-lt"/>
              </a:rPr>
              <a:t>เวไนยสัตว์</a:t>
            </a:r>
            <a:r>
              <a:rPr lang="en-US" sz="2800" dirty="0" smtClean="0">
                <a:solidFill>
                  <a:srgbClr val="D3F505"/>
                </a:solidFill>
                <a:latin typeface="+mj-lt"/>
              </a:rPr>
              <a:t>” </a:t>
            </a:r>
            <a:r>
              <a:rPr lang="th-TH" sz="2800" dirty="0" smtClean="0">
                <a:solidFill>
                  <a:srgbClr val="D3F505"/>
                </a:solidFill>
                <a:latin typeface="+mj-lt"/>
              </a:rPr>
              <a:t>คือ การสอนได้ การอบรมได้ หรือเรียนรู้ได้ ซึ่งเป็นการเรียนรู้เชิงสังคม</a:t>
            </a:r>
            <a:r>
              <a:rPr lang="en-US" sz="2800" dirty="0" smtClean="0">
                <a:solidFill>
                  <a:srgbClr val="D3F505"/>
                </a:solidFill>
                <a:latin typeface="+mj-lt"/>
              </a:rPr>
              <a:t>     </a:t>
            </a:r>
            <a:r>
              <a:rPr lang="en-US" sz="1800" dirty="0" smtClean="0">
                <a:solidFill>
                  <a:srgbClr val="D3F505"/>
                </a:solidFill>
                <a:latin typeface="+mj-lt"/>
              </a:rPr>
              <a:t>(Social Learning) </a:t>
            </a:r>
          </a:p>
          <a:p>
            <a:pPr>
              <a:buFont typeface="Arial" pitchFamily="34" charset="0"/>
              <a:buChar char="•"/>
            </a:pPr>
            <a:r>
              <a:rPr lang="th-TH" sz="2800" b="1" dirty="0" smtClean="0">
                <a:solidFill>
                  <a:srgbClr val="D3F505"/>
                </a:solidFill>
                <a:latin typeface="+mj-lt"/>
              </a:rPr>
              <a:t>สัตว์โลกบางประเภทแม้จะสอนได้บ้าง </a:t>
            </a:r>
            <a:r>
              <a:rPr lang="th-TH" sz="2800" dirty="0" smtClean="0">
                <a:solidFill>
                  <a:srgbClr val="D3F505"/>
                </a:solidFill>
                <a:latin typeface="+mj-lt"/>
              </a:rPr>
              <a:t>แต่ก็มีความสามารถเรียนรู้ได้ในระดับต่ำกว่ามนุษย์มาก เช่นจากการทดลองของ </a:t>
            </a:r>
            <a:r>
              <a:rPr lang="en-US" sz="2000" dirty="0" smtClean="0">
                <a:solidFill>
                  <a:srgbClr val="D3F505"/>
                </a:solidFill>
                <a:latin typeface="+mj-lt"/>
              </a:rPr>
              <a:t>Kellogg and Kellogg,1933</a:t>
            </a:r>
            <a:r>
              <a:rPr lang="th-TH" sz="2000" dirty="0" smtClean="0">
                <a:solidFill>
                  <a:srgbClr val="D3F505"/>
                </a:solidFill>
                <a:latin typeface="+mj-lt"/>
              </a:rPr>
              <a:t> </a:t>
            </a:r>
            <a:r>
              <a:rPr lang="th-TH" sz="2800" dirty="0" smtClean="0">
                <a:solidFill>
                  <a:srgbClr val="D3F505"/>
                </a:solidFill>
                <a:latin typeface="+mj-lt"/>
              </a:rPr>
              <a:t>โดยการนำเสนอทารกมนุษย์และลูกลิงชิมแปนซีมาเลี้ยงด้วยกันให้มีสิ่งแวดล้อมเหมือนกันมากที่สุด แม้พฤติกรรมหลายอย่างจะคล้ายกัน แต่เมื่อต่างโตขึ้น ปรากฏว่าเด็กสามารถเรียนรู้ได้เร็วกว่าลูกลิงมาก จึงเป็นที่พิสูจน์และสนับสนุนแนวคิดในเรื่องความสามารถของการเรียนรู้</a:t>
            </a:r>
          </a:p>
          <a:p>
            <a:pPr>
              <a:buFont typeface="Arial" pitchFamily="34" charset="0"/>
              <a:buChar char="•"/>
            </a:pPr>
            <a:r>
              <a:rPr lang="th-TH" sz="2800" b="1" dirty="0" smtClean="0">
                <a:solidFill>
                  <a:srgbClr val="D3F505"/>
                </a:solidFill>
              </a:rPr>
              <a:t>*แม้สัตว์บางชนิดจะมีชีวิตสังคมที่เป็นระเบียบเรียบร้อยพอสมควร </a:t>
            </a:r>
            <a:r>
              <a:rPr lang="th-TH" sz="2800" dirty="0" smtClean="0">
                <a:solidFill>
                  <a:srgbClr val="D3F505"/>
                </a:solidFill>
              </a:rPr>
              <a:t>เช่นนกบางจำพวกยึดคู่ครองเดียวตลอดกาล มดและผึ้งมีระบบชีวิตที่สลับซับซ้อน การทำรังของนกกระจาบ หรือรังผึ้งและจอมปลวก ฯลฯ แต่เป็นเพียงการเรียนรู้จากสัญชาตญาณเท่านั้น ซึ่งต่างจากการเรียนรู้เชิงสังคมของมนุษย์เช่น การรู้จักสร้างที่อยู่ที่แตกต่างกันมากของคนในแต่ละสังคม</a:t>
            </a:r>
            <a:r>
              <a:rPr lang="th-TH" sz="2800" b="1" dirty="0" smtClean="0">
                <a:solidFill>
                  <a:srgbClr val="D3F505"/>
                </a:solidFill>
              </a:rPr>
              <a:t> </a:t>
            </a:r>
            <a:r>
              <a:rPr lang="th-TH" sz="2800" dirty="0" smtClean="0">
                <a:solidFill>
                  <a:srgbClr val="D3F505"/>
                </a:solidFill>
              </a:rPr>
              <a:t>ขณะที่จอมปลวกจะมีลักษณะคล้ายกันทุกแห่ง เป็นต้น </a:t>
            </a:r>
            <a:endParaRPr lang="en-US" sz="2800" dirty="0" smtClean="0">
              <a:solidFill>
                <a:srgbClr val="D3F505"/>
              </a:solidFill>
            </a:endParaRPr>
          </a:p>
          <a:p>
            <a:pPr>
              <a:buFont typeface="Arial" pitchFamily="34" charset="0"/>
              <a:buChar char="•"/>
            </a:pPr>
            <a:endParaRPr lang="th-TH" sz="2800" b="1" dirty="0">
              <a:solidFill>
                <a:srgbClr val="FFC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397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404664"/>
            <a:ext cx="9144000" cy="63367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3923928" cy="4046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b="1" dirty="0"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อนุวัฒนธรรมแบ่งออกเป็น 3 ประเภท ดังนี้</a:t>
            </a:r>
          </a:p>
          <a:p>
            <a:pPr marL="0" indent="0">
              <a:buNone/>
            </a:pPr>
            <a:r>
              <a:rPr lang="th-TH" b="1" dirty="0"/>
              <a:t>1.</a:t>
            </a:r>
            <a:r>
              <a:rPr lang="th-TH" b="1" dirty="0">
                <a:solidFill>
                  <a:srgbClr val="FFC000"/>
                </a:solidFill>
              </a:rPr>
              <a:t>อนุวัฒนธรรมท้องถิ่น </a:t>
            </a:r>
            <a:r>
              <a:rPr lang="th-TH" b="1" dirty="0"/>
              <a:t>(</a:t>
            </a:r>
            <a:r>
              <a:rPr lang="th-TH" dirty="0"/>
              <a:t>มองในแง่ภูมิศาสตร์) ได้แก่ การมีขนบธรรมเนียมประเพณีภาษา สำเนียงพูด การแต่งกาย ลักษณะเคหสถาน การประกอบอาชีพ และอุปนิสัยใจคอ ฯลฯ ที่แตกต่างกันไปบ้างตามสภาพทางภูมิศาสตร์ ซึ่งเป็นปรากฏการณ์ที่มีอยู่ทุกแห่งในโลก เช่น คนเหนือกินแกงฮังเล  คนอีสานกินข้าวเหนียว คนใต้กินข้าวยำ เป็นต้</a:t>
            </a:r>
            <a:r>
              <a:rPr lang="th-TH" b="1" dirty="0"/>
              <a:t>น</a:t>
            </a:r>
          </a:p>
          <a:p>
            <a:pPr marL="0" indent="0">
              <a:buNone/>
            </a:pPr>
            <a:r>
              <a:rPr lang="th-TH" b="1" dirty="0"/>
              <a:t>2.</a:t>
            </a:r>
            <a:r>
              <a:rPr lang="th-TH" b="1" dirty="0">
                <a:solidFill>
                  <a:srgbClr val="FFC000"/>
                </a:solidFill>
              </a:rPr>
              <a:t>วัฒนธรรมทางอาชีพ </a:t>
            </a:r>
            <a:r>
              <a:rPr lang="th-TH" dirty="0"/>
              <a:t>(ซึ่งเป็นส่วนย่อยของสังคม)ได้แก่ การมีแบบหรือวิถีชีวิตที่แตกต่างกันของผู้ประกอบอาชีพแต่ละอาชีพ เช่น ในอินเดียมีความแตกต่างกันอย่างมากของอนุวัฒนธรรมทางอาชีพ จนก่อให้เกิดระบบวรรณะ</a:t>
            </a:r>
            <a:r>
              <a:rPr lang="th-TH" sz="2600" dirty="0"/>
              <a:t>(</a:t>
            </a:r>
            <a:r>
              <a:rPr lang="en-US" sz="2600" dirty="0"/>
              <a:t>Varna)</a:t>
            </a:r>
            <a:r>
              <a:rPr lang="th-TH" dirty="0"/>
              <a:t>ขึ้นมา เป็นต้น</a:t>
            </a:r>
          </a:p>
          <a:p>
            <a:pPr marL="0" indent="0">
              <a:buNone/>
            </a:pPr>
            <a:r>
              <a:rPr lang="th-TH" b="1" dirty="0"/>
              <a:t>3.</a:t>
            </a:r>
            <a:r>
              <a:rPr lang="th-TH" b="1" dirty="0">
                <a:solidFill>
                  <a:srgbClr val="FFC000"/>
                </a:solidFill>
              </a:rPr>
              <a:t>วัฒนธรรมทางเชื้อชาติและ</a:t>
            </a:r>
            <a:r>
              <a:rPr lang="th-TH" dirty="0">
                <a:solidFill>
                  <a:srgbClr val="FFC000"/>
                </a:solidFill>
              </a:rPr>
              <a:t>ศาสนา </a:t>
            </a:r>
            <a:r>
              <a:rPr lang="th-TH" dirty="0"/>
              <a:t>(ซึ่งเป็นสังคมย่อยของสังคม)ได้แก่ อนุวัฒนธรรมที่แตกต่างกันในระหว่างกลุ่มชนที่มีเชื้อชาติและศาสนาต่างๆกันในสังคมหนึ่ง โดยข้อแตกต่างจะเห็นได้ชัดในเรื่อง ของเครื่องแต่งกาย ภาษา รสนิยม ศาสนา ทัศนคติ และความคิดเห็นทางการเมือง เป็นต้น</a:t>
            </a:r>
          </a:p>
          <a:p>
            <a:pPr marL="0" indent="0">
              <a:buNone/>
            </a:pPr>
            <a:r>
              <a:rPr lang="th-TH" b="1" dirty="0" err="1">
                <a:solidFill>
                  <a:srgbClr val="FFC000"/>
                </a:solidFill>
              </a:rPr>
              <a:t>ปฏิ</a:t>
            </a:r>
            <a:r>
              <a:rPr lang="th-TH" b="1" dirty="0">
                <a:solidFill>
                  <a:srgbClr val="FFC000"/>
                </a:solidFill>
              </a:rPr>
              <a:t>วัฒนธรรม</a:t>
            </a:r>
            <a:r>
              <a:rPr lang="th-TH" b="1" dirty="0"/>
              <a:t> </a:t>
            </a:r>
            <a:r>
              <a:rPr lang="th-TH" sz="2200" dirty="0"/>
              <a:t>(</a:t>
            </a:r>
            <a:r>
              <a:rPr lang="en-US" sz="2200" dirty="0"/>
              <a:t>Counterculture) </a:t>
            </a:r>
            <a:r>
              <a:rPr lang="th-TH" dirty="0"/>
              <a:t>หมายถึง ลักษณะซึ่งไม่เป็นไปตามบรรทัดฐานของสังคมของกลุ่มชลบางกลุ่ม(วัฒนธรรมย่อย)ที่ต่อต้านวัฒนธรรมส่วนใหญ่ของสังคม เช่น การอยู่ร่วมกันของหนุ่มสาวโดยมิได้สมรส กลุ่มเด็กวัยรุ่นสร้างวัฒนธรรมในระบบความสัมพันธ์ในกลุ่มคน และพวกเขาเชื่อว่าเป็นพฤติกรรมที่ถูกต้อง เป็นต้น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บริเวณวัฒนธรรม </a:t>
            </a:r>
            <a:r>
              <a:rPr lang="th-TH" sz="2200" dirty="0"/>
              <a:t>(</a:t>
            </a:r>
            <a:r>
              <a:rPr lang="en-US" sz="2200" dirty="0"/>
              <a:t>Culture Areas) </a:t>
            </a:r>
            <a:r>
              <a:rPr lang="th-TH" dirty="0"/>
              <a:t>หมายถึง ส่วนหนึ่งของมนุษยชาติซึ่งมีวัฒนธรรม คล้ายคลึงกัน โดยความคล้ายคลึงนั้นทำให้มีการยอมรับหรือปฏิเสธวัฒนธรรมใหม่ๆในอัตราส่วนเดียวกัน</a:t>
            </a:r>
          </a:p>
        </p:txBody>
      </p:sp>
    </p:spTree>
    <p:extLst>
      <p:ext uri="{BB962C8B-B14F-4D97-AF65-F5344CB8AC3E}">
        <p14:creationId xmlns:p14="http://schemas.microsoft.com/office/powerpoint/2010/main" val="291793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0"/>
            <a:ext cx="9144000" cy="285293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3286124"/>
            <a:ext cx="9144000" cy="338437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 lnSpcReduction="10000"/>
          </a:bodyPr>
          <a:lstStyle/>
          <a:p>
            <a:pPr marL="0" indent="0">
              <a:buClr>
                <a:schemeClr val="tx2"/>
              </a:buClr>
              <a:buNone/>
            </a:pPr>
            <a:r>
              <a:rPr lang="th-TH" b="1" dirty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นักวิชาการบางท่านได้แบ่งบริเวณวัฒนธรรมออกเป็น2ซีกโลก คือ</a:t>
            </a:r>
          </a:p>
          <a:p>
            <a:pPr marL="0" indent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1.บริเวณวัฒนธรรมตะวันตก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Euro-American Culture Area)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ได้แก่ วัฒนธรรมของชาวยุโรปและอเมริกัน</a:t>
            </a:r>
          </a:p>
          <a:p>
            <a:pPr marL="0" indent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2.บริเวณวัฒนธรรมตะวันออก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Oriental Culture Area)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ได้แก่ วัฒนธรรมของชาวไทย อินเดีย จีน และ ประเทศอื่นๆในเอเชีย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th-TH" b="1" dirty="0" smtClean="0">
                <a:solidFill>
                  <a:srgbClr val="FFFF00"/>
                </a:solidFill>
              </a:rPr>
              <a:t>โครงสร้าง</a:t>
            </a:r>
            <a:r>
              <a:rPr lang="th-TH" b="1" dirty="0">
                <a:solidFill>
                  <a:srgbClr val="FFFF00"/>
                </a:solidFill>
              </a:rPr>
              <a:t>ของวัฒนธรรม</a:t>
            </a:r>
          </a:p>
          <a:p>
            <a:pPr marL="0" indent="0">
              <a:buNone/>
            </a:pPr>
            <a:r>
              <a:rPr lang="th-TH" sz="2800" i="1" dirty="0">
                <a:latin typeface="Angsana New" pitchFamily="18" charset="-34"/>
                <a:cs typeface="Angsana New" pitchFamily="18" charset="-34"/>
              </a:rPr>
              <a:t>วัฒนธรรมในความหมายที่กว้างที่สุดประกอบด้วยหน่วยต่างๆ2ประเภทใหญ่ๆดังนี้</a:t>
            </a:r>
          </a:p>
          <a:p>
            <a:pPr marL="0" indent="0">
              <a:buNone/>
            </a:pPr>
            <a:r>
              <a:rPr lang="th-TH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1.หน่วยเล็กที่สุด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Culture Trait)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คือ พฤติกรรมอันเกิดจากการเรียนรู้หรือผลผลิตทางวัตถุซึ่งย่อยที่สุดจนเชื่อว่าแยกให้เล็กลงกว่านั้นโดยมีลักษณะแบบเดิมไม่ได้ แบ่งออกเป็น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*หน่วยเล็กที่สุดในวัฒนธรรมทางวัตถุ เช่น ดินสอ ปากกา ยางลบ สมุด นาฬิกา ตะปู  ไขควง เข็มหมุด สุ่มไก่ ผ้าเช็ดหน้า ฯลฯ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*หน่วยเล็กที่สุดในวัฒนธรรมทางอวัตถุ เช่น การจับมือ การเคารพธงชาติ ฯลฯ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94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0" y="0"/>
            <a:ext cx="9144000" cy="54292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b="1" dirty="0" smtClean="0">
                <a:cs typeface="JasmineUPC" pitchFamily="18" charset="-34"/>
              </a:rPr>
              <a:t>    </a:t>
            </a:r>
          </a:p>
          <a:p>
            <a:pPr marL="0" indent="0">
              <a:buNone/>
            </a:pPr>
            <a:r>
              <a:rPr lang="th-TH" sz="2800" b="1" dirty="0">
                <a:cs typeface="JasmineUPC" pitchFamily="18" charset="-34"/>
              </a:rPr>
              <a:t> </a:t>
            </a:r>
            <a:r>
              <a:rPr lang="th-TH" sz="2800" b="1" dirty="0" smtClean="0">
                <a:cs typeface="JasmineUPC" pitchFamily="18" charset="-34"/>
              </a:rPr>
              <a:t>    </a:t>
            </a:r>
            <a:endParaRPr lang="th-TH" sz="2800" b="1" u="sng" dirty="0" smtClean="0">
              <a:cs typeface="JasmineUPC" pitchFamily="18" charset="-34"/>
            </a:endParaRPr>
          </a:p>
          <a:p>
            <a:pPr marL="0" indent="0">
              <a:buNone/>
            </a:pPr>
            <a:endParaRPr lang="th-TH" sz="2800" b="1" u="sng" dirty="0" smtClean="0">
              <a:cs typeface="JasmineUPC" pitchFamily="18" charset="-34"/>
            </a:endParaRPr>
          </a:p>
          <a:p>
            <a:pPr marL="0" indent="0">
              <a:buNone/>
            </a:pPr>
            <a:r>
              <a:rPr lang="th-TH" sz="2800" b="1" u="sng" dirty="0" smtClean="0">
                <a:solidFill>
                  <a:srgbClr val="FF9900"/>
                </a:solidFill>
                <a:cs typeface="JasmineUPC" pitchFamily="18" charset="-34"/>
              </a:rPr>
              <a:t>วิธีการศึกษาสังคมวิทยา</a:t>
            </a:r>
            <a:r>
              <a:rPr lang="en-US" sz="2800" b="1" u="sng" dirty="0" smtClean="0">
                <a:solidFill>
                  <a:srgbClr val="FF9900"/>
                </a:solidFill>
                <a:cs typeface="JasmineUPC" pitchFamily="18" charset="-34"/>
              </a:rPr>
              <a:t>-</a:t>
            </a:r>
            <a:r>
              <a:rPr lang="th-TH" sz="2800" b="1" u="sng" dirty="0" smtClean="0">
                <a:solidFill>
                  <a:srgbClr val="FF9900"/>
                </a:solidFill>
                <a:cs typeface="JasmineUPC" pitchFamily="18" charset="-34"/>
              </a:rPr>
              <a:t>มานุษยวิทยา มีดังนี้</a:t>
            </a:r>
          </a:p>
          <a:p>
            <a:pPr marL="0" indent="0">
              <a:buNone/>
            </a:pPr>
            <a:endParaRPr lang="th-TH" sz="2400" b="1" dirty="0" smtClean="0"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2400" b="1" dirty="0" smtClean="0">
                <a:cs typeface="JasmineUPC" pitchFamily="18" charset="-34"/>
              </a:rPr>
              <a:t>1.</a:t>
            </a:r>
            <a:r>
              <a:rPr lang="th-TH" sz="2400" b="1" dirty="0" smtClean="0">
                <a:cs typeface="JasmineUPC" pitchFamily="18" charset="-34"/>
              </a:rPr>
              <a:t>พยายามใช้การศึกษาที่เป็นระบบ และ มีความจำกัดความที่แน่นอน</a:t>
            </a:r>
            <a:endParaRPr lang="en-US" sz="2400" b="1" dirty="0" smtClean="0"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2400" b="1" dirty="0" smtClean="0">
                <a:cs typeface="JasmineUPC" pitchFamily="18" charset="-34"/>
              </a:rPr>
              <a:t>2.</a:t>
            </a:r>
            <a:r>
              <a:rPr lang="th-TH" sz="2400" b="1" dirty="0" smtClean="0">
                <a:cs typeface="JasmineUPC" pitchFamily="18" charset="-34"/>
              </a:rPr>
              <a:t>มีการสังเกต และ มีการจำแนกปรากฏการณ์ต่างๆออกเป็นหมวดหมู่</a:t>
            </a:r>
          </a:p>
          <a:p>
            <a:pPr marL="0" indent="0">
              <a:buNone/>
            </a:pPr>
            <a:r>
              <a:rPr lang="en-US" sz="2400" b="1" dirty="0" smtClean="0">
                <a:cs typeface="JasmineUPC" pitchFamily="18" charset="-34"/>
              </a:rPr>
              <a:t>3.</a:t>
            </a:r>
            <a:r>
              <a:rPr lang="th-TH" sz="2400" b="1" dirty="0" smtClean="0">
                <a:cs typeface="JasmineUPC" pitchFamily="18" charset="-34"/>
              </a:rPr>
              <a:t>มีการจัดระเบียบเพื่อหาความสัมพันธ์ระหว่างปรากฏการณ์ที่เกิดขึ้นอย่างกระจัดกระจาย</a:t>
            </a:r>
          </a:p>
          <a:p>
            <a:pPr marL="0" indent="0">
              <a:buNone/>
            </a:pPr>
            <a:r>
              <a:rPr lang="en-US" sz="2400" b="1" dirty="0" smtClean="0">
                <a:cs typeface="JasmineUPC" pitchFamily="18" charset="-34"/>
              </a:rPr>
              <a:t>4.</a:t>
            </a:r>
            <a:r>
              <a:rPr lang="th-TH" sz="2400" b="1" dirty="0" smtClean="0">
                <a:cs typeface="JasmineUPC" pitchFamily="18" charset="-34"/>
              </a:rPr>
              <a:t>มีการควบคุมสถานการณ์ต่างๆเท่าที่จะสามารถทำได้</a:t>
            </a:r>
          </a:p>
          <a:p>
            <a:pPr marL="0" indent="0">
              <a:buNone/>
            </a:pPr>
            <a:r>
              <a:rPr lang="en-US" sz="2400" b="1" dirty="0" smtClean="0">
                <a:cs typeface="JasmineUPC" pitchFamily="18" charset="-34"/>
              </a:rPr>
              <a:t>5.</a:t>
            </a:r>
            <a:r>
              <a:rPr lang="th-TH" sz="2400" b="1" dirty="0" smtClean="0">
                <a:cs typeface="JasmineUPC" pitchFamily="18" charset="-34"/>
              </a:rPr>
              <a:t>มีการตั้งและทดสอบสมมติฐาน และตั้งกฎเกณฑ์หรือทฤษฎีเพื่ออธิบายสมมติฐานต่างๆ</a:t>
            </a:r>
          </a:p>
          <a:p>
            <a:pPr marL="0" indent="0">
              <a:buNone/>
            </a:pPr>
            <a:r>
              <a:rPr lang="en-US" sz="2400" b="1" dirty="0" smtClean="0">
                <a:cs typeface="JasmineUPC" pitchFamily="18" charset="-34"/>
              </a:rPr>
              <a:t>6.</a:t>
            </a:r>
            <a:r>
              <a:rPr lang="th-TH" sz="2400" b="1" dirty="0" smtClean="0">
                <a:cs typeface="JasmineUPC" pitchFamily="18" charset="-34"/>
              </a:rPr>
              <a:t>มีการวิเคราะห์ต่อเนื่องกันไปเพื่อติดตามผลการเปลี่ยนแปลงและตั้งเป็นทฤษฎีขึ้น</a:t>
            </a:r>
          </a:p>
          <a:p>
            <a:pPr marL="0" indent="0">
              <a:buNone/>
            </a:pPr>
            <a:r>
              <a:rPr lang="th-TH" sz="2400" b="1" dirty="0" smtClean="0">
                <a:cs typeface="JasmineUPC" pitchFamily="18" charset="-34"/>
              </a:rPr>
              <a:t>       </a:t>
            </a:r>
          </a:p>
        </p:txBody>
      </p:sp>
      <p:sp>
        <p:nvSpPr>
          <p:cNvPr id="5" name="สามเหลี่ยมหน้าจั่ว 4"/>
          <p:cNvSpPr/>
          <p:nvPr/>
        </p:nvSpPr>
        <p:spPr>
          <a:xfrm rot="19814392">
            <a:off x="-121748" y="413945"/>
            <a:ext cx="436318" cy="409424"/>
          </a:xfrm>
          <a:prstGeom prst="triangl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440548" y="260648"/>
            <a:ext cx="3816424" cy="716017"/>
          </a:xfrm>
          <a:prstGeom prst="round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b="1" dirty="0">
                <a:solidFill>
                  <a:srgbClr val="FFFF00"/>
                </a:solidFill>
                <a:cs typeface="JasmineUPC" pitchFamily="18" charset="-34"/>
              </a:rPr>
              <a:t>วิธีการที่ใช้ศึกษาสังคมมนุษย์</a:t>
            </a: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0" y="5445224"/>
            <a:ext cx="9144000" cy="14127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800" b="1" dirty="0" smtClean="0">
                <a:solidFill>
                  <a:schemeClr val="bg1"/>
                </a:solidFill>
                <a:cs typeface="JasmineUPC" pitchFamily="18" charset="-34"/>
              </a:rPr>
              <a:t>ใน</a:t>
            </a:r>
            <a:r>
              <a:rPr lang="th-TH" sz="2800" b="1" dirty="0">
                <a:solidFill>
                  <a:schemeClr val="bg1"/>
                </a:solidFill>
                <a:cs typeface="JasmineUPC" pitchFamily="18" charset="-34"/>
              </a:rPr>
              <a:t>ระยะเริ่มแรกของการใช้กฎเกณฑ์การศึกษาสังคมโดยวิธีการทาง</a:t>
            </a:r>
          </a:p>
          <a:p>
            <a:pPr algn="ctr"/>
            <a:r>
              <a:rPr lang="th-TH" sz="2800" b="1" dirty="0">
                <a:solidFill>
                  <a:schemeClr val="bg1"/>
                </a:solidFill>
                <a:cs typeface="JasmineUPC" pitchFamily="18" charset="-34"/>
              </a:rPr>
              <a:t>วิทยาศาสตร์นั้นปรมาจารย์ทางสังคมวิทยาได้มองสังคมในรูปแบบต่างๆกัน เช่น</a:t>
            </a:r>
          </a:p>
        </p:txBody>
      </p:sp>
    </p:spTree>
    <p:extLst>
      <p:ext uri="{BB962C8B-B14F-4D97-AF65-F5344CB8AC3E}">
        <p14:creationId xmlns:p14="http://schemas.microsoft.com/office/powerpoint/2010/main" val="393897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0"/>
            <a:ext cx="9144000" cy="23488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2492896"/>
            <a:ext cx="9144000" cy="41764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2.หน่วยที่สลับซับซ้อน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Culture Complex)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คือ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การรวมกลุ่มหรือการรวมเป็นชุดของหน่วยย่อยที่สุดที่เกี่ยวพันกัน ตัวอย่างเช่น การเต้นรำ ซึ่งต้องมีจังหวะ มีดนตรี และมีท่าเต้นต่างๆกัน รวมทั้งมีความหมายเชิงนันทนาการด้วย เป็นต้น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 *หน่วยที่สลับซับซ้อนจะอยู่กึ่งกลางระหว่างหน่วยเล็กที่สุดกับสภาพแห่งการเป็นสถาบันเพราะสถาบันประกอบด้วยหน่วยที่สลับซับซ้อนหลายๆหน่วย</a:t>
            </a:r>
          </a:p>
          <a:p>
            <a:pPr marL="0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ความเฉื่อยหรือความล้าทางวัฒนธรรม(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Culture Lag)</a:t>
            </a:r>
          </a:p>
          <a:p>
            <a:pPr marL="0" indent="0">
              <a:buNone/>
            </a:pPr>
            <a:r>
              <a:rPr lang="en-US" dirty="0"/>
              <a:t>** </a:t>
            </a:r>
            <a:endParaRPr lang="en-US" dirty="0" smtClean="0"/>
          </a:p>
          <a:p>
            <a:pPr marL="0" indent="0">
              <a:buNone/>
            </a:pPr>
            <a:r>
              <a:rPr lang="th-TH" b="1" dirty="0" smtClean="0">
                <a:solidFill>
                  <a:srgbClr val="FFC000"/>
                </a:solidFill>
              </a:rPr>
              <a:t>วิ</a:t>
            </a:r>
            <a:r>
              <a:rPr lang="th-TH" b="1" dirty="0" err="1">
                <a:solidFill>
                  <a:srgbClr val="FFC000"/>
                </a:solidFill>
              </a:rPr>
              <a:t>ลเลียม</a:t>
            </a:r>
            <a:r>
              <a:rPr lang="th-TH" b="1" dirty="0">
                <a:solidFill>
                  <a:srgbClr val="FFC000"/>
                </a:solidFill>
              </a:rPr>
              <a:t> </a:t>
            </a:r>
            <a:r>
              <a:rPr lang="th-TH" b="1" dirty="0" err="1">
                <a:solidFill>
                  <a:srgbClr val="FFC000"/>
                </a:solidFill>
              </a:rPr>
              <a:t>อ็อกเบริน์</a:t>
            </a:r>
            <a:r>
              <a:rPr lang="th-TH" b="1" dirty="0">
                <a:solidFill>
                  <a:srgbClr val="FFC000"/>
                </a:solidFill>
              </a:rPr>
              <a:t>  </a:t>
            </a:r>
            <a:r>
              <a:rPr lang="th-TH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William </a:t>
            </a:r>
            <a:r>
              <a:rPr lang="en-US" b="1" dirty="0" err="1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Ogburn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 </a:t>
            </a:r>
            <a:r>
              <a:rPr lang="th-TH" dirty="0">
                <a:solidFill>
                  <a:schemeClr val="tx1">
                    <a:lumMod val="95000"/>
                  </a:schemeClr>
                </a:solidFill>
              </a:rPr>
              <a:t>นักวิชาการชาวอเมริกัน เป็นผู้บัญญัติศัพท์ความล้า หรือ ความเฉื่อยทางวัฒนธรรมและให้คำนิยามไว้ว่า ความเฉื่อยหรือความล้าทาวัฒนธรรมได้แก่ ส่วนหนึ่งของวัฒนธรรมที่ยังคงอยู่จนเกินเลยเวลาที่เป็นประโยชน์ได้ โดยล้าหลังหรือตามไม่ทันวัฒนธรรมส่วนอื่นๆซึ่งแต่ก่อนนี้เคยเกี่ยวข้องซึ่งกันและกัน ดังนั้น ความเฉื่อยทางวัฒนธรรมจึงหมายถึง อัตราการเปลี่ยนแปลงที่เกิดขึ้นในส่วนต่างๆของวัฒนธรรมเป็นไปโดยไม่เท่ากัน</a:t>
            </a:r>
          </a:p>
          <a:p>
            <a:pPr marL="0" indent="0">
              <a:buNone/>
            </a:pPr>
            <a:r>
              <a:rPr lang="th-TH" b="1" dirty="0"/>
              <a:t>ความเฉื่อยทางวัฒนธรรม แบ่งออกเป็น2ลักษณะ ดังนี้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1.อัตราการเปลี่ยนแปลงที่แตกต่างกันระหว่างวัฒนธรรมทางวัตถุด้วยกัน </a:t>
            </a:r>
            <a:r>
              <a:rPr lang="th-TH" dirty="0"/>
              <a:t>เช่น รถยนต์ (วัตถุ)มีเพิ่มมากขึ้นในอัตราที่สูงกว่าเนื้อที่ถนน(วัตถุ)เป็นต้น</a:t>
            </a:r>
          </a:p>
          <a:p>
            <a:pPr marL="0" indent="0">
              <a:buNone/>
            </a:pPr>
            <a:r>
              <a:rPr lang="th-TH" b="1" dirty="0">
                <a:solidFill>
                  <a:srgbClr val="FFC000"/>
                </a:solidFill>
              </a:rPr>
              <a:t>2.อัตราการเปลี่ยนแปลงที่แตกต่างกันระหว่างวัฒนธรรมทางวัตถุ</a:t>
            </a:r>
            <a:r>
              <a:rPr lang="th-TH" b="1" dirty="0" smtClean="0">
                <a:solidFill>
                  <a:srgbClr val="FFC000"/>
                </a:solidFill>
              </a:rPr>
              <a:t>กับอ</a:t>
            </a:r>
            <a:r>
              <a:rPr lang="th-TH" b="1" dirty="0">
                <a:solidFill>
                  <a:srgbClr val="FFC000"/>
                </a:solidFill>
              </a:rPr>
              <a:t>วัตถุ </a:t>
            </a:r>
            <a:r>
              <a:rPr lang="th-TH" dirty="0"/>
              <a:t>เช่น สภาพการณ์ ที่เทคโนโลยี (วัตถุ)เปลี่ยนแปลงรวดเร็วเกินไปจนกระทั่งประเพณีปฏิบัติ (อวัตถุ)ไม่อาจเปลี่ยนแปลงได้ทัน กรรโกงในธุรกิจไอที(วัตถุ)เพราะยังไม่มีกฎหมาย(อวัตถุ)มาใช้บังคับ เป็นต้น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29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/>
          <a:lstStyle/>
          <a:p>
            <a:pPr marL="0" indent="0" algn="ctr">
              <a:buNone/>
            </a:pPr>
            <a:endParaRPr lang="th-TH" dirty="0" smtClean="0"/>
          </a:p>
          <a:p>
            <a:pPr marL="0" indent="0" algn="ctr">
              <a:buNone/>
            </a:pPr>
            <a:endParaRPr lang="th-TH" dirty="0"/>
          </a:p>
          <a:p>
            <a:pPr marL="0" indent="0" algn="ctr">
              <a:buNone/>
            </a:pPr>
            <a:endParaRPr lang="th-TH" dirty="0" smtClean="0"/>
          </a:p>
          <a:p>
            <a:pPr marL="0" indent="0" algn="ctr">
              <a:buNone/>
            </a:pPr>
            <a:endParaRPr lang="th-TH" dirty="0"/>
          </a:p>
          <a:p>
            <a:pPr marL="0" indent="0" algn="ctr">
              <a:buNone/>
            </a:pPr>
            <a:endParaRPr lang="th-TH" dirty="0" smtClean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2373545"/>
            <a:ext cx="9144000" cy="23042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800" b="1" dirty="0" smtClean="0"/>
              <a:t>บทที่</a:t>
            </a:r>
            <a:r>
              <a:rPr lang="en-US" sz="4800" b="1" dirty="0" smtClean="0"/>
              <a:t>4</a:t>
            </a:r>
            <a:endParaRPr lang="th-TH" sz="4800" b="1" dirty="0" smtClean="0"/>
          </a:p>
          <a:p>
            <a:pPr algn="ctr"/>
            <a:r>
              <a:rPr lang="th-TH" sz="4800" b="1" dirty="0" smtClean="0"/>
              <a:t>กลุ่มสังคม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07210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620688"/>
            <a:ext cx="9144000" cy="54726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4008" indent="0">
              <a:buNone/>
            </a:pPr>
            <a:endParaRPr lang="th-TH" sz="3200" b="1" dirty="0" smtClean="0"/>
          </a:p>
          <a:p>
            <a:pPr marL="64008" indent="0">
              <a:buNone/>
            </a:pPr>
            <a:r>
              <a:rPr lang="th-TH" sz="3200" b="1" dirty="0" smtClean="0">
                <a:solidFill>
                  <a:srgbClr val="FFC000"/>
                </a:solidFill>
              </a:rPr>
              <a:t>กลุ่ม</a:t>
            </a:r>
            <a:r>
              <a:rPr lang="th-TH" sz="3200" b="1" dirty="0">
                <a:solidFill>
                  <a:srgbClr val="FFC000"/>
                </a:solidFill>
              </a:rPr>
              <a:t>สังคม </a:t>
            </a:r>
            <a:r>
              <a:rPr lang="th-TH" sz="3200" dirty="0"/>
              <a:t>หมายถึง แบบชนิดของการที่คนจำนวนหนึ่งมาอยู่รวมกันอย่างมีระเบียบ มีจุดมุ่งหมายบางอย่างร่วมกัน ตลอดจนมีการสร้างรูปแบบของพฤติกรรมร่วมกันด้วย ซึ่งนักสังคมวิทยามีความเห็นว่า การศึกษากลุ่มคน ก็คือ การศึกษาองค์การทาง</a:t>
            </a:r>
            <a:r>
              <a:rPr lang="th-TH" sz="3200" dirty="0" smtClean="0"/>
              <a:t>สังคม</a:t>
            </a:r>
          </a:p>
          <a:p>
            <a:pPr marL="64008" indent="0">
              <a:buNone/>
            </a:pPr>
            <a:r>
              <a:rPr lang="th-TH" sz="2800" dirty="0" smtClean="0"/>
              <a:t> </a:t>
            </a:r>
            <a:r>
              <a:rPr lang="th-TH" sz="2800" dirty="0"/>
              <a:t>(</a:t>
            </a:r>
            <a:r>
              <a:rPr lang="en-US" sz="2400" dirty="0"/>
              <a:t>Social Organization)</a:t>
            </a:r>
          </a:p>
          <a:p>
            <a:pPr marL="64008" indent="0">
              <a:buNone/>
            </a:pPr>
            <a:r>
              <a:rPr lang="en-US" sz="2400" dirty="0"/>
              <a:t>Turner </a:t>
            </a:r>
            <a:r>
              <a:rPr lang="th-TH" sz="3200" dirty="0"/>
              <a:t>และ</a:t>
            </a:r>
            <a:r>
              <a:rPr lang="th-TH" sz="2400" dirty="0"/>
              <a:t> </a:t>
            </a:r>
            <a:r>
              <a:rPr lang="en-US" sz="2400" dirty="0"/>
              <a:t>Killian </a:t>
            </a:r>
            <a:r>
              <a:rPr lang="th-TH" sz="3200" dirty="0"/>
              <a:t>ศึกษากลุ่มในรูปแบบของ “องค์การทางสังคม”ซึ่งลักษณะของกลุ่มสังคมในความหมายขององค์การทางสังคม ก็คือ มีการจัดระเบียบ มีโครงสร้าง มีรูปแบบของพฤติกรรม และมี การเปลี่ยนแปลงอย่างเป็น</a:t>
            </a:r>
            <a:r>
              <a:rPr lang="th-TH" sz="3200" dirty="0" smtClean="0"/>
              <a:t>ระเบียบ แต่</a:t>
            </a:r>
            <a:r>
              <a:rPr lang="th-TH" sz="3200" dirty="0"/>
              <a:t>บางครั้งพฤติกรรมของคนเกิดการเปลี่ยนแปลงโดยไม่ได้คาดไว้ล่วงหน้า ทำให้โครงสร้างของกลุ่มขาดระเบียบได้ ซึ่งกลุ่มที่ขาดระเบียบและเปลี่ยนแปลงโดยไม่ได้คาดล่วงหน้าเรียกว่า “ฝูงชน” </a:t>
            </a:r>
          </a:p>
          <a:p>
            <a:pPr marL="64008" indent="0">
              <a:buNone/>
            </a:pP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18796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404664"/>
            <a:ext cx="9144000" cy="59766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marL="64008" indent="0">
              <a:buClr>
                <a:schemeClr val="tx2"/>
              </a:buCl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นัก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สังคมวิทยาได้ให้ความหมายของ “กลุ่ม” ที่แตกต่างกันออกไป ดังนี้</a:t>
            </a:r>
          </a:p>
          <a:p>
            <a:pPr marL="64008" indent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1.กลุ่ม </a:t>
            </a:r>
            <a:r>
              <a:rPr lang="th-TH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หมายถึง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คนจำนวนหนึ่งมาอยู่รวมกันหรือกำลังรอคอยสิ่งใดสิ่งหนึ่ง ในความหมายนี้ กลุ่มจะมี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ลักษณะเหมือนกับ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“จำนวนรวม”(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Aggregation)</a:t>
            </a:r>
          </a:p>
          <a:p>
            <a:pPr marL="64008" indent="0"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กลุ่ม 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หมายถึง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คนจำนวนหนึ่งที่มีลักษณะบางอย่างเหมือนกัน เช่น </a:t>
            </a:r>
          </a:p>
          <a:p>
            <a:pPr marL="64008" indent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เพศเดียวกัน เป็นนักศึกษาเหมือนกัน เป็นเศรษฐีเหมือนกัน ฯลฯ ในความหมายนี้กลุ่มจะมีลักษณะเหมือนกับ “จำแนกพวก”(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Category)</a:t>
            </a:r>
          </a:p>
          <a:p>
            <a:pPr marL="64008" indent="0"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b="1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ความหมายที่นิยมใช้</a:t>
            </a:r>
            <a:r>
              <a:rPr lang="th-TH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 คือ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“กลุ่มสังคม”หมายถึง กลุ่มคนจำนวนหนึ่งซึ่งมีความรู้สึกสำนึกเป็นพวกเดียวกัน และ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มีการกระทำโต้ตอบซึ่งกันและกัน</a:t>
            </a:r>
          </a:p>
          <a:p>
            <a:pPr marL="64008" indent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สรุป “กลุ่มสังคม”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หมายถึง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กลุ่มคนที่มิใช้มีเพียงความใกล้ชิดกันทางร่างกายเท่านั้น แต่จะต้องมีการกระทำโต้ตอบซึ่งกันและกัน มีการติดต่อสัมพันธ์กันตามสถานภาพและบทบาท มีความรู้สึกเป็นพวกเดียวกัน มีความเชื่อในด้านคุณค่าร่วมกันหรือคล้ายคลึงกัน ซึ่งกลุ่มสังคม ได้แก่ครอบครัว กลุ่มเพื่อน กลุ่มอาชีพ กลุ่มเชื้อชาติ และกลุ่มประชาชนของประเทศ เป็นต้น </a:t>
            </a:r>
          </a:p>
          <a:p>
            <a:pPr marL="64008" indent="0"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คนจำนวนหนึ่งที่รอรถเมล์ไม่ใช่กลุ่มคน แต่จะกลายเป็นกลุ่มคนได้ก็ต่อเมื่อคนเหล่านั้นเริ่มพูดคุยกันหรือมีการกระทำอื่นๆที่โต้ตอบซึ่งกันและกัน หรือการที่คนจำนวนหนึ่งเดินไปมาบนถนนเป็นจำนวนรวม แต่จะกลายสภาพเป็นกลุ่มคนได้ก็ต่อเมื่อ ถูกกระตุ้นจากสิ่งเร้า เช่น อุบัติเหตุ มีการตะโกนโฆษณาขายสินค้า ฯลฯ ซึ่งจะดึงดูดความสนใจให้คนเดินถนนเข้ารุมล้อม ส่งผลให้ คนเหล่านี้กลายสภาพเป็นกลุ่มประเภท “ผู้ดู ผู้ฟัง”(</a:t>
            </a:r>
            <a:r>
              <a:rPr lang="en-US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Audience) </a:t>
            </a:r>
            <a:endParaRPr lang="th-TH" dirty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4347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548680"/>
            <a:ext cx="9144000" cy="5904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4008" indent="0">
              <a:buNone/>
            </a:pPr>
            <a:r>
              <a:rPr lang="th-TH" b="1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ชนิดของกลุ่มสังคม</a:t>
            </a:r>
          </a:p>
          <a:p>
            <a:pPr marL="64008" indent="0">
              <a:buNone/>
            </a:pPr>
            <a:r>
              <a:rPr lang="th-TH" b="1" dirty="0"/>
              <a:t>กลุ่มสังคมแบ่งออกเป็น3ชนิด ดังนี้ </a:t>
            </a:r>
          </a:p>
          <a:p>
            <a:pPr marL="64008" indent="0">
              <a:buNone/>
            </a:pPr>
            <a:r>
              <a:rPr lang="th-TH" b="1" dirty="0">
                <a:solidFill>
                  <a:srgbClr val="FFC000"/>
                </a:solidFill>
              </a:rPr>
              <a:t>1.กลุ่มปฐมภูมิ </a:t>
            </a:r>
            <a:r>
              <a:rPr lang="th-TH" sz="2400" b="1" dirty="0">
                <a:solidFill>
                  <a:srgbClr val="FFC000"/>
                </a:solidFill>
              </a:rPr>
              <a:t>(</a:t>
            </a:r>
            <a:r>
              <a:rPr lang="en-US" sz="2400" b="1" dirty="0">
                <a:solidFill>
                  <a:srgbClr val="FFC000"/>
                </a:solidFill>
              </a:rPr>
              <a:t>Primary Group) </a:t>
            </a:r>
            <a:r>
              <a:rPr lang="th-TH" i="1" dirty="0">
                <a:solidFill>
                  <a:srgbClr val="FFC000"/>
                </a:solidFill>
              </a:rPr>
              <a:t>ซึ่งมีผู้ที่บัญญัติศัพท์นี้ ก็</a:t>
            </a:r>
            <a:r>
              <a:rPr lang="th-TH" i="1" dirty="0" smtClean="0">
                <a:solidFill>
                  <a:srgbClr val="FFC000"/>
                </a:solidFill>
              </a:rPr>
              <a:t>คือ ชาร์ล </a:t>
            </a:r>
            <a:r>
              <a:rPr lang="th-TH" i="1" dirty="0">
                <a:solidFill>
                  <a:srgbClr val="FFC000"/>
                </a:solidFill>
              </a:rPr>
              <a:t>คูลีย์ </a:t>
            </a:r>
            <a:r>
              <a:rPr lang="th-TH" sz="2400" i="1" dirty="0">
                <a:solidFill>
                  <a:srgbClr val="FFC000"/>
                </a:solidFill>
              </a:rPr>
              <a:t>(</a:t>
            </a:r>
            <a:r>
              <a:rPr lang="en-US" sz="2400" i="1" dirty="0">
                <a:solidFill>
                  <a:srgbClr val="FFC000"/>
                </a:solidFill>
              </a:rPr>
              <a:t>Cooley) </a:t>
            </a:r>
            <a:r>
              <a:rPr lang="th-TH" i="1" dirty="0">
                <a:solidFill>
                  <a:srgbClr val="FFC000"/>
                </a:solidFill>
              </a:rPr>
              <a:t>นักสังคมวิทยาชาวอเมริกัน</a:t>
            </a:r>
          </a:p>
          <a:p>
            <a:pPr marL="64008" indent="0">
              <a:buNone/>
            </a:pPr>
            <a:r>
              <a:rPr lang="th-TH" b="1" dirty="0">
                <a:solidFill>
                  <a:srgbClr val="FFC000"/>
                </a:solidFill>
              </a:rPr>
              <a:t>ลักษณะสำคัญของกลุ่มแบบปฐมภูมิ คือ</a:t>
            </a:r>
          </a:p>
          <a:p>
            <a:pPr marL="64008" indent="0">
              <a:buNone/>
            </a:pPr>
            <a:r>
              <a:rPr lang="th-TH" dirty="0" smtClean="0"/>
              <a:t>1.1)</a:t>
            </a:r>
            <a:r>
              <a:rPr lang="th-TH" dirty="0"/>
              <a:t>เป็นกลุ่มคนที่มีขนาดเล็กไม่เกิน 20-30 คนแต่บางครั้งหมู่บ้านชาวนา</a:t>
            </a:r>
            <a:r>
              <a:rPr lang="th-TH" dirty="0" smtClean="0"/>
              <a:t>ที่มี</a:t>
            </a:r>
            <a:r>
              <a:rPr lang="th-TH" dirty="0"/>
              <a:t>ขนาด200-300 ก็อาจเป็นกลุ่มปฐมภูมิได้ เพราะพวกเขามีความใกล้ชิดสนิทสนมและอยู่</a:t>
            </a:r>
            <a:r>
              <a:rPr lang="th-TH" dirty="0" smtClean="0"/>
              <a:t>ด้วยกัน</a:t>
            </a:r>
            <a:r>
              <a:rPr lang="th-TH" dirty="0"/>
              <a:t>มาตลอดชีวิต</a:t>
            </a:r>
          </a:p>
          <a:p>
            <a:pPr marL="64008" indent="0">
              <a:buNone/>
            </a:pPr>
            <a:r>
              <a:rPr lang="th-TH" dirty="0"/>
              <a:t> </a:t>
            </a:r>
            <a:r>
              <a:rPr lang="th-TH" dirty="0" smtClean="0"/>
              <a:t>1.2)</a:t>
            </a:r>
            <a:r>
              <a:rPr lang="th-TH" dirty="0"/>
              <a:t>มีการติดต่อทางสังคมกันอย่างใกล้ชิดและเป็นไปโดยตรง</a:t>
            </a:r>
          </a:p>
          <a:p>
            <a:pPr marL="64008" indent="0">
              <a:buNone/>
            </a:pPr>
            <a:r>
              <a:rPr lang="th-TH" dirty="0"/>
              <a:t> </a:t>
            </a:r>
            <a:r>
              <a:rPr lang="th-TH" dirty="0" smtClean="0"/>
              <a:t>1.3)</a:t>
            </a:r>
            <a:r>
              <a:rPr lang="th-TH" dirty="0"/>
              <a:t>มีความสัมพันธ์ที่สนิทสนม คุ้นเคย และเป็นส่วนตัว</a:t>
            </a:r>
          </a:p>
          <a:p>
            <a:pPr marL="64008" indent="0">
              <a:buNone/>
            </a:pPr>
            <a:r>
              <a:rPr lang="th-TH" dirty="0"/>
              <a:t> </a:t>
            </a:r>
            <a:r>
              <a:rPr lang="th-TH" dirty="0" smtClean="0"/>
              <a:t>1.4)</a:t>
            </a:r>
            <a:r>
              <a:rPr lang="th-TH" dirty="0"/>
              <a:t>มีการติดต่อเกี่ยวข้องกันเป็นระยะเวลานานอันยาวนาน	</a:t>
            </a:r>
          </a:p>
          <a:p>
            <a:pPr marL="64008" indent="0">
              <a:buNone/>
            </a:pPr>
            <a:r>
              <a:rPr lang="th-TH" dirty="0"/>
              <a:t> </a:t>
            </a:r>
            <a:r>
              <a:rPr lang="th-TH" dirty="0" smtClean="0"/>
              <a:t>1.5)</a:t>
            </a:r>
            <a:r>
              <a:rPr lang="th-TH" dirty="0"/>
              <a:t>กระทำกิจกรรมต่างๆโดยมีจุดมุ่งหมายร่วมกัน ช่วยเหลือซึ่งกันและกัน</a:t>
            </a:r>
          </a:p>
          <a:p>
            <a:pPr marL="64008" indent="0">
              <a:buNone/>
            </a:pPr>
            <a:r>
              <a:rPr lang="th-TH" dirty="0"/>
              <a:t> </a:t>
            </a:r>
            <a:r>
              <a:rPr lang="th-TH" dirty="0" smtClean="0"/>
              <a:t>1.6)</a:t>
            </a:r>
            <a:r>
              <a:rPr lang="th-TH" dirty="0"/>
              <a:t>การตัดสินใจของกลุ่มใช้ความรู้สึกและอารมณ์มากว่าเหตุผล</a:t>
            </a:r>
          </a:p>
          <a:p>
            <a:pPr marL="64008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4980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332656"/>
            <a:ext cx="9144000" cy="61206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th-TH" sz="3300" b="1" dirty="0"/>
              <a:t>ความสำคัญของกลุ่มปฐมภูมิ มีดังนี้</a:t>
            </a:r>
          </a:p>
          <a:p>
            <a:pPr marL="64008" indent="0">
              <a:buClr>
                <a:schemeClr val="tx2"/>
              </a:buClr>
              <a:buNone/>
            </a:pPr>
            <a:r>
              <a:rPr lang="th-TH" sz="2800" dirty="0">
                <a:latin typeface="Angsana New" pitchFamily="18" charset="-34"/>
                <a:cs typeface="Angsana New" pitchFamily="18" charset="-34"/>
              </a:rPr>
              <a:t>	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เป็นกลุ่มแรกที่มนุษย์เป็นสมาชิก คือครอบครัว</a:t>
            </a:r>
          </a:p>
          <a:p>
            <a:pPr marL="64008" indent="0">
              <a:buClr>
                <a:schemeClr val="tx2"/>
              </a:buClr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2.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เป็นกลุ่มที่ทำหน้าที่อบรมขัดเกลาทาง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สังคม(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Socialization 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: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การสังคมประกฤต)และพัฒนาบุคลิกภาพของคน เช่น ครอบครัว เพื่อนบ้าน เพื่อนเล่น ฯลฯ</a:t>
            </a:r>
          </a:p>
          <a:p>
            <a:pPr marL="64008" indent="0">
              <a:buClr>
                <a:schemeClr val="tx2"/>
              </a:buClr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3.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เป็นกลุ่มที่สำคัญส่งเสริมหรือต่อต้านการเปลี่ยนแปลงทางสังคมได้ เช่น ส่งเสริมการพัฒนาชุมชนที่อยู่ห่างไกล ดังนั้นการเข้าถึงกลุ่มปฐมภูมิจึงสำคัญมาก ฯลฯ</a:t>
            </a:r>
          </a:p>
          <a:p>
            <a:pPr marL="64008" indent="0">
              <a:buClr>
                <a:schemeClr val="tx2"/>
              </a:buClr>
              <a:buNone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	4.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เป็นประโยชน์ในด้านการสร้างฝันกำลังใจ เช่น ในสงครามโลกครั้งที่2มีผู้วิจัยพบว่ากลุ่มแบบปฐมภูมิในกองทหารช่วยกระตุ้นให้ทหารมีขวัญกำลังใจในการต่อสู้มากขึ้น ฯลฯ</a:t>
            </a:r>
          </a:p>
          <a:p>
            <a:pPr marL="64008" indent="0">
              <a:buClr>
                <a:schemeClr val="tx2"/>
              </a:buClr>
              <a:buNone/>
            </a:pPr>
            <a:r>
              <a:rPr lang="th-TH" sz="280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*กลุ่มปฐมภูมิ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โดยเฉพาะครอบครัว จะมีความสำคัญต่อการสร้างความพึงพอใจแก่บุคคล</a:t>
            </a:r>
            <a:r>
              <a:rPr lang="th-TH" sz="2800" dirty="0" err="1">
                <a:latin typeface="Angsana New" pitchFamily="18" charset="-34"/>
                <a:cs typeface="Angsana New" pitchFamily="18" charset="-34"/>
              </a:rPr>
              <a:t>ได้มาก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ที่สุด เพราะความสัมพันธ์แบบปฐมภูมิทำให้เกิดการพัฒนาด้านบุคลิกภาพ ความมั่นคง และมีสุขภาพจิตดี</a:t>
            </a:r>
          </a:p>
          <a:p>
            <a:pPr marL="64008" indent="0">
              <a:buClr>
                <a:schemeClr val="tx2"/>
              </a:buClr>
              <a:buNone/>
            </a:pPr>
            <a:r>
              <a:rPr lang="th-TH" sz="280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*กลุ่มปฐมภูมิและกลุ่มทุติย</a:t>
            </a:r>
            <a:r>
              <a:rPr lang="th-TH" sz="2800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ภูมิ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จะมีความแตกต่างกันในเรื่องความสัมพันธ์ของคนในกลุ่มมากที่สุดเพราะความสัมพันธ์ในสมาชิกจะมีลักษณะ 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Primary Relationship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ซึ่งประกอบด้วย 3ลักษณะคือ </a:t>
            </a:r>
            <a:r>
              <a:rPr lang="th-TH" sz="28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มีความสัมพันธ์กันในทุกด้าน การติดต่อกันเป็นไปอย่างลึกซึ้ง และสร้าง</a:t>
            </a:r>
            <a:r>
              <a:rPr lang="th-TH" sz="2800" dirty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ความพึงพอแกบุคคล</a:t>
            </a:r>
          </a:p>
          <a:p>
            <a:pPr marL="64008" indent="0">
              <a:buClr>
                <a:schemeClr val="tx2"/>
              </a:buClr>
              <a:buNone/>
            </a:pPr>
            <a:r>
              <a:rPr lang="th-TH" sz="280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2.กลุ่มทุติยภูมิ (</a:t>
            </a:r>
            <a:r>
              <a:rPr lang="en-US" sz="280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Secondary Group)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เป็นกลุ่มที่มีขนาดใหญ่ มีการติดต่อทางสังคมที่ห่างเหินและระยะสั้น การติดต่อสัมพันธ์เป็นตามกฎเกณฑ์ที่สังคมกำหนดหรือตามหน้าที่ ขาดความช่วยเหลือซึ่งกันและกัน ขาดความสนิทสนมคุ้นเคยเป็นส่วนตัว การติดต่อมุ่งให้ได้ประโยชน์มากกว่าความรู้สึกส่วนตัว</a:t>
            </a:r>
            <a:r>
              <a:rPr lang="th-TH" sz="2800" dirty="0">
                <a:solidFill>
                  <a:srgbClr val="2718E8"/>
                </a:solidFill>
                <a:latin typeface="Angsana New" pitchFamily="18" charset="-34"/>
                <a:cs typeface="Angsana New" pitchFamily="18" charset="-34"/>
              </a:rPr>
              <a:t>ความคิดเห็นของกลุ่ม มุ่งที่เหตุผลและประสิทธิภาพ การตัดสินใจใช้เหตุผลมากกว่าอารมณ์</a:t>
            </a:r>
          </a:p>
          <a:p>
            <a:pPr marL="64008" indent="0">
              <a:buClr>
                <a:schemeClr val="tx2"/>
              </a:buClr>
              <a:buFont typeface="Wingdings" pitchFamily="2" charset="2"/>
              <a:buChar char="q"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9900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620688"/>
            <a:ext cx="9144000" cy="42484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-12778"/>
            <a:ext cx="9144000" cy="6870778"/>
          </a:xfrm>
        </p:spPr>
        <p:txBody>
          <a:bodyPr/>
          <a:lstStyle/>
          <a:p>
            <a:pPr marL="64008" indent="0">
              <a:buNone/>
            </a:pPr>
            <a:r>
              <a:rPr lang="th-TH" b="1" dirty="0"/>
              <a:t>กลุ่มทุติยภูมิ แบ่งออกเป็น3รูปแบบ ดังนี้</a:t>
            </a:r>
          </a:p>
          <a:p>
            <a:pPr marL="64008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1.</a:t>
            </a:r>
            <a:r>
              <a:rPr lang="th-TH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กลุ่มสมาคมหรือองค์การ(</a:t>
            </a:r>
            <a:r>
              <a:rPr lang="en-US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Association)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เป็นกลุ่มที่สมาชิกมีจุดมุ่งหมายที่จะกระทำสิ่งใดสิ่งหนึ่งให้บรรลุวัตถุประสงค์ที่ตั้งไว้เช่นสมาคมพ่อค้าไทย องค์การทหารผ่านศึกฯลฯโดยจัดรูปแบบขอกลุ่มจะเป็นทางการ</a:t>
            </a:r>
            <a:r>
              <a:rPr lang="th-TH" sz="280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800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Formal Organization)</a:t>
            </a:r>
            <a:r>
              <a:rPr lang="en-US" sz="2800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ซึ่งมีลักษณะสำคัญคือ การแบ่งงานกันทำ มีการมอบหมายอำนาจ มีสายการติดต่องานและมีการประสานงาน </a:t>
            </a:r>
          </a:p>
          <a:p>
            <a:pPr marL="64008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2.</a:t>
            </a:r>
            <a:r>
              <a:rPr lang="th-TH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กลุ่มชาติพันธุ์(</a:t>
            </a:r>
            <a:r>
              <a:rPr lang="en-US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Ethnic Groups)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เป็นกลุ่มคนที่สมาชิกมีความรู้สึกเป็นพวกเดียวกัน มีประเพณีและวัฒนธรรมเหมือนกัน เช่น ชลกลุ่มน้อยต่างฯลฯ</a:t>
            </a:r>
          </a:p>
          <a:p>
            <a:pPr marL="64008" indent="0">
              <a:buNone/>
            </a:pPr>
            <a:r>
              <a:rPr lang="th-TH" dirty="0">
                <a:latin typeface="Angsana New" pitchFamily="18" charset="-34"/>
                <a:cs typeface="Angsana New" pitchFamily="18" charset="-34"/>
              </a:rPr>
              <a:t>3.</a:t>
            </a:r>
            <a:r>
              <a:rPr lang="th-TH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กลุ่มชนชั้น(</a:t>
            </a:r>
            <a:r>
              <a:rPr lang="en-US" b="1" dirty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Social Class) </a:t>
            </a:r>
            <a:r>
              <a:rPr lang="th-TH" sz="2800" dirty="0">
                <a:latin typeface="Angsana New" pitchFamily="18" charset="-34"/>
                <a:cs typeface="Angsana New" pitchFamily="18" charset="-34"/>
              </a:rPr>
              <a:t>หมายถึง กลุ่มคนที่มีสมาชิกมีบางสิ่งบางอย่างรวมกัน เช่น สถานภาพทางเศรษฐกิจ สังคม ทัศนคติ ความเชื่อ พฤติกรรม ฯลฯ</a:t>
            </a:r>
          </a:p>
          <a:p>
            <a:pPr marL="64008" indent="0">
              <a:buNone/>
            </a:pP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11491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4005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4008" indent="0">
              <a:buNone/>
            </a:pPr>
            <a:r>
              <a:rPr lang="th-TH" dirty="0"/>
              <a:t>3. </a:t>
            </a:r>
            <a:r>
              <a:rPr lang="th-TH" b="1" dirty="0">
                <a:solidFill>
                  <a:srgbClr val="FFC000"/>
                </a:solidFill>
              </a:rPr>
              <a:t>กลุ่มอ้างอิง (</a:t>
            </a:r>
            <a:r>
              <a:rPr lang="en-US" b="1" dirty="0">
                <a:solidFill>
                  <a:srgbClr val="FFC000"/>
                </a:solidFill>
              </a:rPr>
              <a:t>Reference Group)</a:t>
            </a:r>
            <a:r>
              <a:rPr lang="th-TH" dirty="0"/>
              <a:t>หมายถึง กลุ่มคนที่มีแบบแผนของพฤติกรรม ซึ่งอาจเป็นอะไรหรือใครก็ได้ที่เป็นแบบอย่างหรือแนวทางที่คนยึดถือเป็นหลักในการตัดสินใจ หรือเป็นแนวทางในการแสดง ออกของพฤติกรรม เช่น การแต่งกายของดาราวัยรุ่น ภาพยนตร์บางเรื่อง ลัทธิความเชื่อ คำสอน สุภาษิต คติพจน์ วีรบุรุษ สิ่งของ หรือ แม้กระทั่งบุคคลที่เก่งกล้าแต่มีพฤติกรรมที่ละเมิด</a:t>
            </a:r>
            <a:r>
              <a:rPr lang="th-TH" dirty="0" smtClean="0"/>
              <a:t>บรรทัด</a:t>
            </a:r>
            <a:r>
              <a:rPr lang="th-TH" dirty="0"/>
              <a:t>ฐานของสังคม เช่น หัวหน้าโจร หัวหน้าแก๊งวัยรุ่น ฯลฯ</a:t>
            </a:r>
          </a:p>
          <a:p>
            <a:pPr marL="64008" indent="0">
              <a:buNone/>
            </a:pPr>
            <a:r>
              <a:rPr lang="th-TH" dirty="0"/>
              <a:t>*</a:t>
            </a:r>
            <a:r>
              <a:rPr lang="th-TH" b="1" dirty="0">
                <a:solidFill>
                  <a:srgbClr val="FFC000"/>
                </a:solidFill>
              </a:rPr>
              <a:t>ในสังคมปัจจุบันมีแนวโน้มว่ากลุ่มแบบทุติยภูมิจะมีมากขึ้น แต่ก็ยังไม่สามารถทำลายกลุ่มปฐมภูมิลงได้ ซึ่งจากข้อเท็จจริงในสังคมพบว่า กลุ่มแบบปฐมภูมิยังมีความสำคัญอยู่เพราะมนุษย์ยังคงต้องการความใกล้ชิดสนิทสนมและความเข้าอกเข้าใจกัน</a:t>
            </a:r>
          </a:p>
          <a:p>
            <a:pPr marL="64008" indent="0">
              <a:buNone/>
            </a:pPr>
            <a:endParaRPr lang="th-TH" dirty="0"/>
          </a:p>
          <a:p>
            <a:pPr marL="64008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8911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632"/>
            <a:ext cx="8280920" cy="6958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03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025352"/>
            <a:ext cx="8784976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238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 smtClean="0">
                <a:cs typeface="JasmineUPC" pitchFamily="18" charset="-34"/>
              </a:rPr>
              <a:t>             </a:t>
            </a:r>
          </a:p>
          <a:p>
            <a:pPr marL="0" indent="0">
              <a:buNone/>
            </a:pPr>
            <a:r>
              <a:rPr lang="th-TH" sz="2800" dirty="0">
                <a:cs typeface="JasmineUPC" pitchFamily="18" charset="-34"/>
              </a:rPr>
              <a:t> </a:t>
            </a:r>
            <a:r>
              <a:rPr lang="th-TH" sz="2800" dirty="0" smtClean="0">
                <a:cs typeface="JasmineUPC" pitchFamily="18" charset="-34"/>
              </a:rPr>
              <a:t>    </a:t>
            </a:r>
            <a:r>
              <a:rPr lang="en-US" sz="2800" b="1" dirty="0" smtClean="0">
                <a:solidFill>
                  <a:srgbClr val="FF9900"/>
                </a:solidFill>
                <a:cs typeface="JasmineUPC" pitchFamily="18" charset="-34"/>
              </a:rPr>
              <a:t>1.</a:t>
            </a:r>
            <a:r>
              <a:rPr lang="th-TH" sz="2800" b="1" dirty="0" err="1" smtClean="0">
                <a:solidFill>
                  <a:srgbClr val="FF9900"/>
                </a:solidFill>
                <a:cs typeface="JasmineUPC" pitchFamily="18" charset="-34"/>
              </a:rPr>
              <a:t>ออกัส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 </a:t>
            </a:r>
            <a:r>
              <a:rPr lang="th-TH" sz="2800" b="1" dirty="0" err="1" smtClean="0">
                <a:solidFill>
                  <a:srgbClr val="FF9900"/>
                </a:solidFill>
                <a:cs typeface="JasmineUPC" pitchFamily="18" charset="-34"/>
              </a:rPr>
              <a:t>คองท์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 </a:t>
            </a:r>
            <a:r>
              <a:rPr lang="en-US" sz="2000" b="1" dirty="0" smtClean="0">
                <a:solidFill>
                  <a:srgbClr val="FF9900"/>
                </a:solidFill>
                <a:cs typeface="JasmineUPC" pitchFamily="18" charset="-34"/>
              </a:rPr>
              <a:t>(</a:t>
            </a:r>
            <a:r>
              <a:rPr lang="en-US" sz="2000" b="1" dirty="0" err="1" smtClean="0">
                <a:solidFill>
                  <a:srgbClr val="FF9900"/>
                </a:solidFill>
                <a:cs typeface="JasmineUPC" pitchFamily="18" charset="-34"/>
              </a:rPr>
              <a:t>comte</a:t>
            </a:r>
            <a:r>
              <a:rPr lang="en-US" sz="2000" b="1" dirty="0" smtClean="0">
                <a:solidFill>
                  <a:srgbClr val="FF9900"/>
                </a:solidFill>
                <a:cs typeface="JasmineUPC" pitchFamily="18" charset="-34"/>
              </a:rPr>
              <a:t>)</a:t>
            </a:r>
            <a:r>
              <a:rPr lang="th-TH" sz="2000" b="1" dirty="0" smtClean="0">
                <a:solidFill>
                  <a:srgbClr val="FF9900"/>
                </a:solidFill>
                <a:cs typeface="JasmineUPC" pitchFamily="18" charset="-34"/>
              </a:rPr>
              <a:t> 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และ </a:t>
            </a:r>
            <a:r>
              <a:rPr lang="th-TH" sz="2800" b="1" dirty="0" err="1" smtClean="0">
                <a:solidFill>
                  <a:srgbClr val="FF9900"/>
                </a:solidFill>
                <a:cs typeface="JasmineUPC" pitchFamily="18" charset="-34"/>
              </a:rPr>
              <a:t>เฮอร์เบิร์ด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  </a:t>
            </a:r>
            <a:r>
              <a:rPr lang="th-TH" sz="2800" b="1" dirty="0">
                <a:solidFill>
                  <a:srgbClr val="FF9900"/>
                </a:solidFill>
                <a:cs typeface="JasmineUPC" pitchFamily="18" charset="-34"/>
              </a:rPr>
              <a:t>สเปน</a:t>
            </a:r>
            <a:r>
              <a:rPr lang="th-TH" sz="2800" b="1" dirty="0" err="1" smtClean="0">
                <a:solidFill>
                  <a:srgbClr val="FF9900"/>
                </a:solidFill>
                <a:cs typeface="JasmineUPC" pitchFamily="18" charset="-34"/>
              </a:rPr>
              <a:t>เซอร์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 </a:t>
            </a:r>
            <a:r>
              <a:rPr lang="en-US" sz="2000" b="1" dirty="0" smtClean="0">
                <a:solidFill>
                  <a:srgbClr val="FF9900"/>
                </a:solidFill>
                <a:cs typeface="JasmineUPC" pitchFamily="18" charset="-34"/>
              </a:rPr>
              <a:t>(spencer)</a:t>
            </a:r>
            <a:r>
              <a:rPr lang="th-TH" sz="2000" b="1" dirty="0" smtClean="0">
                <a:cs typeface="JasmineUPC" pitchFamily="18" charset="-34"/>
              </a:rPr>
              <a:t> </a:t>
            </a:r>
            <a:r>
              <a:rPr lang="th-TH" sz="2800" b="1" dirty="0" smtClean="0">
                <a:cs typeface="JasmineUPC" pitchFamily="18" charset="-34"/>
              </a:rPr>
              <a:t>ได้พยายาม</a:t>
            </a:r>
          </a:p>
          <a:p>
            <a:pPr marL="0" indent="0">
              <a:buNone/>
            </a:pPr>
            <a:r>
              <a:rPr lang="th-TH" sz="2800" b="1" dirty="0" smtClean="0">
                <a:cs typeface="JasmineUPC" pitchFamily="18" charset="-34"/>
              </a:rPr>
              <a:t>มองสังคมเป็นส่วนรวมโดยพิจารณาศึกษาว่าสังคมเป็นหน่วยของการศึกษาหน่วยหนึ่งซึ่งจะต้องพิจารณารวมๆกันไปในขณะเดียวกันนักสังคมวิทยารุ่นแรกยังให้ความสนใจศึกษาถึงการกำเนิดของสังคม วิวัฒนาการของสังคมและความน่าจะเป็นของสังคมในอนาคตซึ่งแนวคิดได้รับอิทธิพลมาจาก</a:t>
            </a:r>
          </a:p>
          <a:p>
            <a:pPr marL="0" indent="0">
              <a:buNone/>
            </a:pPr>
            <a:r>
              <a:rPr lang="en-US" sz="2800" b="1" dirty="0" smtClean="0">
                <a:cs typeface="JasmineUPC" pitchFamily="18" charset="-34"/>
              </a:rPr>
              <a:t>”</a:t>
            </a:r>
            <a:r>
              <a:rPr lang="th-TH" sz="2800" b="1" dirty="0" smtClean="0">
                <a:cs typeface="JasmineUPC" pitchFamily="18" charset="-34"/>
              </a:rPr>
              <a:t>ทฤษฎีวิวัฒนาการ</a:t>
            </a:r>
            <a:r>
              <a:rPr lang="en-US" sz="2800" b="1" dirty="0" smtClean="0">
                <a:cs typeface="JasmineUPC" pitchFamily="18" charset="-34"/>
              </a:rPr>
              <a:t>”</a:t>
            </a:r>
            <a:r>
              <a:rPr lang="th-TH" sz="2800" b="1" dirty="0" smtClean="0">
                <a:cs typeface="JasmineUPC" pitchFamily="18" charset="-34"/>
              </a:rPr>
              <a:t>ของ </a:t>
            </a:r>
            <a:r>
              <a:rPr lang="th-TH" sz="2800" b="1" dirty="0" err="1" smtClean="0">
                <a:cs typeface="JasmineUPC" pitchFamily="18" charset="-34"/>
              </a:rPr>
              <a:t>ชาร์ลส์</a:t>
            </a:r>
            <a:r>
              <a:rPr lang="th-TH" sz="2800" b="1" dirty="0" smtClean="0">
                <a:cs typeface="JasmineUPC" pitchFamily="18" charset="-34"/>
              </a:rPr>
              <a:t>  </a:t>
            </a:r>
            <a:r>
              <a:rPr lang="th-TH" sz="2800" b="1" dirty="0" err="1">
                <a:cs typeface="JasmineUPC" pitchFamily="18" charset="-34"/>
              </a:rPr>
              <a:t>ด</a:t>
            </a:r>
            <a:r>
              <a:rPr lang="th-TH" sz="2800" b="1" dirty="0" err="1" smtClean="0">
                <a:cs typeface="JasmineUPC" pitchFamily="18" charset="-34"/>
              </a:rPr>
              <a:t>าร์วิน</a:t>
            </a:r>
            <a:r>
              <a:rPr lang="th-TH" sz="2800" b="1" dirty="0" smtClean="0">
                <a:cs typeface="JasmineUPC" pitchFamily="18" charset="-34"/>
              </a:rPr>
              <a:t> </a:t>
            </a:r>
            <a:r>
              <a:rPr lang="en-US" sz="2000" b="1" dirty="0" smtClean="0">
                <a:cs typeface="JasmineUPC" pitchFamily="18" charset="-34"/>
              </a:rPr>
              <a:t>(Charles </a:t>
            </a:r>
            <a:r>
              <a:rPr lang="en-US" sz="2000" b="1" dirty="0" err="1" smtClean="0">
                <a:cs typeface="JasmineUPC" pitchFamily="18" charset="-34"/>
              </a:rPr>
              <a:t>Dawin</a:t>
            </a:r>
            <a:r>
              <a:rPr lang="en-US" sz="2000" b="1" dirty="0" smtClean="0">
                <a:cs typeface="JasmineUPC" pitchFamily="18" charset="-34"/>
              </a:rPr>
              <a:t> )</a:t>
            </a:r>
            <a:endParaRPr lang="th-TH" sz="2000" b="1" dirty="0" smtClean="0">
              <a:cs typeface="JasmineUPC" pitchFamily="18" charset="-34"/>
            </a:endParaRPr>
          </a:p>
          <a:p>
            <a:pPr marL="0" indent="0">
              <a:buNone/>
            </a:pPr>
            <a:r>
              <a:rPr lang="th-TH" sz="2800" b="1" dirty="0" smtClean="0">
                <a:cs typeface="JasmineUPC" pitchFamily="18" charset="-34"/>
              </a:rPr>
              <a:t>นักชีววิทยาชาวอังกฤษ</a:t>
            </a:r>
          </a:p>
          <a:p>
            <a:pPr marL="0" indent="0">
              <a:buNone/>
            </a:pPr>
            <a:r>
              <a:rPr lang="th-TH" sz="2800" b="1" dirty="0" smtClean="0">
                <a:cs typeface="JasmineUPC" pitchFamily="18" charset="-34"/>
              </a:rPr>
              <a:t>    </a:t>
            </a:r>
            <a:endParaRPr lang="en-US" sz="2800" b="1" dirty="0" smtClean="0"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2800" b="1" dirty="0">
                <a:cs typeface="JasmineUPC" pitchFamily="18" charset="-34"/>
              </a:rPr>
              <a:t> </a:t>
            </a:r>
            <a:r>
              <a:rPr lang="en-US" sz="2800" b="1" dirty="0" smtClean="0">
                <a:cs typeface="JasmineUPC" pitchFamily="18" charset="-34"/>
              </a:rPr>
              <a:t>   </a:t>
            </a:r>
            <a:r>
              <a:rPr lang="en-US" sz="2800" b="1" dirty="0" smtClean="0">
                <a:solidFill>
                  <a:srgbClr val="FF9900"/>
                </a:solidFill>
                <a:cs typeface="JasmineUPC" pitchFamily="18" charset="-34"/>
              </a:rPr>
              <a:t>2.</a:t>
            </a:r>
            <a:r>
              <a:rPr lang="th-TH" sz="2800" b="1" dirty="0" err="1" smtClean="0">
                <a:solidFill>
                  <a:srgbClr val="FF9900"/>
                </a:solidFill>
                <a:cs typeface="JasmineUPC" pitchFamily="18" charset="-34"/>
              </a:rPr>
              <a:t>อิ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มิลี </a:t>
            </a:r>
            <a:r>
              <a:rPr lang="th-TH" sz="2800" b="1" dirty="0" err="1" smtClean="0">
                <a:solidFill>
                  <a:srgbClr val="FF9900"/>
                </a:solidFill>
                <a:cs typeface="JasmineUPC" pitchFamily="18" charset="-34"/>
              </a:rPr>
              <a:t>เดอร์ไคม์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 </a:t>
            </a:r>
            <a:r>
              <a:rPr lang="en-US" sz="2000" b="1" dirty="0" smtClean="0">
                <a:solidFill>
                  <a:srgbClr val="FF9900"/>
                </a:solidFill>
                <a:cs typeface="JasmineUPC" pitchFamily="18" charset="-34"/>
              </a:rPr>
              <a:t>(Durkheim)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และ </a:t>
            </a:r>
            <a:r>
              <a:rPr lang="th-TH" sz="2800" b="1" dirty="0" err="1" smtClean="0">
                <a:solidFill>
                  <a:srgbClr val="FF9900"/>
                </a:solidFill>
                <a:cs typeface="JasmineUPC" pitchFamily="18" charset="-34"/>
              </a:rPr>
              <a:t>แมกซ์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 </a:t>
            </a:r>
            <a:r>
              <a:rPr lang="th-TH" sz="2800" b="1" dirty="0" err="1" smtClean="0">
                <a:solidFill>
                  <a:srgbClr val="FF9900"/>
                </a:solidFill>
                <a:cs typeface="JasmineUPC" pitchFamily="18" charset="-34"/>
              </a:rPr>
              <a:t>เว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เบอร์</a:t>
            </a:r>
            <a:r>
              <a:rPr lang="en-US" sz="2000" b="1" dirty="0" smtClean="0">
                <a:solidFill>
                  <a:srgbClr val="FF9900"/>
                </a:solidFill>
                <a:cs typeface="JasmineUPC" pitchFamily="18" charset="-34"/>
              </a:rPr>
              <a:t>(Weber)</a:t>
            </a:r>
            <a:r>
              <a:rPr lang="th-TH" sz="2800" b="1" dirty="0" smtClean="0">
                <a:cs typeface="JasmineUPC" pitchFamily="18" charset="-34"/>
              </a:rPr>
              <a:t>ได้พยายามสร้างหลักการและกฎเกณฑ์ของการศึกษาสังคมให้สมบูรณ์ยิ่งขึ้น โดยพิจารณารายละเอียดหรือระบบความสัมพันธ์ของคนในแง่ต่างๆกันตลอดจนเน้นวิเคราะห์</a:t>
            </a:r>
            <a:r>
              <a:rPr lang="en-US" sz="2800" b="1" dirty="0" smtClean="0">
                <a:cs typeface="JasmineUPC" pitchFamily="18" charset="-34"/>
              </a:rPr>
              <a:t>”</a:t>
            </a:r>
            <a:r>
              <a:rPr lang="th-TH" sz="2800" b="1" dirty="0" smtClean="0">
                <a:cs typeface="JasmineUPC" pitchFamily="18" charset="-34"/>
              </a:rPr>
              <a:t>การกระทำทางสังคม</a:t>
            </a:r>
            <a:r>
              <a:rPr lang="en-US" sz="2800" b="1" dirty="0" smtClean="0">
                <a:cs typeface="JasmineUPC" pitchFamily="18" charset="-34"/>
              </a:rPr>
              <a:t>”</a:t>
            </a:r>
            <a:r>
              <a:rPr lang="en-US" sz="2000" b="1" dirty="0" smtClean="0">
                <a:cs typeface="JasmineUPC" pitchFamily="18" charset="-34"/>
              </a:rPr>
              <a:t>(Social Action)</a:t>
            </a:r>
          </a:p>
        </p:txBody>
      </p:sp>
      <p:sp>
        <p:nvSpPr>
          <p:cNvPr id="6" name="ลูกศรขวา 5"/>
          <p:cNvSpPr/>
          <p:nvPr/>
        </p:nvSpPr>
        <p:spPr>
          <a:xfrm>
            <a:off x="0" y="609118"/>
            <a:ext cx="343922" cy="36004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6802" y="4221088"/>
            <a:ext cx="51752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74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1556792"/>
            <a:ext cx="9144000" cy="367240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4008" indent="0">
              <a:buNone/>
            </a:pPr>
            <a:endParaRPr lang="th-TH" dirty="0" smtClean="0"/>
          </a:p>
          <a:p>
            <a:pPr marL="64008" indent="0">
              <a:buNone/>
            </a:pPr>
            <a:endParaRPr lang="th-TH" dirty="0"/>
          </a:p>
          <a:p>
            <a:pPr marL="64008" indent="0">
              <a:buNone/>
            </a:pPr>
            <a:endParaRPr lang="th-TH" dirty="0" smtClean="0"/>
          </a:p>
          <a:p>
            <a:pPr marL="64008" indent="0">
              <a:buNone/>
            </a:pPr>
            <a:r>
              <a:rPr lang="th-TH" sz="3200" b="1" dirty="0" smtClean="0">
                <a:solidFill>
                  <a:srgbClr val="FFC000"/>
                </a:solidFill>
              </a:rPr>
              <a:t>กลุ่ม</a:t>
            </a:r>
            <a:r>
              <a:rPr lang="th-TH" sz="3200" b="1" dirty="0">
                <a:solidFill>
                  <a:srgbClr val="FFC000"/>
                </a:solidFill>
              </a:rPr>
              <a:t>เรา(</a:t>
            </a:r>
            <a:r>
              <a:rPr lang="en-US" sz="3200" b="1" dirty="0">
                <a:solidFill>
                  <a:srgbClr val="FFC000"/>
                </a:solidFill>
              </a:rPr>
              <a:t>In-group)</a:t>
            </a:r>
            <a:r>
              <a:rPr lang="th-TH" sz="3200" b="1" dirty="0">
                <a:solidFill>
                  <a:srgbClr val="FFC000"/>
                </a:solidFill>
              </a:rPr>
              <a:t>และกลุ่มเขา(</a:t>
            </a:r>
            <a:r>
              <a:rPr lang="en-US" sz="3200" b="1" dirty="0">
                <a:solidFill>
                  <a:srgbClr val="FFC000"/>
                </a:solidFill>
              </a:rPr>
              <a:t>Out-group)</a:t>
            </a:r>
          </a:p>
          <a:p>
            <a:pPr marL="64008" indent="0">
              <a:buNone/>
            </a:pPr>
            <a:r>
              <a:rPr lang="en-US" sz="3200" b="1" dirty="0">
                <a:solidFill>
                  <a:srgbClr val="FFC000"/>
                </a:solidFill>
              </a:rPr>
              <a:t>*</a:t>
            </a:r>
            <a:r>
              <a:rPr lang="th-TH" sz="3200" b="1" dirty="0">
                <a:solidFill>
                  <a:srgbClr val="FFC000"/>
                </a:solidFill>
              </a:rPr>
              <a:t>กลุ่มเรา คือ </a:t>
            </a:r>
            <a:r>
              <a:rPr lang="th-TH" sz="3200" b="1" dirty="0"/>
              <a:t>กลุ่มที่เรามีความรู้สึกเป็นพวกเดียวกับเรา เช่น ครอบครัวเรา </a:t>
            </a:r>
          </a:p>
          <a:p>
            <a:pPr marL="64008" indent="0">
              <a:buNone/>
            </a:pPr>
            <a:r>
              <a:rPr lang="th-TH" sz="3200" b="1" dirty="0"/>
              <a:t>เพื่อนบ้านเรา เพื่อนจังหวัดเดียวกับเรา เพื่อนภาคเดียวกับเรา เพื่อนอาชีพเดียวกับเรา เชื้อชาติเดียวกับเรา ฯลฯ</a:t>
            </a:r>
            <a:r>
              <a:rPr lang="th-TH" sz="3200" b="1" dirty="0">
                <a:solidFill>
                  <a:srgbClr val="FFC000"/>
                </a:solidFill>
              </a:rPr>
              <a:t> ส่วน กลุ่มเขา คือ </a:t>
            </a:r>
            <a:r>
              <a:rPr lang="th-TH" sz="3200" b="1" dirty="0"/>
              <a:t>กลุ่มที่ไม่ใช่พวกเรา</a:t>
            </a:r>
          </a:p>
          <a:p>
            <a:pPr marL="64008" indent="0">
              <a:buNone/>
            </a:pPr>
            <a:r>
              <a:rPr lang="th-TH" sz="3200" b="1" dirty="0">
                <a:solidFill>
                  <a:srgbClr val="FFC000"/>
                </a:solidFill>
              </a:rPr>
              <a:t>กลุ่มแบบปฐมภูมิและทุติยภูมิจะเป็นกลุ่มเราได้ทั้งสิ้น เพราะเราสังกัดอยู่หลายๆกลุ่มทั้งแบบปฐมภูมิและทุติยภูมิ โดยในสังคมจะมีกลุ่มอยู่มากมาย ซึ่งเป็นทั้งกลุ่มเราและกลุ่มเขา</a:t>
            </a:r>
          </a:p>
          <a:p>
            <a:pPr marL="64008" indent="0">
              <a:buNone/>
            </a:pPr>
            <a:endParaRPr lang="th-TH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35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052736"/>
            <a:ext cx="9144000" cy="455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0432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2924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3284984"/>
            <a:ext cx="9144000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4008" indent="0">
              <a:buNone/>
            </a:pPr>
            <a:r>
              <a:rPr lang="th-TH" b="1" dirty="0">
                <a:solidFill>
                  <a:srgbClr val="FFC000"/>
                </a:solidFill>
              </a:rPr>
              <a:t>*ระยะห่างทางสังคม(</a:t>
            </a:r>
            <a:r>
              <a:rPr lang="en-US" b="1" dirty="0">
                <a:solidFill>
                  <a:srgbClr val="FFC000"/>
                </a:solidFill>
              </a:rPr>
              <a:t>Social Distance)</a:t>
            </a:r>
          </a:p>
          <a:p>
            <a:pPr marL="64008" indent="0">
              <a:buNone/>
            </a:pPr>
            <a:r>
              <a:rPr lang="en-US" sz="3200" b="1" dirty="0">
                <a:solidFill>
                  <a:srgbClr val="FFC000"/>
                </a:solidFill>
              </a:rPr>
              <a:t>***</a:t>
            </a:r>
            <a:r>
              <a:rPr lang="th-TH" sz="3200" b="1" dirty="0">
                <a:solidFill>
                  <a:srgbClr val="FFC000"/>
                </a:solidFill>
              </a:rPr>
              <a:t>ระยะห่างทางสังคม:เป็นการวัดระดับของความใกล้ชิดสนิทสนม หรือ </a:t>
            </a:r>
          </a:p>
          <a:p>
            <a:pPr marL="64008" indent="0">
              <a:buNone/>
            </a:pPr>
            <a:r>
              <a:rPr lang="th-TH" sz="3200" b="1" dirty="0">
                <a:solidFill>
                  <a:srgbClr val="FFC000"/>
                </a:solidFill>
              </a:rPr>
              <a:t>การยอมรับ หรืออคติที่เรามีความรู้สึกต่อคนกลุ่มอื่น ซึ่งระยะห่างทางสังคมนำมาใช้วัดความเป็นกลุ่มเรา-กลุ่มเขาได้เป็นอย่างดี โดยผู้ที่บัญญัติศัพท์ทางจิตวิทยาสังคมคำนี้คือ บอ</a:t>
            </a:r>
            <a:r>
              <a:rPr lang="th-TH" sz="3200" b="1" dirty="0" err="1">
                <a:solidFill>
                  <a:srgbClr val="FFC000"/>
                </a:solidFill>
              </a:rPr>
              <a:t>กาดัส</a:t>
            </a:r>
            <a:r>
              <a:rPr lang="th-TH" sz="2800" b="1" dirty="0">
                <a:solidFill>
                  <a:srgbClr val="FFC000"/>
                </a:solidFill>
              </a:rPr>
              <a:t>(</a:t>
            </a:r>
            <a:r>
              <a:rPr lang="en-US" sz="2800" b="1" dirty="0" err="1">
                <a:solidFill>
                  <a:srgbClr val="FFC000"/>
                </a:solidFill>
              </a:rPr>
              <a:t>Bogardus</a:t>
            </a:r>
            <a:r>
              <a:rPr lang="en-US" sz="2800" b="1" dirty="0">
                <a:solidFill>
                  <a:srgbClr val="FFC000"/>
                </a:solidFill>
              </a:rPr>
              <a:t>)</a:t>
            </a:r>
          </a:p>
          <a:p>
            <a:pPr marL="64008" indent="0">
              <a:buNone/>
            </a:pPr>
            <a:endParaRPr lang="th-TH" dirty="0" smtClean="0"/>
          </a:p>
          <a:p>
            <a:pPr marL="64008" indent="0">
              <a:buNone/>
            </a:pPr>
            <a:r>
              <a:rPr lang="th-TH" sz="3600" b="1" dirty="0" smtClean="0">
                <a:solidFill>
                  <a:srgbClr val="FFC000"/>
                </a:solidFill>
              </a:rPr>
              <a:t>ระยะห่าง</a:t>
            </a:r>
            <a:r>
              <a:rPr lang="th-TH" sz="3600" b="1" dirty="0">
                <a:solidFill>
                  <a:srgbClr val="FFC000"/>
                </a:solidFill>
              </a:rPr>
              <a:t>ทางสังคม แบ่งออกเป็น 2 ระดับ คือ</a:t>
            </a:r>
          </a:p>
          <a:p>
            <a:pPr marL="64008" indent="0">
              <a:buNone/>
            </a:pPr>
            <a:r>
              <a:rPr lang="th-TH" sz="3600" b="1" dirty="0">
                <a:solidFill>
                  <a:srgbClr val="FFC000"/>
                </a:solidFill>
              </a:rPr>
              <a:t>*1.ระดับแนวราบ เช่น </a:t>
            </a:r>
            <a:r>
              <a:rPr lang="th-TH" sz="3600" b="1" dirty="0"/>
              <a:t>ความสัมพันธ์ระหว่างสามีภรรยา เพื่อน ญาติพี่น้อง ฯลฯ </a:t>
            </a:r>
          </a:p>
          <a:p>
            <a:pPr marL="64008" indent="0">
              <a:buNone/>
            </a:pPr>
            <a:r>
              <a:rPr lang="th-TH" sz="3600" b="1" dirty="0">
                <a:solidFill>
                  <a:srgbClr val="FFC000"/>
                </a:solidFill>
              </a:rPr>
              <a:t>*2.ระดับแนวดิ่ง   เช่น  </a:t>
            </a:r>
            <a:r>
              <a:rPr lang="th-TH" sz="3600" b="1" dirty="0"/>
              <a:t>ความสัมพันธ์ระหว่างพ่อแม่กับลูก </a:t>
            </a:r>
          </a:p>
          <a:p>
            <a:pPr marL="64008" indent="0">
              <a:buNone/>
            </a:pPr>
            <a:r>
              <a:rPr lang="th-TH" sz="3600" b="1" dirty="0"/>
              <a:t>นายจ้างกับลูกจ้าง ฯลฯ</a:t>
            </a:r>
          </a:p>
          <a:p>
            <a:pPr marL="64008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53559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26369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4008" indent="0">
              <a:buNone/>
            </a:pPr>
            <a:r>
              <a:rPr lang="en-US" sz="3200" b="1" dirty="0" err="1">
                <a:latin typeface="Angsana New" pitchFamily="18" charset="-34"/>
                <a:cs typeface="Angsana New" pitchFamily="18" charset="-34"/>
              </a:rPr>
              <a:t>Gemeinschaft</a:t>
            </a:r>
            <a:r>
              <a:rPr lang="en-US" sz="3200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>
                <a:latin typeface="Angsana New" pitchFamily="18" charset="-34"/>
                <a:cs typeface="Angsana New" pitchFamily="18" charset="-34"/>
              </a:rPr>
              <a:t>และ </a:t>
            </a:r>
            <a:r>
              <a:rPr lang="en-US" sz="3200" b="1" dirty="0" err="1">
                <a:latin typeface="Angsana New" pitchFamily="18" charset="-34"/>
                <a:cs typeface="Angsana New" pitchFamily="18" charset="-34"/>
              </a:rPr>
              <a:t>Gesellschaft</a:t>
            </a:r>
            <a:endParaRPr lang="en-US" sz="3200" b="1" dirty="0">
              <a:latin typeface="Angsana New" pitchFamily="18" charset="-34"/>
              <a:cs typeface="Angsana New" pitchFamily="18" charset="-34"/>
            </a:endParaRPr>
          </a:p>
          <a:p>
            <a:pPr marL="64008" indent="0">
              <a:buNone/>
            </a:pPr>
            <a:r>
              <a:rPr lang="en-US" b="1" dirty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b="1" dirty="0" err="1">
                <a:latin typeface="Angsana New" pitchFamily="18" charset="-34"/>
                <a:cs typeface="Angsana New" pitchFamily="18" charset="-34"/>
              </a:rPr>
              <a:t>เฟอร์ดินันด์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err="1">
                <a:latin typeface="Angsana New" pitchFamily="18" charset="-34"/>
                <a:cs typeface="Angsana New" pitchFamily="18" charset="-34"/>
              </a:rPr>
              <a:t>ทอนนีส์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Ferdinand </a:t>
            </a:r>
            <a:r>
              <a:rPr lang="en-US" b="1" dirty="0" err="1">
                <a:latin typeface="Angsana New" pitchFamily="18" charset="-34"/>
                <a:cs typeface="Angsana New" pitchFamily="18" charset="-34"/>
              </a:rPr>
              <a:t>Tonnies</a:t>
            </a:r>
            <a:r>
              <a:rPr lang="en-US" b="1" dirty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b="1" dirty="0">
                <a:latin typeface="Angsana New" pitchFamily="18" charset="-34"/>
                <a:cs typeface="Angsana New" pitchFamily="18" charset="-34"/>
              </a:rPr>
              <a:t>นักสังคมวิทยา</a:t>
            </a:r>
          </a:p>
          <a:p>
            <a:pPr marL="64008" indent="0">
              <a:buNone/>
            </a:pPr>
            <a:r>
              <a:rPr lang="th-TH" b="1" dirty="0">
                <a:latin typeface="Angsana New" pitchFamily="18" charset="-34"/>
                <a:cs typeface="Angsana New" pitchFamily="18" charset="-34"/>
              </a:rPr>
              <a:t>ชาวเยอรมัน เป็นผู้ที่บัญญัติศัพท์คำ2คำนี้ โดยให้ความหมายไว้อย่างหยาบๆว่า</a:t>
            </a:r>
            <a:r>
              <a:rPr lang="en-US" sz="2800" b="1" dirty="0" err="1">
                <a:latin typeface="AngsanaUPC" pitchFamily="18" charset="-34"/>
                <a:cs typeface="AngsanaUPC" pitchFamily="18" charset="-34"/>
              </a:rPr>
              <a:t>Gemeinschaft</a:t>
            </a:r>
            <a:r>
              <a:rPr lang="en-US" sz="2800" b="1" dirty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3200" b="1" dirty="0">
                <a:latin typeface="AngsanaUPC" pitchFamily="18" charset="-34"/>
                <a:cs typeface="AngsanaUPC" pitchFamily="18" charset="-34"/>
              </a:rPr>
              <a:t>(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เก</a:t>
            </a:r>
            <a:r>
              <a:rPr lang="th-TH" sz="3200" b="1" dirty="0" err="1">
                <a:latin typeface="AngsanaUPC" pitchFamily="18" charset="-34"/>
                <a:cs typeface="AngsanaUPC" pitchFamily="18" charset="-34"/>
              </a:rPr>
              <a:t>ไมน์ซาฟ</a:t>
            </a:r>
            <a:r>
              <a:rPr lang="th-TH" sz="3200" b="1" dirty="0">
                <a:latin typeface="AngsanaUPC" pitchFamily="18" charset="-34"/>
                <a:cs typeface="AngsanaUPC" pitchFamily="18" charset="-34"/>
              </a:rPr>
              <a:t>)</a:t>
            </a:r>
            <a:r>
              <a:rPr lang="th-TH" sz="2800" b="1" dirty="0">
                <a:latin typeface="AngsanaUPC" pitchFamily="18" charset="-34"/>
                <a:cs typeface="AngsanaUPC" pitchFamily="18" charset="-34"/>
              </a:rPr>
              <a:t>คือชุมชน (</a:t>
            </a:r>
            <a:r>
              <a:rPr lang="en-US" sz="2800" b="1" dirty="0">
                <a:latin typeface="AngsanaUPC" pitchFamily="18" charset="-34"/>
                <a:cs typeface="AngsanaUPC" pitchFamily="18" charset="-34"/>
              </a:rPr>
              <a:t>community)</a:t>
            </a:r>
          </a:p>
          <a:p>
            <a:pPr marL="64008" indent="0">
              <a:buNone/>
            </a:pPr>
            <a:r>
              <a:rPr lang="th-TH" sz="2800" b="1" dirty="0">
                <a:latin typeface="AngsanaUPC" pitchFamily="18" charset="-34"/>
                <a:cs typeface="AngsanaUPC" pitchFamily="18" charset="-34"/>
              </a:rPr>
              <a:t>และ </a:t>
            </a:r>
            <a:r>
              <a:rPr lang="en-US" sz="2800" b="1" dirty="0" err="1">
                <a:latin typeface="AngsanaUPC" pitchFamily="18" charset="-34"/>
                <a:cs typeface="AngsanaUPC" pitchFamily="18" charset="-34"/>
              </a:rPr>
              <a:t>Gesellschaft</a:t>
            </a:r>
            <a:r>
              <a:rPr lang="en-US" sz="2800" b="1" dirty="0">
                <a:latin typeface="AngsanaUPC" pitchFamily="18" charset="-34"/>
                <a:cs typeface="AngsanaUPC" pitchFamily="18" charset="-34"/>
              </a:rPr>
              <a:t> (</a:t>
            </a:r>
            <a:r>
              <a:rPr lang="th-TH" sz="2800" b="1" dirty="0">
                <a:latin typeface="AngsanaUPC" pitchFamily="18" charset="-34"/>
                <a:cs typeface="AngsanaUPC" pitchFamily="18" charset="-34"/>
              </a:rPr>
              <a:t>เกเซลล์</a:t>
            </a:r>
            <a:r>
              <a:rPr lang="th-TH" sz="2800" b="1" dirty="0" err="1">
                <a:latin typeface="AngsanaUPC" pitchFamily="18" charset="-34"/>
                <a:cs typeface="AngsanaUPC" pitchFamily="18" charset="-34"/>
              </a:rPr>
              <a:t>ซาฟ</a:t>
            </a:r>
            <a:r>
              <a:rPr lang="th-TH" sz="2800" b="1" dirty="0">
                <a:latin typeface="AngsanaUPC" pitchFamily="18" charset="-34"/>
                <a:cs typeface="AngsanaUPC" pitchFamily="18" charset="-34"/>
              </a:rPr>
              <a:t>)คือ สังคม (</a:t>
            </a:r>
            <a:r>
              <a:rPr lang="en-US" sz="2800" b="1" dirty="0">
                <a:latin typeface="AngsanaUPC" pitchFamily="18" charset="-34"/>
                <a:cs typeface="AngsanaUPC" pitchFamily="18" charset="-34"/>
              </a:rPr>
              <a:t>Society)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88" y="2636912"/>
            <a:ext cx="7416824" cy="422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938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0" y="1484784"/>
            <a:ext cx="9144000" cy="3456384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4008" indent="0">
              <a:buNone/>
            </a:pPr>
            <a:endParaRPr lang="th-TH" dirty="0" smtClean="0"/>
          </a:p>
          <a:p>
            <a:pPr marL="64008" indent="0">
              <a:buNone/>
            </a:pPr>
            <a:endParaRPr lang="th-TH" dirty="0"/>
          </a:p>
          <a:p>
            <a:pPr marL="64008" indent="0">
              <a:buNone/>
            </a:pPr>
            <a:endParaRPr lang="th-TH" dirty="0" smtClean="0"/>
          </a:p>
          <a:p>
            <a:pPr marL="64008" indent="0">
              <a:buNone/>
            </a:pPr>
            <a:endParaRPr lang="th-TH" dirty="0"/>
          </a:p>
          <a:p>
            <a:pPr marL="64008" indent="0">
              <a:buNone/>
            </a:pPr>
            <a:r>
              <a:rPr lang="th-TH" sz="3600" b="1" dirty="0" smtClean="0">
                <a:solidFill>
                  <a:srgbClr val="FFC000"/>
                </a:solidFill>
              </a:rPr>
              <a:t>*</a:t>
            </a:r>
            <a:r>
              <a:rPr lang="th-TH" sz="3600" b="1" dirty="0">
                <a:solidFill>
                  <a:srgbClr val="FFC000"/>
                </a:solidFill>
              </a:rPr>
              <a:t>*การศึกษาเรื่องกลุ่มคน ก็คือ </a:t>
            </a:r>
            <a:r>
              <a:rPr lang="th-TH" sz="3600" b="1" dirty="0"/>
              <a:t>การศึกษาสังคมทั้งสังคมนั่นเอง เพราะศึกษาตั้งแต่ขนาดเล็ก(ครอบครัว)จนถึงขนาดใหญ่(ระดับภูมิภาค ระดับประเทศ)ซึ่งการศึกษาจะศึกษาทั้งกลุ่มที่เป็นระเบียบและกลุ่มที่ขาดระเบียบ อันได้แก่ กลุ่มพฤติกรรมร่วมต่างๆเช่น ฝูงชน มวลชน สาธารณชน ขบวนการทางสังคม ฯลฯ</a:t>
            </a:r>
          </a:p>
          <a:p>
            <a:pPr marL="64008" indent="0">
              <a:buNone/>
            </a:pPr>
            <a:endParaRPr lang="th-TH" sz="3600" b="1" dirty="0"/>
          </a:p>
          <a:p>
            <a:pPr marL="64008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47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2420888"/>
            <a:ext cx="9144000" cy="24482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29400"/>
          </a:xfrm>
        </p:spPr>
        <p:txBody>
          <a:bodyPr/>
          <a:lstStyle/>
          <a:p>
            <a:pPr marL="64008" indent="0" algn="ctr">
              <a:buNone/>
            </a:pPr>
            <a:endParaRPr lang="th-TH" dirty="0" smtClean="0"/>
          </a:p>
          <a:p>
            <a:pPr marL="64008" indent="0" algn="ctr">
              <a:buNone/>
            </a:pPr>
            <a:endParaRPr lang="th-TH" dirty="0"/>
          </a:p>
          <a:p>
            <a:pPr marL="64008" indent="0" algn="ctr">
              <a:buNone/>
            </a:pPr>
            <a:endParaRPr lang="th-TH" dirty="0" smtClean="0"/>
          </a:p>
          <a:p>
            <a:pPr marL="64008" indent="0" algn="ctr">
              <a:buNone/>
            </a:pPr>
            <a:endParaRPr lang="th-TH" dirty="0"/>
          </a:p>
          <a:p>
            <a:pPr marL="64008" indent="0" algn="ctr">
              <a:buNone/>
            </a:pPr>
            <a:endParaRPr lang="th-TH" dirty="0" smtClean="0"/>
          </a:p>
          <a:p>
            <a:pPr marL="64008" indent="0" algn="ctr">
              <a:buNone/>
            </a:pPr>
            <a:r>
              <a:rPr lang="th-TH" sz="4800" b="1" dirty="0" smtClean="0">
                <a:solidFill>
                  <a:schemeClr val="bg1"/>
                </a:solidFill>
              </a:rPr>
              <a:t>บทที่</a:t>
            </a:r>
            <a:r>
              <a:rPr lang="en-US" sz="4800" b="1" dirty="0" smtClean="0">
                <a:solidFill>
                  <a:schemeClr val="bg1"/>
                </a:solidFill>
              </a:rPr>
              <a:t>5</a:t>
            </a:r>
          </a:p>
          <a:p>
            <a:pPr marL="64008" indent="0" algn="ctr">
              <a:buNone/>
            </a:pPr>
            <a:r>
              <a:rPr lang="th-TH" sz="4800" b="1" dirty="0" smtClean="0">
                <a:solidFill>
                  <a:schemeClr val="bg1"/>
                </a:solidFill>
              </a:rPr>
              <a:t>ครอบครัว</a:t>
            </a:r>
            <a:endParaRPr lang="th-TH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47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53000">
              <a:schemeClr val="bg1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177281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4437112"/>
            <a:ext cx="9144000" cy="22322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th-TH" b="1" dirty="0"/>
              <a:t>ความสัมพันธ์อันแบบแน่นใกล้ชิดระหว่างสมาชิกในครอบครัวเป็นความสัมพันธ์แบบกลุ่มปฐมภูมิ</a:t>
            </a:r>
            <a:r>
              <a:rPr lang="th-TH" sz="2400" b="1" dirty="0"/>
              <a:t>(</a:t>
            </a:r>
            <a:r>
              <a:rPr lang="en-US" sz="2400" b="1" dirty="0"/>
              <a:t>Primary Group ) </a:t>
            </a:r>
            <a:r>
              <a:rPr lang="th-TH" b="1" dirty="0" smtClean="0"/>
              <a:t>หรือ กลุ่ม</a:t>
            </a:r>
            <a:r>
              <a:rPr lang="th-TH" b="1" dirty="0"/>
              <a:t>วงใน </a:t>
            </a:r>
            <a:r>
              <a:rPr lang="th-TH" sz="2400" b="1" dirty="0"/>
              <a:t>(</a:t>
            </a:r>
            <a:r>
              <a:rPr lang="en-US" sz="2400" b="1" dirty="0"/>
              <a:t>In  Group) </a:t>
            </a:r>
            <a:r>
              <a:rPr lang="th-TH" b="1" dirty="0"/>
              <a:t>คือ เริ่มจากบุคคลที่ใกล้ชิดภายในครอบครัวก่อนแล้วจึงขยายเป็นวงกว้างออกไปสู่กลุ่มอื่นๆตามความสนิทสนมและความห่างเหิน</a:t>
            </a:r>
            <a:r>
              <a:rPr lang="th-TH" b="1" dirty="0" smtClean="0"/>
              <a:t>กัน</a:t>
            </a:r>
          </a:p>
          <a:p>
            <a:pPr marL="64008" indent="0">
              <a:buNone/>
            </a:pPr>
            <a:r>
              <a:rPr lang="th-TH" sz="3200" b="1" u="sng" dirty="0">
                <a:solidFill>
                  <a:srgbClr val="FFC000"/>
                </a:solidFill>
              </a:rPr>
              <a:t>1.ลักษณะความเป็นสถาบันของครอบครัวในทางสังคมวิทยามี 3 ประการ </a:t>
            </a:r>
          </a:p>
          <a:p>
            <a:pPr marL="64008" indent="0">
              <a:buNone/>
            </a:pPr>
            <a:r>
              <a:rPr lang="th-TH" sz="3200" b="1" dirty="0">
                <a:solidFill>
                  <a:srgbClr val="C00000"/>
                </a:solidFill>
              </a:rPr>
              <a:t>1.1ครอบครัวเป็นสถาบันทางสังคมสถาบันหนึ่ง </a:t>
            </a:r>
            <a:r>
              <a:rPr lang="th-TH" sz="3200" b="1" dirty="0"/>
              <a:t>ที่มีรูปแบบเป็นกระสวนทางพฤติกรรม</a:t>
            </a:r>
          </a:p>
          <a:p>
            <a:pPr marL="64008" indent="0">
              <a:buNone/>
            </a:pPr>
            <a:r>
              <a:rPr lang="th-TH" sz="3200" b="1" dirty="0">
                <a:solidFill>
                  <a:srgbClr val="C00000"/>
                </a:solidFill>
              </a:rPr>
              <a:t>1.2ครอบครัวเป็นสถาบันที่เก่าแก่ที่สุดของสังคม </a:t>
            </a:r>
            <a:r>
              <a:rPr lang="th-TH" sz="3200" b="1" dirty="0"/>
              <a:t>ซึ่งเป็นสถาบันที่มีมาพร้อมกับมนุษย์</a:t>
            </a:r>
          </a:p>
          <a:p>
            <a:pPr marL="64008" indent="0">
              <a:buNone/>
            </a:pPr>
            <a:r>
              <a:rPr lang="th-TH" sz="3200" b="1" dirty="0">
                <a:solidFill>
                  <a:srgbClr val="C00000"/>
                </a:solidFill>
              </a:rPr>
              <a:t>1.3ครอบครัวจัดเป็นสถาบันสากล </a:t>
            </a:r>
            <a:r>
              <a:rPr lang="th-TH" sz="3200" b="1" dirty="0"/>
              <a:t>เนื่องจากมีปรากฏในทุกสังคม</a:t>
            </a:r>
          </a:p>
          <a:p>
            <a:pPr marL="64008" indent="0">
              <a:buNone/>
            </a:pPr>
            <a:r>
              <a:rPr lang="th-TH" sz="3200" b="1" u="sng" dirty="0">
                <a:solidFill>
                  <a:srgbClr val="FFC000"/>
                </a:solidFill>
              </a:rPr>
              <a:t>2.แนวการศึกษาครอบครัว</a:t>
            </a:r>
          </a:p>
          <a:p>
            <a:pPr marL="64008" indent="0">
              <a:buNone/>
            </a:pPr>
            <a:r>
              <a:rPr lang="th-TH" sz="3200" b="1" dirty="0">
                <a:solidFill>
                  <a:srgbClr val="FFC000"/>
                </a:solidFill>
              </a:rPr>
              <a:t>แนวการศึกษาครอบครัว แบ่งออกเป็น 2 แนว ดังนี้</a:t>
            </a:r>
          </a:p>
          <a:p>
            <a:pPr marL="64008" indent="0">
              <a:buNone/>
            </a:pPr>
            <a:r>
              <a:rPr lang="th-TH" sz="3200" b="1" dirty="0"/>
              <a:t>แนวสังคมศาสตร์ เป็นหลักวิชาที่ต้องศึกษาเน้นหนักถึงความเกี่ยวข้องสัมพันธ์กันทางสังคม คือ การอยู่รวมกันของคนโดยวิวัฒนาการการแสดงออกทางพฤติกรรม</a:t>
            </a:r>
          </a:p>
          <a:p>
            <a:pPr marL="64008" indent="0">
              <a:buNone/>
            </a:pPr>
            <a:r>
              <a:rPr lang="th-TH" sz="3200" b="1" dirty="0"/>
              <a:t>ตลอดจนการมีความรู้สึกต่อบุคคล</a:t>
            </a:r>
          </a:p>
          <a:p>
            <a:pPr marL="64008" indent="0">
              <a:buNone/>
            </a:pPr>
            <a:endParaRPr lang="th-TH" sz="3200" b="1" dirty="0"/>
          </a:p>
        </p:txBody>
      </p:sp>
    </p:spTree>
    <p:extLst>
      <p:ext uri="{BB962C8B-B14F-4D97-AF65-F5344CB8AC3E}">
        <p14:creationId xmlns:p14="http://schemas.microsoft.com/office/powerpoint/2010/main" val="375801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836712"/>
            <a:ext cx="9144000" cy="47525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6064" y="-162"/>
            <a:ext cx="9127936" cy="6957392"/>
          </a:xfrm>
        </p:spPr>
        <p:txBody>
          <a:bodyPr/>
          <a:lstStyle/>
          <a:p>
            <a:pPr marL="64008" indent="0">
              <a:buNone/>
            </a:pPr>
            <a:endParaRPr lang="en-US" dirty="0" smtClean="0"/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r>
              <a:rPr lang="th-TH" sz="3200" b="1" dirty="0" smtClean="0"/>
              <a:t>1 </a:t>
            </a:r>
            <a:r>
              <a:rPr lang="th-TH" sz="3200" b="1" dirty="0">
                <a:solidFill>
                  <a:srgbClr val="FFC000"/>
                </a:solidFill>
              </a:rPr>
              <a:t>ด้านมานุษยวิทยา</a:t>
            </a:r>
            <a:r>
              <a:rPr lang="th-TH" sz="3200" b="1" dirty="0"/>
              <a:t>:เป็นการศึกษาครอบครัวโดยเริ่มจากการที่หญิงหนึ่งคนหรือมากกว่านั้นอยู่ร่วมกับชายหนึ่งคนหรือมากกว่านั้น และมีบุตรด้วยกัน</a:t>
            </a:r>
          </a:p>
          <a:p>
            <a:pPr marL="64008" indent="0">
              <a:buNone/>
            </a:pPr>
            <a:r>
              <a:rPr lang="th-TH" sz="3200" b="1" dirty="0" smtClean="0"/>
              <a:t>2</a:t>
            </a:r>
            <a:r>
              <a:rPr lang="th-TH" sz="3200" b="1" dirty="0" smtClean="0">
                <a:solidFill>
                  <a:srgbClr val="FFC000"/>
                </a:solidFill>
              </a:rPr>
              <a:t>ด้าน</a:t>
            </a:r>
            <a:r>
              <a:rPr lang="th-TH" sz="3200" b="1" dirty="0">
                <a:solidFill>
                  <a:srgbClr val="FFC000"/>
                </a:solidFill>
              </a:rPr>
              <a:t>สังคมวิทยา</a:t>
            </a:r>
            <a:r>
              <a:rPr lang="th-TH" sz="3200" b="1" dirty="0"/>
              <a:t>:ถือว่าครอบครัวเป็นเรื่องของการสร้างหมู่คณะในกลุ่มย่อย เพื่อการอยู่รอดในการดำเนินชีวิต อันเป็นรูปแบบของการอยู่ร่วมกันในรูปของการอยู่เฉพาะกลุ่มเฉพาะพวกของตนเองของแต่ละสังคมซึ่งเป็น</a:t>
            </a:r>
            <a:r>
              <a:rPr lang="th-TH" sz="3200" b="1" dirty="0" err="1"/>
              <a:t>ประดิษฐ</a:t>
            </a:r>
            <a:r>
              <a:rPr lang="th-TH" sz="3200" b="1" dirty="0"/>
              <a:t>กรรมทางสังคมประการหนึ่ง ถือเป็นการสร้างกลุ่มพิเศษซึ่งมีพ่อแม่ลูก</a:t>
            </a:r>
          </a:p>
          <a:p>
            <a:pPr marL="64008" indent="0">
              <a:buNone/>
            </a:pPr>
            <a:r>
              <a:rPr lang="th-TH" sz="3200" b="1" dirty="0" smtClean="0"/>
              <a:t>3</a:t>
            </a:r>
            <a:r>
              <a:rPr lang="th-TH" sz="3200" b="1" dirty="0" smtClean="0">
                <a:solidFill>
                  <a:srgbClr val="FFC000"/>
                </a:solidFill>
              </a:rPr>
              <a:t>ด้าน</a:t>
            </a:r>
            <a:r>
              <a:rPr lang="th-TH" sz="3200" b="1" dirty="0">
                <a:solidFill>
                  <a:srgbClr val="FFC000"/>
                </a:solidFill>
              </a:rPr>
              <a:t>จิตวิทยา</a:t>
            </a:r>
            <a:r>
              <a:rPr lang="th-TH" sz="3200" b="1" dirty="0"/>
              <a:t>:ถือว่าครอบครัวนั้นเน้นความสัมพันธ์ระหว่างสมาชิกของตนมากที่สุดโดยสมาชิกของตนมากที่สุดโดยสมาชิกแต่ละคนต่างมีความสัมพันธ์ทางใจกันมาก</a:t>
            </a:r>
          </a:p>
          <a:p>
            <a:pPr marL="64008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4897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0" y="0"/>
            <a:ext cx="9144000" cy="170080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-13063" y="1484785"/>
            <a:ext cx="9144000" cy="23762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-13063" y="3986768"/>
            <a:ext cx="9144000" cy="1872208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4008" indent="0">
              <a:buNone/>
            </a:pPr>
            <a:r>
              <a:rPr lang="th-TH" b="1" dirty="0" smtClean="0"/>
              <a:t>แนว</a:t>
            </a:r>
            <a:r>
              <a:rPr lang="th-TH" b="1" dirty="0"/>
              <a:t>สุขศาสตร์ เป็นแนวเพื่อประโยชน์แก่ตนเองและผู้อื่นมักมุ่งที่ตนเองเป็นหลัก ดังนี้</a:t>
            </a:r>
          </a:p>
          <a:p>
            <a:pPr marL="64008" indent="0">
              <a:buNone/>
            </a:pPr>
            <a:r>
              <a:rPr lang="th-TH" b="1" dirty="0" smtClean="0"/>
              <a:t>เพศศึกษา </a:t>
            </a:r>
            <a:r>
              <a:rPr lang="th-TH" b="1" dirty="0"/>
              <a:t>(</a:t>
            </a:r>
            <a:r>
              <a:rPr lang="en-US" b="1" dirty="0"/>
              <a:t>Sex Education) </a:t>
            </a:r>
            <a:r>
              <a:rPr lang="th-TH" b="1" dirty="0"/>
              <a:t>เป็นการศึกษาที่เน้นให้บุคคลรู้จักตัวเองมากที่สุดโดยศึกษาในด้าน</a:t>
            </a:r>
          </a:p>
          <a:p>
            <a:pPr marL="64008" indent="0">
              <a:buNone/>
            </a:pPr>
            <a:r>
              <a:rPr lang="th-TH" b="1" dirty="0">
                <a:solidFill>
                  <a:srgbClr val="FFC000"/>
                </a:solidFill>
              </a:rPr>
              <a:t>-	กาย</a:t>
            </a:r>
            <a:r>
              <a:rPr lang="th-TH" b="1" dirty="0" smtClean="0">
                <a:solidFill>
                  <a:srgbClr val="FFC000"/>
                </a:solidFill>
              </a:rPr>
              <a:t>วิภาค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th-TH" b="1" dirty="0" smtClean="0">
                <a:solidFill>
                  <a:srgbClr val="FFC000"/>
                </a:solidFill>
              </a:rPr>
              <a:t>: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th-TH" b="1" dirty="0" smtClean="0">
                <a:solidFill>
                  <a:srgbClr val="FFC000"/>
                </a:solidFill>
              </a:rPr>
              <a:t>เปลี่ยนแปลง</a:t>
            </a:r>
            <a:r>
              <a:rPr lang="th-TH" b="1" dirty="0">
                <a:solidFill>
                  <a:srgbClr val="FFC000"/>
                </a:solidFill>
              </a:rPr>
              <a:t>ทางร่างกายตามเพศและวัย</a:t>
            </a:r>
          </a:p>
          <a:p>
            <a:pPr marL="64008" indent="0">
              <a:buNone/>
            </a:pPr>
            <a:r>
              <a:rPr lang="th-TH" b="1" dirty="0" smtClean="0">
                <a:solidFill>
                  <a:srgbClr val="FFC000"/>
                </a:solidFill>
              </a:rPr>
              <a:t>-	จิตวิทยา</a:t>
            </a:r>
            <a:r>
              <a:rPr lang="en-US" b="1" dirty="0" smtClean="0">
                <a:solidFill>
                  <a:srgbClr val="FFC000"/>
                </a:solidFill>
              </a:rPr>
              <a:t>  </a:t>
            </a:r>
            <a:r>
              <a:rPr lang="th-TH" b="1" dirty="0" smtClean="0">
                <a:solidFill>
                  <a:srgbClr val="FFC000"/>
                </a:solidFill>
              </a:rPr>
              <a:t>: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th-TH" b="1" dirty="0" smtClean="0">
                <a:solidFill>
                  <a:srgbClr val="FFC000"/>
                </a:solidFill>
              </a:rPr>
              <a:t>ศึกษาถึง</a:t>
            </a:r>
            <a:r>
              <a:rPr lang="th-TH" b="1" dirty="0">
                <a:solidFill>
                  <a:srgbClr val="FFC000"/>
                </a:solidFill>
              </a:rPr>
              <a:t>ความเปลี่ยนแปลงทางอารมณ์ตามเพศและวัย</a:t>
            </a:r>
          </a:p>
          <a:p>
            <a:pPr marL="64008" indent="0">
              <a:buNone/>
            </a:pPr>
            <a:r>
              <a:rPr lang="th-TH" b="1" dirty="0">
                <a:solidFill>
                  <a:srgbClr val="FFC000"/>
                </a:solidFill>
              </a:rPr>
              <a:t>-	สังคม</a:t>
            </a:r>
            <a:r>
              <a:rPr lang="th-TH" b="1" dirty="0" smtClean="0">
                <a:solidFill>
                  <a:srgbClr val="FFC000"/>
                </a:solidFill>
              </a:rPr>
              <a:t>วิทยา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th-TH" b="1" dirty="0" smtClean="0">
                <a:solidFill>
                  <a:srgbClr val="FFC000"/>
                </a:solidFill>
              </a:rPr>
              <a:t>: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th-TH" b="1" dirty="0" smtClean="0">
                <a:solidFill>
                  <a:srgbClr val="FFC000"/>
                </a:solidFill>
              </a:rPr>
              <a:t>ศึกษ</a:t>
            </a:r>
            <a:r>
              <a:rPr lang="th-TH" b="1" dirty="0">
                <a:solidFill>
                  <a:srgbClr val="FFC000"/>
                </a:solidFill>
                <a:cs typeface="FreesiaUPC" pitchFamily="34" charset="-34"/>
              </a:rPr>
              <a:t>า</a:t>
            </a:r>
            <a:r>
              <a:rPr lang="th-TH" b="1" dirty="0" smtClean="0">
                <a:solidFill>
                  <a:srgbClr val="FFC000"/>
                </a:solidFill>
              </a:rPr>
              <a:t>ถึง</a:t>
            </a:r>
            <a:r>
              <a:rPr lang="th-TH" b="1" dirty="0">
                <a:solidFill>
                  <a:srgbClr val="FFC000"/>
                </a:solidFill>
              </a:rPr>
              <a:t>ความแตกต่างด้านโครงสร้างระหว่างเพศชายและหญิง</a:t>
            </a:r>
          </a:p>
          <a:p>
            <a:pPr marL="64008" indent="0">
              <a:buNone/>
            </a:pPr>
            <a:r>
              <a:rPr lang="th-TH" b="1" dirty="0">
                <a:solidFill>
                  <a:srgbClr val="FFC000"/>
                </a:solidFill>
              </a:rPr>
              <a:t>-	สรีรวิทยา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th-TH" b="1" dirty="0">
                <a:solidFill>
                  <a:srgbClr val="FFC000"/>
                </a:solidFill>
              </a:rPr>
              <a:t>: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th-TH" b="1" dirty="0" smtClean="0">
                <a:solidFill>
                  <a:srgbClr val="FFC000"/>
                </a:solidFill>
              </a:rPr>
              <a:t>ศึกษาถึง</a:t>
            </a:r>
            <a:r>
              <a:rPr lang="th-TH" b="1" dirty="0">
                <a:solidFill>
                  <a:srgbClr val="FFC000"/>
                </a:solidFill>
              </a:rPr>
              <a:t>การอยู่ร่วมกันในสังคม</a:t>
            </a:r>
          </a:p>
          <a:p>
            <a:pPr marL="64008" indent="0">
              <a:buNone/>
            </a:pPr>
            <a:endParaRPr lang="th-TH" b="1" dirty="0" smtClean="0"/>
          </a:p>
          <a:p>
            <a:pPr marL="64008" indent="0">
              <a:buNone/>
            </a:pPr>
            <a:r>
              <a:rPr lang="th-TH" b="1" dirty="0" smtClean="0"/>
              <a:t>เพศสัมพันธ์ </a:t>
            </a:r>
            <a:r>
              <a:rPr lang="th-TH" b="1" dirty="0"/>
              <a:t>(</a:t>
            </a:r>
            <a:r>
              <a:rPr lang="en-US" b="1" dirty="0"/>
              <a:t>Sex Relation)</a:t>
            </a:r>
            <a:r>
              <a:rPr lang="th-TH" b="1" dirty="0"/>
              <a:t>เป็นการศึกษาถึงการอยู่ร่วมกันกับคนอื่นที่ต่างเพศกันฉันสามีภรรยาจะพึงปฏิบัติต่อกันอย่างไรในด้านเพศสัมพันธ์</a:t>
            </a:r>
          </a:p>
          <a:p>
            <a:pPr marL="64008" indent="0">
              <a:buNone/>
            </a:pPr>
            <a:endParaRPr lang="en-US" dirty="0" smtClean="0"/>
          </a:p>
          <a:p>
            <a:pPr marL="64008" indent="0">
              <a:buNone/>
            </a:pPr>
            <a:endParaRPr lang="en-US" dirty="0"/>
          </a:p>
          <a:p>
            <a:pPr marL="64008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2491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249289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0" y="0"/>
            <a:ext cx="3000364" cy="5000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4008" indent="0">
              <a:buNone/>
            </a:pPr>
            <a:r>
              <a:rPr lang="th-TH" b="1" dirty="0" smtClean="0">
                <a:effectLst>
                  <a:glow rad="101600">
                    <a:srgbClr val="FFC000">
                      <a:alpha val="60000"/>
                    </a:srgbClr>
                  </a:glow>
                </a:effectLst>
              </a:rPr>
              <a:t>ลักษณะและการเกิดครอบครัว</a:t>
            </a:r>
          </a:p>
          <a:p>
            <a:pPr marL="64008" indent="0">
              <a:buNone/>
            </a:pPr>
            <a:r>
              <a:rPr lang="th-TH" sz="2800" b="1" dirty="0" smtClean="0"/>
              <a:t>ไว้</a:t>
            </a:r>
            <a:r>
              <a:rPr lang="en-US" sz="2800" b="1" dirty="0" smtClean="0"/>
              <a:t> 5</a:t>
            </a:r>
            <a:r>
              <a:rPr lang="th-TH" sz="2800" b="1" dirty="0" smtClean="0"/>
              <a:t> ประการ คือ มีความสัมพันธ์ด้านคู่ครอง มีรูปแบบการแต่งงานอันเป็นที่ยอมรับกันในสังคมนั้นๆมีระบบการนขนานนามเมื่อบ่งบอกถึงสถานะของสมาชิกในครอบครัว มีการจัดการทางเศรษฐกิจบางประเภทที่สมาชิกของครอบครัวมีส่วนร่วมในกลุ่มนั้นๆและมีการอยู่ร่วมกันในลักษณะร่วมวิถีชีวิตหรือร่วมครอบครัวเดียวกัน</a:t>
            </a:r>
            <a:endParaRPr lang="en-US" sz="2800" b="1" dirty="0" smtClean="0"/>
          </a:p>
          <a:p>
            <a:pPr marL="64008" indent="0">
              <a:buNone/>
            </a:pPr>
            <a:endParaRPr lang="th-TH" dirty="0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0" y="2500306"/>
            <a:ext cx="9144000" cy="1785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ดร.ประสาท หลักศิลา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ได้อธิบายเหตุผลของการก่อสภาพของครอบครัวไว้</a:t>
            </a:r>
            <a:r>
              <a:rPr lang="en-US" sz="2800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ประการ คือมนุษย์มีการสืบพันธุ์ได้ตลอดเวลา(ไม่เป็นฤดูกาลอย่างสัตว์)เพศชายมีร่างกายแข็งแรงกว่าเพศหญิงและรู้จักใช้กำลังไปในทางที่ถูกที่ควรโดยเฉพาะการพิทักษ์ปกป้องเพศหญิง และการต้องการความสุขด้วยการสนิทสนมกันต่อไป</a:t>
            </a:r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0" y="4286256"/>
            <a:ext cx="9144000" cy="257174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6" name="รูปภาพ 15" descr="images.jpg"/>
          <p:cNvPicPr>
            <a:picLocks noChangeAspect="1"/>
          </p:cNvPicPr>
          <p:nvPr/>
        </p:nvPicPr>
        <p:blipFill>
          <a:blip r:embed="rId2"/>
          <a:srcRect b="13157"/>
          <a:stretch>
            <a:fillRect/>
          </a:stretch>
        </p:blipFill>
        <p:spPr>
          <a:xfrm>
            <a:off x="6000760" y="4286256"/>
            <a:ext cx="2902268" cy="2571744"/>
          </a:xfrm>
          <a:prstGeom prst="rect">
            <a:avLst/>
          </a:prstGeom>
        </p:spPr>
      </p:pic>
      <p:pic>
        <p:nvPicPr>
          <p:cNvPr id="18" name="รูปภาพ 17" descr="affection-1299580_960_72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4214818"/>
            <a:ext cx="2536721" cy="2643182"/>
          </a:xfrm>
          <a:prstGeom prst="rect">
            <a:avLst/>
          </a:prstGeom>
        </p:spPr>
      </p:pic>
      <p:pic>
        <p:nvPicPr>
          <p:cNvPr id="20" name="รูปภาพ 19" descr="f4690f445c0fe5831e8e0ec0bbaeac8a--baby-silhouette-silhouette-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14678" y="4286256"/>
            <a:ext cx="2643206" cy="2571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87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 smtClean="0"/>
              <a:t>   </a:t>
            </a:r>
          </a:p>
          <a:p>
            <a:pPr marL="0" indent="0">
              <a:buNone/>
            </a:pPr>
            <a:r>
              <a:rPr lang="th-TH" sz="2800" dirty="0">
                <a:solidFill>
                  <a:srgbClr val="FF9900"/>
                </a:solidFill>
              </a:rPr>
              <a:t> </a:t>
            </a:r>
            <a:r>
              <a:rPr lang="th-TH" sz="2800" dirty="0" smtClean="0">
                <a:solidFill>
                  <a:srgbClr val="FF9900"/>
                </a:solidFill>
              </a:rPr>
              <a:t>    </a:t>
            </a:r>
            <a:r>
              <a:rPr lang="en-US" sz="2800" dirty="0" smtClean="0">
                <a:solidFill>
                  <a:srgbClr val="FF9900"/>
                </a:solidFill>
                <a:cs typeface="JasmineUPC" pitchFamily="18" charset="-34"/>
              </a:rPr>
              <a:t>3.</a:t>
            </a:r>
            <a:r>
              <a:rPr lang="th-TH" sz="2800" b="1" dirty="0" err="1" smtClean="0">
                <a:solidFill>
                  <a:srgbClr val="FF9900"/>
                </a:solidFill>
                <a:cs typeface="JasmineUPC" pitchFamily="18" charset="-34"/>
              </a:rPr>
              <a:t>แร็ดคลิฟ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 </a:t>
            </a:r>
            <a:r>
              <a:rPr lang="th-TH" sz="2800" b="1" dirty="0" err="1" smtClean="0">
                <a:solidFill>
                  <a:srgbClr val="FF9900"/>
                </a:solidFill>
                <a:cs typeface="JasmineUPC" pitchFamily="18" charset="-34"/>
              </a:rPr>
              <a:t>บราวน์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 </a:t>
            </a:r>
            <a:r>
              <a:rPr lang="en-US" sz="2000" b="1" dirty="0" smtClean="0">
                <a:solidFill>
                  <a:srgbClr val="FF9900"/>
                </a:solidFill>
                <a:cs typeface="JasmineUPC" pitchFamily="18" charset="-34"/>
              </a:rPr>
              <a:t>(Brown)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และ </a:t>
            </a:r>
            <a:r>
              <a:rPr lang="th-TH" sz="2800" b="1" dirty="0" err="1" smtClean="0">
                <a:solidFill>
                  <a:srgbClr val="FF9900"/>
                </a:solidFill>
                <a:cs typeface="JasmineUPC" pitchFamily="18" charset="-34"/>
              </a:rPr>
              <a:t>โบร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นิ</a:t>
            </a:r>
            <a:r>
              <a:rPr lang="th-TH" sz="2800" b="1" dirty="0" err="1" smtClean="0">
                <a:solidFill>
                  <a:srgbClr val="FF9900"/>
                </a:solidFill>
                <a:cs typeface="JasmineUPC" pitchFamily="18" charset="-34"/>
              </a:rPr>
              <a:t>สลอว์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 มาลิ</a:t>
            </a:r>
            <a:r>
              <a:rPr lang="th-TH" sz="2800" b="1" dirty="0" err="1" smtClean="0">
                <a:solidFill>
                  <a:srgbClr val="FF9900"/>
                </a:solidFill>
                <a:cs typeface="JasmineUPC" pitchFamily="18" charset="-34"/>
              </a:rPr>
              <a:t>นอฟส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กี้</a:t>
            </a:r>
            <a:r>
              <a:rPr lang="en-US" sz="2800" b="1" dirty="0" smtClean="0">
                <a:solidFill>
                  <a:srgbClr val="FF9900"/>
                </a:solidFill>
                <a:cs typeface="JasmineUPC" pitchFamily="18" charset="-34"/>
              </a:rPr>
              <a:t> </a:t>
            </a:r>
            <a:r>
              <a:rPr lang="en-US" sz="2000" b="1" dirty="0" smtClean="0">
                <a:solidFill>
                  <a:srgbClr val="FF9900"/>
                </a:solidFill>
                <a:cs typeface="JasmineUPC" pitchFamily="18" charset="-34"/>
              </a:rPr>
              <a:t>(Malinowski)</a:t>
            </a:r>
            <a:r>
              <a:rPr lang="en-US" sz="2000" dirty="0">
                <a:solidFill>
                  <a:srgbClr val="FF9900"/>
                </a:solidFill>
                <a:cs typeface="JasmineUPC" pitchFamily="18" charset="-34"/>
              </a:rPr>
              <a:t> </a:t>
            </a:r>
            <a:r>
              <a:rPr lang="th-TH" sz="2800" b="1" dirty="0" smtClean="0">
                <a:cs typeface="JasmineUPC" pitchFamily="18" charset="-34"/>
              </a:rPr>
              <a:t>ได้ศึกษาสังคมโดยเน้นการศึกษาด้านโครงสร้างและหน้าที่ ด้วยการเปรียบเทียบว่า</a:t>
            </a:r>
          </a:p>
          <a:p>
            <a:pPr marL="0" indent="0">
              <a:buNone/>
            </a:pPr>
            <a:r>
              <a:rPr lang="en-US" sz="2800" b="1" dirty="0" smtClean="0">
                <a:cs typeface="JasmineUPC" pitchFamily="18" charset="-34"/>
              </a:rPr>
              <a:t>”</a:t>
            </a:r>
            <a:r>
              <a:rPr lang="th-TH" sz="2800" b="1" dirty="0" smtClean="0">
                <a:cs typeface="JasmineUPC" pitchFamily="18" charset="-34"/>
              </a:rPr>
              <a:t>สังคมเปรียบเสมือนหนึ่งร่างกายมนุษย์</a:t>
            </a:r>
            <a:r>
              <a:rPr lang="en-US" sz="2800" b="1" dirty="0" smtClean="0">
                <a:cs typeface="JasmineUPC" pitchFamily="18" charset="-34"/>
              </a:rPr>
              <a:t>”</a:t>
            </a:r>
            <a:r>
              <a:rPr lang="th-TH" sz="2800" b="1" dirty="0" smtClean="0">
                <a:cs typeface="JasmineUPC" pitchFamily="18" charset="-34"/>
              </a:rPr>
              <a:t>ร่างกายมนุษย์ที่สมบรูณ์ อวัยวะทุกส่วนจะแสดงกิริยาอาการหรือพฤติกรรมที่ได้รับมอบหมาย สังคมก็เช่นกัน มีการแบ่งระบบความสัมพันธ์ของคนออกเป็นส่วนๆแต่ละส่วนจะมีบทบาทที่ถูกกำหนดไว้ซึ่งเป็นหลักของทฤษฎีโครงสร้างและหน้าที่</a:t>
            </a:r>
          </a:p>
          <a:p>
            <a:pPr marL="0" indent="0">
              <a:buNone/>
            </a:pPr>
            <a:r>
              <a:rPr lang="th-TH" sz="2800" b="1" dirty="0" smtClean="0">
                <a:cs typeface="JasmineUPC" pitchFamily="18" charset="-34"/>
              </a:rPr>
              <a:t>     </a:t>
            </a:r>
            <a:r>
              <a:rPr lang="en-US" sz="2800" b="1" dirty="0" smtClean="0">
                <a:solidFill>
                  <a:srgbClr val="FF9900"/>
                </a:solidFill>
                <a:cs typeface="JasmineUPC" pitchFamily="18" charset="-34"/>
              </a:rPr>
              <a:t>4.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คาร์ล มาร์ก</a:t>
            </a:r>
            <a:r>
              <a:rPr lang="en-US" sz="2800" b="1" dirty="0" smtClean="0">
                <a:solidFill>
                  <a:srgbClr val="FF9900"/>
                </a:solidFill>
                <a:cs typeface="JasmineUPC" pitchFamily="18" charset="-34"/>
              </a:rPr>
              <a:t> </a:t>
            </a:r>
            <a:r>
              <a:rPr lang="en-US" sz="2000" b="1" dirty="0" smtClean="0">
                <a:solidFill>
                  <a:srgbClr val="FF9900"/>
                </a:solidFill>
                <a:cs typeface="JasmineUPC" pitchFamily="18" charset="-34"/>
              </a:rPr>
              <a:t>(Marx)</a:t>
            </a:r>
            <a:r>
              <a:rPr lang="th-TH" sz="2800" b="1" dirty="0" smtClean="0">
                <a:cs typeface="JasmineUPC" pitchFamily="18" charset="-34"/>
              </a:rPr>
              <a:t>มองสังคมในแง่ของการ</a:t>
            </a:r>
            <a:r>
              <a:rPr lang="en-US" sz="2800" b="1" dirty="0" smtClean="0">
                <a:cs typeface="JasmineUPC" pitchFamily="18" charset="-34"/>
              </a:rPr>
              <a:t>”</a:t>
            </a:r>
            <a:r>
              <a:rPr lang="th-TH" sz="2800" b="1" dirty="0" smtClean="0">
                <a:cs typeface="JasmineUPC" pitchFamily="18" charset="-34"/>
              </a:rPr>
              <a:t>ขัดกัน</a:t>
            </a:r>
            <a:r>
              <a:rPr lang="en-US" sz="2800" b="1" dirty="0" smtClean="0">
                <a:cs typeface="JasmineUPC" pitchFamily="18" charset="-34"/>
              </a:rPr>
              <a:t>”</a:t>
            </a:r>
            <a:r>
              <a:rPr lang="th-TH" sz="2800" b="1" dirty="0" smtClean="0">
                <a:cs typeface="JasmineUPC" pitchFamily="18" charset="-34"/>
              </a:rPr>
              <a:t>ของคนในสังคมเพื่อสร้างความสมดุลแห่งสังคมขึ้นในขั้นสุดท้ายโดยเขาได้กล่าวในหนังสือ</a:t>
            </a:r>
          </a:p>
          <a:p>
            <a:pPr marL="0" indent="0">
              <a:buNone/>
            </a:pPr>
            <a:r>
              <a:rPr lang="en-US" sz="2000" b="1" dirty="0" smtClean="0">
                <a:cs typeface="JasmineUPC" pitchFamily="18" charset="-34"/>
              </a:rPr>
              <a:t>(Critique of Political Economy)</a:t>
            </a:r>
            <a:r>
              <a:rPr lang="th-TH" sz="2800" b="1" dirty="0" smtClean="0">
                <a:cs typeface="JasmineUPC" pitchFamily="18" charset="-34"/>
              </a:rPr>
              <a:t>ว่าการขัดกันระหว่างคนสองกลุ่มในแต่ละสังคมเกิดขึ้นตลอดเวลาในประวัติศาสตร์ของมนุษยชาติ นั่นคือ สังคมเศรษฐกิจโบราณมีการขัดแย้งระหว่างทาสกับนายทาส สังคมสมัยกลางมีการขัดแย้งกันระหว่างข้าติดที่ดินกับเจ้าของที่ดินและสังคมทุนนิยมขัดแย้งกันระหว่างชนชั้นกรรมาชีพ</a:t>
            </a:r>
            <a:r>
              <a:rPr lang="en-US" sz="2800" b="1" dirty="0" smtClean="0">
                <a:cs typeface="JasmineUPC" pitchFamily="18" charset="-34"/>
              </a:rPr>
              <a:t>(</a:t>
            </a:r>
            <a:r>
              <a:rPr lang="th-TH" sz="2800" b="1" dirty="0" smtClean="0">
                <a:cs typeface="JasmineUPC" pitchFamily="18" charset="-34"/>
              </a:rPr>
              <a:t>กรรมกร</a:t>
            </a:r>
            <a:r>
              <a:rPr lang="en-US" sz="2800" b="1" dirty="0" smtClean="0">
                <a:cs typeface="JasmineUPC" pitchFamily="18" charset="-34"/>
              </a:rPr>
              <a:t>)</a:t>
            </a:r>
            <a:r>
              <a:rPr lang="th-TH" sz="2800" b="1" dirty="0" smtClean="0">
                <a:cs typeface="JasmineUPC" pitchFamily="18" charset="-34"/>
              </a:rPr>
              <a:t>กับนายทุนจนกระทั่งสังคมกลายเป็นสังคมนิยมที่ชนขั้นจะหมดไปและความสุขก็เกิดขึ้นในสังคมต่อมา</a:t>
            </a:r>
          </a:p>
        </p:txBody>
      </p:sp>
      <p:sp>
        <p:nvSpPr>
          <p:cNvPr id="2" name="ลูกศรขวา 1"/>
          <p:cNvSpPr/>
          <p:nvPr/>
        </p:nvSpPr>
        <p:spPr>
          <a:xfrm>
            <a:off x="0" y="496044"/>
            <a:ext cx="360040" cy="36004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4504" y="3127343"/>
            <a:ext cx="536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843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0" y="714356"/>
            <a:ext cx="9144000" cy="5500726"/>
          </a:xfrm>
          <a:prstGeom prst="rect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มนมุมสี่เหลี่ยมด้านทแยงมุม 3"/>
          <p:cNvSpPr/>
          <p:nvPr/>
        </p:nvSpPr>
        <p:spPr>
          <a:xfrm>
            <a:off x="0" y="0"/>
            <a:ext cx="7429520" cy="642918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th-TH" b="1" dirty="0" smtClean="0">
                <a:solidFill>
                  <a:srgbClr val="FFC000"/>
                </a:solidFill>
              </a:rPr>
              <a:t>การมาอยู่ร่วมกันเป็นสามีภรรยากันของมนุษย์มีวิวัฒนาการเป็น</a:t>
            </a:r>
            <a:r>
              <a:rPr lang="en-US" sz="2000" b="1" dirty="0" smtClean="0">
                <a:solidFill>
                  <a:srgbClr val="FFC000"/>
                </a:solidFill>
              </a:rPr>
              <a:t>4</a:t>
            </a:r>
            <a:r>
              <a:rPr lang="th-TH" b="1" dirty="0" smtClean="0">
                <a:solidFill>
                  <a:srgbClr val="FFC000"/>
                </a:solidFill>
              </a:rPr>
              <a:t>ระยะ ดังนี้</a:t>
            </a:r>
          </a:p>
          <a:p>
            <a:pPr>
              <a:buNone/>
            </a:pPr>
            <a:endParaRPr lang="en-US" dirty="0" smtClean="0"/>
          </a:p>
          <a:p>
            <a:pPr lvl="0">
              <a:buNone/>
            </a:pPr>
            <a:r>
              <a:rPr lang="th-TH" b="1" dirty="0" smtClean="0">
                <a:solidFill>
                  <a:srgbClr val="FF0000"/>
                </a:solidFill>
              </a:rPr>
              <a:t>ระยะที่</a:t>
            </a: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/>
              <a:t>เป็นระยะเสน่หาก่อนแต่งงาน เป็นระยะที่เรียกว่า </a:t>
            </a:r>
            <a:r>
              <a:rPr lang="en-US" sz="2400" b="1" dirty="0" smtClean="0"/>
              <a:t>Romantic Love </a:t>
            </a:r>
            <a:r>
              <a:rPr lang="th-TH" b="1" dirty="0" smtClean="0"/>
              <a:t>ซึ่งเป็นความรักที่มีความเสน่หาทั้งกายและใจอย่างรุนแรง ห่างกันไม่ได้</a:t>
            </a:r>
            <a:endParaRPr lang="en-US" b="1" dirty="0" smtClean="0"/>
          </a:p>
          <a:p>
            <a:pPr lvl="0">
              <a:buNone/>
            </a:pPr>
            <a:r>
              <a:rPr lang="th-TH" b="1" dirty="0" smtClean="0">
                <a:solidFill>
                  <a:srgbClr val="FF0000"/>
                </a:solidFill>
              </a:rPr>
              <a:t>ระยะที่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sz="3200" b="1" dirty="0" smtClean="0"/>
              <a:t>เป็นระยะข้าวใหม่ปลามัน เป็นระยะที่เรียกว่า </a:t>
            </a:r>
            <a:r>
              <a:rPr lang="en-US" sz="2800" b="1" dirty="0" smtClean="0"/>
              <a:t>Honey Moon</a:t>
            </a:r>
            <a:r>
              <a:rPr lang="th-TH" sz="3200" b="1" dirty="0" smtClean="0"/>
              <a:t>ซึ่งเป็นระยะเริ่มต้นของครอบครัว จนกระทั่งถึงตอนเริ่มจะคลอดบุตรคนแรก</a:t>
            </a:r>
            <a:endParaRPr lang="en-US" b="1" dirty="0" smtClean="0"/>
          </a:p>
          <a:p>
            <a:pPr lvl="0">
              <a:buNone/>
            </a:pPr>
            <a:r>
              <a:rPr lang="th-TH" b="1" dirty="0" smtClean="0">
                <a:solidFill>
                  <a:srgbClr val="FF0000"/>
                </a:solidFill>
              </a:rPr>
              <a:t>ระยะที่</a:t>
            </a:r>
            <a:r>
              <a:rPr lang="en-US" b="1" dirty="0" smtClean="0">
                <a:solidFill>
                  <a:srgbClr val="FF0000"/>
                </a:solidFill>
              </a:rPr>
              <a:t>3</a:t>
            </a: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sz="3200" b="1" dirty="0" smtClean="0"/>
              <a:t>เป็นระยะมีบุตรสืบสกุล เป็นระยะที่ต่างฝ่ายต่างหันเหความสนใจและความชื่นชมมาสู่บุตรของตน</a:t>
            </a:r>
            <a:endParaRPr lang="en-US" b="1" dirty="0" smtClean="0"/>
          </a:p>
          <a:p>
            <a:pPr lvl="0">
              <a:buNone/>
            </a:pPr>
            <a:r>
              <a:rPr lang="th-TH" b="1" dirty="0" smtClean="0">
                <a:solidFill>
                  <a:srgbClr val="FF0000"/>
                </a:solidFill>
              </a:rPr>
              <a:t>ระยะที่</a:t>
            </a:r>
            <a:r>
              <a:rPr lang="en-US" b="1" dirty="0" smtClean="0">
                <a:solidFill>
                  <a:srgbClr val="FF0000"/>
                </a:solidFill>
              </a:rPr>
              <a:t>4</a:t>
            </a: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sz="3200" b="1" dirty="0" smtClean="0"/>
              <a:t>เป็นระยะที่ลูกพ้นอกพ่อแม่ เป็นระยะที่พ่อแม่หันความสนใจมาหากันทำให้เกิดความรักความเข้าใจและห่วงใยซึ่งกันและกัน</a:t>
            </a:r>
            <a:endParaRPr lang="en-US" sz="3200" b="1" dirty="0" smtClean="0"/>
          </a:p>
          <a:p>
            <a:pPr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3682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มนมุมสี่เหลี่ยมด้านทแยงมุม 5"/>
          <p:cNvSpPr/>
          <p:nvPr/>
        </p:nvSpPr>
        <p:spPr>
          <a:xfrm>
            <a:off x="0" y="714356"/>
            <a:ext cx="9144000" cy="5715040"/>
          </a:xfrm>
          <a:prstGeom prst="round2DiagRect">
            <a:avLst/>
          </a:prstGeom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-26126" y="-26126"/>
            <a:ext cx="9252520" cy="6884125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endParaRPr lang="en-US" dirty="0" smtClean="0"/>
          </a:p>
          <a:p>
            <a:pPr marL="64008" indent="0">
              <a:buNone/>
            </a:pPr>
            <a:endParaRPr lang="en-US" dirty="0" smtClean="0"/>
          </a:p>
          <a:p>
            <a:pPr>
              <a:buNone/>
            </a:pPr>
            <a:r>
              <a:rPr lang="en-US" sz="3500" b="1" dirty="0" smtClean="0"/>
              <a:t>*</a:t>
            </a:r>
            <a:r>
              <a:rPr lang="th-TH" sz="3500" b="1" dirty="0" smtClean="0"/>
              <a:t> </a:t>
            </a:r>
            <a:r>
              <a:rPr lang="th-TH" sz="3500" b="1" dirty="0" smtClean="0">
                <a:solidFill>
                  <a:srgbClr val="FFC000"/>
                </a:solidFill>
              </a:rPr>
              <a:t>ความจำเป็นที่มนุษย์ต้องมีครอบครัว อาจพิจารณาตามแนวต่างๆได้ดังนี้</a:t>
            </a:r>
            <a:endParaRPr lang="en-US" sz="3500" b="1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1.</a:t>
            </a:r>
            <a:r>
              <a:rPr lang="th-TH" b="1" dirty="0" smtClean="0">
                <a:solidFill>
                  <a:srgbClr val="FF0000"/>
                </a:solidFill>
              </a:rPr>
              <a:t>ในแง่ชีววิทยา </a:t>
            </a:r>
            <a:r>
              <a:rPr lang="th-TH" b="1" dirty="0" smtClean="0"/>
              <a:t>: เนื่องจากครอบครัวเป็นเรื่องของมนุษย์ที่ต่างมีการสมสู่และผสมพันธุ์กันตามพฤติกรรมของตนเอง มีการเจริญเติบโตช้าโครงกระดูกตั้งฉากกับพื้นดิน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2.</a:t>
            </a:r>
            <a:r>
              <a:rPr lang="th-TH" b="1" dirty="0" smtClean="0">
                <a:solidFill>
                  <a:srgbClr val="FF0000"/>
                </a:solidFill>
              </a:rPr>
              <a:t>ด้านวิวัฒนาการ </a:t>
            </a:r>
            <a:r>
              <a:rPr lang="th-TH" b="1" dirty="0" smtClean="0"/>
              <a:t>: เนื่องจากมนุษย์ขาดสัญชาตญาณ ดังนั้นพฤติกรรมส่วนใหญ่ของมนุษย์ถึงเกิดขึ้นได้เพราะการเรียนรู้ ซึ่งผิดกับสัตว์อื่นที่สามารถช่วยตัวเองได้ขณะเป็นทารกโดยอาศัย  สัญชาตญาณในการดำรงชีวิต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3.</a:t>
            </a:r>
            <a:r>
              <a:rPr lang="th-TH" b="1" dirty="0" smtClean="0">
                <a:solidFill>
                  <a:srgbClr val="FF0000"/>
                </a:solidFill>
              </a:rPr>
              <a:t>การดำรงพันธุ์ </a:t>
            </a:r>
            <a:r>
              <a:rPr lang="th-TH" b="1" dirty="0" smtClean="0"/>
              <a:t>: เนื่องจากมนุษย์ต้องการจะสืบพันธุ์ของตนให้ลูกหลานไว้ดำรงวงศ์สกุลของตน เพื่อให้ครอบครัวของตนดำรงสืบต่อกันไปได้ ลักษณะสำคัญของครอบครัวจึงเน้นการสืบสายสกุล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4.</a:t>
            </a:r>
            <a:r>
              <a:rPr lang="th-TH" b="1" dirty="0" smtClean="0">
                <a:solidFill>
                  <a:srgbClr val="FF0000"/>
                </a:solidFill>
              </a:rPr>
              <a:t>การสนองความต้องการทางเพศ </a:t>
            </a:r>
            <a:r>
              <a:rPr lang="th-TH" b="1" smtClean="0"/>
              <a:t>: อันเกิดจาก</a:t>
            </a:r>
            <a:r>
              <a:rPr lang="th-TH" b="1" dirty="0" smtClean="0"/>
              <a:t>แรงขับทางเพศ </a:t>
            </a:r>
            <a:r>
              <a:rPr lang="th-TH" sz="2600" b="1" dirty="0" smtClean="0"/>
              <a:t>(</a:t>
            </a:r>
            <a:r>
              <a:rPr lang="en-US" sz="2600" b="1" dirty="0" smtClean="0"/>
              <a:t>Sex Drive</a:t>
            </a:r>
            <a:r>
              <a:rPr lang="th-TH" sz="2600" b="1" dirty="0" smtClean="0"/>
              <a:t>) </a:t>
            </a:r>
            <a:r>
              <a:rPr lang="th-TH" b="1" dirty="0" smtClean="0"/>
              <a:t>ของแต่ละคนตามความเจริญวัยของบุคคล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5.</a:t>
            </a:r>
            <a:r>
              <a:rPr lang="th-TH" b="1" dirty="0" smtClean="0">
                <a:solidFill>
                  <a:srgbClr val="FF0000"/>
                </a:solidFill>
              </a:rPr>
              <a:t>การปรับตัว </a:t>
            </a:r>
            <a:r>
              <a:rPr lang="th-TH" b="1" dirty="0" smtClean="0"/>
              <a:t>: มนุษย์รู้จักปรับตัวเข้าหาธรรมชาติได้รู้จักช่วยเหลือตัวเองและเอาตัวรอดเพื่อจะอยู่กับธรรมชาตินั้นๆได้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6</a:t>
            </a:r>
            <a:r>
              <a:rPr lang="th-TH" b="1" dirty="0" smtClean="0">
                <a:solidFill>
                  <a:srgbClr val="FF0000"/>
                </a:solidFill>
              </a:rPr>
              <a:t>. มีมันสมมองที่สลับซับซ้อนมาก</a:t>
            </a:r>
            <a:r>
              <a:rPr lang="en-US" b="1" dirty="0" smtClean="0"/>
              <a:t>: </a:t>
            </a:r>
            <a:r>
              <a:rPr lang="th-TH" b="1" dirty="0" smtClean="0"/>
              <a:t>เนื่องจากสัดส่วนของสมองมนุษย์อยู่ในภาวะสมดุลจึงทำให้มนุษย์มีสมองดีเลิศ สามารถสื่อสารหรือถ่ายทอดสื่อความหมายได้ดีกว่าสัตว์อื่น</a:t>
            </a:r>
            <a:endParaRPr lang="en-US" b="1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4357686" cy="6429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3600" b="1" u="sng" dirty="0" smtClean="0"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3600" b="1" u="sng" dirty="0" smtClean="0">
                <a:latin typeface="Angsana New" pitchFamily="18" charset="-34"/>
                <a:cs typeface="Angsana New" pitchFamily="18" charset="-34"/>
              </a:rPr>
              <a:t>ความจำเป็นที่ต้องมีครอบครัว</a:t>
            </a:r>
            <a:endParaRPr lang="en-US" sz="3600" b="1" dirty="0" smtClean="0">
              <a:latin typeface="Angsana New" pitchFamily="18" charset="-34"/>
              <a:cs typeface="Angsana New" pitchFamily="18" charset="-34"/>
            </a:endParaRPr>
          </a:p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9103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มนมุมสี่เหลี่ยมด้านทแยงมุม 4"/>
          <p:cNvSpPr/>
          <p:nvPr/>
        </p:nvSpPr>
        <p:spPr>
          <a:xfrm>
            <a:off x="0" y="642918"/>
            <a:ext cx="9144000" cy="6215082"/>
          </a:xfrm>
          <a:prstGeom prst="round2Diag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2928926" cy="5714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FFC000"/>
                </a:solidFill>
              </a:rPr>
              <a:t>การจัดประเภทครอบครัว</a:t>
            </a:r>
            <a:endParaRPr lang="en-US" sz="32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th-TH" sz="3200" b="1" dirty="0" smtClean="0">
                <a:solidFill>
                  <a:srgbClr val="FF0000"/>
                </a:solidFill>
              </a:rPr>
              <a:t>     จัดตามลักษณะและหน้าที่ </a:t>
            </a:r>
            <a:r>
              <a:rPr lang="th-TH" b="1" dirty="0" smtClean="0"/>
              <a:t>: โดยคำนึงการแสดงออกของครอบครัวมี</a:t>
            </a:r>
            <a:r>
              <a:rPr lang="en-US" b="1" dirty="0" smtClean="0"/>
              <a:t> 2 </a:t>
            </a:r>
            <a:r>
              <a:rPr lang="th-TH" b="1" dirty="0" smtClean="0"/>
              <a:t>ประการ คือ </a:t>
            </a:r>
            <a:r>
              <a:rPr lang="th-TH" b="1" u="sng" dirty="0" smtClean="0"/>
              <a:t> </a:t>
            </a:r>
          </a:p>
          <a:p>
            <a:pPr>
              <a:buNone/>
            </a:pPr>
            <a:r>
              <a:rPr lang="th-TH" b="1" u="sng" dirty="0" smtClean="0">
                <a:solidFill>
                  <a:srgbClr val="FFC000"/>
                </a:solidFill>
              </a:rPr>
              <a:t> ครอบครัวปฐมนิเทศ </a:t>
            </a:r>
            <a:r>
              <a:rPr lang="th-TH" sz="2400" b="1" dirty="0" smtClean="0"/>
              <a:t>(</a:t>
            </a:r>
            <a:r>
              <a:rPr lang="en-US" sz="2400" b="1" dirty="0" smtClean="0"/>
              <a:t>Family of Orientation</a:t>
            </a:r>
            <a:r>
              <a:rPr lang="th-TH" sz="2400" b="1" dirty="0" smtClean="0"/>
              <a:t>) </a:t>
            </a:r>
            <a:r>
              <a:rPr lang="th-TH" b="1" dirty="0" smtClean="0"/>
              <a:t>เป็นครอบครัวอาศัยเกิด                     (ถือกำเนิด)หรือครอบครัวของบิดามารดาของเรานั่นเอง</a:t>
            </a:r>
            <a:endParaRPr lang="en-US" b="1" dirty="0" smtClean="0"/>
          </a:p>
          <a:p>
            <a:pPr>
              <a:buNone/>
            </a:pPr>
            <a:r>
              <a:rPr lang="th-TH" b="1" u="sng" dirty="0" smtClean="0">
                <a:solidFill>
                  <a:srgbClr val="FFC000"/>
                </a:solidFill>
              </a:rPr>
              <a:t>ครอบครัวสร้างสมาชิกใหม่</a:t>
            </a:r>
            <a:r>
              <a:rPr lang="th-TH" b="1" dirty="0" smtClean="0">
                <a:solidFill>
                  <a:srgbClr val="FFC000"/>
                </a:solidFill>
              </a:rPr>
              <a:t> </a:t>
            </a:r>
            <a:r>
              <a:rPr lang="th-TH" sz="2400" b="1" dirty="0" smtClean="0"/>
              <a:t>(</a:t>
            </a:r>
            <a:r>
              <a:rPr lang="en-US" sz="2400" b="1" dirty="0" smtClean="0"/>
              <a:t>Family of Procreation</a:t>
            </a:r>
            <a:r>
              <a:rPr lang="th-TH" sz="2400" b="1" dirty="0" smtClean="0"/>
              <a:t>)</a:t>
            </a:r>
            <a:r>
              <a:rPr lang="th-TH" b="1" dirty="0" smtClean="0"/>
              <a:t>เป็นครอบครัวที่เกิดจากตัวเราเอง โดยการสมรสและการมีบุตรสืบสกุล</a:t>
            </a:r>
            <a:endParaRPr lang="en-US" b="1" dirty="0" smtClean="0"/>
          </a:p>
          <a:p>
            <a:pPr>
              <a:buNone/>
            </a:pPr>
            <a:r>
              <a:rPr lang="th-TH" b="1" dirty="0" smtClean="0">
                <a:solidFill>
                  <a:srgbClr val="FFC000"/>
                </a:solidFill>
              </a:rPr>
              <a:t>จัดตามขนาดและรูปแบบ โดยคำนึงความเล็กใหญ่ของครอบครัวมี</a:t>
            </a:r>
            <a:r>
              <a:rPr lang="en-US" b="1" dirty="0" smtClean="0">
                <a:solidFill>
                  <a:srgbClr val="FFC000"/>
                </a:solidFill>
              </a:rPr>
              <a:t> 3 </a:t>
            </a:r>
            <a:r>
              <a:rPr lang="th-TH" b="1" dirty="0" smtClean="0">
                <a:solidFill>
                  <a:srgbClr val="FFC000"/>
                </a:solidFill>
              </a:rPr>
              <a:t>ประเภท </a:t>
            </a:r>
            <a:r>
              <a:rPr lang="th-TH" b="1" dirty="0" smtClean="0"/>
              <a:t>คือ</a:t>
            </a:r>
          </a:p>
          <a:p>
            <a:pPr>
              <a:buNone/>
            </a:pPr>
            <a:r>
              <a:rPr lang="th-TH" b="1" u="sng" dirty="0" smtClean="0">
                <a:solidFill>
                  <a:srgbClr val="FFC000"/>
                </a:solidFill>
              </a:rPr>
              <a:t>ครอบครัวหน่วยกลาง</a:t>
            </a:r>
            <a:r>
              <a:rPr lang="th-TH" b="1" dirty="0" smtClean="0">
                <a:solidFill>
                  <a:srgbClr val="FFC000"/>
                </a:solidFill>
              </a:rPr>
              <a:t> หรือครอบครัวเดี่ยว </a:t>
            </a:r>
            <a:r>
              <a:rPr lang="th-TH" sz="2800" b="1" dirty="0" smtClean="0"/>
              <a:t>(</a:t>
            </a:r>
            <a:r>
              <a:rPr lang="en-US" sz="2400" b="1" dirty="0" smtClean="0"/>
              <a:t>Nuclear Family</a:t>
            </a:r>
            <a:r>
              <a:rPr lang="th-TH" sz="2400" b="1" dirty="0" smtClean="0"/>
              <a:t>)</a:t>
            </a:r>
            <a:r>
              <a:rPr lang="th-TH" b="1" dirty="0" smtClean="0"/>
              <a:t>เป็นครอบครัวเล็กโดยมี</a:t>
            </a:r>
            <a:r>
              <a:rPr lang="th-TH" b="1" dirty="0" smtClean="0">
                <a:solidFill>
                  <a:srgbClr val="FF0000"/>
                </a:solidFill>
              </a:rPr>
              <a:t>ลักษณะดังนี้</a:t>
            </a:r>
            <a:endParaRPr lang="en-US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th-TH" b="1" dirty="0" smtClean="0"/>
              <a:t>เป็นครอบครัวที่มีคู่สมรสคนเดียว (เอกคู่ครอง)จัดเป้นครอบครัวพื้นฐานหรือครอบครัวเนื้อแท้</a:t>
            </a:r>
            <a:endParaRPr lang="en-US" b="1" dirty="0" smtClean="0"/>
          </a:p>
          <a:p>
            <a:pPr lvl="0">
              <a:buNone/>
            </a:pPr>
            <a:r>
              <a:rPr lang="th-TH" b="1" dirty="0" smtClean="0"/>
              <a:t>ประกอบด้วยสมาชิกเพียง</a:t>
            </a:r>
            <a:r>
              <a:rPr lang="en-US" b="1" dirty="0" smtClean="0"/>
              <a:t> 2 </a:t>
            </a:r>
            <a:r>
              <a:rPr lang="th-TH" b="1" dirty="0" smtClean="0"/>
              <a:t>ช่วงวัยเป็นสำคัญ คือ พ่อแม่ลูก</a:t>
            </a:r>
            <a:endParaRPr lang="en-US" b="1" dirty="0" smtClean="0"/>
          </a:p>
          <a:p>
            <a:pPr lvl="0">
              <a:buNone/>
            </a:pPr>
            <a:r>
              <a:rPr lang="th-TH" b="1" dirty="0" smtClean="0"/>
              <a:t>เป็นระบบครอบครัวสากล ซึ่งมีปรากฏอยู่ทั่วไป และเป็นปัจจุบันครอบครัวไทยส่วนใหญ่ก็เป็นรูปแบบครัวครัวเดี่ยว เป็นครอบครัวเล็ก</a:t>
            </a:r>
            <a:endParaRPr lang="en-US" b="1" dirty="0" smtClean="0"/>
          </a:p>
          <a:p>
            <a:pPr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5267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571480"/>
            <a:ext cx="9144000" cy="6000792"/>
          </a:xfrm>
          <a:prstGeom prst="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6143636" cy="5714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sz="3200" b="1" dirty="0" smtClean="0">
                <a:solidFill>
                  <a:srgbClr val="FFC000"/>
                </a:solidFill>
              </a:rPr>
              <a:t>ครอบครัวหน่วยกลาง หรือครอบครัวเดี่ยว มีลักษณะ </a:t>
            </a:r>
            <a:r>
              <a:rPr lang="th-TH" sz="3200" b="1" dirty="0" smtClean="0"/>
              <a:t>ดังนี้</a:t>
            </a:r>
            <a:endParaRPr lang="en-US" sz="3200" b="1" dirty="0" smtClean="0"/>
          </a:p>
          <a:p>
            <a:pPr lvl="0">
              <a:buNone/>
            </a:pPr>
            <a:endParaRPr lang="th-TH" b="1" dirty="0" smtClean="0"/>
          </a:p>
          <a:p>
            <a:pPr lvl="0">
              <a:buNone/>
            </a:pPr>
            <a:r>
              <a:rPr lang="th-TH" b="1" dirty="0" smtClean="0"/>
              <a:t>	</a:t>
            </a:r>
            <a:r>
              <a:rPr lang="th-TH" b="1" dirty="0" smtClean="0">
                <a:solidFill>
                  <a:srgbClr val="FF0000"/>
                </a:solidFill>
              </a:rPr>
              <a:t>เป็นครอบครัวที่มีคู่สมรสคนเดียว </a:t>
            </a:r>
            <a:r>
              <a:rPr lang="th-TH" b="1" dirty="0" smtClean="0"/>
              <a:t>(เอกคู่ครอง)จัดเป้นครอบครัวพื้นฐานหรือ</a:t>
            </a:r>
          </a:p>
          <a:p>
            <a:pPr lvl="0">
              <a:buNone/>
            </a:pPr>
            <a:r>
              <a:rPr lang="th-TH" b="1" dirty="0" smtClean="0"/>
              <a:t>ครอบครัวเนื้อแท้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- </a:t>
            </a:r>
            <a:r>
              <a:rPr lang="th-TH" b="1" dirty="0" smtClean="0"/>
              <a:t>ประกอบด้วยสมาชิกเพียง</a:t>
            </a:r>
            <a:r>
              <a:rPr lang="en-US" b="1" dirty="0" smtClean="0"/>
              <a:t>2</a:t>
            </a:r>
            <a:r>
              <a:rPr lang="th-TH" b="1" dirty="0" smtClean="0"/>
              <a:t>ช่วงวัยเป็นสำคัญ คือ พ่อแม่ ลูก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- </a:t>
            </a:r>
            <a:r>
              <a:rPr lang="th-TH" b="1" dirty="0" smtClean="0"/>
              <a:t>เป็นระบบครอบครัวสากล ซึ่งมีปรากฏอยู่ทั่วไป และเป็นปัจจุบันครอบครัวไทยส่วนใหญ่ก็เป็น</a:t>
            </a:r>
          </a:p>
          <a:p>
            <a:pPr lvl="0">
              <a:buNone/>
            </a:pPr>
            <a:r>
              <a:rPr lang="th-TH" b="1" dirty="0" smtClean="0"/>
              <a:t>รูปแบบครัวครัวเดี่ยว</a:t>
            </a:r>
            <a:endParaRPr lang="en-US" dirty="0" smtClean="0"/>
          </a:p>
          <a:p>
            <a:pPr>
              <a:buNone/>
            </a:pPr>
            <a:endParaRPr lang="th-TH" b="1" u="sng" dirty="0" smtClean="0"/>
          </a:p>
          <a:p>
            <a:pPr>
              <a:buNone/>
            </a:pPr>
            <a:r>
              <a:rPr lang="th-TH" b="1" u="sng" dirty="0" smtClean="0">
                <a:solidFill>
                  <a:srgbClr val="FFC000"/>
                </a:solidFill>
              </a:rPr>
              <a:t>ครอบครัวขยาย</a:t>
            </a:r>
            <a:r>
              <a:rPr lang="th-TH" b="1" dirty="0" smtClean="0">
                <a:solidFill>
                  <a:srgbClr val="FFC000"/>
                </a:solidFill>
              </a:rPr>
              <a:t> </a:t>
            </a:r>
            <a:r>
              <a:rPr lang="th-TH" sz="2400" b="1" dirty="0" smtClean="0">
                <a:solidFill>
                  <a:srgbClr val="FFC000"/>
                </a:solidFill>
              </a:rPr>
              <a:t>(</a:t>
            </a:r>
            <a:r>
              <a:rPr lang="en-US" sz="2400" b="1" dirty="0" smtClean="0">
                <a:solidFill>
                  <a:srgbClr val="FFC000"/>
                </a:solidFill>
              </a:rPr>
              <a:t>Extended Family</a:t>
            </a:r>
            <a:r>
              <a:rPr lang="th-TH" sz="2400" b="1" dirty="0" smtClean="0">
                <a:solidFill>
                  <a:srgbClr val="FFC000"/>
                </a:solidFill>
              </a:rPr>
              <a:t>)</a:t>
            </a:r>
            <a:r>
              <a:rPr lang="th-TH" b="1" dirty="0" smtClean="0">
                <a:solidFill>
                  <a:srgbClr val="FFC000"/>
                </a:solidFill>
              </a:rPr>
              <a:t>มีลักษณะสำคัญ</a:t>
            </a:r>
            <a:r>
              <a:rPr lang="th-TH" b="1" dirty="0" smtClean="0"/>
              <a:t>ดังนี้</a:t>
            </a:r>
            <a:endParaRPr lang="en-US" dirty="0" smtClean="0"/>
          </a:p>
          <a:p>
            <a:pPr lvl="0">
              <a:buNone/>
            </a:pPr>
            <a:r>
              <a:rPr lang="th-TH" b="1" dirty="0" smtClean="0">
                <a:solidFill>
                  <a:srgbClr val="FF0000"/>
                </a:solidFill>
              </a:rPr>
              <a:t>เป็นครอบครัวร่วม </a:t>
            </a:r>
            <a:r>
              <a:rPr lang="th-TH" b="1" dirty="0" smtClean="0"/>
              <a:t>ซึ่งประกอบด้วยครอบครัวหน่วยกลางตั้งแต่</a:t>
            </a:r>
            <a:r>
              <a:rPr lang="en-US" b="1" dirty="0" smtClean="0"/>
              <a:t> 2 </a:t>
            </a:r>
            <a:r>
              <a:rPr lang="th-TH" b="1" dirty="0" smtClean="0"/>
              <a:t>ครอบครัวขึ้นไปอยู่ร่วมกัน</a:t>
            </a:r>
          </a:p>
          <a:p>
            <a:pPr lvl="0">
              <a:buNone/>
            </a:pPr>
            <a:r>
              <a:rPr lang="th-TH" b="1" dirty="0" smtClean="0"/>
              <a:t>หรือ เป็นครอบครัวที่มีสมาชิกหลายช่วงวัย</a:t>
            </a:r>
            <a:endParaRPr lang="en-US" dirty="0" smtClean="0"/>
          </a:p>
          <a:p>
            <a:pPr lvl="0">
              <a:buNone/>
            </a:pPr>
            <a:r>
              <a:rPr lang="th-TH" b="1" dirty="0" smtClean="0"/>
              <a:t>	</a:t>
            </a:r>
            <a:r>
              <a:rPr lang="en-US" b="1" dirty="0" smtClean="0"/>
              <a:t>-</a:t>
            </a:r>
            <a:r>
              <a:rPr lang="th-TH" b="1" dirty="0" smtClean="0"/>
              <a:t>  อำนาจสิทธิขาดภายในครอบครัวขึ้นอยู่กับระบบอาวุโส</a:t>
            </a:r>
            <a:endParaRPr lang="en-US" dirty="0" smtClean="0"/>
          </a:p>
          <a:p>
            <a:pPr lvl="0">
              <a:buNone/>
            </a:pPr>
            <a:r>
              <a:rPr lang="th-TH" b="1" dirty="0" smtClean="0"/>
              <a:t>	</a:t>
            </a:r>
            <a:r>
              <a:rPr lang="en-US" b="1" dirty="0" smtClean="0"/>
              <a:t>- </a:t>
            </a:r>
            <a:r>
              <a:rPr lang="th-TH" b="1" dirty="0" smtClean="0"/>
              <a:t>ส่วนใหญ่มักปรากฏในสังคมเกษตรกรรม(สังคมชนบท)หรือสังคมดั้งเดิม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0238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1500174"/>
            <a:ext cx="9144000" cy="4857784"/>
          </a:xfrm>
          <a:prstGeom prst="rect">
            <a:avLst/>
          </a:prstGeom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มนมุมสี่เหลี่ยมด้านทแยงมุม 3"/>
          <p:cNvSpPr/>
          <p:nvPr/>
        </p:nvSpPr>
        <p:spPr>
          <a:xfrm>
            <a:off x="0" y="428604"/>
            <a:ext cx="4286248" cy="928694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b="1" u="sng" dirty="0" smtClean="0"/>
          </a:p>
          <a:p>
            <a:pPr>
              <a:buNone/>
            </a:pPr>
            <a:r>
              <a:rPr lang="th-TH" sz="3200" b="1" u="sng" dirty="0" smtClean="0">
                <a:solidFill>
                  <a:srgbClr val="FFC000"/>
                </a:solidFill>
              </a:rPr>
              <a:t>ครอบครัวประกอบร่วม</a:t>
            </a:r>
            <a:r>
              <a:rPr lang="th-TH" b="1" dirty="0" smtClean="0"/>
              <a:t>หรือ</a:t>
            </a:r>
            <a:r>
              <a:rPr lang="th-TH" sz="3200" b="1" dirty="0" smtClean="0">
                <a:solidFill>
                  <a:srgbClr val="FFC000"/>
                </a:solidFill>
              </a:rPr>
              <a:t>ครอบครัวซ้อน 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sz="2400" b="1" dirty="0" smtClean="0"/>
              <a:t>(</a:t>
            </a:r>
            <a:r>
              <a:rPr lang="en-US" sz="2400" b="1" dirty="0" smtClean="0"/>
              <a:t>Composite or Compound Family</a:t>
            </a:r>
            <a:r>
              <a:rPr lang="th-TH" sz="2400" b="1" dirty="0" smtClean="0"/>
              <a:t>) </a:t>
            </a:r>
            <a:r>
              <a:rPr lang="th-TH" b="1" dirty="0" smtClean="0"/>
              <a:t>เป็นระบบครอบครัวที่ชายหญิงสามารถมีคู่ครองได้มากกว่า </a:t>
            </a:r>
            <a:r>
              <a:rPr lang="en-US" b="1" dirty="0" smtClean="0"/>
              <a:t>1 </a:t>
            </a:r>
            <a:r>
              <a:rPr lang="th-TH" b="1" dirty="0" smtClean="0"/>
              <a:t>คน ซึ่งเราเรียกกันว่าหลายผัวหลายเมีย(พหุคู่ครอง)โดยแยกออกเป็น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-</a:t>
            </a:r>
            <a:r>
              <a:rPr lang="th-TH" b="1" dirty="0" smtClean="0"/>
              <a:t>  ชายมีภรรยาหลายคน(พหุภรรยา)เช่น สังคมมุสลิม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-</a:t>
            </a:r>
            <a:r>
              <a:rPr lang="th-TH" b="1" dirty="0" smtClean="0"/>
              <a:t>  หญิงมีสามีหลายคน(พหุสามี)เช่น ครอบครัวของชาวทิเบต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- </a:t>
            </a:r>
            <a:r>
              <a:rPr lang="th-TH" b="1" dirty="0" smtClean="0"/>
              <a:t>ครอบครัวที่เกิดจากการสมรสหมู่ ซึ่งปัจจุบันได้สูญหายไปแล้วยังคงเหลือแต่เพียงหลักฐานเพื่อ</a:t>
            </a:r>
          </a:p>
          <a:p>
            <a:pPr lvl="0">
              <a:buNone/>
            </a:pPr>
            <a:r>
              <a:rPr lang="th-TH" b="1" dirty="0" smtClean="0"/>
              <a:t>	การศึกษาว่าเคยมีอยู่เท่านั้น</a:t>
            </a:r>
            <a:endParaRPr lang="en-US" dirty="0" smtClean="0"/>
          </a:p>
          <a:p>
            <a:pPr lvl="0">
              <a:buNone/>
            </a:pPr>
            <a:r>
              <a:rPr lang="en-US" b="1" dirty="0" smtClean="0"/>
              <a:t>- </a:t>
            </a:r>
            <a:r>
              <a:rPr lang="th-TH" b="1" dirty="0" smtClean="0"/>
              <a:t>ครอบครัวภาระ (ครอบครัวภาวะจำยอม)</a:t>
            </a: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2526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ตัดมุมสี่เหลี่ยมด้านเดียวกัน 4"/>
          <p:cNvSpPr/>
          <p:nvPr/>
        </p:nvSpPr>
        <p:spPr>
          <a:xfrm>
            <a:off x="0" y="428604"/>
            <a:ext cx="2643174" cy="785818"/>
          </a:xfrm>
          <a:prstGeom prst="snip2Same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มนมุมสี่เหลี่ยมด้านทแยงมุม 3"/>
          <p:cNvSpPr/>
          <p:nvPr/>
        </p:nvSpPr>
        <p:spPr>
          <a:xfrm>
            <a:off x="0" y="1357298"/>
            <a:ext cx="9144000" cy="4929222"/>
          </a:xfrm>
          <a:prstGeom prst="round2DiagRect">
            <a:avLst/>
          </a:prstGeom>
          <a:ln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b="1" u="sng" dirty="0" smtClean="0"/>
          </a:p>
          <a:p>
            <a:pPr>
              <a:buNone/>
            </a:pPr>
            <a:r>
              <a:rPr lang="th-TH" sz="3600" b="1" dirty="0" smtClean="0">
                <a:solidFill>
                  <a:srgbClr val="FFC000"/>
                </a:solidFill>
              </a:rPr>
              <a:t>หน้าที่ของครอบครัว</a:t>
            </a:r>
            <a:endParaRPr lang="en-US" sz="3600" b="1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sz="3200" b="1" dirty="0" smtClean="0">
                <a:solidFill>
                  <a:srgbClr val="FFC000"/>
                </a:solidFill>
              </a:rPr>
              <a:t>ครอบครัวมีความสำคัญต่อสังคมมาก เพราะมีหน้าที่ต่อสังคมในลักษณะต่างๆ</a:t>
            </a:r>
            <a:r>
              <a:rPr lang="th-TH" b="1" dirty="0" smtClean="0"/>
              <a:t>ดังนี้</a:t>
            </a:r>
            <a:endParaRPr lang="en-US" dirty="0" smtClean="0"/>
          </a:p>
          <a:p>
            <a:pPr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. ช่วยให้สร้างสมาชิกใหม่ให้กับครอบครัวซึ่งเป็นหน้าที่ที่สภาบันอื่นทำแทนไม่ได้ นอกจากนี้ยังให้การเลี้ยงดูและให้ความรักความอบอุ่นแก่สมาชิกด้วย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. เป็นแหล่งหล่อหลอมโดยการถ่ายทอดวัฒนธรรมให้สมาชิกของครอบครัวสามารถดำรงตนเป็นสมาชิกที่ดีและอยู่ในสังคมได้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. ช่วยส่งเสริมและปลูกฝังบุคลิกภาพให้กับสมาชิกในครอบครัว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. ช่วยทำหน้าที่แทนสถาบันทางสังคมอื่น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4077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มนมุมสี่เหลี่ยมด้านทแยงมุม 4"/>
          <p:cNvSpPr/>
          <p:nvPr/>
        </p:nvSpPr>
        <p:spPr>
          <a:xfrm>
            <a:off x="0" y="1357298"/>
            <a:ext cx="9144000" cy="5143536"/>
          </a:xfrm>
          <a:prstGeom prst="round2Diag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วงรี 3"/>
          <p:cNvSpPr/>
          <p:nvPr/>
        </p:nvSpPr>
        <p:spPr>
          <a:xfrm>
            <a:off x="0" y="214290"/>
            <a:ext cx="3643274" cy="107157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b="1" u="sng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th-TH" sz="3600" b="1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   การสิ้นสภาพครอบครัว</a:t>
            </a:r>
            <a:endParaRPr lang="en-US" sz="36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sz="2800" b="1" dirty="0" smtClean="0">
                <a:solidFill>
                  <a:srgbClr val="FFC000"/>
                </a:solidFill>
              </a:rPr>
              <a:t>*ครอบครัวมีสภาพเช่นเดียวกับบุคคล คือ มีเกิดมีตาย การสิ้นสภาพครอบครัวมี</a:t>
            </a:r>
            <a:r>
              <a:rPr lang="en-US" sz="2800" b="1" dirty="0" smtClean="0">
                <a:solidFill>
                  <a:srgbClr val="FFC000"/>
                </a:solidFill>
              </a:rPr>
              <a:t> 2 </a:t>
            </a:r>
            <a:r>
              <a:rPr lang="th-TH" sz="2800" b="1" dirty="0" smtClean="0">
                <a:solidFill>
                  <a:srgbClr val="FFC000"/>
                </a:solidFill>
              </a:rPr>
              <a:t>ประการ คือ</a:t>
            </a:r>
            <a:endParaRPr lang="en-US" sz="2800" b="1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</a:rPr>
              <a:t>1</a:t>
            </a:r>
            <a:r>
              <a:rPr lang="th-TH" b="1" u="sng" dirty="0" smtClean="0">
                <a:solidFill>
                  <a:srgbClr val="FFC000"/>
                </a:solidFill>
              </a:rPr>
              <a:t>. การสิ้นโดยธรรมชาติ</a:t>
            </a:r>
            <a:r>
              <a:rPr lang="th-TH" b="1" dirty="0" smtClean="0"/>
              <a:t> เป็นการสิ้นสภาพครอบครัวในรูปของ “ความตาย”</a:t>
            </a:r>
            <a:endParaRPr lang="en-US" b="1" dirty="0" smtClean="0"/>
          </a:p>
          <a:p>
            <a:pPr>
              <a:buNone/>
            </a:pPr>
            <a:r>
              <a:rPr lang="en-US" b="1" dirty="0" smtClean="0">
                <a:solidFill>
                  <a:srgbClr val="FFC000"/>
                </a:solidFill>
              </a:rPr>
              <a:t>2</a:t>
            </a:r>
            <a:r>
              <a:rPr lang="th-TH" b="1" dirty="0" smtClean="0">
                <a:solidFill>
                  <a:srgbClr val="FFC000"/>
                </a:solidFill>
              </a:rPr>
              <a:t>. </a:t>
            </a:r>
            <a:r>
              <a:rPr lang="th-TH" b="1" u="sng" dirty="0" smtClean="0">
                <a:solidFill>
                  <a:srgbClr val="FFC000"/>
                </a:solidFill>
              </a:rPr>
              <a:t>การสิ้นโดยกติกาทางสังคม</a:t>
            </a:r>
            <a:r>
              <a:rPr lang="th-TH" b="1" dirty="0" smtClean="0"/>
              <a:t> (การสิ้นตามกฎหมาย) แบ่งออกเป็น </a:t>
            </a:r>
            <a:r>
              <a:rPr lang="en-US" b="1" dirty="0" smtClean="0"/>
              <a:t> 2 </a:t>
            </a:r>
            <a:r>
              <a:rPr lang="th-TH" b="1" dirty="0" smtClean="0"/>
              <a:t>วิธี ได้แก่</a:t>
            </a:r>
            <a:endParaRPr lang="en-US" b="1" dirty="0" smtClean="0"/>
          </a:p>
          <a:p>
            <a:pPr>
              <a:buNone/>
            </a:pPr>
            <a:r>
              <a:rPr lang="th-TH" b="1" dirty="0" smtClean="0"/>
              <a:t> </a:t>
            </a:r>
            <a:r>
              <a:rPr lang="th-TH" b="1" u="sng" dirty="0" smtClean="0">
                <a:solidFill>
                  <a:srgbClr val="FF0000"/>
                </a:solidFill>
              </a:rPr>
              <a:t>การหย่า</a:t>
            </a:r>
            <a:r>
              <a:rPr lang="th-TH" b="1" dirty="0" smtClean="0"/>
              <a:t> ซึ่งเกิดจากสาเหตุต่างๆ เช่น การสาบสูญของคู่สมรสการไม่ปฏิบัติตามสถานภาพและบทบาท การขาดความไว้วางใจกัน และความแตกต่างทางวัฒนธรรมฯลฯ</a:t>
            </a:r>
            <a:endParaRPr lang="en-US" b="1" dirty="0" smtClean="0"/>
          </a:p>
          <a:p>
            <a:pPr>
              <a:buNone/>
            </a:pP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b="1" u="sng" dirty="0" smtClean="0">
                <a:solidFill>
                  <a:srgbClr val="FF0000"/>
                </a:solidFill>
              </a:rPr>
              <a:t>ศาลสั่ง</a:t>
            </a:r>
            <a:r>
              <a:rPr lang="th-TH" b="1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/>
              <a:t>เป็นการสิ้นสภาพครอบครัวที่อาศัยอำนาจของศาลบังคับให้คู่สมรสสิ้นสุด ความเป็นสามีภรรยากันโดยฝ่ายใดฝ่ายหนึ่งร้องขอหรือฟ้องร้องเพื่อใช้อำนาจศาลบังคับ</a:t>
            </a:r>
            <a:endParaRPr lang="en-US" b="1" dirty="0" smtClean="0"/>
          </a:p>
          <a:p>
            <a:pPr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3826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ดมุมสี่เหลี่ยมด้านเดียวกัน 6"/>
          <p:cNvSpPr/>
          <p:nvPr/>
        </p:nvSpPr>
        <p:spPr>
          <a:xfrm>
            <a:off x="0" y="4286256"/>
            <a:ext cx="9144000" cy="2571744"/>
          </a:xfrm>
          <a:prstGeom prst="snip2SameRect">
            <a:avLst/>
          </a:prstGeom>
        </p:spPr>
        <p:style>
          <a:lnRef idx="0">
            <a:schemeClr val="accent3"/>
          </a:lnRef>
          <a:fillRef idx="1002">
            <a:schemeClr val="dk1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แผนผังลําดับงาน: กระบวนการที่กำหนดไว้ล่วงหน้า 4"/>
          <p:cNvSpPr/>
          <p:nvPr/>
        </p:nvSpPr>
        <p:spPr>
          <a:xfrm>
            <a:off x="1357290" y="2285992"/>
            <a:ext cx="6500858" cy="1857388"/>
          </a:xfrm>
          <a:prstGeom prst="flowChartPredefinedProcess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มนมุมสี่เหลี่ยมด้านทแยงมุม 3"/>
          <p:cNvSpPr/>
          <p:nvPr/>
        </p:nvSpPr>
        <p:spPr>
          <a:xfrm>
            <a:off x="0" y="428604"/>
            <a:ext cx="9144000" cy="1643074"/>
          </a:xfrm>
          <a:prstGeom prst="round2Diag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สถานการณ์สมรสและการเลือกคู่สมรส</a:t>
            </a:r>
            <a:endParaRPr lang="en-US" sz="2800" dirty="0" smtClean="0">
              <a:solidFill>
                <a:schemeClr val="accent5">
                  <a:lumMod val="40000"/>
                  <a:lumOff val="6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**องค์การสหประชาชาติได้มีมติกำหนดสถานการณ์สมรสของมนุษย์ไว้</a:t>
            </a:r>
            <a:r>
              <a:rPr lang="en-US" sz="28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6</a:t>
            </a:r>
            <a:r>
              <a:rPr lang="th-TH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Angsana New" pitchFamily="18" charset="-34"/>
                <a:cs typeface="Angsana New" pitchFamily="18" charset="-34"/>
              </a:rPr>
              <a:t>ประการ คือ </a:t>
            </a:r>
            <a:endParaRPr lang="en-US" sz="2800" b="1" dirty="0" smtClean="0">
              <a:solidFill>
                <a:schemeClr val="accent5">
                  <a:lumMod val="40000"/>
                  <a:lumOff val="60000"/>
                </a:schemeClr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</a:p>
          <a:p>
            <a:pPr>
              <a:buNone/>
            </a:pPr>
            <a:r>
              <a:rPr lang="en-US" b="1" dirty="0" smtClean="0"/>
              <a:t>			  1</a:t>
            </a:r>
            <a:r>
              <a:rPr lang="th-TH" b="1" dirty="0" smtClean="0"/>
              <a:t>.โสด             </a:t>
            </a:r>
            <a:r>
              <a:rPr lang="en-US" b="1" dirty="0" smtClean="0"/>
              <a:t>2</a:t>
            </a:r>
            <a:r>
              <a:rPr lang="th-TH" b="1" dirty="0" smtClean="0"/>
              <a:t>.สมรส            </a:t>
            </a:r>
            <a:r>
              <a:rPr lang="en-US" b="1" dirty="0" smtClean="0"/>
              <a:t>3</a:t>
            </a:r>
            <a:r>
              <a:rPr lang="th-TH" b="1" dirty="0" smtClean="0"/>
              <a:t>.แยกกันอยู่	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		  4</a:t>
            </a:r>
            <a:r>
              <a:rPr lang="th-TH" b="1" dirty="0" smtClean="0"/>
              <a:t>.ร้าง</a:t>
            </a:r>
            <a:r>
              <a:rPr lang="en-US" dirty="0" smtClean="0"/>
              <a:t>		 </a:t>
            </a:r>
            <a:r>
              <a:rPr lang="en-US" b="1" dirty="0" smtClean="0"/>
              <a:t>5</a:t>
            </a:r>
            <a:r>
              <a:rPr lang="th-TH" b="1" dirty="0" smtClean="0"/>
              <a:t>.หย่า            </a:t>
            </a:r>
            <a:r>
              <a:rPr lang="en-US" b="1" dirty="0" smtClean="0"/>
              <a:t> 6</a:t>
            </a:r>
            <a:r>
              <a:rPr lang="th-TH" b="1" dirty="0" smtClean="0"/>
              <a:t>.หม้าย</a:t>
            </a: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การเลือกคู่ (</a:t>
            </a:r>
            <a:r>
              <a:rPr lang="en-US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Selection of Mates</a:t>
            </a:r>
            <a:r>
              <a:rPr lang="th-TH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) </a:t>
            </a:r>
          </a:p>
          <a:p>
            <a:pPr>
              <a:buClr>
                <a:schemeClr val="bg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เป็นวิธีการสรรหาผู้ที่จะมาอยู่ร่วมกันเป็นคู่ชีวิตที่จะต้องอยู่ด้วยกันเป็นเวลายาวนาน ซึ่งตาม</a:t>
            </a:r>
          </a:p>
          <a:p>
            <a:pPr>
              <a:buNone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หลักการทั่วไปจะมีเกณฑ์ต่างๆเป็นตัวกำหนดดังนี้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0616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นมุมสี่เหลี่ยมด้านทแยงมุม 3"/>
          <p:cNvSpPr/>
          <p:nvPr/>
        </p:nvSpPr>
        <p:spPr>
          <a:xfrm>
            <a:off x="0" y="571480"/>
            <a:ext cx="9144000" cy="5857916"/>
          </a:xfrm>
          <a:prstGeom prst="round2DiagRect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Clr>
                <a:srgbClr val="FFFF00"/>
              </a:buClr>
              <a:buNone/>
            </a:pPr>
            <a:r>
              <a:rPr lang="th-TH" sz="3600" b="1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เกณฑ์ต่างๆในการเลือกคู่ มีดังนี้</a:t>
            </a:r>
          </a:p>
          <a:p>
            <a:pPr>
              <a:buClr>
                <a:srgbClr val="FFFF00"/>
              </a:buClr>
              <a:buNone/>
            </a:pPr>
            <a:endParaRPr lang="th-TH" sz="3200" b="1" u="sng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rgbClr val="FFFF00"/>
              </a:buClr>
              <a:buNone/>
            </a:pPr>
            <a:r>
              <a:rPr lang="th-TH" sz="32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ตัวผู้เลือก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(บุคคลที่เป็นผู้เลือกคู่สมรสให้)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ได้แก่</a:t>
            </a: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rgbClr val="808080"/>
              </a:buClr>
              <a:buFont typeface="Wingdings" pitchFamily="2" charset="2"/>
              <a:buChar char="q"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บิดามารดาเลือกให้ เรียกว่า “คลุมถุงชน”เป็นวิธีการที่คู่สมรสไม่มีความเป็นตัวของตัวเอง การต่างๆขึ้นอยู่กับบิดามารดาเป็นผู้ตัดสินใจทั้งสิ้น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เลือกโดยเสรี เป็นวิธีการที่ขึ้นอยู่กับการตัดสินใจของชายหญิงผู้จะสมรสกันเอง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ความสัมพันธ์และรสนิยมของคู่สมรสเอง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ซึ่งพิจารณาจากเกณฑ์ต่างๆได้แก่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200" u="sng" dirty="0" smtClean="0">
                <a:latin typeface="Angsana New" pitchFamily="18" charset="-34"/>
                <a:cs typeface="Angsana New" pitchFamily="18" charset="-34"/>
              </a:rPr>
              <a:t>บุคคลที่สมรสด้วย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โดยมีข้อที่ควรพิจารณา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ประเภท คือ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คู่สมรสเป็นพวกเดียวกันหรือวงศ์วานเดียวกัน (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Endogamy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)สนิทสนมกับภายในวงศ์วานเป็นหลัก เช่น เป็นคนบ้านเดียวกัน ฯลฯ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คู่สมรสต่างพวกหรือต่างวงศ์วานกัน(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Exogamy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sz="36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2092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0" y="0"/>
            <a:ext cx="928690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2714620"/>
            <a:ext cx="1928794" cy="500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8572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sz="3500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ความพอใจของคู่สมรส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การเลือกคู่ในปัจจุบันขึ้นอยู่กับปัจจัยในข้อนี้เป็นความสำคัญโดยมีเกณฑ์ที่ควรพิจารณา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ประการ คือ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มีรสนิยมตรงกัน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3200" dirty="0" err="1" smtClean="0">
                <a:latin typeface="Angsana New" pitchFamily="18" charset="-34"/>
                <a:cs typeface="Angsana New" pitchFamily="18" charset="-34"/>
              </a:rPr>
              <a:t>Homogamy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)คือ มีความคล้ายคลึงกันในด้านต่างๆ เช่น อุปนิสัย ทัศนคติ รสนิยม สติปัญญา การศึกษา เชื้อชาติ ศาสนา ฯลฯ 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มีรสนิยมต่างกัน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3200" dirty="0" err="1" smtClean="0">
                <a:latin typeface="Angsana New" pitchFamily="18" charset="-34"/>
                <a:cs typeface="Angsana New" pitchFamily="18" charset="-34"/>
              </a:rPr>
              <a:t>Heterogamy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)เช่น คนต่างเชื้อชาติต่างศาสนาพึงพอใจที่จะแต่งงานกัน ฯลฯ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C000"/>
                </a:solidFill>
                <a:latin typeface="Angsana New" pitchFamily="18" charset="-34"/>
                <a:cs typeface="Angsana New" pitchFamily="18" charset="-34"/>
              </a:rPr>
              <a:t>ข้อห้ามการสมรส</a:t>
            </a:r>
            <a:endParaRPr lang="en-US" b="1" dirty="0" smtClean="0">
              <a:solidFill>
                <a:srgbClr val="FFC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ข้อห้ามการสมรส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Incest Taboo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คือ ห้ามสมรสกับญาติสนิทในครอบครัวหน่วยกลาง(ครอบครัวเดี่ยว) หรือ ห้ามสมรสกับบุคคลที่มีความสัมพันธ์ ใกล้ชิดกันทางโลหิตกันโดยเด็ดขาด ซึ่งมี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ลักษณะ ดังนี้ 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.ญาติแนวดิ่งหรือญาติแนวตั้ง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เป็นญาติที่มีการสืบสายโลหิตกันโดยตรงเช่น บิดากับบุตรีและมารดากับบุตรชาย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.ญาติแนวราบกับญาติแนวนอน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เป็นญาติหรือเป็นพี่น้องร่วมสายโลหิตเดียวกัน ได้แก่พี่น้องร่วมบิดามารดาเดียวกัน พี่น้องร่วมเฉพาะบิดา และพี่น้องร่วมเฉพาะมารดา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5220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-19503" y="-32436"/>
            <a:ext cx="9110045" cy="6858000"/>
          </a:xfrm>
        </p:spPr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/>
              <a:t> </a:t>
            </a:r>
            <a:r>
              <a:rPr lang="th-TH" dirty="0" smtClean="0"/>
              <a:t>   </a:t>
            </a:r>
            <a:r>
              <a:rPr lang="en-US" dirty="0" smtClean="0">
                <a:solidFill>
                  <a:srgbClr val="FF9900"/>
                </a:solidFill>
              </a:rPr>
              <a:t>5.</a:t>
            </a:r>
            <a:r>
              <a:rPr lang="th-TH" dirty="0" smtClean="0">
                <a:solidFill>
                  <a:srgbClr val="FF9900"/>
                </a:solidFill>
              </a:rPr>
              <a:t> 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เอ็ด</a:t>
            </a:r>
            <a:r>
              <a:rPr lang="th-TH" sz="2800" b="1" dirty="0" err="1" smtClean="0">
                <a:solidFill>
                  <a:srgbClr val="FF9900"/>
                </a:solidFill>
                <a:cs typeface="JasmineUPC" pitchFamily="18" charset="-34"/>
              </a:rPr>
              <a:t>มันด์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 </a:t>
            </a:r>
            <a:r>
              <a:rPr lang="th-TH" sz="2800" b="1" dirty="0" err="1" smtClean="0">
                <a:solidFill>
                  <a:srgbClr val="FF9900"/>
                </a:solidFill>
                <a:cs typeface="JasmineUPC" pitchFamily="18" charset="-34"/>
              </a:rPr>
              <a:t>ลีช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 </a:t>
            </a:r>
            <a:r>
              <a:rPr lang="en-US" sz="2000" b="1" dirty="0" smtClean="0">
                <a:solidFill>
                  <a:srgbClr val="FF9900"/>
                </a:solidFill>
                <a:cs typeface="JasmineUPC" pitchFamily="18" charset="-34"/>
              </a:rPr>
              <a:t>(Leach)</a:t>
            </a:r>
            <a:r>
              <a:rPr lang="th-TH" dirty="0" smtClean="0">
                <a:solidFill>
                  <a:srgbClr val="FF9900"/>
                </a:solidFill>
              </a:rPr>
              <a:t> </a:t>
            </a:r>
            <a:r>
              <a:rPr lang="th-TH" sz="2800" b="1" dirty="0" smtClean="0">
                <a:cs typeface="JasmineUPC" pitchFamily="18" charset="-34"/>
              </a:rPr>
              <a:t>กล่าวว่า สังคมไม่จำเป็นต้องมีดุลยภาพเสมอไปทั้งนี้เพราะสังคมอาจเกิดความไม่สงบและเปลี่ยนจากรูปแบบหนึ่งแล้วอาจเปลี่ยนกลับคืนมาในลักษณะเดิมอีก เช่น สังคมชาวกะ</a:t>
            </a:r>
            <a:r>
              <a:rPr lang="th-TH" sz="2800" b="1" dirty="0" err="1" smtClean="0">
                <a:cs typeface="JasmineUPC" pitchFamily="18" charset="-34"/>
              </a:rPr>
              <a:t>ฉิ่น</a:t>
            </a:r>
            <a:r>
              <a:rPr lang="th-TH" sz="2800" b="1" dirty="0" smtClean="0">
                <a:cs typeface="JasmineUPC" pitchFamily="18" charset="-34"/>
              </a:rPr>
              <a:t>ในประเทศพม่า ซึ่งเขาได้ใช้เวลาในการศึกษาอยู่ที่นั่นเป็นเวลาหลายปี</a:t>
            </a:r>
          </a:p>
          <a:p>
            <a:pPr marL="0" indent="0">
              <a:buNone/>
            </a:pPr>
            <a:r>
              <a:rPr lang="th-TH" dirty="0" smtClean="0"/>
              <a:t>    </a:t>
            </a:r>
            <a:r>
              <a:rPr lang="en-US" b="1" dirty="0" smtClean="0">
                <a:solidFill>
                  <a:srgbClr val="FF9900"/>
                </a:solidFill>
              </a:rPr>
              <a:t>6.</a:t>
            </a:r>
            <a:r>
              <a:rPr lang="en-US" dirty="0" smtClean="0">
                <a:solidFill>
                  <a:srgbClr val="FF9900"/>
                </a:solidFill>
              </a:rPr>
              <a:t> </a:t>
            </a:r>
            <a:r>
              <a:rPr lang="en-US" sz="2000" b="1" u="sng" dirty="0" err="1" smtClean="0">
                <a:solidFill>
                  <a:srgbClr val="FF9900"/>
                </a:solidFill>
                <a:cs typeface="JasmineUPC" pitchFamily="18" charset="-34"/>
              </a:rPr>
              <a:t>J.A.Barnes</a:t>
            </a:r>
            <a:r>
              <a:rPr lang="th-TH" sz="2000" b="1" u="sng" dirty="0" smtClean="0">
                <a:solidFill>
                  <a:srgbClr val="FF9900"/>
                </a:solidFill>
                <a:cs typeface="JasmineUPC" pitchFamily="18" charset="-34"/>
              </a:rPr>
              <a:t>,</a:t>
            </a:r>
            <a:r>
              <a:rPr lang="en-US" sz="2000" b="1" u="sng" dirty="0" err="1" smtClean="0">
                <a:solidFill>
                  <a:srgbClr val="FF9900"/>
                </a:solidFill>
                <a:cs typeface="JasmineUPC" pitchFamily="18" charset="-34"/>
              </a:rPr>
              <a:t>J.Boissevain</a:t>
            </a:r>
            <a:r>
              <a:rPr lang="th-TH" sz="2000" b="1" u="sng" dirty="0" smtClean="0">
                <a:solidFill>
                  <a:srgbClr val="FF9900"/>
                </a:solidFill>
                <a:cs typeface="JasmineUPC" pitchFamily="18" charset="-34"/>
              </a:rPr>
              <a:t>,</a:t>
            </a:r>
            <a:r>
              <a:rPr lang="en-US" sz="2000" b="1" u="sng" dirty="0" err="1" smtClean="0">
                <a:solidFill>
                  <a:srgbClr val="FF9900"/>
                </a:solidFill>
                <a:cs typeface="JasmineUPC" pitchFamily="18" charset="-34"/>
              </a:rPr>
              <a:t>E.Bott</a:t>
            </a:r>
            <a:r>
              <a:rPr lang="th-TH" sz="2000" b="1" u="sng" dirty="0" smtClean="0">
                <a:solidFill>
                  <a:srgbClr val="FF9900"/>
                </a:solidFill>
                <a:cs typeface="JasmineUPC" pitchFamily="18" charset="-34"/>
              </a:rPr>
              <a:t> </a:t>
            </a:r>
            <a:r>
              <a:rPr lang="th-TH" sz="2800" b="1" u="sng" dirty="0" smtClean="0">
                <a:solidFill>
                  <a:srgbClr val="FF9900"/>
                </a:solidFill>
                <a:cs typeface="JasmineUPC" pitchFamily="18" charset="-34"/>
              </a:rPr>
              <a:t>และ</a:t>
            </a:r>
            <a:r>
              <a:rPr lang="en-US" sz="2000" b="1" u="sng" dirty="0" err="1" smtClean="0">
                <a:solidFill>
                  <a:srgbClr val="FF9900"/>
                </a:solidFill>
                <a:cs typeface="JasmineUPC" pitchFamily="18" charset="-34"/>
              </a:rPr>
              <a:t>J.Van</a:t>
            </a:r>
            <a:r>
              <a:rPr lang="en-US" sz="2000" b="1" u="sng" dirty="0" smtClean="0">
                <a:solidFill>
                  <a:srgbClr val="FF9900"/>
                </a:solidFill>
                <a:cs typeface="JasmineUPC" pitchFamily="18" charset="-34"/>
              </a:rPr>
              <a:t> </a:t>
            </a:r>
            <a:r>
              <a:rPr lang="en-US" sz="2000" b="1" u="sng" dirty="0" err="1" smtClean="0">
                <a:solidFill>
                  <a:srgbClr val="FF9900"/>
                </a:solidFill>
                <a:cs typeface="JasmineUPC" pitchFamily="18" charset="-34"/>
              </a:rPr>
              <a:t>Velsen</a:t>
            </a:r>
            <a:endParaRPr lang="en-US" sz="2000" b="1" u="sng" dirty="0" smtClean="0">
              <a:solidFill>
                <a:srgbClr val="FF9900"/>
              </a:solidFill>
              <a:cs typeface="JasmineUPC" pitchFamily="18" charset="-34"/>
            </a:endParaRPr>
          </a:p>
          <a:p>
            <a:pPr marL="0" indent="0">
              <a:buNone/>
            </a:pPr>
            <a:r>
              <a:rPr lang="th-TH" sz="2800" b="1" dirty="0" smtClean="0">
                <a:cs typeface="JasmineUPC" pitchFamily="18" charset="-34"/>
              </a:rPr>
              <a:t>ให้ความสนใจการศึกษาพฤติกรรมของแต่ละปัจเจกบุคคลในสังคมที่มีความสัมพันธ์กันในสถานการณ์หนึ่งๆพยายามหลีกเลี่ยงการศึกษาสังคมโดยเน้นแบบใดแบบหนึ่ง ซึ่งเป็นวิธีการศึกษาแบบ </a:t>
            </a:r>
            <a:r>
              <a:rPr lang="en-US" sz="2800" b="1" dirty="0" smtClean="0">
                <a:cs typeface="JasmineUPC" pitchFamily="18" charset="-34"/>
              </a:rPr>
              <a:t>“</a:t>
            </a:r>
            <a:r>
              <a:rPr lang="th-TH" sz="2800" b="1" dirty="0" smtClean="0">
                <a:cs typeface="JasmineUPC" pitchFamily="18" charset="-34"/>
              </a:rPr>
              <a:t>สายใยของพฤติกรรมเฉพาะกิจ</a:t>
            </a:r>
            <a:r>
              <a:rPr lang="en-US" sz="2800" b="1" dirty="0" smtClean="0">
                <a:cs typeface="JasmineUPC" pitchFamily="18" charset="-34"/>
              </a:rPr>
              <a:t>”</a:t>
            </a:r>
            <a:endParaRPr lang="th-TH" sz="2800" b="1" dirty="0" smtClean="0">
              <a:cs typeface="JasmineUPC" pitchFamily="18" charset="-34"/>
            </a:endParaRPr>
          </a:p>
          <a:p>
            <a:pPr marL="0" indent="0">
              <a:buNone/>
            </a:pPr>
            <a:r>
              <a:rPr lang="en-US" sz="2000" b="1" dirty="0" smtClean="0">
                <a:cs typeface="JasmineUPC" pitchFamily="18" charset="-34"/>
              </a:rPr>
              <a:t>(Network Analysis)</a:t>
            </a:r>
            <a:r>
              <a:rPr lang="th-TH" sz="2800" b="1" dirty="0" smtClean="0">
                <a:cs typeface="JasmineUPC" pitchFamily="18" charset="-34"/>
              </a:rPr>
              <a:t>โดยมีพื้นฐานมาจาก</a:t>
            </a:r>
            <a:r>
              <a:rPr lang="en-US" sz="2800" b="1" dirty="0" smtClean="0">
                <a:cs typeface="JasmineUPC" pitchFamily="18" charset="-34"/>
              </a:rPr>
              <a:t>”</a:t>
            </a:r>
            <a:r>
              <a:rPr lang="th-TH" sz="2800" b="1" dirty="0" smtClean="0">
                <a:cs typeface="JasmineUPC" pitchFamily="18" charset="-34"/>
              </a:rPr>
              <a:t>ทฤษฎีการแข่งขัน</a:t>
            </a:r>
            <a:r>
              <a:rPr lang="en-US" sz="2800" b="1" dirty="0" smtClean="0">
                <a:cs typeface="JasmineUPC" pitchFamily="18" charset="-34"/>
              </a:rPr>
              <a:t>”</a:t>
            </a:r>
            <a:r>
              <a:rPr lang="th-TH" sz="2800" b="1" dirty="0" smtClean="0">
                <a:cs typeface="JasmineUPC" pitchFamily="18" charset="-34"/>
              </a:rPr>
              <a:t>เช่นการวิเคราะห์ความสัมพันธ์ระหว่างผู้สมัครกับผู้เลือกตั้งว่าใช้ความสัมพันธ์ด้านความเป็นญาติ มิตรสหาย เพื่อนร่วมงาน เพื่อนของเพื่อน คนที่นับถือศาสนาเดียวกัน</a:t>
            </a:r>
          </a:p>
          <a:p>
            <a:pPr marL="0" indent="0">
              <a:buNone/>
            </a:pPr>
            <a:r>
              <a:rPr lang="th-TH" sz="2800" b="1" dirty="0" smtClean="0">
                <a:cs typeface="JasmineUPC" pitchFamily="18" charset="-34"/>
              </a:rPr>
              <a:t>ชนชั้นเดียวกัน</a:t>
            </a:r>
            <a:r>
              <a:rPr lang="en-US" sz="2800" b="1" dirty="0" smtClean="0">
                <a:cs typeface="JasmineUPC" pitchFamily="18" charset="-34"/>
              </a:rPr>
              <a:t> </a:t>
            </a:r>
            <a:r>
              <a:rPr lang="th-TH" sz="2800" b="1" dirty="0" smtClean="0">
                <a:cs typeface="JasmineUPC" pitchFamily="18" charset="-34"/>
              </a:rPr>
              <a:t>ฯลฯ</a:t>
            </a:r>
            <a:r>
              <a:rPr lang="th-TH" sz="2800" b="1" dirty="0">
                <a:cs typeface="JasmineUPC" pitchFamily="18" charset="-34"/>
              </a:rPr>
              <a:t> </a:t>
            </a:r>
            <a:r>
              <a:rPr lang="th-TH" sz="2800" b="1" dirty="0" smtClean="0">
                <a:cs typeface="JasmineUPC" pitchFamily="18" charset="-34"/>
              </a:rPr>
              <a:t>ในกิจกรรมของการเลือกตั้ง</a:t>
            </a:r>
            <a:endParaRPr lang="en-US" sz="2000" dirty="0">
              <a:cs typeface="JasmineUPC" pitchFamily="18" charset="-34"/>
            </a:endParaRPr>
          </a:p>
        </p:txBody>
      </p:sp>
      <p:sp>
        <p:nvSpPr>
          <p:cNvPr id="2" name="ลูกศรขวา 1"/>
          <p:cNvSpPr/>
          <p:nvPr/>
        </p:nvSpPr>
        <p:spPr>
          <a:xfrm>
            <a:off x="0" y="476672"/>
            <a:ext cx="395536" cy="50405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8776" y="2233257"/>
            <a:ext cx="57308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036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2071678"/>
            <a:ext cx="9144000" cy="264320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>
              <a:buNone/>
            </a:pPr>
            <a:endParaRPr lang="th-TH" b="1" dirty="0" smtClean="0"/>
          </a:p>
          <a:p>
            <a:pPr algn="ctr">
              <a:buNone/>
            </a:pPr>
            <a:r>
              <a:rPr lang="th-TH" sz="5400" b="1" dirty="0" smtClean="0">
                <a:solidFill>
                  <a:schemeClr val="bg1"/>
                </a:solidFill>
              </a:rPr>
              <a:t>บทที่</a:t>
            </a:r>
            <a:r>
              <a:rPr lang="en-US" sz="5400" b="1" dirty="0" smtClean="0">
                <a:solidFill>
                  <a:schemeClr val="bg1"/>
                </a:solidFill>
              </a:rPr>
              <a:t>6 </a:t>
            </a:r>
            <a:r>
              <a:rPr lang="th-TH" sz="5400" b="1" dirty="0" smtClean="0">
                <a:solidFill>
                  <a:schemeClr val="bg1"/>
                </a:solidFill>
              </a:rPr>
              <a:t>ศาสนา</a:t>
            </a:r>
            <a:endParaRPr lang="en-US" sz="54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80908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พับมุม 5"/>
          <p:cNvSpPr/>
          <p:nvPr/>
        </p:nvSpPr>
        <p:spPr>
          <a:xfrm>
            <a:off x="0" y="1500174"/>
            <a:ext cx="9144000" cy="5357826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sz="32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ความสำคัญของศาสนา</a:t>
            </a:r>
            <a:endParaRPr lang="en-US" sz="3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200" b="1" dirty="0" smtClean="0">
                <a:solidFill>
                  <a:srgbClr val="FF0000"/>
                </a:solidFill>
              </a:rPr>
              <a:t>ศาสนา (</a:t>
            </a:r>
            <a:r>
              <a:rPr lang="en-US" sz="3200" b="1" dirty="0" smtClean="0">
                <a:solidFill>
                  <a:srgbClr val="FF0000"/>
                </a:solidFill>
              </a:rPr>
              <a:t>Religion</a:t>
            </a:r>
            <a:r>
              <a:rPr lang="th-TH" dirty="0" smtClean="0"/>
              <a:t>)</a:t>
            </a:r>
            <a:r>
              <a:rPr lang="th-TH" b="1" dirty="0" smtClean="0"/>
              <a:t>มีความสำคัญต่อสังคมมนุษย์มาแต่ยุคดึกดำบรรพ์ เพราะเป็นตัวเชื่อมโยงความสัมพันธ์ระหว่างมนุษย์กับสภาวะเหนือธรรมชาติ และเพื่อความสบายใจของมนุษย์ ดั้งนั้นศาสนาจึงเป็นเครื่องปลอบประโลมที่บำรุงจิตใจของมนุษย์ให้เกิดความกล้าหาญเด็ดเดี่ยว อาจหาญ ร่าเริง โดยบทบาทที่เด่นที่สุดที่ศาสนามีต่อสังคมมนุษย์ คือ เป็นกลไกควบคุมสังคม</a:t>
            </a:r>
            <a:r>
              <a:rPr lang="en-US" b="1" dirty="0" smtClean="0"/>
              <a:t> </a:t>
            </a:r>
            <a:r>
              <a:rPr lang="th-TH" b="1" dirty="0" smtClean="0"/>
              <a:t> </a:t>
            </a:r>
            <a:endParaRPr lang="en-US" b="1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solidFill>
                  <a:srgbClr val="FF0000"/>
                </a:solidFill>
              </a:rPr>
              <a:t>ความสำคัญของศาสนาในทัศนะของนักสังคมวิทยา</a:t>
            </a:r>
            <a:r>
              <a:rPr lang="th-TH" b="1" dirty="0" smtClean="0"/>
              <a:t>ก็คือ ก่อให้เกิดเอกภาพทางสังคมและอิทธิพลด้านการสร้างกระสวนทางจริยธรรมเกี่ยวกับพฤติกรรมทางเศรษฐกิจของสังคม ซึ่งสมาชิกของสังคมต้องยอมรับมาปฏิบัติตามกันอย่างทั่วถึง โดยยอมรับว่าศาสนาเป็นหลักยึดทางใจเป็นหลักประจำสังคมและเป็นที่ยอมรับของคนส่วนใหญ่</a:t>
            </a:r>
            <a:endParaRPr lang="en-US" b="1" dirty="0" smtClean="0"/>
          </a:p>
          <a:p>
            <a:pPr>
              <a:buNone/>
            </a:pPr>
            <a:endParaRPr lang="th-TH" b="1" dirty="0"/>
          </a:p>
        </p:txBody>
      </p:sp>
      <p:sp>
        <p:nvSpPr>
          <p:cNvPr id="4" name="เฟรม 3"/>
          <p:cNvSpPr/>
          <p:nvPr/>
        </p:nvSpPr>
        <p:spPr>
          <a:xfrm>
            <a:off x="0" y="500042"/>
            <a:ext cx="3214678" cy="785818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85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พับมุม 5"/>
          <p:cNvSpPr/>
          <p:nvPr/>
        </p:nvSpPr>
        <p:spPr>
          <a:xfrm>
            <a:off x="0" y="785794"/>
            <a:ext cx="9144000" cy="6072206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th-TH" b="1" u="sng" dirty="0" smtClean="0"/>
              <a:t> </a:t>
            </a:r>
            <a:r>
              <a:rPr lang="th-TH" b="1" u="sng" dirty="0" smtClean="0">
                <a:solidFill>
                  <a:srgbClr val="FFFF00"/>
                </a:solidFill>
              </a:rPr>
              <a:t>ลักษณะของศาสนา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>
              <a:buClr>
                <a:schemeClr val="tx2"/>
              </a:buClr>
              <a:buNone/>
            </a:pPr>
            <a:endParaRPr lang="th-TH" b="1" dirty="0" smtClean="0"/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</a:rPr>
              <a:t>โดยทั่วไปศาสนาจะประกอบด้วยลักษณะสำคัญ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/>
              <a:t>ศาสนาเป็นปรากฏการณ์ทางสังคมที่มีอยู่ทั่วไปทุกสังคม</a:t>
            </a:r>
            <a:endParaRPr lang="en-US" b="1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/>
              <a:t> ศาสนาเป็นวัฒนธรรมที่มักจะปรากฏอยู่ในรูปแบบของขนบธรรมเนียม จารีต ประเพณี  และจารีตประเพณี ทั้งนี้เพราะศาสนาเป็นเครื่องช่วยกำกับพฤติกรรมของคนในสังคมให้มีการแสดงออกในรูปแบบเดียวกัน</a:t>
            </a:r>
            <a:endParaRPr lang="en-US" b="1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/>
              <a:t> </a:t>
            </a:r>
            <a:r>
              <a:rPr lang="th-TH" b="1" dirty="0" smtClean="0">
                <a:solidFill>
                  <a:srgbClr val="FFFF00"/>
                </a:solidFill>
              </a:rPr>
              <a:t>ศาสนา </a:t>
            </a:r>
            <a:r>
              <a:rPr lang="th-TH" b="1" dirty="0" smtClean="0"/>
              <a:t>เป็นสถาบันที่มีในทุกสังคม ศาสนาในอดีตมีลักษณะเป็นสภาวะความเชื่อและผูกพันกับธรรมชาติ ต่อมาเมื่อมนุษย์มีวิวัฒนาการมากขึ้นจึงทำให้ศาสนามีความเป็นสถาบัน โดย</a:t>
            </a:r>
            <a:endParaRPr lang="en-US" b="1" dirty="0" smtClean="0"/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</a:rPr>
              <a:t>เป็นสถาบันที่เก่าแก่</a:t>
            </a:r>
            <a:r>
              <a:rPr lang="th-TH" u="sng" dirty="0" smtClean="0">
                <a:solidFill>
                  <a:srgbClr val="FF0000"/>
                </a:solidFill>
              </a:rPr>
              <a:t> </a:t>
            </a:r>
            <a:r>
              <a:rPr lang="th-TH" b="1" dirty="0" smtClean="0"/>
              <a:t>โดยมีรูปแบบและพิธีกรรมอันควรในแต่ละยุคสมัย</a:t>
            </a:r>
            <a:endParaRPr lang="en-US" b="1" dirty="0" smtClean="0"/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</a:rPr>
              <a:t>เป็นสถาบันสากล </a:t>
            </a:r>
            <a:r>
              <a:rPr lang="th-TH" b="1" dirty="0" smtClean="0"/>
              <a:t>คือ มีปรากฏในทุกสังคมไม่ว่าสิ่งนั้นจะมีความเจริญหรือล้าหลังเพียงใด</a:t>
            </a:r>
            <a:endParaRPr lang="en-US" b="1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</a:rPr>
              <a:t>เป็นสถาบันทางสังคม </a:t>
            </a:r>
            <a:r>
              <a:rPr lang="th-TH" b="1" dirty="0" smtClean="0"/>
              <a:t>โดยมีรูปแบบอันเป็นกระสวนทางพฤติกรรม</a:t>
            </a:r>
            <a:endParaRPr lang="th-TH" b="1" dirty="0"/>
          </a:p>
        </p:txBody>
      </p:sp>
      <p:sp>
        <p:nvSpPr>
          <p:cNvPr id="5" name="เฟรม 4"/>
          <p:cNvSpPr/>
          <p:nvPr/>
        </p:nvSpPr>
        <p:spPr>
          <a:xfrm>
            <a:off x="0" y="0"/>
            <a:ext cx="2500298" cy="642918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22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พับมุม 4"/>
          <p:cNvSpPr/>
          <p:nvPr/>
        </p:nvSpPr>
        <p:spPr>
          <a:xfrm>
            <a:off x="0" y="1000108"/>
            <a:ext cx="9144000" cy="5857892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sz="3600" b="1" u="sng" dirty="0" smtClean="0">
                <a:solidFill>
                  <a:srgbClr val="FFFF00"/>
                </a:solidFill>
              </a:rPr>
              <a:t>ความเป็นมาของศาสนา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 smtClean="0"/>
          </a:p>
          <a:p>
            <a:pPr>
              <a:buClr>
                <a:schemeClr val="tx2"/>
              </a:buClr>
              <a:buNone/>
            </a:pPr>
            <a:r>
              <a:rPr lang="th-TH" sz="32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ศาสนาตามสภาพที่ปรากฏมีความเป็นมาดังนี้</a:t>
            </a:r>
            <a:endParaRPr lang="en-US" sz="32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200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โดยมีวิวัฒนาการ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เป็นระบบการเปลี่ยนแปลงของศาสนาตั้งแต่ยุคดึกดำบรรพ์เรื่อยมาจน ถึงในยุคที่มีศาสนาระบบและแบบแผนความเป็นไป ดังนี้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ศาสนาธรรมชาติ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ป็นระบบความเชื่อที่บริสุทธิ์มากเพราะยังไม่มีการดัดแปลงแก้ไขผูกพันกับธรรมชาติในลักษณะมนุษย์มีความใกล้ชิด เห็นความสำคัญและยอมรับในธรรมชาตินั้นโดยมีสภาวะเหนือธรรมชาติกำกับอยู่ เช่น การนับถือผี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บรรพบุรุษ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การนับถือวิญญาณ การนับถือเจ้าป่าเจ้าเขา ฯลฯ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sz="3200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ศาสนาสถาบันหรือศาสนาหลัก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เป็นระบบความเชื่อที่เกิดขึ้นจากข้อกำหนดของสังคมโดยนำเอาศาสนาธรรมชาติที่ยังไม่มีรูปแบบและระบบที่สมบูรณ์ดีพอมาปรับปรุงแก้ไขให้เข้ากับสังคมและจัดรูปแบบให้มีความสมบูรณ์ยิ่งขึ้น เช่น ศาสนาพุทธ คริสต์ อิสลาม ฯลฯ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เฟรม 3"/>
          <p:cNvSpPr/>
          <p:nvPr/>
        </p:nvSpPr>
        <p:spPr>
          <a:xfrm>
            <a:off x="0" y="0"/>
            <a:ext cx="2928926" cy="928670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01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พับมุม 8"/>
          <p:cNvSpPr/>
          <p:nvPr/>
        </p:nvSpPr>
        <p:spPr>
          <a:xfrm>
            <a:off x="0" y="-214338"/>
            <a:ext cx="9144000" cy="7072338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b="1" u="sng" dirty="0" smtClean="0">
                <a:solidFill>
                  <a:srgbClr val="FFFF00"/>
                </a:solidFill>
              </a:rPr>
              <a:t>โดยการยอมรับ</a:t>
            </a:r>
            <a:r>
              <a:rPr lang="th-TH" b="1" dirty="0" smtClean="0">
                <a:solidFill>
                  <a:srgbClr val="FFFF00"/>
                </a:solidFill>
              </a:rPr>
              <a:t> ซึ่งแบ่งออกเป็น </a:t>
            </a:r>
            <a:r>
              <a:rPr lang="en-US" b="1" dirty="0" smtClean="0">
                <a:solidFill>
                  <a:srgbClr val="FFFF00"/>
                </a:solidFill>
              </a:rPr>
              <a:t>2 </a:t>
            </a:r>
            <a:r>
              <a:rPr lang="th-TH" b="1" dirty="0" smtClean="0">
                <a:solidFill>
                  <a:srgbClr val="FFFF00"/>
                </a:solidFill>
              </a:rPr>
              <a:t>ระดับ ดังนี้</a:t>
            </a: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/>
              <a:t> </a:t>
            </a: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ศาสนามหัพภาค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เป็นระบบศาสนาอันเป็นที่ยอมรับกันของคนส่วนใหญ่หรือทั้งสังคม มักเป็นศาสนาของโลกหรือเป็นที่ยอมรับกันทั่วโลก เช่น ศาสนาพุทธ คริสต์ อิสลาม พราหมณ์ ฯลฯ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ศาสนาจุลภาค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เป็นระบบศาสนาย่อยอันเป็นที่ยอมรับนับถือกันเฉพาะบางกลุ่มบางเหล่าเท่านั้น เช่น การนับถือ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ไสยศาสตร์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เครื่องราง การยอมรับและเคารพนับถือบุพการี              ผี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บรรพบุรุษ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ฯลฯ</a:t>
            </a:r>
          </a:p>
          <a:p>
            <a:pPr>
              <a:buClr>
                <a:schemeClr val="tx2"/>
              </a:buClr>
              <a:buNone/>
            </a:pP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		ความหมายของศาสนา</a:t>
            </a:r>
            <a:endParaRPr lang="en-US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dirty="0" err="1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ยข</a:t>
            </a:r>
            <a:r>
              <a:rPr lang="th-TH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องศาสนาที่ยอมรับกันโดยทั่วไป มีดังนี้</a:t>
            </a:r>
            <a:endParaRPr lang="en-US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ต้องเป็นสิ่งที่เชื่อถือโดยมีความศักดิ์สิทธิ์และต้องเคารพบูชาด้วย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ต้องมีคำสอนทางศีลธรรมจรรยาและกฎเกณฑ์เกี่ยวกับการประพฤติปฏิบัติ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ตามหลักการทั่วไป ศาสนาแปลว่า “คำสอน” ดังนั้นศาสนาจะต้องปรากฏตัวผู้สอน ผู้ตั้งผู้ประกาศที่รู้กันแน่นอนและยอมรับว่าเป็นความจริงทางประวัติศาสตร์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ต้องมีคณะบุคคลทำหน้าที่รักษาความศักดิ์สิทธิ์และคำสอนนั้นสืบต่อมา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ต้องมีการกวดขันเรื่องความจงรักภักดี(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Fidelity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b="1" dirty="0" smtClean="0">
              <a:solidFill>
                <a:srgbClr val="FFFF00"/>
              </a:solidFill>
            </a:endParaRPr>
          </a:p>
        </p:txBody>
      </p:sp>
      <p:sp>
        <p:nvSpPr>
          <p:cNvPr id="4" name="เฟรม 3"/>
          <p:cNvSpPr/>
          <p:nvPr/>
        </p:nvSpPr>
        <p:spPr>
          <a:xfrm>
            <a:off x="0" y="-142900"/>
            <a:ext cx="4857752" cy="642942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8" name="เฟรม 7"/>
          <p:cNvSpPr/>
          <p:nvPr/>
        </p:nvSpPr>
        <p:spPr>
          <a:xfrm>
            <a:off x="0" y="2928934"/>
            <a:ext cx="5429256" cy="1000132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1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พับมุม 3"/>
          <p:cNvSpPr/>
          <p:nvPr/>
        </p:nvSpPr>
        <p:spPr>
          <a:xfrm>
            <a:off x="0" y="1000108"/>
            <a:ext cx="9144000" cy="5857892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endParaRPr lang="th-TH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คำว่า “</a:t>
            </a:r>
            <a:r>
              <a:rPr lang="th-TH" sz="32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ศาสนา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” ที่แปลมาจาก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Religion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นั้นหมายถึง การนับถือสิ่งที่อยู่เหนือธรรมชาติ โดยไม่คำนึงถึงเหตุใดๆทั้งสิ้น อันหมายรวมไปถึงลัทธิถือผีสางเทวดา ลัทธิเคารพดวงวิญญาณ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บรรพบุรุษ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ฯลฯ ดังนั้นศาสนาจึงเป็นระบบความเชื่อที่ต้องมีสิ่งที่อยู่นอกเหนือธรรมชาติเป็นตัวยึดเหนี่ยวรองรับไว้ด้วย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พระพุทธศาสนานั้น แม้จะอยู่ในเกณฑ์ที่เรียกว่าศาสนา แต่ไม่ได้เป็น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 Religion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ตามความหมายในภาษาต่างประเทศ เพราะพระพุทธศาสนาเป็นศาสนาที่สอนให้พึ่งตนเอง ความวิเศษทั้งหลายไม่ใช่อยู่ที่ความลึกลับแต่อยู่ที่ตัวมนุษย์ ถ้ามนุษย์โง่เขลาสั่งสมความทุกข์ร้อนและก่อความเดือดร้อนเผาผลาญตัวเองได้ มนุษย์ก็ต้องฉลาดสามารถทำลายความทุกข์หรือสิ่งผูกมัดตัวเราเองได้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7161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0" y="-214338"/>
            <a:ext cx="9144000" cy="70723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7715280"/>
          </a:xfrm>
        </p:spPr>
        <p:txBody>
          <a:bodyPr>
            <a:noAutofit/>
          </a:bodyPr>
          <a:lstStyle/>
          <a:p>
            <a:pPr>
              <a:buClr>
                <a:schemeClr val="tx2"/>
              </a:buClr>
              <a:buNone/>
            </a:pPr>
            <a:r>
              <a:rPr lang="th-TH" sz="2800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ปัจจุบันมีข้อตกลงของกลุ่มผู้วิจัยศาสนาและความเชื่อถือตามโครงการวิจัยพื้นฐานจิตใจขอ</a:t>
            </a:r>
          </a:p>
          <a:p>
            <a:pPr>
              <a:buClr>
                <a:schemeClr val="tx2"/>
              </a:buClr>
              <a:buNone/>
            </a:pPr>
            <a:r>
              <a:rPr lang="th-TH" sz="2800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ประชาชนชาวไทย สาขาปรัชญา สภาวิจัยแห่งชาติ ครั้งที่</a:t>
            </a:r>
            <a:r>
              <a:rPr lang="en-US" sz="2800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2800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/</a:t>
            </a:r>
            <a:r>
              <a:rPr lang="en-US" sz="2800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2506</a:t>
            </a:r>
            <a:r>
              <a:rPr lang="th-TH" sz="2800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กำหนดว่า ศาสนาต้อง</a:t>
            </a:r>
          </a:p>
          <a:p>
            <a:pPr>
              <a:buClr>
                <a:schemeClr val="tx2"/>
              </a:buClr>
              <a:buNone/>
            </a:pPr>
            <a:r>
              <a:rPr lang="th-TH" sz="28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ประกอบด้วย</a:t>
            </a:r>
            <a:r>
              <a:rPr lang="th-TH" sz="2800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ลักษณะทั้งหมดหรือส่วนมาก ดังต่อไปนี้</a:t>
            </a:r>
            <a:endParaRPr lang="en-US" sz="28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sz="3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(1)</a:t>
            </a:r>
            <a:r>
              <a:rPr lang="th-TH" sz="3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มีศาสดาผู้ก่อตั้ง </a:t>
            </a:r>
            <a:r>
              <a:rPr lang="en-US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(2)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มีคำสอน (คัมภีร์) เกี่ยวกับศีลธรรมจรรยา</a:t>
            </a:r>
            <a:r>
              <a:rPr lang="en-US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(3)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มีหลักความเชื่ออันเป็นเป้าหมาย </a:t>
            </a:r>
            <a:r>
              <a:rPr lang="en-US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(4)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มีพิธีกรรม</a:t>
            </a:r>
            <a:r>
              <a:rPr lang="en-US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(5)</a:t>
            </a:r>
            <a:r>
              <a:rPr lang="th-TH" sz="32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มีสถาบันทางศาสนา</a:t>
            </a:r>
            <a:endParaRPr lang="en-US" sz="3200" b="1" dirty="0" smtClean="0">
              <a:solidFill>
                <a:srgbClr val="FF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sz="2800" b="1" u="sng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ความสำคัญและความจำเป็นของศาสนา</a:t>
            </a:r>
            <a:endParaRPr lang="en-US" sz="28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 ความสำคัญของศาสนาในทางสังคมวิทยา ได้มีผู้แสดงแนวคิดความเห็นไว้หลายนัย ดังนี้</a:t>
            </a:r>
            <a:endParaRPr lang="en-US" sz="28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sz="3200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ฟรอยด์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Freud</a:t>
            </a:r>
            <a:r>
              <a:rPr lang="th-TH" sz="3200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 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เห็นว่า ศาสนามีประโยชน์ในด้านปลอบประโลมใจในยามทุกข์ยาก</a:t>
            </a:r>
            <a:endParaRPr lang="en-US" sz="28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**</a:t>
            </a:r>
            <a:r>
              <a:rPr lang="th-TH" sz="2800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มาร์กช</a:t>
            </a: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Marx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) ถือว่า ศาสนาเป็น</a:t>
            </a:r>
            <a:r>
              <a:rPr lang="th-TH" sz="2800" dirty="0" err="1" smtClean="0">
                <a:latin typeface="Angsana New" pitchFamily="18" charset="-34"/>
                <a:cs typeface="Angsana New" pitchFamily="18" charset="-34"/>
              </a:rPr>
              <a:t>ยาเสพติด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 เพราก่อให้เกิดความงมงายและเป็นอุปสรรคต่อการปฏิวัติทางการเมือง ดังนั้นมาร์กจึงมีแนวคิดเกี่ยวกับศาสนาในด้านลบหรือมองไปในแง่ร้าย</a:t>
            </a:r>
            <a:endParaRPr lang="en-US" sz="28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มาลิ</a:t>
            </a:r>
            <a:r>
              <a:rPr lang="th-TH" sz="2800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นอฟส</a:t>
            </a: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กี้ (</a:t>
            </a:r>
            <a:r>
              <a:rPr lang="en-US" sz="2800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Malinowsk</a:t>
            </a:r>
            <a:r>
              <a:rPr lang="th-TH" sz="28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2800" dirty="0" smtClean="0">
                <a:latin typeface="Angsana New" pitchFamily="18" charset="-34"/>
                <a:cs typeface="Angsana New" pitchFamily="18" charset="-34"/>
              </a:rPr>
              <a:t>เห็นว่า ศาสนาและพิธีกรรมมักเกี่ยวพันกับความไม่แน่ใจในเรื่องธรรมชาติความเกรงกลัวในสิ่งที่ไม่แน่นอน และสิ่งที่คาดการณ์ไม่ได้ จึงทำให้คนมุ่งไปที่ศาสนาหรือพิธีกรรม</a:t>
            </a:r>
            <a:endParaRPr lang="en-US" sz="28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sz="2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เฟรม 3"/>
          <p:cNvSpPr/>
          <p:nvPr/>
        </p:nvSpPr>
        <p:spPr>
          <a:xfrm>
            <a:off x="-142908" y="-214338"/>
            <a:ext cx="9286908" cy="1857388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69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พับมุม 4"/>
          <p:cNvSpPr/>
          <p:nvPr/>
        </p:nvSpPr>
        <p:spPr>
          <a:xfrm>
            <a:off x="0" y="1571612"/>
            <a:ext cx="9144000" cy="5286388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  <p:sp>
        <p:nvSpPr>
          <p:cNvPr id="4" name="มนมุมสี่เหลี่ยมด้านทแยงมุม 3"/>
          <p:cNvSpPr/>
          <p:nvPr/>
        </p:nvSpPr>
        <p:spPr>
          <a:xfrm>
            <a:off x="0" y="285728"/>
            <a:ext cx="6786578" cy="1071570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endParaRPr lang="th-TH" b="1" u="sng" dirty="0" smtClean="0"/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/>
              <a:t>ความจำเป็นที่ต้องมีศาสนาก็เนื่องมาจากสาเหตุสำคัญ </a:t>
            </a:r>
            <a:r>
              <a:rPr lang="en-US" b="1" u="sng" dirty="0" smtClean="0"/>
              <a:t>3 </a:t>
            </a:r>
            <a:r>
              <a:rPr lang="th-TH" b="1" u="sng" dirty="0" smtClean="0"/>
              <a:t>ประการ</a:t>
            </a:r>
            <a:r>
              <a:rPr lang="th-TH" b="1" dirty="0" smtClean="0"/>
              <a:t> คือ</a:t>
            </a:r>
            <a:endParaRPr lang="en-US" b="1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th-TH" b="1" dirty="0" smtClean="0">
                <a:solidFill>
                  <a:srgbClr val="FF0000"/>
                </a:solidFill>
              </a:rPr>
              <a:t>.มนุษย์ขาดความเชื่อมั่นในตนเอง </a:t>
            </a:r>
            <a:r>
              <a:rPr lang="th-TH" dirty="0" smtClean="0"/>
              <a:t>: โดยบางคนจะใช้ “เทคนิคประกอบ”มาช่วยปลอบใจ เช่น การสวดมนต์ภาวนาหรือการบนบานศาลกล่าวต่อสิ่งศักดิ์สิทธิ์เพื่อขอให้ตนได้รับสิ่งอันพึงประสงค์</a:t>
            </a:r>
            <a:endParaRPr lang="en-US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th-TH" dirty="0" smtClean="0">
                <a:solidFill>
                  <a:srgbClr val="FF0000"/>
                </a:solidFill>
              </a:rPr>
              <a:t>.</a:t>
            </a:r>
            <a:r>
              <a:rPr lang="th-TH" b="1" dirty="0" smtClean="0">
                <a:solidFill>
                  <a:srgbClr val="FF0000"/>
                </a:solidFill>
              </a:rPr>
              <a:t>มนุษย์ไม่เข้าใจสภาพแวดล้อมที่แท้จริง</a:t>
            </a:r>
            <a:r>
              <a:rPr lang="th-TH" dirty="0" smtClean="0"/>
              <a:t> : ทำให้หวาดกลัวต่อปรากฏการณ์ทางธรรมชาติจึงต้องการหาเครื่องยึดเหนี่ยวทางจิตใจหรือเพื่อเป็นศูนย์รวมของจิตใจ</a:t>
            </a:r>
            <a:endParaRPr lang="en-US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th-TH" dirty="0" smtClean="0">
                <a:solidFill>
                  <a:srgbClr val="FF0000"/>
                </a:solidFill>
              </a:rPr>
              <a:t>.</a:t>
            </a:r>
            <a:r>
              <a:rPr lang="th-TH" b="1" dirty="0" smtClean="0">
                <a:solidFill>
                  <a:srgbClr val="FF0000"/>
                </a:solidFill>
              </a:rPr>
              <a:t>มนุษย์ต้องการนำศาสนามาควบคุมพฤติกรรมของสังคม</a:t>
            </a:r>
            <a:r>
              <a:rPr lang="th-TH" dirty="0" smtClean="0">
                <a:solidFill>
                  <a:srgbClr val="FF0000"/>
                </a:solidFill>
              </a:rPr>
              <a:t> </a:t>
            </a:r>
            <a:r>
              <a:rPr lang="th-TH" dirty="0" smtClean="0"/>
              <a:t>: เพื่อให้สังคมอยู่ด้วยความสงบเรียบร้อย รวมทั้งเพื่อความเป็นเอกภาพของสังคม</a:t>
            </a:r>
            <a:endParaRPr lang="en-US" dirty="0" smtClean="0"/>
          </a:p>
          <a:p>
            <a:pPr>
              <a:buClr>
                <a:schemeClr val="tx2"/>
              </a:buClr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3187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0" y="3643314"/>
            <a:ext cx="9144000" cy="32146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37147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h-TH" b="1" u="sng" dirty="0" smtClean="0">
                <a:solidFill>
                  <a:srgbClr val="FFFF00"/>
                </a:solidFill>
              </a:rPr>
              <a:t>ความสัมพันธ์ระหว่างศาสนากับสังคม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th-TH" dirty="0" smtClean="0">
                <a:solidFill>
                  <a:srgbClr val="FFFF00"/>
                </a:solidFill>
              </a:rPr>
              <a:t>	</a:t>
            </a:r>
            <a:r>
              <a:rPr lang="th-TH" sz="3200" b="1" dirty="0" smtClean="0">
                <a:solidFill>
                  <a:srgbClr val="FFFF00"/>
                </a:solidFill>
              </a:rPr>
              <a:t>ความสำคัญของศาสนาที่มีต่อสังคม มีดังนี้</a:t>
            </a:r>
            <a:endParaRPr lang="en-US" b="1" dirty="0" smtClean="0">
              <a:solidFill>
                <a:srgbClr val="FFFF00"/>
              </a:solidFill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เป็นเครื่องสั่งสอนให้มนุษย์ประพฤติปฏิบัติในทางที่ดี</a:t>
            </a: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เป็นบ่อเกิดแห่งธรรมจริยาและขนบธรรมเนียมประเพณีที่ชอบ</a:t>
            </a: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เป็นเครื่องดับทุกข์และนำความสุขมาให้แก่มนุษย์</a:t>
            </a: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เป็นดวงประทีปส่องโลกและเป็นแสงสว่างแก่การดำเนินชีวิต</a:t>
            </a:r>
          </a:p>
          <a:p>
            <a:pPr>
              <a:buClr>
                <a:schemeClr val="tx2"/>
              </a:buClr>
              <a:buNone/>
            </a:pPr>
            <a:r>
              <a:rPr lang="th-TH" sz="32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มนุษย์แสดงพฤติกรรมออกมาว่ายอมอยู่ใต้อำนาจหรือยอมรับศาสนาใช้ มี </a:t>
            </a:r>
            <a:r>
              <a:rPr lang="en-US" sz="32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32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 วิธี คือ</a:t>
            </a:r>
            <a:endParaRPr lang="en-US" sz="3200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sz="3600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600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600" b="1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การเคารพบูชา</a:t>
            </a:r>
            <a:r>
              <a:rPr lang="th-TH" sz="3600" u="sng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ซึ่งเป็นวิธีการปฏิบัติพื้นฐานของมนุษย์ที่แสดงถึงการยอมรับเอาศาสนามาใช้ในในสังคม เช่น การสร้าง</a:t>
            </a:r>
            <a:r>
              <a:rPr lang="th-TH" sz="3600" dirty="0" err="1" smtClean="0">
                <a:latin typeface="Angsana New" pitchFamily="18" charset="-34"/>
                <a:cs typeface="Angsana New" pitchFamily="18" charset="-34"/>
              </a:rPr>
              <a:t>เทวส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ถาน การสร้างรูปเคารพเป็นรูปคน เรียกว่า มนุษย์สรีระ(</a:t>
            </a:r>
            <a:r>
              <a:rPr lang="en-US" sz="3600" dirty="0" smtClean="0">
                <a:latin typeface="Angsana New" pitchFamily="18" charset="-34"/>
                <a:cs typeface="Angsana New" pitchFamily="18" charset="-34"/>
              </a:rPr>
              <a:t>Anthropomorphic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) เช่น พระพุทธรูป </a:t>
            </a:r>
            <a:r>
              <a:rPr lang="th-TH" sz="3600" dirty="0" err="1" smtClean="0">
                <a:latin typeface="Angsana New" pitchFamily="18" charset="-34"/>
                <a:cs typeface="Angsana New" pitchFamily="18" charset="-34"/>
              </a:rPr>
              <a:t>เทวรูป</a:t>
            </a:r>
            <a:r>
              <a:rPr lang="th-TH" sz="3600" dirty="0" smtClean="0">
                <a:latin typeface="Angsana New" pitchFamily="18" charset="-34"/>
                <a:cs typeface="Angsana New" pitchFamily="18" charset="-34"/>
              </a:rPr>
              <a:t> พระพรมฯลฯ</a:t>
            </a: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None/>
            </a:pPr>
            <a:endParaRPr lang="en-US" sz="36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  <p:sp>
        <p:nvSpPr>
          <p:cNvPr id="5" name="เฟรม 4"/>
          <p:cNvSpPr/>
          <p:nvPr/>
        </p:nvSpPr>
        <p:spPr>
          <a:xfrm>
            <a:off x="0" y="0"/>
            <a:ext cx="3857620" cy="642918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139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พับมุม 4"/>
          <p:cNvSpPr/>
          <p:nvPr/>
        </p:nvSpPr>
        <p:spPr>
          <a:xfrm>
            <a:off x="0" y="1500174"/>
            <a:ext cx="9144000" cy="5357826"/>
          </a:xfrm>
          <a:prstGeom prst="foldedCorner">
            <a:avLst>
              <a:gd name="adj" fmla="val 16911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150017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r>
              <a:rPr lang="th-TH" dirty="0" smtClean="0"/>
              <a:t>	</a:t>
            </a:r>
            <a:r>
              <a:rPr lang="th-TH" b="1" dirty="0" smtClean="0">
                <a:solidFill>
                  <a:srgbClr val="FFFF00"/>
                </a:solidFill>
              </a:rPr>
              <a:t>*มนุษย์นิสัย </a:t>
            </a:r>
            <a:r>
              <a:rPr lang="th-TH" sz="2400" b="1" dirty="0" smtClean="0">
                <a:solidFill>
                  <a:srgbClr val="FFFF00"/>
                </a:solidFill>
              </a:rPr>
              <a:t>(</a:t>
            </a:r>
            <a:r>
              <a:rPr lang="en-US" sz="2400" b="1" dirty="0" err="1" smtClean="0">
                <a:solidFill>
                  <a:srgbClr val="FFFF00"/>
                </a:solidFill>
              </a:rPr>
              <a:t>Anthroposicial</a:t>
            </a:r>
            <a:r>
              <a:rPr lang="th-TH" sz="2400" b="1" dirty="0" smtClean="0">
                <a:solidFill>
                  <a:srgbClr val="FFFF00"/>
                </a:solidFill>
              </a:rPr>
              <a:t>)</a:t>
            </a:r>
            <a:r>
              <a:rPr lang="th-TH" b="1" dirty="0" smtClean="0">
                <a:solidFill>
                  <a:srgbClr val="FFFF00"/>
                </a:solidFill>
              </a:rPr>
              <a:t>คือ การที่เชื่อว่าเทพเจ้าหรือผู้มีบทบาทสำคัญทางศาสนามีลักษณะคล้ายมนุษย์ในด้านพฤติกรรมทางสังคม บุคลิกภาพ อุปนิสัยใจคอ คือ มีอารมณ์คล้ายมนุษย์</a:t>
            </a:r>
            <a:endParaRPr lang="en-US" b="1" dirty="0" smtClean="0">
              <a:solidFill>
                <a:srgbClr val="FFFF0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sz="3200" b="1" u="sng" dirty="0" smtClean="0">
                <a:solidFill>
                  <a:srgbClr val="FF0000"/>
                </a:solidFill>
              </a:rPr>
              <a:t>2</a:t>
            </a:r>
            <a:r>
              <a:rPr lang="th-TH" sz="3200" b="1" u="sng" dirty="0" smtClean="0">
                <a:solidFill>
                  <a:srgbClr val="FF0000"/>
                </a:solidFill>
              </a:rPr>
              <a:t>.การเซ่นสังเวย </a:t>
            </a:r>
            <a:r>
              <a:rPr lang="th-TH" sz="3200" b="1" dirty="0" smtClean="0"/>
              <a:t>ซึ่งเป็นการจัดเครื่องบัดพลี คือ เครื่องเซ่นสรวงสังเวยต่างๆในรูปของการติดสินบน เช่น อาหาร ฯลฯ เพื่อประกอบพิธีกรรมให้เทพเจ้าเกิดความพอใจ</a:t>
            </a:r>
            <a:endParaRPr lang="en-US" sz="3200" b="1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sz="3200" b="1" u="sng" dirty="0" smtClean="0">
                <a:solidFill>
                  <a:srgbClr val="FF0000"/>
                </a:solidFill>
              </a:rPr>
              <a:t>3</a:t>
            </a:r>
            <a:r>
              <a:rPr lang="th-TH" sz="3200" b="1" u="sng" dirty="0" smtClean="0">
                <a:solidFill>
                  <a:srgbClr val="FF0000"/>
                </a:solidFill>
              </a:rPr>
              <a:t>.การทำทุกกิริยา </a:t>
            </a:r>
            <a:r>
              <a:rPr lang="th-TH" sz="3200" b="1" dirty="0" smtClean="0"/>
              <a:t>ซึ่งเป็นการแสดงให้เทพเจ้าเห็นว่าตนเป็นคนเด็ดเดี่ยว มีความพยายามอย่างแรงกล้า และไม่ย่อท้อต่อความทุกข์ยากลำบากต่างๆถือเป็นการกระทำกิจที่ทำได้โดยยาก</a:t>
            </a:r>
            <a:endParaRPr lang="en-US" sz="3200" b="1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200" b="1" dirty="0" smtClean="0"/>
              <a:t> </a:t>
            </a:r>
            <a:r>
              <a:rPr lang="th-TH" sz="3200" b="1" dirty="0" smtClean="0">
                <a:solidFill>
                  <a:srgbClr val="FFC000"/>
                </a:solidFill>
              </a:rPr>
              <a:t>*</a:t>
            </a:r>
            <a:r>
              <a:rPr lang="th-TH" sz="3200" b="1" dirty="0" err="1" smtClean="0">
                <a:solidFill>
                  <a:srgbClr val="FFC000"/>
                </a:solidFill>
              </a:rPr>
              <a:t>แม็กซ์</a:t>
            </a:r>
            <a:r>
              <a:rPr lang="th-TH" sz="3200" b="1" dirty="0" smtClean="0">
                <a:solidFill>
                  <a:srgbClr val="FFC000"/>
                </a:solidFill>
              </a:rPr>
              <a:t> </a:t>
            </a:r>
            <a:r>
              <a:rPr lang="th-TH" sz="3200" b="1" dirty="0" err="1" smtClean="0">
                <a:solidFill>
                  <a:srgbClr val="FFC000"/>
                </a:solidFill>
              </a:rPr>
              <a:t>เว</a:t>
            </a:r>
            <a:r>
              <a:rPr lang="th-TH" sz="3200" b="1" dirty="0" smtClean="0">
                <a:solidFill>
                  <a:srgbClr val="FFC000"/>
                </a:solidFill>
              </a:rPr>
              <a:t>เบอร์ </a:t>
            </a:r>
            <a:r>
              <a:rPr lang="th-TH" sz="2400" b="1" dirty="0" smtClean="0">
                <a:solidFill>
                  <a:srgbClr val="FFC000"/>
                </a:solidFill>
              </a:rPr>
              <a:t>(</a:t>
            </a:r>
            <a:r>
              <a:rPr lang="en-US" sz="2400" b="1" dirty="0" smtClean="0">
                <a:solidFill>
                  <a:srgbClr val="FFC000"/>
                </a:solidFill>
              </a:rPr>
              <a:t>Max Weber</a:t>
            </a:r>
            <a:r>
              <a:rPr lang="th-TH" sz="2400" b="1" dirty="0" smtClean="0"/>
              <a:t>) </a:t>
            </a:r>
            <a:r>
              <a:rPr lang="th-TH" sz="3200" b="1" dirty="0" smtClean="0"/>
              <a:t>เป็นนักสังคมวิทยาที่แสดงให้เห็นว่าศาสนามีอิทธิพลต่อความเจริญด้านอุตสาหกรรมในยุโรป โดยเขาได้กล่าวถึงอิทธิพลของศาสนาที่มีต่อสังคมว่า จริยธรรมโปรเตสแตนต์มีส่วนผลักดันให้ระบบอุตสาหกรรมเจริญก้าวหน้า</a:t>
            </a:r>
            <a:endParaRPr lang="en-US" sz="3200" b="1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4916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33656" cy="6597352"/>
          </a:xfrm>
        </p:spPr>
        <p:txBody>
          <a:bodyPr/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th-TH" dirty="0" smtClean="0"/>
              <a:t>     </a:t>
            </a:r>
            <a:r>
              <a:rPr lang="en-US" b="1" dirty="0" smtClean="0">
                <a:solidFill>
                  <a:srgbClr val="FF9900"/>
                </a:solidFill>
              </a:rPr>
              <a:t>7</a:t>
            </a:r>
            <a:r>
              <a:rPr lang="en-US" dirty="0" smtClean="0">
                <a:solidFill>
                  <a:srgbClr val="FF9900"/>
                </a:solidFill>
              </a:rPr>
              <a:t>.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มีนักวิชาการบางกลุ่มใช้วิธีการศึกษาโดยมองพฤติกรรมในรูปของ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9900"/>
                </a:solidFill>
                <a:cs typeface="JasmineUPC" pitchFamily="18" charset="-34"/>
              </a:rPr>
              <a:t>”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สัญลักษณ์</a:t>
            </a:r>
            <a:r>
              <a:rPr lang="en-US" sz="2800" b="1" dirty="0" smtClean="0">
                <a:solidFill>
                  <a:srgbClr val="FF9900"/>
                </a:solidFill>
                <a:cs typeface="JasmineUPC" pitchFamily="18" charset="-34"/>
              </a:rPr>
              <a:t>”</a:t>
            </a:r>
            <a:r>
              <a:rPr lang="th-TH" sz="2800" b="1" dirty="0" smtClean="0">
                <a:solidFill>
                  <a:srgbClr val="FF9900"/>
                </a:solidFill>
                <a:cs typeface="JasmineUPC" pitchFamily="18" charset="-34"/>
              </a:rPr>
              <a:t> </a:t>
            </a:r>
          </a:p>
          <a:p>
            <a:pPr marL="0" indent="0">
              <a:buNone/>
            </a:pPr>
            <a:r>
              <a:rPr lang="en-US" sz="2000" b="1" dirty="0" smtClean="0">
                <a:cs typeface="JasmineUPC" pitchFamily="18" charset="-34"/>
              </a:rPr>
              <a:t>(Symbol)</a:t>
            </a:r>
            <a:r>
              <a:rPr lang="th-TH" sz="2800" b="1" dirty="0" smtClean="0">
                <a:cs typeface="JasmineUPC" pitchFamily="18" charset="-34"/>
              </a:rPr>
              <a:t>เช่น ประเพณีการบวชนาค การแห่นางแมว สงกรานต์ ลอยกระทง </a:t>
            </a:r>
          </a:p>
          <a:p>
            <a:pPr marL="0" indent="0">
              <a:buNone/>
            </a:pPr>
            <a:r>
              <a:rPr lang="th-TH" sz="2800" b="1" dirty="0" smtClean="0">
                <a:cs typeface="JasmineUPC" pitchFamily="18" charset="-34"/>
              </a:rPr>
              <a:t>แรกนาขวัญ หรือ การบวงสรวงเทวดาของคนในบางสังคม จะเป็นการแสดงออกมาในรูปสัญลักษณ์ที่บ่งบอกถึงความหมายที่สำคัญบางอย่างของสังคม</a:t>
            </a:r>
            <a:endParaRPr lang="en-US" sz="2800" b="1" dirty="0">
              <a:cs typeface="JasmineUPC" pitchFamily="18" charset="-34"/>
            </a:endParaRPr>
          </a:p>
        </p:txBody>
      </p:sp>
      <p:sp>
        <p:nvSpPr>
          <p:cNvPr id="2" name="ลูกศรขวา 1"/>
          <p:cNvSpPr/>
          <p:nvPr/>
        </p:nvSpPr>
        <p:spPr>
          <a:xfrm>
            <a:off x="0" y="980728"/>
            <a:ext cx="432048" cy="57606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พับมุม 4"/>
          <p:cNvSpPr/>
          <p:nvPr/>
        </p:nvSpPr>
        <p:spPr>
          <a:xfrm>
            <a:off x="0" y="3000372"/>
            <a:ext cx="9144000" cy="3857628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30003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10000"/>
          </a:bodyPr>
          <a:lstStyle/>
          <a:p>
            <a:pPr>
              <a:buClr>
                <a:schemeClr val="tx2"/>
              </a:buClr>
              <a:buNone/>
            </a:pPr>
            <a:r>
              <a:rPr lang="th-TH" sz="35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มนุษย์มีวิธีการนำศาสนามาใช้กับสังคมในลักษณะต่างๆดังนี้</a:t>
            </a:r>
            <a:endParaRPr lang="en-US" sz="3500" b="1" dirty="0" smtClean="0">
              <a:solidFill>
                <a:srgbClr val="FFFF00"/>
              </a:solidFill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100" b="1" dirty="0" smtClean="0">
                <a:latin typeface="Angsana New" pitchFamily="18" charset="-34"/>
                <a:cs typeface="Angsana New" pitchFamily="18" charset="-34"/>
              </a:rPr>
              <a:t>เป็นหลักในการดำเนินชีวิตอยู่ในสังคม</a:t>
            </a:r>
            <a:endParaRPr lang="en-US" sz="3100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100" b="1" dirty="0" smtClean="0">
                <a:latin typeface="Angsana New" pitchFamily="18" charset="-34"/>
                <a:cs typeface="Angsana New" pitchFamily="18" charset="-34"/>
              </a:rPr>
              <a:t>ช่วยกำกับพฤติกรรมของมนุษย์ในสังคม</a:t>
            </a:r>
            <a:endParaRPr lang="en-US" sz="3100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100" b="1" dirty="0" smtClean="0">
                <a:latin typeface="Angsana New" pitchFamily="18" charset="-34"/>
                <a:cs typeface="Angsana New" pitchFamily="18" charset="-34"/>
              </a:rPr>
              <a:t>เป็นตัวเร้าจูงใจให้มนุษย์ยินดีปฏิบัติตาม</a:t>
            </a:r>
            <a:endParaRPr lang="en-US" sz="3100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100" b="1" dirty="0" smtClean="0">
                <a:latin typeface="Angsana New" pitchFamily="18" charset="-34"/>
                <a:cs typeface="Angsana New" pitchFamily="18" charset="-34"/>
              </a:rPr>
              <a:t>เป็นตัวประสานความสัมพันธ์ระหว่างมนุษย์กับสภาวะเหนือธรรมชาติ</a:t>
            </a:r>
            <a:endParaRPr lang="en-US" sz="3100" b="1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100" b="1" dirty="0" smtClean="0">
                <a:latin typeface="Angsana New" pitchFamily="18" charset="-34"/>
                <a:cs typeface="Angsana New" pitchFamily="18" charset="-34"/>
              </a:rPr>
              <a:t>ควบคุมจิตใจของมนุษย์ให้เกิดมโนสำนึก</a:t>
            </a:r>
            <a:endParaRPr lang="en-US" sz="31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100" b="1" dirty="0" smtClean="0">
                <a:latin typeface="Angsana New" pitchFamily="18" charset="-34"/>
                <a:cs typeface="Angsana New" pitchFamily="18" charset="-34"/>
              </a:rPr>
              <a:t>การจัดประเภทความเชื่อทางศาสนา</a:t>
            </a:r>
            <a:endParaRPr lang="en-US" sz="31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sz="31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5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ความเชื่อทางศาสนาที่มีปรากฏในสังคมปัจจุบันมี </a:t>
            </a:r>
            <a:r>
              <a:rPr lang="en-US" sz="35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2 </a:t>
            </a:r>
            <a:r>
              <a:rPr lang="th-TH" sz="3500" b="1" dirty="0" smtClean="0">
                <a:solidFill>
                  <a:srgbClr val="FFFF00"/>
                </a:solidFill>
                <a:latin typeface="Angsana New" pitchFamily="18" charset="-34"/>
                <a:cs typeface="Angsana New" pitchFamily="18" charset="-34"/>
              </a:rPr>
              <a:t>ประเภท </a:t>
            </a:r>
            <a:r>
              <a:rPr lang="th-TH" sz="3100" dirty="0" smtClean="0">
                <a:latin typeface="Angsana New" pitchFamily="18" charset="-34"/>
                <a:cs typeface="Angsana New" pitchFamily="18" charset="-34"/>
              </a:rPr>
              <a:t>ดังนี้</a:t>
            </a:r>
            <a:endParaRPr lang="en-US" sz="31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sz="35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sz="35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500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เทวนิ</a:t>
            </a:r>
            <a:r>
              <a:rPr lang="th-TH" sz="35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ยม </a:t>
            </a:r>
            <a:r>
              <a:rPr lang="th-TH" sz="3100" dirty="0" smtClean="0">
                <a:latin typeface="Angsana New" pitchFamily="18" charset="-34"/>
                <a:cs typeface="Angsana New" pitchFamily="18" charset="-34"/>
              </a:rPr>
              <a:t>เป็นระบบความเชื่อที่ว่าพระเจ้าเป็นผู้สร้างโลก ซึ่งแบ่งออกเป็น</a:t>
            </a:r>
            <a:r>
              <a:rPr lang="en-US" sz="3100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sz="3100" dirty="0" smtClean="0">
                <a:latin typeface="Angsana New" pitchFamily="18" charset="-34"/>
                <a:cs typeface="Angsana New" pitchFamily="18" charset="-34"/>
              </a:rPr>
              <a:t>ประการ คือ</a:t>
            </a:r>
            <a:endParaRPr lang="en-US" sz="3100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5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เอก</a:t>
            </a:r>
            <a:r>
              <a:rPr lang="th-TH" sz="3500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เทวนิ</a:t>
            </a:r>
            <a:r>
              <a:rPr lang="th-TH" sz="35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ยม </a:t>
            </a:r>
            <a:r>
              <a:rPr lang="th-TH" sz="3100" dirty="0" smtClean="0">
                <a:latin typeface="Angsana New" pitchFamily="18" charset="-34"/>
                <a:cs typeface="Angsana New" pitchFamily="18" charset="-34"/>
              </a:rPr>
              <a:t>เชื่อว่า ทุกสิ่งในโลก เกิดจากการสร้างสรรค์ของพระเจ้าเพียงพระองค์เดียวเท่านั้น เช่น ศาสนาคริสต์ อิสลาม </a:t>
            </a:r>
            <a:r>
              <a:rPr lang="th-TH" sz="3100" dirty="0" err="1" smtClean="0">
                <a:latin typeface="Angsana New" pitchFamily="18" charset="-34"/>
                <a:cs typeface="Angsana New" pitchFamily="18" charset="-34"/>
              </a:rPr>
              <a:t>ซิกข์</a:t>
            </a:r>
            <a:r>
              <a:rPr lang="th-TH" sz="3100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100" dirty="0" err="1" smtClean="0">
                <a:latin typeface="Angsana New" pitchFamily="18" charset="-34"/>
                <a:cs typeface="Angsana New" pitchFamily="18" charset="-34"/>
              </a:rPr>
              <a:t>ยิว</a:t>
            </a:r>
            <a:r>
              <a:rPr lang="th-TH" sz="3100" dirty="0" smtClean="0">
                <a:latin typeface="Angsana New" pitchFamily="18" charset="-34"/>
                <a:cs typeface="Angsana New" pitchFamily="18" charset="-34"/>
              </a:rPr>
              <a:t> ฯลฯ</a:t>
            </a:r>
            <a:endParaRPr lang="en-US" sz="3100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3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พหุ</a:t>
            </a:r>
            <a:r>
              <a:rPr lang="th-TH" sz="3300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เทวนิ</a:t>
            </a:r>
            <a:r>
              <a:rPr lang="th-TH" sz="33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ยม </a:t>
            </a:r>
            <a:r>
              <a:rPr lang="th-TH" sz="3100" dirty="0" smtClean="0">
                <a:latin typeface="Angsana New" pitchFamily="18" charset="-34"/>
                <a:cs typeface="Angsana New" pitchFamily="18" charset="-34"/>
              </a:rPr>
              <a:t>เชื่อว่า โลกนี้เกิดจากพระเจ้าหลายพระองค์ที่ทรงบัญชาให้เป็นไปโดยแต่ละพระองค์ทรงปฏิบัติหน้าที่ต่างๆกัน เช่น ศาสนาพราหมณ์หรือฮินดู ฯลฯ</a:t>
            </a:r>
            <a:endParaRPr lang="en-US" sz="3100" dirty="0" smtClean="0">
              <a:latin typeface="Angsana New" pitchFamily="18" charset="-34"/>
              <a:cs typeface="Angsana New" pitchFamily="18" charset="-34"/>
            </a:endParaRPr>
          </a:p>
          <a:p>
            <a:pPr lvl="0"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300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สัพพัตถเทวนิ</a:t>
            </a:r>
            <a:r>
              <a:rPr lang="th-TH" sz="33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ยม </a:t>
            </a:r>
            <a:r>
              <a:rPr lang="th-TH" sz="3100" dirty="0" smtClean="0">
                <a:latin typeface="Angsana New" pitchFamily="18" charset="-34"/>
                <a:cs typeface="Angsana New" pitchFamily="18" charset="-34"/>
              </a:rPr>
              <a:t>เชื่อว่า พระเจ้าและจักรวาลเป็นอันหนึ่งอันเดียวกันทุกสิ่งมีเทพเจ้าประจำอยู่หรือทุกสิ่งอยู่ในความดูแลของพระเจ้าทั้งสิ้น เช่น แผ่นดินมีพระแม่ธรณีเป็นผู้ดูแลรักษา ฯลฯ</a:t>
            </a:r>
            <a:endParaRPr lang="en-US" sz="31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87379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พับมุม 3"/>
          <p:cNvSpPr/>
          <p:nvPr/>
        </p:nvSpPr>
        <p:spPr>
          <a:xfrm>
            <a:off x="0" y="428604"/>
            <a:ext cx="9144000" cy="6429396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sz="3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</a:t>
            </a:r>
            <a:r>
              <a:rPr lang="th-TH" sz="3600" b="1" dirty="0" err="1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อเทวนิ</a:t>
            </a:r>
            <a:r>
              <a:rPr lang="th-TH" sz="3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ยม 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เป็นระบบความเชื่อที่อาศัยเหตุผลและความเป็นจริงเป็นสำคัญโดยไม่ผูกพันอยู่กับสภาวะเหนือธรรมชาติ เน้นหลักคำสอนทางศาสนาที่มีอยู่ตามความเป็นจริงและเป็นวิทยาศาสตร์ ซึ่งเกิดจากความก้าวหน้าด้านสติปัญญาของมนุษย์ เช่น ศาสนาพุทธ เชน ฯลฯ</a:t>
            </a: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r>
              <a:rPr lang="th-TH" sz="3600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**พระพุทธศาสนามีคำสอนปรากฏใน “กามสูตร”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หรือเรียกได้อีกอย่างหนึ่งว่า “เกส</a:t>
            </a:r>
            <a:r>
              <a:rPr lang="th-TH" sz="3200" b="1" dirty="0" err="1" smtClean="0">
                <a:latin typeface="Angsana New" pitchFamily="18" charset="-34"/>
                <a:cs typeface="Angsana New" pitchFamily="18" charset="-34"/>
              </a:rPr>
              <a:t>ปุตต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สูตร”ซึ่งสอนให้รู้จักการใช้วิจารณญาณ การไม่เชื่อใครหรือไม่เชื่ออะไรง่ายๆแต่ให้ใช้หลักเหตุผล ให้เชื่อโดยไตร่ตรอง ด้วยสติปัญหา และ  หลักในกาลามสูตร</a:t>
            </a: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631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2071678"/>
            <a:ext cx="9144000" cy="278608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บทที่</a:t>
            </a:r>
            <a:r>
              <a:rPr lang="en-US" sz="4800" b="1" dirty="0" smtClean="0">
                <a:latin typeface="Angsana New" pitchFamily="18" charset="-34"/>
                <a:cs typeface="Angsana New" pitchFamily="18" charset="-34"/>
              </a:rPr>
              <a:t>7</a:t>
            </a:r>
            <a:r>
              <a:rPr lang="th-TH" sz="4800" b="1" dirty="0" smtClean="0">
                <a:latin typeface="Angsana New" pitchFamily="18" charset="-34"/>
                <a:cs typeface="Angsana New" pitchFamily="18" charset="-34"/>
              </a:rPr>
              <a:t> สังคมวิทยาการศึกษา</a:t>
            </a:r>
            <a:endParaRPr lang="th-TH" sz="48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1002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พับมุม 8"/>
          <p:cNvSpPr/>
          <p:nvPr/>
        </p:nvSpPr>
        <p:spPr>
          <a:xfrm>
            <a:off x="0" y="2857496"/>
            <a:ext cx="3143240" cy="500066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2928934"/>
            <a:ext cx="9144000" cy="392906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พับมุม 4"/>
          <p:cNvSpPr/>
          <p:nvPr/>
        </p:nvSpPr>
        <p:spPr>
          <a:xfrm>
            <a:off x="0" y="0"/>
            <a:ext cx="5857884" cy="571480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0" y="0"/>
            <a:ext cx="9144000" cy="28574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" name="พับมุม 5"/>
          <p:cNvSpPr/>
          <p:nvPr/>
        </p:nvSpPr>
        <p:spPr>
          <a:xfrm>
            <a:off x="0" y="0"/>
            <a:ext cx="6000760" cy="642918"/>
          </a:xfrm>
          <a:prstGeom prst="foldedCorner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 </a:t>
            </a:r>
            <a:r>
              <a:rPr lang="th-TH" sz="3200" b="1" dirty="0" smtClean="0">
                <a:solidFill>
                  <a:srgbClr val="FF9900"/>
                </a:solidFill>
              </a:rPr>
              <a:t>สังคมวิทยาการศึกษา มีสาระสำคัญ </a:t>
            </a:r>
            <a:r>
              <a:rPr lang="en-US" sz="3200" b="1" dirty="0" smtClean="0">
                <a:solidFill>
                  <a:srgbClr val="FF9900"/>
                </a:solidFill>
              </a:rPr>
              <a:t>4 </a:t>
            </a:r>
            <a:r>
              <a:rPr lang="th-TH" sz="3200" b="1" dirty="0" smtClean="0">
                <a:solidFill>
                  <a:srgbClr val="FF9900"/>
                </a:solidFill>
              </a:rPr>
              <a:t>ประการ ดังนี้</a:t>
            </a:r>
            <a:r>
              <a:rPr lang="en-US" sz="3200" b="1" dirty="0" smtClean="0">
                <a:solidFill>
                  <a:srgbClr val="FF9900"/>
                </a:solidFill>
              </a:rPr>
              <a:t> </a:t>
            </a:r>
            <a:endParaRPr lang="en-US" b="1" dirty="0" smtClean="0">
              <a:solidFill>
                <a:srgbClr val="FF990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.ความสัมพันธ์ระหว่างการศึกษากับสังคม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.สถาบันต่างๆทางการศึกษา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.การจัดองค์การทางการศึกษา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Educational Organization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.การศึกษาในฐานะที่เป็นส่วนหนึ่งของสถาบันอื่นๆ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ความสำคัญของการศึกษา</a:t>
            </a:r>
            <a:endParaRPr lang="en-US" b="1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ในทางพระพุทธศาสนา ถือว่า  ความรู้เป็นสิ่งสำคัญที่สุดในการทำให้มนุษย์หลุดพ้นจากความทุกข์ พระพุทธองค์ทรงถือว่า อวิชชา (ความไม่รู้) เป็นต้นเหตุแห่งวัฏสงสารอันเป็นการเวียนว่ายตายเกิดในห้วงแห่งทุกข์ วัฏสงสารจะสิ้นสุดก็ต่อเมื่อพ้นจากอวิชชาอันเป็นจุดเริ่มต้นแห่งกระบวนการอันเกี่ยวเนื่องเป็นลูกโซ่ที่เรียกว่า 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ปฏิจจสมุป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บาท(การที่สิ่งทั้งหลายอาศัยซึ่งกันและกัน)ดังนั้นการศึกษาในเชิงพุทธศาสตร์จึงมีความหมายเพื่อให้หลุดพ้นจากอวิชชาหรือความไม่รู้เพื่อชีวิตจะได้ไม่เวียนว่ายตายเกิดอีก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en-US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2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Clr>
                <a:schemeClr val="tx2"/>
              </a:buClr>
              <a:buNone/>
            </a:pPr>
            <a:endParaRPr lang="th-TH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ในโลกตะวันตก </a:t>
            </a:r>
            <a:r>
              <a:rPr lang="th-TH" b="1" dirty="0" err="1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อริส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โต</a:t>
            </a:r>
            <a:r>
              <a:rPr lang="th-TH" b="1" dirty="0" err="1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เติล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Aristotle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)ปราชญ์ </a:t>
            </a:r>
            <a:r>
              <a:rPr lang="th-TH" b="1" dirty="0" err="1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กรีก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โบราณ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ได้กล่าวว่า“การให้การศึกษาแก่เยาวชนมีผลกระทบต่อชะตากรรม (ความเจริญและความเสื่อม)แห่งอาณาจักร”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ในยุคต่อมา </a:t>
            </a:r>
            <a:r>
              <a:rPr lang="th-TH" b="1" dirty="0" err="1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ฟรานซิส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เบคอน(</a:t>
            </a:r>
            <a:r>
              <a:rPr lang="en-US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Francis Bacon</a:t>
            </a:r>
            <a:r>
              <a:rPr lang="th-TH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) ปราชญ์อังกฤษ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ได้กล่าวไว้ในที่ต่างๆกันว่า “ความรู้คืออำนาจ”และ” ความรู้และอำนาจของมนุษย์เป็นของอย่างเดียวกัน”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ใน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ธรรม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กรีก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โบราณนั้น การศึกษาจะผูกพันอยู่กับคุณธรรม (</a:t>
            </a:r>
            <a:r>
              <a:rPr lang="en-US" b="1" dirty="0" err="1" smtClean="0">
                <a:latin typeface="Angsana New" pitchFamily="18" charset="-34"/>
                <a:cs typeface="Angsana New" pitchFamily="18" charset="-34"/>
              </a:rPr>
              <a:t>Paedeai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)โดยศัพท์ที่ใช้ในการศึกษาในภาษา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กรีก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ก็คือการเตรียมตัวให้เป็นใหญ่ ซึ่งคิดว่าการศึกษาในภาษา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กรีก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หมายถึง การเรียนคุณธรรม ดังนั้นการมีการศึกษาในทัศนะของ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กรีก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โบราณจึงหมายถึง การเป็นคนดีและเป็นพลเมืองดี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ในสมัยที่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อารย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ธรรม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กรีก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รุ่งเรืองที่สุดเมื่อประมาณ 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25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ศตวรรษมาแล้ว ได้มี “ไตรเมธี”หรือ “สามทแกล้วผู้ทรงปัญญา”คือ ซอคระ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ตีส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Socrates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)เพลโต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Plato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)และ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อริส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โต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เติล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Aristotle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63072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500042"/>
            <a:ext cx="9144000" cy="635795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th-TH" dirty="0" smtClean="0"/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200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sz="3200" b="1" dirty="0" err="1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อริส</a:t>
            </a:r>
            <a:r>
              <a:rPr lang="th-TH" sz="3200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โต</a:t>
            </a:r>
            <a:r>
              <a:rPr lang="th-TH" sz="3200" b="1" dirty="0" err="1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เติล</a:t>
            </a:r>
            <a:r>
              <a:rPr lang="th-TH" sz="3200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กล่าวว่า การศึกษาเป็นเรื่องของการฝึกฝนร่างกาย ความคิด และการสร้างอุปนิสัย ทั้งนี้เพื่อสร้างพลเมืองดี ส่วนเป้าหมายสูงสุดหรืออุดมคติของการศึกษาตามความเห็นของ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อริส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โต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เติล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ก็คือ การเตรียมบุคคลให้รู้จักหาความสุขอย่างถูกต้อง กล่าวคือ การเข้าถึงปัญญาอันเป็นทิพย์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endParaRPr lang="th-TH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200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*</a:t>
            </a:r>
            <a:r>
              <a:rPr lang="th-TH" sz="3200" b="1" dirty="0" err="1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รัส</a:t>
            </a:r>
            <a:r>
              <a:rPr lang="th-TH" sz="3200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เชลล์ (</a:t>
            </a:r>
            <a:r>
              <a:rPr lang="en-US" sz="3200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Russell</a:t>
            </a:r>
            <a:r>
              <a:rPr lang="th-TH" sz="3200" b="1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)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นักปรัชญาชาวอังกฤษในยุคปัจจุบัน เห็นว่า การศึกษาควรมีจุดมุ่งหมายเพื่อให้เกิดบุคลิกภาพที่พึงปรารถนา 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4 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ประการ คือ พละ ธิติ สุขุมสัญญา และ ปัญญา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sz="3200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616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h-TH" b="1" dirty="0" smtClean="0">
                <a:solidFill>
                  <a:srgbClr val="FF9900"/>
                </a:solidFill>
              </a:rPr>
              <a:t>ความสัมพันธ์ระหว่างการศึกษากับสังคม</a:t>
            </a:r>
            <a:endParaRPr lang="en-US" dirty="0" smtClean="0">
              <a:solidFill>
                <a:srgbClr val="FF990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ความสัมพันธ์ระหว่างการศึกษากับหน่วยหรือมิติต่างๆของสังคม ได้แก่ การศึกษากับเศรษฐกิจการศึกษากับการเมือง การศึกษากับวัฒนธรรม การศึกษากับชนชั้น การศึกษากับกลุ่มเชื้อชาติและศาสนา การศึกษากับการเรียนรู้ของเยาวชนโดยผ่านครอบครัว ชุมชน เพื่อนบ้าน และผู้มีอายุรุ่นราวคราวเดียวกัน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ความสัมพันธ์ระหว่างการศึกษากับสังคมภายนอกเป็นแบบ “ยุคลวิถี” หรือ “ทวิวิถี”ซึ่งอาจเรียกว่าการจราจรสองทางหรือการจราจรสวนกัน เช่น การแลกเปลี่ยนทัศนะกันในห้องเรียนฯลฯ ทั้งนี้เพราะการศึกษามีบทบาทสำคัญในการกำหนดสภาพและกระบวนการของสังคมภายนอก ส่วนสังคมภายนอกก็มีบทบาทสำคัญในการกำหนดสภาพและความเป็นไปในวงการศึกษา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แต่เดิมนั้นการศึกษาไม่ได้ถูกแยกออกเป็นสถาบันเฉพาะต่างหากเหมือนดังปัจจุบัน ทั้งนี้เพราะในสมัยก่อนการศึกษาเป็นส่วนหนึ่งของชีวิตครอบครัวและชีวิตทางศาสนา หมายความว่า การเรียนการสอนในอดีต จำกัดอยู่กับสถาบันครอบครัวและสถาบันศาสนา คือ พ่อแม่มีบทบาทเป็นครู และพระสงฆ์หรือนักบวชก็ทำหน้าที่สอนวิชาการต่างๆด้วย การเรียนการสอนจึงอยู่ในครอบแห่งชีวิตครอบครัวและชีวิตทางศาสนา</a:t>
            </a:r>
            <a:endParaRPr lang="en-US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  <p:sp>
        <p:nvSpPr>
          <p:cNvPr id="5" name="เฟรม 4"/>
          <p:cNvSpPr/>
          <p:nvPr/>
        </p:nvSpPr>
        <p:spPr>
          <a:xfrm>
            <a:off x="0" y="0"/>
            <a:ext cx="45719" cy="45719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7" name="สี่เหลี่ยมผืนผ้า 6" hidden="1"/>
          <p:cNvSpPr/>
          <p:nvPr/>
        </p:nvSpPr>
        <p:spPr>
          <a:xfrm>
            <a:off x="0" y="0"/>
            <a:ext cx="4071934" cy="5714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0249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0" y="571480"/>
            <a:ext cx="9144000" cy="62865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4143380"/>
            <a:ext cx="5143504" cy="5715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0" y="0"/>
            <a:ext cx="4071934" cy="5714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th-TH" b="1" u="sng" dirty="0" smtClean="0">
                <a:solidFill>
                  <a:srgbClr val="FF9900"/>
                </a:solidFill>
              </a:rPr>
              <a:t>การศึกษากับเศรษฐกิจในยุคอุตสาหกรรม</a:t>
            </a:r>
            <a:endParaRPr lang="en-US" dirty="0" smtClean="0">
              <a:solidFill>
                <a:srgbClr val="FF990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การเปลี่ยนแปลงครั้งสำคัญที่ทำให้โลกเข้าสู่ยุคอุตสาหกรรม คือ “การปฏิวัติอุตสาหกรรม”ซึ่งทำให้การศึกษาในยุคอุตสาหกรรมแตกต่างไปจากยุคเกษตรกรรม นั่นคือ คนงานต้องมีการศึกษามากขึ้น และการรับคนเข้าทำงานก็ต้องผ่านการทดสอบเพราะมีการระบบโรงงาน</a:t>
            </a:r>
            <a:endParaRPr lang="en-US" sz="3200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 คำว่า “การปฏิวัติอุตสาหกรรม”(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Industrial Revolution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 เป็นศัพท์ที่ใช้ครั้งแรกในภาษาอังกฤษ โดย</a:t>
            </a:r>
            <a:r>
              <a:rPr lang="th-TH" sz="3200" dirty="0" err="1" smtClean="0">
                <a:latin typeface="Angsana New" pitchFamily="18" charset="-34"/>
                <a:cs typeface="Angsana New" pitchFamily="18" charset="-34"/>
              </a:rPr>
              <a:t>ทอยน์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บี (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Toynbee</a:t>
            </a:r>
            <a:r>
              <a:rPr lang="th-TH" sz="3200" dirty="0" smtClean="0">
                <a:latin typeface="Angsana New" pitchFamily="18" charset="-34"/>
                <a:cs typeface="Angsana New" pitchFamily="18" charset="-34"/>
              </a:rPr>
              <a:t>)นักประวัติศาสตร์ชาวอังกฤษ ในปี ค.ศ.</a:t>
            </a:r>
            <a:r>
              <a:rPr lang="en-US" sz="3200" dirty="0" smtClean="0">
                <a:latin typeface="Angsana New" pitchFamily="18" charset="-34"/>
                <a:cs typeface="Angsana New" pitchFamily="18" charset="-34"/>
              </a:rPr>
              <a:t>1881</a:t>
            </a:r>
          </a:p>
          <a:p>
            <a:pPr>
              <a:buNone/>
            </a:pPr>
            <a:r>
              <a:rPr lang="th-TH" b="1" u="sng" dirty="0" smtClean="0">
                <a:solidFill>
                  <a:srgbClr val="FF9900"/>
                </a:solidFill>
                <a:latin typeface="Angsana New" pitchFamily="18" charset="-34"/>
                <a:cs typeface="Angsana New" pitchFamily="18" charset="-34"/>
              </a:rPr>
              <a:t>การศึกษากับเศรษฐกิจในยุคอุตสาหกรรมบริการ</a:t>
            </a:r>
            <a:endParaRPr lang="en-US" b="1" dirty="0" smtClean="0">
              <a:solidFill>
                <a:srgbClr val="FF99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การประกอบอาชีพของคนส่วนใหญ่ในยุคอุตสาหกรรมบริการ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Service Industry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)ก็คือการเป็นชนชั้นรกลางที่มีการศึกษาค่อนข้างสูง เพื่อเป็นผู้ทำงานคอเสื้อขาว(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White Collar Workers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 เช่น เสมียน พนักงานบัญชี พนักงานต้อนรับ ช่างเทคนิค  ผู้ใช้แรงงานฝีมือ ทนายความ ฯลฯ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1399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ส่วนในยุคอุตสาหกรรมแบบผลิต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Manufacturing Industry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)การประกอบอาชีพของคนส่วนใหญ่ก็คือ การเป็นผู้ใช้แรงงานหรือกรรมกร ซึ่งเป็นผู้ทำงานคอเสื้อน้ำเงิน (</a:t>
            </a:r>
            <a:r>
              <a:rPr lang="en-US" sz="3200" b="1" dirty="0" smtClean="0">
                <a:latin typeface="Angsana New" pitchFamily="18" charset="-34"/>
                <a:cs typeface="Angsana New" pitchFamily="18" charset="-34"/>
              </a:rPr>
              <a:t>Blue Collar Workers</a:t>
            </a: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) เช่นกรรมกรก่อสร้าง ช่างไม้ ช่างปูน ช่างเชื่อมโลหะ ลูกเรือประมง ฯลฯ</a:t>
            </a: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None/>
            </a:pPr>
            <a:endParaRPr lang="th-TH" sz="32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th-TH" sz="3200" b="1" dirty="0" smtClean="0">
                <a:latin typeface="Angsana New" pitchFamily="18" charset="-34"/>
                <a:cs typeface="Angsana New" pitchFamily="18" charset="-34"/>
              </a:rPr>
              <a:t>การศึกษาวิจัยแบบไม่หยุดยั้งเพื่อให้เกิดการพัฒนาได้เกิดขึ้นในยุคอุตสาหกรรมบริการ ทั้งนี้เนื่องจากการค้นคว้าวิจัยถือเป็นสิ่งสำคัญยิ่งในเศรษฐกิจยุคโรงงาน เพราะมีการแข่งขันอยู่ตลอดเวลา หากบริษัทใดหรือหน่วยงานใดล้าหลังย่อมนำไปสู่การล้มเหลวทางด้านธุรกิจและกิจการต่างๆระบบการศึกษาปัจจุบันจึงเน้นการเตรียมมนุษย์เข้าสู่ระบบอุตสาหกรรมบริการ</a:t>
            </a:r>
            <a:endParaRPr lang="en-US" sz="3200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sz="3200" b="1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0032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0" y="0"/>
            <a:ext cx="7500958" cy="107154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th-TH" b="1" u="sng" dirty="0" smtClean="0">
                <a:solidFill>
                  <a:srgbClr val="FFC000"/>
                </a:solidFill>
              </a:rPr>
              <a:t>การศึกษากับการเมือง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th-TH" b="1" dirty="0" smtClean="0">
                <a:solidFill>
                  <a:srgbClr val="FFC000"/>
                </a:solidFill>
              </a:rPr>
              <a:t>การเมืองมีอิทธิพลต่อความเป็นไปในวงการศึกษา ซึ่งมีกรณีตัวอย่างดังต่อไปนี้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1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.กรณีประเทศเยอรมัน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ผลของนโยบายและมาตรการทางการเมืองในยุคเผด็จการฟาสซิสต์ โดยพรรคนาซีของฮิต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เลอร์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Hitler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)ซึ่งคนเชื้อ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สายยิว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ถูกสังหารหมู่เป็นจำนวนมาก อันเป็นปรากฏการณ์  ทำให้คนที่มีความรู้ความสามารถ เช่น ไอน์สไตน์ 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Einstein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 หลบหนีออกจากประเทศเยอรมันไปอาศัยอยู่ในสหรัฐอเมริกา จึงทำให้สหรัฐฯเป็นฝ่ายได้ประโยชน์จากมันสมองหรือ”สมองรับ”(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Brain Gain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)ส่วนเยอรมันเป็นฝ่ายสูญเสียหรือ “สมองล่อง”หรือ “สมองไหล”(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Brain Drain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 smtClean="0">
                <a:solidFill>
                  <a:srgbClr val="FF0000"/>
                </a:solidFill>
                <a:latin typeface="Angsana New" pitchFamily="18" charset="-34"/>
                <a:cs typeface="Angsana New" pitchFamily="18" charset="-34"/>
              </a:rPr>
              <a:t>.กรณีประเทศสหรัฐอเมริกา  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การปรับปรุงการศึกษาทางวิทยาศาสตร์และเทคโนโลยีของสหรัฐฯในปี พ.ศ.</a:t>
            </a:r>
            <a:r>
              <a:rPr lang="en-US" b="1" dirty="0" smtClean="0">
                <a:latin typeface="Angsana New" pitchFamily="18" charset="-34"/>
                <a:cs typeface="Angsana New" pitchFamily="18" charset="-34"/>
              </a:rPr>
              <a:t>2500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 นั้น เป็นผลอันเนื่องมาจากประเทศรัสเซียสามารถส่งดาวเทียมขึ้นไปโคจรรอบโลกได้เป็นชาติแรก จึงทำได้คนอเมริกันตื่นตระหนก และ รู้สึกเสียเกียรติ ภูมิในวงการเมืองระหว่างประเทศ ดังนั้น จึงได้มีการ ตื่นตัวอย่างขนาดใหญ่ในวงการศึกษาของสหรัฐฯโดยประธานาธิบดีไอเซน</a:t>
            </a:r>
            <a:r>
              <a:rPr lang="th-TH" b="1" dirty="0" err="1" smtClean="0">
                <a:latin typeface="Angsana New" pitchFamily="18" charset="-34"/>
                <a:cs typeface="Angsana New" pitchFamily="18" charset="-34"/>
              </a:rPr>
              <a:t>เฮาว์</a:t>
            </a:r>
            <a:r>
              <a:rPr lang="th-TH" b="1" dirty="0" smtClean="0">
                <a:latin typeface="Angsana New" pitchFamily="18" charset="-34"/>
                <a:cs typeface="Angsana New" pitchFamily="18" charset="-34"/>
              </a:rPr>
              <a:t>ได้สั่งให้มีการหาทางปรับปรุงการศึกษาทางด้านวิทยาศาสตร์และเทคโนโลยี</a:t>
            </a:r>
            <a:endParaRPr lang="en-US" b="1" dirty="0" smtClean="0">
              <a:latin typeface="Angsana New" pitchFamily="18" charset="-34"/>
              <a:cs typeface="Angsana New" pitchFamily="18" charset="-34"/>
            </a:endParaRPr>
          </a:p>
          <a:p>
            <a:pPr>
              <a:buClr>
                <a:schemeClr val="tx2"/>
              </a:buClr>
              <a:buFont typeface="Wingdings" pitchFamily="2" charset="2"/>
              <a:buChar char="q"/>
            </a:pP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ชีวิตชีวา">
  <a:themeElements>
    <a:clrScheme name="ชีวิตชีวา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ชีวิตชีวา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ชีวิตชีวา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4514</TotalTime>
  <Words>38575</Words>
  <Application>Microsoft Office PowerPoint</Application>
  <PresentationFormat>On-screen Show (4:3)</PresentationFormat>
  <Paragraphs>1989</Paragraphs>
  <Slides>308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308</vt:i4>
      </vt:variant>
    </vt:vector>
  </HeadingPairs>
  <TitlesOfParts>
    <vt:vector size="324" baseType="lpstr">
      <vt:lpstr>Illustrate IT</vt:lpstr>
      <vt:lpstr>Angsana New</vt:lpstr>
      <vt:lpstr>AngsanaUPC</vt:lpstr>
      <vt:lpstr>Arial</vt:lpstr>
      <vt:lpstr>BrowalliaUPC</vt:lpstr>
      <vt:lpstr>Calibri</vt:lpstr>
      <vt:lpstr>Century Gothic</vt:lpstr>
      <vt:lpstr>Cordia New</vt:lpstr>
      <vt:lpstr>CordiaUPC</vt:lpstr>
      <vt:lpstr>DilleniaUPC</vt:lpstr>
      <vt:lpstr>FreesiaUPC</vt:lpstr>
      <vt:lpstr>JasmineUPC</vt:lpstr>
      <vt:lpstr>Verdana</vt:lpstr>
      <vt:lpstr>Wingdings</vt:lpstr>
      <vt:lpstr>Wingdings 2</vt:lpstr>
      <vt:lpstr>ชีวิตชีวา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MASTER-PC</cp:lastModifiedBy>
  <cp:revision>364</cp:revision>
  <cp:lastPrinted>2019-10-08T01:49:05Z</cp:lastPrinted>
  <dcterms:created xsi:type="dcterms:W3CDTF">2017-11-10T10:55:26Z</dcterms:created>
  <dcterms:modified xsi:type="dcterms:W3CDTF">2023-09-20T03:44:37Z</dcterms:modified>
</cp:coreProperties>
</file>