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30"/>
  </p:handoutMasterIdLst>
  <p:sldIdLst>
    <p:sldId id="256" r:id="rId2"/>
    <p:sldId id="257" r:id="rId3"/>
    <p:sldId id="258" r:id="rId4"/>
    <p:sldId id="259" r:id="rId5"/>
    <p:sldId id="280" r:id="rId6"/>
    <p:sldId id="260" r:id="rId7"/>
    <p:sldId id="261" r:id="rId8"/>
    <p:sldId id="282" r:id="rId9"/>
    <p:sldId id="262" r:id="rId10"/>
    <p:sldId id="281" r:id="rId11"/>
    <p:sldId id="263" r:id="rId12"/>
    <p:sldId id="28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6858000" type="screen4x3"/>
  <p:notesSz cx="6884988" cy="100187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19" autoAdjust="0"/>
    <p:restoredTop sz="87478" autoAdjust="0"/>
  </p:normalViewPr>
  <p:slideViewPr>
    <p:cSldViewPr>
      <p:cViewPr varScale="1">
        <p:scale>
          <a:sx n="87" d="100"/>
          <a:sy n="87" d="100"/>
        </p:scale>
        <p:origin x="-5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3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9990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D7880940-B698-4FC2-848F-DF9C187D00E2}" type="datetimeFigureOut">
              <a:rPr lang="th-TH" smtClean="0"/>
              <a:pPr/>
              <a:t>22/12/65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9990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46432A30-33D7-40DF-BAD7-344CEA70AA6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4360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ามเหลี่ยมหน้าจั่ว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18D4765-E336-49B2-8866-B43708C7ACB1}" type="datetimeFigureOut">
              <a:rPr lang="th-TH" smtClean="0"/>
              <a:pPr/>
              <a:t>22/12/65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D4765-E336-49B2-8866-B43708C7ACB1}" type="datetimeFigureOut">
              <a:rPr lang="th-TH" smtClean="0"/>
              <a:pPr/>
              <a:t>22/12/65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D4765-E336-49B2-8866-B43708C7ACB1}" type="datetimeFigureOut">
              <a:rPr lang="th-TH" smtClean="0"/>
              <a:pPr/>
              <a:t>22/12/65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18D4765-E336-49B2-8866-B43708C7ACB1}" type="datetimeFigureOut">
              <a:rPr lang="th-TH" smtClean="0"/>
              <a:pPr/>
              <a:t>22/12/65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ามเหลี่ยมมุมฉาก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18D4765-E336-49B2-8866-B43708C7ACB1}" type="datetimeFigureOut">
              <a:rPr lang="th-TH" smtClean="0"/>
              <a:pPr/>
              <a:t>22/12/65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18D4765-E336-49B2-8866-B43708C7ACB1}" type="datetimeFigureOut">
              <a:rPr lang="th-TH" smtClean="0"/>
              <a:pPr/>
              <a:t>22/12/65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18D4765-E336-49B2-8866-B43708C7ACB1}" type="datetimeFigureOut">
              <a:rPr lang="th-TH" smtClean="0"/>
              <a:pPr/>
              <a:t>22/12/65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D4765-E336-49B2-8866-B43708C7ACB1}" type="datetimeFigureOut">
              <a:rPr lang="th-TH" smtClean="0"/>
              <a:pPr/>
              <a:t>22/12/65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18D4765-E336-49B2-8866-B43708C7ACB1}" type="datetimeFigureOut">
              <a:rPr lang="th-TH" smtClean="0"/>
              <a:pPr/>
              <a:t>22/12/65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18D4765-E336-49B2-8866-B43708C7ACB1}" type="datetimeFigureOut">
              <a:rPr lang="th-TH" smtClean="0"/>
              <a:pPr/>
              <a:t>22/12/65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18D4765-E336-49B2-8866-B43708C7ACB1}" type="datetimeFigureOut">
              <a:rPr lang="th-TH" smtClean="0"/>
              <a:pPr/>
              <a:t>22/12/65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ามเหลี่ยมมุมฉาก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18D4765-E336-49B2-8866-B43708C7ACB1}" type="datetimeFigureOut">
              <a:rPr lang="th-TH" smtClean="0"/>
              <a:pPr/>
              <a:t>22/12/65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496944" cy="2088232"/>
          </a:xfrm>
        </p:spPr>
        <p:txBody>
          <a:bodyPr>
            <a:normAutofit/>
          </a:bodyPr>
          <a:lstStyle/>
          <a:p>
            <a:r>
              <a:rPr lang="th-TH" sz="4900" b="1" dirty="0" smtClean="0"/>
              <a:t>ประชาสังคมและเครือข่ายทางสังคม</a:t>
            </a:r>
            <a:br>
              <a:rPr lang="th-TH" sz="4900" b="1" dirty="0" smtClean="0"/>
            </a:br>
            <a:r>
              <a:rPr lang="en-US" dirty="0" smtClean="0"/>
              <a:t>SDM 3303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560" y="3068960"/>
            <a:ext cx="8064896" cy="1752600"/>
          </a:xfrm>
        </p:spPr>
        <p:txBody>
          <a:bodyPr/>
          <a:lstStyle/>
          <a:p>
            <a:r>
              <a:rPr lang="th-TH" sz="4000" b="1" dirty="0">
                <a:solidFill>
                  <a:schemeClr val="tx1"/>
                </a:solidFill>
              </a:rPr>
              <a:t>ความเข้าใจเบื้องต้นเกี่ยวกับเครือข่ายทางสังคม(ชุมชน</a:t>
            </a:r>
            <a:r>
              <a:rPr lang="th-TH" sz="4000" b="1" dirty="0"/>
              <a:t>)</a:t>
            </a:r>
            <a:endParaRPr lang="en-US" b="1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692696"/>
            <a:ext cx="7931224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200" b="1" dirty="0" smtClean="0">
                <a:solidFill>
                  <a:srgbClr val="FFFF00"/>
                </a:solidFill>
                <a:latin typeface="Angelina" pitchFamily="2" charset="0"/>
                <a:cs typeface="+mj-cs"/>
              </a:rPr>
              <a:t>13. การที่ปัจเจกบุคคล องค์กร หน่วยงานหรือสถาบันใด</a:t>
            </a:r>
            <a:r>
              <a:rPr lang="th-TH" sz="2800" b="1" dirty="0" smtClean="0">
                <a:solidFill>
                  <a:srgbClr val="FFC000"/>
                </a:solidFill>
                <a:latin typeface="Angelina" pitchFamily="2" charset="0"/>
                <a:cs typeface="+mj-cs"/>
              </a:rPr>
              <a:t> </a:t>
            </a:r>
            <a:r>
              <a:rPr lang="th-TH" sz="2800" dirty="0" smtClean="0">
                <a:latin typeface="Angelina" pitchFamily="2" charset="0"/>
                <a:cs typeface="+mj-cs"/>
              </a:rPr>
              <a:t>ได้</a:t>
            </a:r>
            <a:r>
              <a:rPr lang="th-TH" sz="2800" b="1" dirty="0" smtClean="0">
                <a:solidFill>
                  <a:srgbClr val="FFC000"/>
                </a:solidFill>
                <a:latin typeface="Angelina" pitchFamily="2" charset="0"/>
                <a:cs typeface="+mj-cs"/>
              </a:rPr>
              <a:t>ตกลง</a:t>
            </a:r>
            <a:r>
              <a:rPr lang="th-TH" sz="2800" b="1" dirty="0" smtClean="0">
                <a:latin typeface="Angelina" pitchFamily="2" charset="0"/>
                <a:cs typeface="+mj-cs"/>
              </a:rPr>
              <a:t>ที่จะ</a:t>
            </a:r>
            <a:r>
              <a:rPr lang="th-TH" sz="2800" dirty="0" smtClean="0">
                <a:latin typeface="Angelina" pitchFamily="2" charset="0"/>
                <a:cs typeface="+mj-cs"/>
              </a:rPr>
              <a:t>ประสานเชื่อมโยงเข้าหากันภายใต้วัตถุประสงค์ หรือข้อตกลงอย่างใดอย่างหนึ่งร่วมกันอย่างเป็นระบบ โดยมี</a:t>
            </a:r>
            <a:r>
              <a:rPr lang="th-TH" sz="2800" dirty="0" smtClean="0">
                <a:solidFill>
                  <a:srgbClr val="FFC000"/>
                </a:solidFill>
                <a:latin typeface="Angelina" pitchFamily="2" charset="0"/>
                <a:cs typeface="+mj-cs"/>
              </a:rPr>
              <a:t>จุดหมายเพื่อ</a:t>
            </a:r>
            <a:r>
              <a:rPr lang="th-TH" sz="2800" dirty="0" smtClean="0">
                <a:latin typeface="Angelina" pitchFamily="2" charset="0"/>
                <a:cs typeface="+mj-cs"/>
              </a:rPr>
              <a:t>กิจกรรมต่างๆ เช่น การปฏิรูปการศึกษา โดยกลุ่มเครือข่ายนี้ต้องมีการแสดงออกเป็นการลงมือกระทำกิจกรรมร่วมกัน</a:t>
            </a:r>
          </a:p>
          <a:p>
            <a:pPr>
              <a:buNone/>
            </a:pPr>
            <a:r>
              <a:rPr lang="th-TH" sz="2800" dirty="0" smtClean="0">
                <a:latin typeface="Angelina" pitchFamily="2" charset="0"/>
                <a:cs typeface="+mj-cs"/>
              </a:rPr>
              <a:t> </a:t>
            </a:r>
          </a:p>
          <a:p>
            <a:pPr>
              <a:buNone/>
            </a:pPr>
            <a:r>
              <a:rPr lang="th-TH" sz="2800" dirty="0" smtClean="0">
                <a:latin typeface="Angelina" pitchFamily="2" charset="0"/>
                <a:cs typeface="+mj-cs"/>
              </a:rPr>
              <a:t>	</a:t>
            </a:r>
            <a:r>
              <a:rPr lang="th-TH" sz="2800" b="1" dirty="0" smtClean="0">
                <a:solidFill>
                  <a:srgbClr val="FFFF00"/>
                </a:solidFill>
                <a:latin typeface="Angelina" pitchFamily="2" charset="0"/>
                <a:cs typeface="+mj-cs"/>
              </a:rPr>
              <a:t>14. รูปแบบการประสานงานกลุ่มของคนหรือองค์กร </a:t>
            </a:r>
            <a:r>
              <a:rPr lang="th-TH" sz="2800" dirty="0" smtClean="0">
                <a:latin typeface="Angelina" pitchFamily="2" charset="0"/>
                <a:cs typeface="+mj-cs"/>
              </a:rPr>
              <a:t>ที่</a:t>
            </a:r>
            <a:r>
              <a:rPr lang="th-TH" sz="2800" dirty="0" smtClean="0">
                <a:solidFill>
                  <a:srgbClr val="FFC000"/>
                </a:solidFill>
                <a:latin typeface="Angelina" pitchFamily="2" charset="0"/>
                <a:cs typeface="+mj-cs"/>
              </a:rPr>
              <a:t>สมัครใจแลกเปลี่ยน</a:t>
            </a:r>
            <a:r>
              <a:rPr lang="th-TH" sz="2800" dirty="0" smtClean="0">
                <a:latin typeface="Angelina" pitchFamily="2" charset="0"/>
                <a:cs typeface="+mj-cs"/>
              </a:rPr>
              <a:t>ข้อมูลข่าวสารระหว่างกัน หรือ</a:t>
            </a:r>
            <a:r>
              <a:rPr lang="th-TH" sz="2800" dirty="0" smtClean="0">
                <a:solidFill>
                  <a:srgbClr val="FFC000"/>
                </a:solidFill>
                <a:latin typeface="Angelina" pitchFamily="2" charset="0"/>
                <a:cs typeface="+mj-cs"/>
              </a:rPr>
              <a:t>กิจกรรมร่วมกัน </a:t>
            </a:r>
            <a:r>
              <a:rPr lang="th-TH" sz="2800" dirty="0" smtClean="0">
                <a:latin typeface="Angelina" pitchFamily="2" charset="0"/>
                <a:cs typeface="+mj-cs"/>
              </a:rPr>
              <a:t>ช่วยเหลือกัน โดยการติดต่อสื่อสารอาจทำได้ทั้งการผ่านศูนย์กลางหรือแม่ข่าย และการติดต่อโดยตรงระหว่างกลุ่ม ซึ่งมีการจัดรูปแบบหรือจัดระเบียบที่ยังคงความอิสระ โดยมีรูปแบบการรวมตัวแบบหลวมๆ ตามความจำเป็น หรือเป็นโครงสร้างที่มีความชัดเจน</a:t>
            </a:r>
            <a:endParaRPr lang="th-TH" sz="2800" dirty="0">
              <a:latin typeface="Angelina" pitchFamily="2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2400" dirty="0" smtClean="0"/>
              <a:t>	</a:t>
            </a:r>
            <a:r>
              <a:rPr lang="th-TH" sz="3200" b="1" dirty="0" smtClean="0">
                <a:solidFill>
                  <a:srgbClr val="FFFF00"/>
                </a:solidFill>
                <a:cs typeface="+mj-cs"/>
              </a:rPr>
              <a:t>15. ความร่วมมือและการเปิดรับของฝ่ายต่างๆ </a:t>
            </a:r>
            <a:r>
              <a:rPr lang="th-TH" sz="2800" dirty="0" smtClean="0">
                <a:cs typeface="+mj-cs"/>
              </a:rPr>
              <a:t>ที่จะมีข้อตกลงร่วมกันในการ </a:t>
            </a:r>
            <a:br>
              <a:rPr lang="th-TH" sz="2800" dirty="0" smtClean="0">
                <a:cs typeface="+mj-cs"/>
              </a:rPr>
            </a:br>
            <a:r>
              <a:rPr lang="th-TH" sz="2800" dirty="0" smtClean="0">
                <a:cs typeface="+mj-cs"/>
              </a:rPr>
              <a:t>ทำกิจกรรมอย่างใดอย่างหนึ่ง เพื่อให้บรรลุวัตถุประสงค์และเป้าหมายที่กำหนดไว้ ซึ่งข้อกำหนดที่เกิดขึ้นนั้นเป็นความพยายามที่จะระดมทรัพยากร กระบวนการ ความรู้และวิธีการต่างๆ เพื่อให้ได้มาซึ่งความสำเร็จจากการร่วมมือและการเปิดรับในสิ่งที่ใหม่นั้นเสมอ</a:t>
            </a:r>
          </a:p>
          <a:p>
            <a:pPr>
              <a:buNone/>
            </a:pPr>
            <a:endParaRPr lang="th-TH" sz="2800" dirty="0" smtClean="0">
              <a:cs typeface="+mj-cs"/>
            </a:endParaRPr>
          </a:p>
          <a:p>
            <a:pPr>
              <a:buNone/>
            </a:pPr>
            <a:r>
              <a:rPr lang="th-TH" sz="2800" dirty="0" smtClean="0">
                <a:cs typeface="+mj-cs"/>
              </a:rPr>
              <a:t>	</a:t>
            </a:r>
            <a:r>
              <a:rPr lang="th-TH" sz="3200" b="1" dirty="0" smtClean="0">
                <a:solidFill>
                  <a:srgbClr val="FFFF00"/>
                </a:solidFill>
                <a:cs typeface="+mj-cs"/>
              </a:rPr>
              <a:t>16. การสร้างสัมพันธภาพทางสังคมในการเรียนรู้ร่วมกัน</a:t>
            </a:r>
            <a:r>
              <a:rPr lang="th-TH" sz="2800" b="1" dirty="0" smtClean="0">
                <a:solidFill>
                  <a:srgbClr val="FFC000"/>
                </a:solidFill>
                <a:cs typeface="+mj-cs"/>
              </a:rPr>
              <a:t> </a:t>
            </a:r>
            <a:r>
              <a:rPr lang="th-TH" sz="2800" dirty="0" smtClean="0">
                <a:cs typeface="+mj-cs"/>
              </a:rPr>
              <a:t>เพื่อยกระดับแนวคิดและกิจกรรมที่ทำร่วมกันให้เกิดประสิทธิภาพสูงสุดต่อสังคมที่ตนเป็นสมาชิกอยู่ โดยเป็นการเชื่อมโยงสายสัมพันธ์อย่างหลวมๆ ของปัจเจกบุคคล กลุ่ม องค์กรและสถาบัน ซึ่งสมาชิกในเครือข่ายเข้าร่วมกิจกรรมตามความเหมาะสม ภายใต้กฎเกณฑ์หรือเป้าหมายร่วมและมีการปฏิบัติอย่างไม่สูญเสียเอกลักษณ์และปรัชญาของตน รวมทั้งมีการทำงานร่วมกันทั้งในงานเฉพาะหน้า และการประสานผลประโยชน์ที่ขยายวงกว้างออกไป</a:t>
            </a:r>
          </a:p>
          <a:p>
            <a:pPr>
              <a:buNone/>
            </a:pPr>
            <a:r>
              <a:rPr lang="th-TH" sz="2400" dirty="0" smtClean="0">
                <a:cs typeface="+mj-cs"/>
              </a:rPr>
              <a:t>	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620688"/>
            <a:ext cx="7467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FFC000"/>
                </a:solidFill>
              </a:rPr>
              <a:t>	</a:t>
            </a:r>
            <a:r>
              <a:rPr lang="th-TH" sz="3200" b="1" dirty="0" smtClean="0">
                <a:solidFill>
                  <a:srgbClr val="FFC000"/>
                </a:solidFill>
                <a:cs typeface="+mj-cs"/>
              </a:rPr>
              <a:t>17. สังคมแห่งกัลยาณมิตร หรือเครือข่ายสังคมแห่งการเรียนรู้ </a:t>
            </a:r>
            <a:r>
              <a:rPr lang="th-TH" sz="2800" dirty="0" smtClean="0">
                <a:cs typeface="+mj-cs"/>
              </a:rPr>
              <a:t>(</a:t>
            </a:r>
            <a:r>
              <a:rPr lang="en-US" sz="2000" dirty="0" smtClean="0">
                <a:cs typeface="+mj-cs"/>
              </a:rPr>
              <a:t>leaning social networks)</a:t>
            </a:r>
            <a:r>
              <a:rPr lang="en-US" sz="2800" dirty="0" smtClean="0">
                <a:cs typeface="+mj-cs"/>
              </a:rPr>
              <a:t> </a:t>
            </a:r>
            <a:r>
              <a:rPr lang="th-TH" sz="3200" dirty="0" smtClean="0">
                <a:cs typeface="+mj-cs"/>
              </a:rPr>
              <a:t>โดยเครือข่ายสังคม จะต้องมีความสามารถในการเรียนรู้ได้อย่างต่อเนื่อง หรือมี การขยายแนวคิดกระบวนการออกไปจึงจะสามารถปรับตัวให้อยู่ในดุลยภาพได้</a:t>
            </a:r>
          </a:p>
          <a:p>
            <a:pPr>
              <a:buNone/>
            </a:pPr>
            <a:r>
              <a:rPr lang="th-TH" sz="3200" dirty="0" smtClean="0">
                <a:cs typeface="+mj-cs"/>
              </a:rPr>
              <a:t>	</a:t>
            </a:r>
            <a:r>
              <a:rPr lang="th-TH" sz="3200" b="1" dirty="0" smtClean="0">
                <a:solidFill>
                  <a:srgbClr val="FFC000"/>
                </a:solidFill>
                <a:cs typeface="+mj-cs"/>
              </a:rPr>
              <a:t>18. ความเป็นอันหนึ่งอันเดียวกันในชุมชนที่กว้างขวาง </a:t>
            </a:r>
            <a:r>
              <a:rPr lang="th-TH" sz="3200" dirty="0" smtClean="0">
                <a:cs typeface="+mj-cs"/>
              </a:rPr>
              <a:t>เพื่อสร้างความสัมพันธ์ทางสังคมที่ยุติธรรม และกาสร้างเครือข่ายที่กว้างขวางมากกว่าในอดีต เพื่อสอดคล้องกับกระบวนการพัฒนาที่ส่งเสริมความเข้มแข็งของชุมชนและเครือข่ายหรือเพื่อรู้เท่าทันการเชื่อมโยงเครือข่ายของเทคโนโลยีสมัยใหม่ที่ไร้พรมแดน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399032"/>
          </a:xfrm>
        </p:spPr>
        <p:txBody>
          <a:bodyPr>
            <a:normAutofit/>
          </a:bodyPr>
          <a:lstStyle/>
          <a:p>
            <a:r>
              <a:rPr lang="th-TH" dirty="0" smtClean="0">
                <a:solidFill>
                  <a:srgbClr val="FFFF00"/>
                </a:solidFill>
              </a:rPr>
              <a:t>ความแตกต่างระหว่าง “กลุ่ม” กับ “เครือข่าย”</a:t>
            </a:r>
            <a:br>
              <a:rPr lang="th-TH" dirty="0" smtClean="0">
                <a:solidFill>
                  <a:srgbClr val="FFFF00"/>
                </a:solidFill>
              </a:rPr>
            </a:br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856581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th-TH" b="1" i="1" dirty="0" smtClean="0"/>
              <a:t>	</a:t>
            </a:r>
            <a:r>
              <a:rPr lang="th-TH" sz="3200" b="1" i="1" u="sng" dirty="0" smtClean="0">
                <a:solidFill>
                  <a:srgbClr val="FFFF00"/>
                </a:solidFill>
                <a:cs typeface="+mj-cs"/>
              </a:rPr>
              <a:t>ลักษณะของกลุ่ม</a:t>
            </a:r>
            <a:endParaRPr lang="th-TH" b="1" i="1" u="sng" dirty="0" smtClean="0">
              <a:solidFill>
                <a:srgbClr val="FFFF00"/>
              </a:solidFill>
              <a:cs typeface="+mj-cs"/>
            </a:endParaRPr>
          </a:p>
          <a:p>
            <a:pPr>
              <a:buFont typeface="Courier New" pitchFamily="49" charset="0"/>
              <a:buChar char="o"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เป็นการเชื่อมโยงระหว่างปัจเจก</a:t>
            </a:r>
            <a:r>
              <a:rPr lang="th-TH" dirty="0" smtClean="0">
                <a:cs typeface="+mj-cs"/>
              </a:rPr>
              <a:t>บุคคลที่มีการรวมตัวกันอย่าง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ใกล้ชิด </a:t>
            </a:r>
            <a:r>
              <a:rPr lang="th-TH" dirty="0" smtClean="0">
                <a:cs typeface="+mj-cs"/>
              </a:rPr>
              <a:t>มีเอกลักษณ์ และปรัชญาร่วมกัน มีการทำงานที่ชัดเจน</a:t>
            </a:r>
          </a:p>
          <a:p>
            <a:pPr>
              <a:buFont typeface="Courier New" pitchFamily="49" charset="0"/>
              <a:buChar char="o"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ประกอบด้วยบุคคลที่มีความคิด ความเชื่อเหมือนกัน</a:t>
            </a:r>
            <a:r>
              <a:rPr lang="th-TH" dirty="0" smtClean="0">
                <a:cs typeface="+mj-cs"/>
              </a:rPr>
              <a:t>หรือคล้ายคลึงกัน ผ่านประสบการณ์ต่างๆ ร่วมกัน ในขณะเดียวกันก็มีกิจกรรมต่างๆ ที่เหมือนหรือใกล้เคียงกัน มีพันธะกิจร่วมกัน และดำเนินการเพื่อให้บรรลุเป้าหมายเดียวกัน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832648"/>
          </a:xfrm>
        </p:spPr>
        <p:txBody>
          <a:bodyPr>
            <a:normAutofit/>
          </a:bodyPr>
          <a:lstStyle/>
          <a:p>
            <a:r>
              <a:rPr lang="th-TH" sz="3200" b="1" u="sng" dirty="0" smtClean="0">
                <a:solidFill>
                  <a:srgbClr val="FFFF00"/>
                </a:solidFill>
                <a:cs typeface="+mj-cs"/>
              </a:rPr>
              <a:t>ลักษณะของเครือข่าย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	</a:t>
            </a:r>
            <a:r>
              <a:rPr lang="th-TH" sz="2400" dirty="0" smtClean="0">
                <a:cs typeface="+mj-cs"/>
              </a:rPr>
              <a:t>·   </a:t>
            </a:r>
            <a:r>
              <a:rPr lang="th-TH" sz="2800" b="1" dirty="0" smtClean="0">
                <a:solidFill>
                  <a:srgbClr val="FFC000"/>
                </a:solidFill>
                <a:cs typeface="+mj-cs"/>
              </a:rPr>
              <a:t>เป็นการเชื่อมโยงสายสัมพันธ์อย่างหลวมๆ </a:t>
            </a:r>
            <a:r>
              <a:rPr lang="th-TH" sz="2800" dirty="0" smtClean="0">
                <a:cs typeface="+mj-cs"/>
              </a:rPr>
              <a:t>ของปัจเจกบุคคล กลุ่ม องค์กร และสถาบัน</a:t>
            </a:r>
          </a:p>
          <a:p>
            <a:pPr>
              <a:buNone/>
            </a:pPr>
            <a:r>
              <a:rPr lang="th-TH" sz="2800" dirty="0" smtClean="0">
                <a:cs typeface="+mj-cs"/>
              </a:rPr>
              <a:t>		โดยที่สมาชิกในเครือข่ายเข้าร่วมทำกิจกรรมตามความเหมาะสม ภายใต้กฎเกณฑ์หรือเป้าหมายร่วมกัน และมีการปฏิบัติอย่างไม่สูญเสียเอกลักษณ์ และปรัชญาของตนและมีการทำงานร่วมกัน ทั้งงานเฉพาะหน้าและการประสานผลประโยชน์ที่ขยายวงกว้างออกไป</a:t>
            </a:r>
          </a:p>
          <a:p>
            <a:pPr>
              <a:buNone/>
            </a:pPr>
            <a:endParaRPr lang="th-TH" sz="2800" dirty="0" smtClean="0">
              <a:cs typeface="+mj-cs"/>
            </a:endParaRPr>
          </a:p>
          <a:p>
            <a:pPr>
              <a:buNone/>
            </a:pPr>
            <a:r>
              <a:rPr lang="th-TH" sz="2800" dirty="0" smtClean="0">
                <a:cs typeface="+mj-cs"/>
              </a:rPr>
              <a:t>	·   </a:t>
            </a:r>
            <a:r>
              <a:rPr lang="th-TH" sz="2800" b="1" dirty="0" smtClean="0">
                <a:solidFill>
                  <a:srgbClr val="FFC000"/>
                </a:solidFill>
                <a:cs typeface="+mj-cs"/>
              </a:rPr>
              <a:t>ประกอบด้วยบุคคลที่มีความคิด ความเชื่อเหมือนหรือต่างกันก็ได้ </a:t>
            </a:r>
            <a:r>
              <a:rPr lang="th-TH" sz="2800" dirty="0" smtClean="0">
                <a:cs typeface="+mj-cs"/>
              </a:rPr>
              <a:t>แต่ทุกคน ต่างมุ่งเน้นการดำเนินการเพื่อให้บรรลุเป้าหมายหลักร่วมกัน ในขณะที่เป้าหมายย่อย ของบุคคลหรือกลุ่มบุคคลที่เป็นสมาชิกของเครือข่ายอาจแตกต่างกันไป ซึ่งสามารถพิจารณาได้จากความคิด ความเชื่อ ประสบการณ์ การกระทำ </a:t>
            </a:r>
            <a:r>
              <a:rPr lang="th-TH" sz="2800" dirty="0" err="1" smtClean="0">
                <a:cs typeface="+mj-cs"/>
              </a:rPr>
              <a:t>พันธ</a:t>
            </a:r>
            <a:r>
              <a:rPr lang="th-TH" sz="2800" dirty="0" smtClean="0">
                <a:cs typeface="+mj-cs"/>
              </a:rPr>
              <a:t>กิจและเป้าหมาย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C000"/>
                </a:solidFill>
              </a:rPr>
              <a:t>ประเภทและรูปแบบของเครือข่าย </a:t>
            </a:r>
            <a:r>
              <a:rPr lang="en-US" sz="1800" b="1" dirty="0" smtClean="0">
                <a:solidFill>
                  <a:srgbClr val="FFC000"/>
                </a:solidFill>
              </a:rPr>
              <a:t> 	</a:t>
            </a:r>
            <a:endParaRPr lang="th-TH" dirty="0">
              <a:solidFill>
                <a:srgbClr val="FFC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b="1" dirty="0" smtClean="0">
                <a:cs typeface="+mj-cs"/>
              </a:rPr>
              <a:t>1</a:t>
            </a:r>
            <a:r>
              <a:rPr lang="th-TH" dirty="0" smtClean="0">
                <a:cs typeface="+mj-cs"/>
              </a:rPr>
              <a:t>.  เครือข่ายเชิงพื้นที่ (</a:t>
            </a:r>
            <a:r>
              <a:rPr lang="en-US" sz="2400" dirty="0" smtClean="0">
                <a:cs typeface="+mj-cs"/>
              </a:rPr>
              <a:t>area)</a:t>
            </a:r>
          </a:p>
          <a:p>
            <a:pPr>
              <a:buNone/>
            </a:pPr>
            <a:r>
              <a:rPr lang="en-US" dirty="0" smtClean="0">
                <a:cs typeface="+mj-cs"/>
              </a:rPr>
              <a:t>	</a:t>
            </a:r>
            <a:r>
              <a:rPr lang="en-US" sz="2000" dirty="0" smtClean="0">
                <a:cs typeface="+mj-cs"/>
              </a:rPr>
              <a:t>2.</a:t>
            </a:r>
            <a:r>
              <a:rPr lang="en-US" sz="2800" dirty="0" smtClean="0">
                <a:cs typeface="+mj-cs"/>
              </a:rPr>
              <a:t>  </a:t>
            </a:r>
            <a:r>
              <a:rPr lang="th-TH" sz="2800" dirty="0" smtClean="0">
                <a:cs typeface="+mj-cs"/>
              </a:rPr>
              <a:t>เครือข่ายเชิงประเด็นกิจกรรม (</a:t>
            </a:r>
            <a:r>
              <a:rPr lang="en-US" sz="2400" dirty="0" smtClean="0">
                <a:cs typeface="+mj-cs"/>
              </a:rPr>
              <a:t>issue</a:t>
            </a:r>
            <a:r>
              <a:rPr lang="en-US" sz="2000" dirty="0" smtClean="0">
                <a:cs typeface="+mj-cs"/>
              </a:rPr>
              <a:t>)</a:t>
            </a:r>
          </a:p>
          <a:p>
            <a:pPr>
              <a:buNone/>
            </a:pPr>
            <a:r>
              <a:rPr lang="en-US" sz="2800" dirty="0" smtClean="0">
                <a:cs typeface="+mj-cs"/>
              </a:rPr>
              <a:t>	</a:t>
            </a:r>
            <a:r>
              <a:rPr lang="en-US" sz="2000" dirty="0" smtClean="0">
                <a:cs typeface="+mj-cs"/>
              </a:rPr>
              <a:t>3</a:t>
            </a:r>
            <a:r>
              <a:rPr lang="en-US" sz="2400" dirty="0" smtClean="0">
                <a:cs typeface="+mj-cs"/>
              </a:rPr>
              <a:t>.</a:t>
            </a:r>
            <a:r>
              <a:rPr lang="en-US" dirty="0" smtClean="0">
                <a:cs typeface="+mj-cs"/>
              </a:rPr>
              <a:t>  </a:t>
            </a:r>
            <a:r>
              <a:rPr lang="th-TH" dirty="0" smtClean="0">
                <a:cs typeface="+mj-cs"/>
              </a:rPr>
              <a:t>เครือข่ายแบ่งตามโครงสร้างหน้าที่</a:t>
            </a:r>
          </a:p>
          <a:p>
            <a:endParaRPr lang="th-TH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h-TH" b="1" dirty="0" smtClean="0"/>
              <a:t>	</a:t>
            </a:r>
            <a:r>
              <a:rPr lang="th-TH" sz="4400" b="1" dirty="0" smtClean="0">
                <a:solidFill>
                  <a:srgbClr val="FFC000"/>
                </a:solidFill>
                <a:cs typeface="+mj-cs"/>
              </a:rPr>
              <a:t>1.  เครือข่ายเชิงพื้นที่ </a:t>
            </a:r>
            <a:r>
              <a:rPr lang="th-TH" sz="4400" dirty="0" smtClean="0">
                <a:cs typeface="+mj-cs"/>
              </a:rPr>
              <a:t>(</a:t>
            </a:r>
            <a:r>
              <a:rPr lang="en-US" sz="4400" dirty="0" smtClean="0">
                <a:cs typeface="+mj-cs"/>
              </a:rPr>
              <a:t>area network)</a:t>
            </a:r>
            <a:r>
              <a:rPr lang="en-US" sz="4400" b="1" dirty="0" smtClean="0">
                <a:cs typeface="+mj-cs"/>
              </a:rPr>
              <a:t>  </a:t>
            </a:r>
            <a:endParaRPr lang="th-TH" sz="4400" b="1" dirty="0" smtClean="0">
              <a:cs typeface="+mj-cs"/>
            </a:endParaRPr>
          </a:p>
          <a:p>
            <a:pPr>
              <a:buNone/>
            </a:pPr>
            <a:r>
              <a:rPr lang="th-TH" sz="4400" b="1" dirty="0">
                <a:cs typeface="+mj-cs"/>
              </a:rPr>
              <a:t>	</a:t>
            </a:r>
            <a:r>
              <a:rPr lang="th-TH" sz="4400" dirty="0" smtClean="0">
                <a:cs typeface="+mj-cs"/>
              </a:rPr>
              <a:t>หมายถึง </a:t>
            </a:r>
            <a:r>
              <a:rPr lang="th-TH" sz="4400" dirty="0" smtClean="0">
                <a:solidFill>
                  <a:srgbClr val="FFC000"/>
                </a:solidFill>
                <a:cs typeface="+mj-cs"/>
              </a:rPr>
              <a:t>การรวมตัวของกลุ่ม</a:t>
            </a:r>
            <a:r>
              <a:rPr lang="th-TH" sz="4400" dirty="0" smtClean="0">
                <a:cs typeface="+mj-cs"/>
              </a:rPr>
              <a:t> องค์กร เครือข่าย ที่</a:t>
            </a:r>
            <a:r>
              <a:rPr lang="th-TH" sz="4400" dirty="0" smtClean="0">
                <a:solidFill>
                  <a:srgbClr val="FFC000"/>
                </a:solidFill>
                <a:cs typeface="+mj-cs"/>
              </a:rPr>
              <a:t>อาศัยพื้นที่ดำเนินการเป็นปัจจัยหลักในการทำงานร่วมกัน</a:t>
            </a:r>
            <a:r>
              <a:rPr lang="th-TH" sz="4400" dirty="0" smtClean="0">
                <a:cs typeface="+mj-cs"/>
              </a:rPr>
              <a:t>เป็นกระบวนการพัฒนาที่</a:t>
            </a:r>
            <a:r>
              <a:rPr lang="th-TH" sz="4400" dirty="0" smtClean="0">
                <a:solidFill>
                  <a:srgbClr val="FFC000"/>
                </a:solidFill>
                <a:cs typeface="+mj-cs"/>
              </a:rPr>
              <a:t>อาศัยกิจกรรมที่</a:t>
            </a:r>
            <a:r>
              <a:rPr lang="th-TH" sz="4400" dirty="0" err="1" smtClean="0">
                <a:solidFill>
                  <a:srgbClr val="FFC000"/>
                </a:solidFill>
                <a:cs typeface="+mj-cs"/>
              </a:rPr>
              <a:t>กิด</a:t>
            </a:r>
            <a:r>
              <a:rPr lang="th-TH" sz="4400" dirty="0" smtClean="0">
                <a:solidFill>
                  <a:srgbClr val="FFC000"/>
                </a:solidFill>
                <a:cs typeface="+mj-cs"/>
              </a:rPr>
              <a:t>ขึ้นในพื้นที่เป็นเป้าหมายนำทาง</a:t>
            </a:r>
            <a:r>
              <a:rPr lang="th-TH" sz="4400" dirty="0" smtClean="0">
                <a:cs typeface="+mj-cs"/>
              </a:rPr>
              <a:t>และเป็นการพัฒนาแบบ</a:t>
            </a:r>
            <a:r>
              <a:rPr lang="th-TH" sz="4400" dirty="0" err="1" smtClean="0">
                <a:cs typeface="+mj-cs"/>
              </a:rPr>
              <a:t>บูรณา</a:t>
            </a:r>
            <a:r>
              <a:rPr lang="th-TH" sz="4400" dirty="0" smtClean="0">
                <a:cs typeface="+mj-cs"/>
              </a:rPr>
              <a:t>การที่ไม่แยกส่วนต่างๆ ออกจากกัน โดยยึดเอาพื้นที่เป็นที่ตั้งแห่งความสำเร็จในการทำงานร่วมกันของทุกฝ่ายลักษณะและโครงสร้างของเครือข่ายเชิงพื้นที่ สามารถจัดได้หลายระดับตามพื้นที่และกิจกรรมที่เกิดขึ้น  อาทิ </a:t>
            </a:r>
          </a:p>
          <a:p>
            <a:pPr>
              <a:buNone/>
            </a:pPr>
            <a:endParaRPr lang="th-TH" sz="4400" dirty="0" smtClean="0">
              <a:cs typeface="+mj-cs"/>
            </a:endParaRPr>
          </a:p>
          <a:p>
            <a:pPr>
              <a:buNone/>
            </a:pPr>
            <a:r>
              <a:rPr lang="th-TH" sz="4400" dirty="0" smtClean="0">
                <a:cs typeface="+mj-cs"/>
              </a:rPr>
              <a:t>	</a:t>
            </a:r>
            <a:r>
              <a:rPr lang="th-TH" sz="4400" dirty="0" smtClean="0">
                <a:solidFill>
                  <a:srgbClr val="FFC000"/>
                </a:solidFill>
                <a:cs typeface="+mj-cs"/>
              </a:rPr>
              <a:t>1)  </a:t>
            </a:r>
            <a:r>
              <a:rPr lang="th-TH" sz="4400" b="1" dirty="0" smtClean="0">
                <a:solidFill>
                  <a:srgbClr val="FFC000"/>
                </a:solidFill>
                <a:cs typeface="+mj-cs"/>
              </a:rPr>
              <a:t>การแบ่งเครือข่ายตามระบบการปกครองของภาครัฐ</a:t>
            </a:r>
            <a:r>
              <a:rPr lang="th-TH" sz="4400" dirty="0" smtClean="0">
                <a:cs typeface="+mj-cs"/>
              </a:rPr>
              <a:t>  เช่น</a:t>
            </a:r>
          </a:p>
          <a:p>
            <a:pPr>
              <a:buNone/>
            </a:pPr>
            <a:r>
              <a:rPr lang="th-TH" sz="4400" dirty="0" smtClean="0">
                <a:cs typeface="+mj-cs"/>
              </a:rPr>
              <a:t>  	     -   เครือข่ายระดับหมู่บ้าน ตำบลและอำเภอ เช่น เครือข่ายประชาคม อ.แม่สอด จ.ตาก  </a:t>
            </a:r>
          </a:p>
          <a:p>
            <a:pPr>
              <a:buNone/>
            </a:pPr>
            <a:r>
              <a:rPr lang="th-TH" sz="4400" dirty="0">
                <a:cs typeface="+mj-cs"/>
              </a:rPr>
              <a:t> </a:t>
            </a:r>
            <a:r>
              <a:rPr lang="th-TH" sz="4400" dirty="0" smtClean="0">
                <a:cs typeface="+mj-cs"/>
              </a:rPr>
              <a:t>	     -   เครือข่ายระดับจังหวัด เช่น  เครือข่ายประชาคม จ.น่าน</a:t>
            </a:r>
          </a:p>
          <a:p>
            <a:pPr>
              <a:buNone/>
            </a:pPr>
            <a:r>
              <a:rPr lang="th-TH" sz="4400" dirty="0" smtClean="0">
                <a:cs typeface="+mj-cs"/>
              </a:rPr>
              <a:t> 	     -   เครือข่ายระดับภูมิภาค  เช่น  เครือข่ายป่าชุมชนภาคเหนือ</a:t>
            </a:r>
          </a:p>
          <a:p>
            <a:pPr>
              <a:buNone/>
            </a:pPr>
            <a:r>
              <a:rPr lang="th-TH" sz="4400" dirty="0" smtClean="0">
                <a:cs typeface="+mj-cs"/>
              </a:rPr>
              <a:t> 	     -   เครือข่ายระดับประเทศ  เช่น  เครือข่ายสมาพันธ์เกษตรกรแห่งประเทศไทย</a:t>
            </a:r>
          </a:p>
          <a:p>
            <a:pPr>
              <a:buNone/>
            </a:pPr>
            <a:r>
              <a:rPr lang="th-TH" sz="4400" dirty="0">
                <a:cs typeface="+mj-cs"/>
              </a:rPr>
              <a:t> </a:t>
            </a:r>
            <a:r>
              <a:rPr lang="th-TH" sz="4400" dirty="0" smtClean="0">
                <a:cs typeface="+mj-cs"/>
              </a:rPr>
              <a:t> 	     -   เครือข่ายองค์กรระหว่างประเทศ  เช่น  เครือข่ายการพัฒนาของ  </a:t>
            </a:r>
            <a:r>
              <a:rPr lang="en-US" sz="3600" dirty="0" smtClean="0">
                <a:cs typeface="+mj-cs"/>
              </a:rPr>
              <a:t>UNDP</a:t>
            </a:r>
            <a:r>
              <a:rPr lang="en-US" sz="4400" dirty="0" smtClean="0">
                <a:cs typeface="+mj-cs"/>
              </a:rPr>
              <a:t> </a:t>
            </a:r>
            <a:r>
              <a:rPr lang="th-TH" sz="4400" dirty="0" smtClean="0">
                <a:cs typeface="+mj-cs"/>
              </a:rPr>
              <a:t>เป็นต้น</a:t>
            </a:r>
          </a:p>
          <a:p>
            <a:pPr>
              <a:buNone/>
            </a:pPr>
            <a:endParaRPr lang="th-TH" sz="4400" dirty="0" smtClean="0">
              <a:cs typeface="+mj-cs"/>
            </a:endParaRPr>
          </a:p>
          <a:p>
            <a:pPr>
              <a:buNone/>
            </a:pPr>
            <a:r>
              <a:rPr lang="th-TH" sz="4400" dirty="0">
                <a:cs typeface="+mj-cs"/>
              </a:rPr>
              <a:t>	</a:t>
            </a:r>
            <a:r>
              <a:rPr lang="th-TH" sz="4400" dirty="0" smtClean="0">
                <a:solidFill>
                  <a:srgbClr val="FFC000"/>
                </a:solidFill>
                <a:cs typeface="+mj-cs"/>
              </a:rPr>
              <a:t>2)  </a:t>
            </a:r>
            <a:r>
              <a:rPr lang="th-TH" sz="4400" b="1" dirty="0" smtClean="0">
                <a:solidFill>
                  <a:srgbClr val="FFC000"/>
                </a:solidFill>
                <a:cs typeface="+mj-cs"/>
              </a:rPr>
              <a:t>การแบ่งพื้นที่ตามความสำคัญของทรัพยากรธรรมชาติ</a:t>
            </a:r>
            <a:r>
              <a:rPr lang="th-TH" sz="4400" b="1" dirty="0" smtClean="0">
                <a:cs typeface="+mj-cs"/>
              </a:rPr>
              <a:t> </a:t>
            </a:r>
            <a:r>
              <a:rPr lang="th-TH" sz="4400" dirty="0" smtClean="0">
                <a:cs typeface="+mj-cs"/>
              </a:rPr>
              <a:t> เช่น</a:t>
            </a:r>
          </a:p>
          <a:p>
            <a:pPr>
              <a:buNone/>
            </a:pPr>
            <a:r>
              <a:rPr lang="th-TH" sz="4400" dirty="0">
                <a:cs typeface="+mj-cs"/>
              </a:rPr>
              <a:t>	</a:t>
            </a:r>
            <a:r>
              <a:rPr lang="th-TH" sz="4400" dirty="0" smtClean="0">
                <a:cs typeface="+mj-cs"/>
              </a:rPr>
              <a:t>      -   เครือข่ายลุ่มน้ำ</a:t>
            </a:r>
            <a:r>
              <a:rPr lang="th-TH" sz="4400" dirty="0" err="1" smtClean="0">
                <a:cs typeface="+mj-cs"/>
              </a:rPr>
              <a:t>ปิง</a:t>
            </a:r>
            <a:endParaRPr lang="th-TH" sz="4400" dirty="0" smtClean="0">
              <a:cs typeface="+mj-cs"/>
            </a:endParaRPr>
          </a:p>
          <a:p>
            <a:pPr>
              <a:buNone/>
            </a:pPr>
            <a:r>
              <a:rPr lang="th-TH" sz="4400" dirty="0" smtClean="0">
                <a:cs typeface="+mj-cs"/>
              </a:rPr>
              <a:t>            -   เครือข่ายอ่าวปัตตานี ฯลฯ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b="1" dirty="0" smtClean="0"/>
              <a:t>	</a:t>
            </a:r>
            <a:r>
              <a:rPr lang="th-TH" b="1" dirty="0" smtClean="0">
                <a:solidFill>
                  <a:srgbClr val="FFC000"/>
                </a:solidFill>
                <a:cs typeface="+mj-cs"/>
              </a:rPr>
              <a:t>2.  เครือข่ายเชิงประเด็นกิจกรรม</a:t>
            </a:r>
            <a:r>
              <a:rPr lang="th-TH" b="1" dirty="0" smtClean="0">
                <a:cs typeface="+mj-cs"/>
              </a:rPr>
              <a:t> </a:t>
            </a:r>
            <a:r>
              <a:rPr lang="th-TH" sz="3500" dirty="0" smtClean="0">
                <a:cs typeface="+mj-cs"/>
              </a:rPr>
              <a:t>(</a:t>
            </a:r>
            <a:r>
              <a:rPr lang="en-US" sz="2200" dirty="0" smtClean="0">
                <a:cs typeface="+mj-cs"/>
              </a:rPr>
              <a:t>issue  network)</a:t>
            </a:r>
            <a:r>
              <a:rPr lang="en-US" sz="2600" b="1" dirty="0" smtClean="0">
                <a:cs typeface="+mj-cs"/>
              </a:rPr>
              <a:t> </a:t>
            </a:r>
            <a:endParaRPr lang="th-TH" b="1" dirty="0" smtClean="0">
              <a:cs typeface="+mj-cs"/>
            </a:endParaRPr>
          </a:p>
          <a:p>
            <a:pPr>
              <a:buNone/>
            </a:pPr>
            <a:r>
              <a:rPr lang="th-TH" b="1" dirty="0">
                <a:cs typeface="+mj-cs"/>
              </a:rPr>
              <a:t>	</a:t>
            </a:r>
            <a:r>
              <a:rPr lang="th-TH" b="1" dirty="0" smtClean="0">
                <a:cs typeface="+mj-cs"/>
              </a:rPr>
              <a:t>	</a:t>
            </a:r>
            <a:r>
              <a:rPr lang="th-TH" dirty="0" smtClean="0">
                <a:cs typeface="+mj-cs"/>
              </a:rPr>
              <a:t>หมายถึง  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เครือข่ายที่ใช้ประเด็นกิจกรรม</a:t>
            </a:r>
            <a:r>
              <a:rPr lang="th-TH" dirty="0" smtClean="0">
                <a:cs typeface="+mj-cs"/>
              </a:rPr>
              <a:t> หรือสถานการณ์ที่เกิดขึ้นเป็นปัจจัยหลักในการรวมกลุ่มองค์กร โดยมองข้ามมิติในเชิงพื้นที่  มุ่งเน้นการจัดการในประเด็นกิจกรรมนั้นๆ อย่างจริงจัง และพัฒนาให้เกิดความร่วมมือกับภาคีอื่นๆ ที่เกี่ยวข้องลักษณะและโครงสร้างของเครือข่ายเชิงประเด็นกิจกรรม  สามารถแบ่งได้อย่างมากมายตามประเด็นกิจกรรม และความสนใจที่เกิดขึ้นของฝ่ายต่างๆ ทั้งภาครัฐ เอกชน และภาคประชาชน โดยไม่ ยึดติดกับพื้นที่ดำเนินการ  แต่ใช้หลักของกิจกรรมที่เกิดขึ้นเป็นตัวกำหนดความเป็นเครือข่าย  เช่น 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		-   เครือข่ายป่าชุมชน	</a:t>
            </a:r>
            <a:r>
              <a:rPr lang="th-TH" dirty="0">
                <a:cs typeface="+mj-cs"/>
              </a:rPr>
              <a:t> </a:t>
            </a:r>
            <a:r>
              <a:rPr lang="th-TH" dirty="0" smtClean="0">
                <a:cs typeface="+mj-cs"/>
              </a:rPr>
              <a:t>		-   เครือข่ายภูมิปัญญาชาวบ้าน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		-   เครือข่ายธนาคารหมู่บ้าน		-   เครือข่ายผู้สูงอายุ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		-   เครือข่ายด้านคุ้มครองผู้บริโภค	-   เครือข่ายสิ่งแวดล้อม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		-   เครือข่ายปฏิรูปการศึกษา		-   เครือข่ายสิทธิมนุษยชน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		-   เครือข่ายสุขภาพ  ฯลฯ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83568" y="836712"/>
            <a:ext cx="7776864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>
                <a:solidFill>
                  <a:srgbClr val="FFC000"/>
                </a:solidFill>
                <a:cs typeface="+mj-cs"/>
              </a:rPr>
              <a:t>3.  เครือข่ายแบ่งตามโครงสร้างหน้าที่</a:t>
            </a:r>
            <a:r>
              <a:rPr lang="th-TH" b="1" dirty="0" smtClean="0">
                <a:cs typeface="+mj-cs"/>
              </a:rPr>
              <a:t>  </a:t>
            </a:r>
          </a:p>
          <a:p>
            <a:pPr>
              <a:buNone/>
            </a:pPr>
            <a:r>
              <a:rPr lang="th-TH" b="1" dirty="0">
                <a:cs typeface="+mj-cs"/>
              </a:rPr>
              <a:t>	</a:t>
            </a:r>
            <a:r>
              <a:rPr lang="th-TH" b="1" dirty="0" smtClean="0">
                <a:cs typeface="+mj-cs"/>
              </a:rPr>
              <a:t>	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หมายถึง </a:t>
            </a:r>
            <a:r>
              <a:rPr lang="th-TH" dirty="0" smtClean="0">
                <a:cs typeface="+mj-cs"/>
              </a:rPr>
              <a:t>เครือข่ายที่เกิดขึ้นโดยอาศัยภารกิจ/กิจกรรม  และการก่อตัวของกลุ่มผลประโยชน์ในสังคมเป็นแนวทางในการแบ่งเครือข่าย  ซึ่งอาจแบ่งเป็นเครือข่ายภาครัฐ  ภาคประชาชน  ภาคธุรกิจเอกชน  และภาคองค์กรพัฒนาเอกชน  </a:t>
            </a:r>
          </a:p>
          <a:p>
            <a:pPr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	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โดยเครือข่ายต่างๆ </a:t>
            </a:r>
            <a:r>
              <a:rPr lang="th-TH" dirty="0" smtClean="0">
                <a:cs typeface="+mj-cs"/>
              </a:rPr>
              <a:t>ดังกล่าวมุ่งเน้น การดำเนินการภายใต้กรอบแนวคิด หลักการ วัตถุประสงค์และเป้าหมายหลักของหน่วยงาน หรือโครงสร้างหลักของกลุ่มผลประโยชน์ นั้นๆ ลักษณะและโครงสร้างของเครือข่ายประเภทนี้  สำหรับสังคมไทยอาจแบ่งกลุ่มผลประโยชน์ได้ 4 ภาคส่วนใหญ่ๆ ได้แก่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476672"/>
            <a:ext cx="7787208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2800" b="1" dirty="0" smtClean="0">
                <a:cs typeface="+mj-cs"/>
              </a:rPr>
              <a:t>1)  </a:t>
            </a:r>
            <a:r>
              <a:rPr lang="th-TH" sz="2800" b="1" dirty="0" smtClean="0">
                <a:solidFill>
                  <a:srgbClr val="FFC000"/>
                </a:solidFill>
                <a:cs typeface="+mj-cs"/>
              </a:rPr>
              <a:t>เครือข่ายภาครัฐ</a:t>
            </a:r>
            <a:r>
              <a:rPr lang="th-TH" sz="2800" dirty="0" smtClean="0">
                <a:cs typeface="+mj-cs"/>
              </a:rPr>
              <a:t>  เช่น  เครือข่ายสถาบันการศึกษา  เครือข่ายกรมการพัฒนาชุมชน  กระทรวงมหาดไทย  เครือข่ายองค์กรอิสระของภาครัฐ  เช่น สถาบันพระปกเกล้า  สภาที่ปรึกษาเศรษฐกิจและสังคมแห่งชาติ เป็นต้น</a:t>
            </a:r>
          </a:p>
          <a:p>
            <a:pPr>
              <a:buNone/>
            </a:pPr>
            <a:r>
              <a:rPr lang="th-TH" sz="2800" dirty="0" smtClean="0">
                <a:cs typeface="+mj-cs"/>
              </a:rPr>
              <a:t>	2)  </a:t>
            </a:r>
            <a:r>
              <a:rPr lang="th-TH" sz="2800" b="1" dirty="0" smtClean="0">
                <a:solidFill>
                  <a:srgbClr val="FFC000"/>
                </a:solidFill>
                <a:cs typeface="+mj-cs"/>
              </a:rPr>
              <a:t>เครือข่ายภาคธุรกิจเอกชน </a:t>
            </a:r>
            <a:r>
              <a:rPr lang="th-TH" sz="2800" dirty="0" smtClean="0">
                <a:cs typeface="+mj-cs"/>
              </a:rPr>
              <a:t>เช่น สภาหอการค้า สภาอุตสาหกรรม สมาคมผู้ส่งออก  เครือข่าย </a:t>
            </a:r>
            <a:r>
              <a:rPr lang="en-US" sz="2000" dirty="0" smtClean="0">
                <a:cs typeface="+mj-cs"/>
              </a:rPr>
              <a:t>SME</a:t>
            </a:r>
            <a:r>
              <a:rPr lang="en-US" sz="2800" dirty="0" smtClean="0">
                <a:cs typeface="+mj-cs"/>
              </a:rPr>
              <a:t> </a:t>
            </a:r>
            <a:r>
              <a:rPr lang="th-TH" sz="2800" dirty="0" smtClean="0">
                <a:cs typeface="+mj-cs"/>
              </a:rPr>
              <a:t>ฯลฯ</a:t>
            </a:r>
          </a:p>
          <a:p>
            <a:pPr>
              <a:buNone/>
            </a:pPr>
            <a:r>
              <a:rPr lang="th-TH" sz="2800" dirty="0" smtClean="0">
                <a:cs typeface="+mj-cs"/>
              </a:rPr>
              <a:t>	3)  </a:t>
            </a:r>
            <a:r>
              <a:rPr lang="th-TH" sz="2800" b="1" dirty="0" smtClean="0">
                <a:solidFill>
                  <a:srgbClr val="FFC000"/>
                </a:solidFill>
                <a:cs typeface="+mj-cs"/>
              </a:rPr>
              <a:t>เครือข่ายองค์กรพัฒนาเอกชน </a:t>
            </a:r>
            <a:r>
              <a:rPr lang="th-TH" sz="2800" dirty="0" smtClean="0">
                <a:cs typeface="+mj-cs"/>
              </a:rPr>
              <a:t>เช่น เครือข่ายเพื่อนตะวันออก เครือข่ายองค์กรพัฒนาเอกชนภาคเหนือ เครือข่ายด้านแรงงานสวัสดิการสังคม เครือข่ายมูลนิธิ </a:t>
            </a:r>
            <a:r>
              <a:rPr lang="en-US" sz="2000" dirty="0" smtClean="0">
                <a:cs typeface="+mj-cs"/>
              </a:rPr>
              <a:t>YMCA </a:t>
            </a:r>
            <a:r>
              <a:rPr lang="th-TH" sz="2800" dirty="0" smtClean="0">
                <a:cs typeface="+mj-cs"/>
              </a:rPr>
              <a:t>ฯลฯ</a:t>
            </a:r>
          </a:p>
          <a:p>
            <a:pPr>
              <a:buNone/>
            </a:pPr>
            <a:r>
              <a:rPr lang="th-TH" sz="2800" dirty="0" smtClean="0">
                <a:cs typeface="+mj-cs"/>
              </a:rPr>
              <a:t>	4)  </a:t>
            </a:r>
            <a:r>
              <a:rPr lang="th-TH" sz="2800" b="1" dirty="0" smtClean="0">
                <a:solidFill>
                  <a:srgbClr val="FFC000"/>
                </a:solidFill>
                <a:cs typeface="+mj-cs"/>
              </a:rPr>
              <a:t>เครือข่ายภาคประชาชน </a:t>
            </a:r>
            <a:r>
              <a:rPr lang="th-TH" sz="2800" dirty="0" smtClean="0">
                <a:cs typeface="+mj-cs"/>
              </a:rPr>
              <a:t>เช่นเครือข่ายปราชญ์อีสาน เครือข่ายประมงพื้นบ้านเครือข่ายสมัชชาคนจน เป็นต้น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cs typeface="+mn-cs"/>
              </a:rPr>
              <a:t>บทที่ </a:t>
            </a:r>
            <a:r>
              <a:rPr lang="en-US" sz="3200" dirty="0" smtClean="0">
                <a:cs typeface="+mn-cs"/>
              </a:rPr>
              <a:t>1</a:t>
            </a:r>
            <a:endParaRPr lang="th-TH" sz="3200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84576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ความเข้าใจเบื้องต้นเกี่ยวกับเครือข่ายทางสังคม(ชุมชน</a:t>
            </a:r>
            <a:r>
              <a:rPr lang="th-TH" b="1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th-TH" b="1" dirty="0" smtClean="0"/>
              <a:t>เครือข่าย</a:t>
            </a:r>
            <a:r>
              <a:rPr lang="th-TH" dirty="0" smtClean="0"/>
              <a:t> </a:t>
            </a:r>
          </a:p>
          <a:p>
            <a:pPr>
              <a:buNone/>
            </a:pPr>
            <a:r>
              <a:rPr lang="th-TH" dirty="0"/>
              <a:t>	</a:t>
            </a:r>
            <a:r>
              <a:rPr lang="th-TH" dirty="0" smtClean="0"/>
              <a:t>	</a:t>
            </a:r>
            <a:r>
              <a:rPr lang="th-TH" b="1" i="1" dirty="0" smtClean="0">
                <a:solidFill>
                  <a:srgbClr val="FFC000"/>
                </a:solidFill>
                <a:cs typeface="+mj-cs"/>
              </a:rPr>
              <a:t>คือ</a:t>
            </a:r>
            <a:r>
              <a:rPr lang="th-TH" dirty="0" smtClean="0">
                <a:cs typeface="+mj-cs"/>
              </a:rPr>
              <a:t> การเชื่อมโยง ร้อยรัดเอาความพยายามและการดำเนินงานของฝ่ายต่างๆ เข้าด้วยกันอย่างเป็นระบบและอย่างเป็นรูปธรรม </a:t>
            </a:r>
          </a:p>
          <a:p>
            <a:pPr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	</a:t>
            </a:r>
            <a:r>
              <a:rPr lang="th-TH" b="1" i="1" dirty="0" smtClean="0">
                <a:solidFill>
                  <a:srgbClr val="FFC000"/>
                </a:solidFill>
                <a:cs typeface="+mj-cs"/>
              </a:rPr>
              <a:t>เพื่อ</a:t>
            </a:r>
            <a:r>
              <a:rPr lang="th-TH" dirty="0" smtClean="0">
                <a:cs typeface="+mj-cs"/>
              </a:rPr>
              <a:t> ปฏิบัติภารกิจอย่างใดอย่างหนึ่งร่วมกัน โดยที่แต่ละฝ่ายยังคงปฏิบัติภารกิจหลักของตนต่อไปอย่างไม่สูญเสียเอกลักษณ์ และปรัชญาของตนเอง </a:t>
            </a:r>
            <a:r>
              <a:rPr lang="th-TH" dirty="0">
                <a:cs typeface="+mj-cs"/>
              </a:rPr>
              <a:t>	</a:t>
            </a:r>
            <a:endParaRPr lang="th-TH" dirty="0" smtClean="0">
              <a:cs typeface="+mj-cs"/>
            </a:endParaRPr>
          </a:p>
          <a:p>
            <a:pPr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	</a:t>
            </a:r>
            <a:r>
              <a:rPr lang="th-TH" b="1" i="1" dirty="0" smtClean="0">
                <a:solidFill>
                  <a:srgbClr val="FFC000"/>
                </a:solidFill>
                <a:cs typeface="+mj-cs"/>
              </a:rPr>
              <a:t>เป็น</a:t>
            </a:r>
            <a:r>
              <a:rPr lang="th-TH" dirty="0" smtClean="0">
                <a:cs typeface="+mj-cs"/>
              </a:rPr>
              <a:t> รูปของการรวมตัวกันแบบหลวมๆเฉพาะกิจ ตามความจำเป็นหรืออาจอยู่ในรูปของการจัดองค์กรที่เป็นโครงสร้างของความสัมพันธ์กันอย่างชัดเจนก็ได้ </a:t>
            </a:r>
            <a:endParaRPr lang="en-US" b="1" dirty="0" smtClean="0">
              <a:cs typeface="+mj-cs"/>
            </a:endParaRPr>
          </a:p>
          <a:p>
            <a:pPr>
              <a:buNone/>
            </a:pPr>
            <a:r>
              <a:rPr lang="th-TH" sz="1800" dirty="0" smtClean="0"/>
              <a:t>(เสถียร </a:t>
            </a:r>
            <a:r>
              <a:rPr lang="th-TH" sz="1800" dirty="0" err="1" smtClean="0"/>
              <a:t>จิร</a:t>
            </a:r>
            <a:r>
              <a:rPr lang="th-TH" sz="1800" dirty="0" smtClean="0"/>
              <a:t>รังสิ</a:t>
            </a:r>
            <a:r>
              <a:rPr lang="th-TH" sz="1800" dirty="0" err="1" smtClean="0"/>
              <a:t>มันต์</a:t>
            </a:r>
            <a:r>
              <a:rPr lang="th-TH" sz="1800" dirty="0" smtClean="0"/>
              <a:t> สำนักส่งเสริมและประสานการมีส่วนร่วมองค์กรเครือข่าย สำนักงานสภาที่ปรึกษาเศรษฐกิจและสังคมแห่งชาติ )</a:t>
            </a:r>
            <a:endParaRPr lang="th-TH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FFC000"/>
                </a:solidFill>
              </a:rPr>
              <a:t>องค์ประกอบของเครือข่าย</a:t>
            </a:r>
            <a:r>
              <a:rPr lang="th-TH" b="1" dirty="0" smtClean="0"/>
              <a:t> </a:t>
            </a:r>
            <a:br>
              <a:rPr lang="th-TH" b="1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980728"/>
            <a:ext cx="8291264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>
                <a:cs typeface="+mj-cs"/>
              </a:rPr>
              <a:t>องค์ประกอบที่สำคัญของความเป็นเครือข่าย ได้แก่</a:t>
            </a:r>
          </a:p>
          <a:p>
            <a:pPr>
              <a:buNone/>
            </a:pPr>
            <a:r>
              <a:rPr lang="th-TH" b="1" dirty="0" smtClean="0">
                <a:cs typeface="+mj-cs"/>
              </a:rPr>
              <a:t>	</a:t>
            </a:r>
            <a:r>
              <a:rPr lang="th-TH" b="1" dirty="0" smtClean="0">
                <a:solidFill>
                  <a:srgbClr val="FFC000"/>
                </a:solidFill>
                <a:cs typeface="+mj-cs"/>
              </a:rPr>
              <a:t>1.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  </a:t>
            </a:r>
            <a:r>
              <a:rPr lang="th-TH" b="1" dirty="0" smtClean="0">
                <a:solidFill>
                  <a:srgbClr val="FFC000"/>
                </a:solidFill>
                <a:cs typeface="+mj-cs"/>
              </a:rPr>
              <a:t>หน่วยชีวิตหรือสมาชิก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 </a:t>
            </a:r>
            <a:r>
              <a:rPr lang="th-TH" dirty="0" smtClean="0">
                <a:cs typeface="+mj-cs"/>
              </a:rPr>
              <a:t>เป็นองค์ประกอบเบื้องต้นของความเป็นเครือข่าย ที่สร้างระบบปฏิสัมพันธ์โดยแต่ละหน่วยชีวิตและแต่ละปัจเจกบุคคล จะดำเนินการสานต่อเพื่อหาแนวร่วมในการสร้างสรรค์สิ่งต่างๆ เพื่อให้เกิดการดำรงอยู่ร่วมกันตามหลักธรรมชาติที่ทุกสรรพสิ่งจะต้องพึ่งพาอาศัยและสร้างกระบวนการที่สืบเนื่องเพื่อรักษาความเป็นไปของชีวิต ดังนั้นหน่วยชีวิตหรือสมาชิกในองค์กรนั้น จะเป็นองค์ประกอบหลักที่ก่อให้เกิดความเป็นเครือข่าย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908720"/>
            <a:ext cx="8219256" cy="5217443"/>
          </a:xfrm>
        </p:spPr>
        <p:txBody>
          <a:bodyPr/>
          <a:lstStyle/>
          <a:p>
            <a:r>
              <a:rPr lang="th-TH" b="1" dirty="0" smtClean="0">
                <a:solidFill>
                  <a:srgbClr val="FFC000"/>
                </a:solidFill>
                <a:cs typeface="+mj-cs"/>
              </a:rPr>
              <a:t>2.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  </a:t>
            </a:r>
            <a:r>
              <a:rPr lang="th-TH" b="1" dirty="0" smtClean="0">
                <a:solidFill>
                  <a:srgbClr val="FFC000"/>
                </a:solidFill>
                <a:cs typeface="+mj-cs"/>
              </a:rPr>
              <a:t>จุดมุ่งหมาย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 </a:t>
            </a:r>
          </a:p>
          <a:p>
            <a:pPr>
              <a:buNone/>
            </a:pPr>
            <a:r>
              <a:rPr lang="th-TH" dirty="0" smtClean="0">
                <a:solidFill>
                  <a:srgbClr val="FFC000"/>
                </a:solidFill>
                <a:cs typeface="+mj-cs"/>
              </a:rPr>
              <a:t>		</a:t>
            </a:r>
            <a:r>
              <a:rPr lang="th-TH" dirty="0" smtClean="0">
                <a:cs typeface="+mj-cs"/>
              </a:rPr>
              <a:t>เป็นองค์ประกอบที่สำคัญอีกประการหนึ่ง เพราะหากว่าบุคคล กลุ่ม องค์กร มารวมกันเพียงเพื่อทำกิจกรรมอย่างใดอย่างหนึ่งโดยไร้ความมุ่งมั่นหรือจุดมุ่งหมายร่วมกัน ความสัมพันธ์ดังกล่าวมิอาจกล่าวได้ว่าเป็นเครือข่าย เพราะความเป็นเครือข่ายจะต้องมีความหมายถึง “การร่วมกันอย่างมีจุดหมาย” เพื่อทำกิจกรรมอย่างใดอย่างหนึ่ง โดยมีวัตถุประสงค์และกระบวนการเพื่อให้บรรลุจุดมุ่งหมายนั้น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577483"/>
          </a:xfrm>
        </p:spPr>
        <p:txBody>
          <a:bodyPr>
            <a:normAutofit lnSpcReduction="10000"/>
          </a:bodyPr>
          <a:lstStyle/>
          <a:p>
            <a:r>
              <a:rPr lang="th-TH" b="1" dirty="0" smtClean="0">
                <a:solidFill>
                  <a:srgbClr val="FFC000"/>
                </a:solidFill>
                <a:cs typeface="+mj-cs"/>
              </a:rPr>
              <a:t>3.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  </a:t>
            </a:r>
            <a:r>
              <a:rPr lang="th-TH" b="1" dirty="0" smtClean="0">
                <a:solidFill>
                  <a:srgbClr val="FFC000"/>
                </a:solidFill>
                <a:cs typeface="+mj-cs"/>
              </a:rPr>
              <a:t>การทำหน้าที่อย่างมีจิตสำนึก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 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		การที่แต่ละหน่วยชีวิตหรือการที่แต่ละบุคคลจะมารวมกันนั้น สิ่งที่จะยึดโยงสิ่งต่างๆ เข้าด้วยกัน คือ การทำหน้าที่ต่อกัน และกระทำอย่างมีจิตสำนึก เพราะหากขาดจิตสำนึกต่อส่วนรวมแล้ว กระบวนการนั้นจะเป็นเพียงการจัดตั้งและเรียกร้องหาผลประโยชน์ตอบแทนเท่านั้น และการที่คนจะมารวมกลุ่มเป็นองค์กรเครือข่ายได้นั้น นอกจากจะมีความสนใจหรืออุปนิสัยใจคอที่คล้ายคลึงกันแล้ว บุคคลยังต้องมีจิตสำนึกต่อส่วนรวม กล่าวคือ เมื่อพวกเขาเห็นปัญหาหรือต้องการที่จะพัฒนาและเปลี่ยนแปลงสิ่งใดสิ่งหนึ่ง จิตใจที่มุ่งมั่นซึ่งเป็นปัจจัยภายในของแต่ละบุคคล ย่อมเป็นแรงขับเคลื่อนที่นำไปสู่การคิดวิเคราะห์และการค้นหาวิธี เพื่อแก้ไขปัญหานั้นๆ รวมทั้งแสวงหาแนวร่วมจากเพื่อนร่วมอุดมการณ์ เพื่อสร้างพลังอำนาจในการต่อรองหรือการแลกเปลี่ยนเรียนรู้ระหว่างกัน จนกลายเป็นองค์กรเครือข่ายที่ทุกฝ่ายต่างก็มีความ ไว้วางใจต่อกัน ทั้งนี้ เพราะความเป็นเครือข่ายนั้น สามารถที่จะตอบสนองกระบวนการแก้ไขปัญหาได้มากกว่า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lnSpcReduction="10000"/>
          </a:bodyPr>
          <a:lstStyle/>
          <a:p>
            <a:r>
              <a:rPr lang="th-TH" b="1" dirty="0" smtClean="0">
                <a:solidFill>
                  <a:srgbClr val="FFC000"/>
                </a:solidFill>
                <a:cs typeface="+mj-cs"/>
              </a:rPr>
              <a:t>4.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  </a:t>
            </a:r>
            <a:r>
              <a:rPr lang="th-TH" b="1" dirty="0" smtClean="0">
                <a:solidFill>
                  <a:srgbClr val="FFC000"/>
                </a:solidFill>
                <a:cs typeface="+mj-cs"/>
              </a:rPr>
              <a:t>การมีส่วนร่วมและการแลกเปลี่ยน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 </a:t>
            </a:r>
            <a:r>
              <a:rPr lang="th-TH" dirty="0" smtClean="0">
                <a:cs typeface="+mj-cs"/>
              </a:rPr>
              <a:t>ในองค์ประกอบของความเป็นเครือข่าย </a:t>
            </a:r>
            <a:br>
              <a:rPr lang="th-TH" dirty="0" smtClean="0">
                <a:cs typeface="+mj-cs"/>
              </a:rPr>
            </a:br>
            <a:r>
              <a:rPr lang="th-TH" dirty="0" smtClean="0">
                <a:cs typeface="+mj-cs"/>
              </a:rPr>
              <a:t>สิ่งหนึ่งที่จะขาดมิได้ก็คือการมีส่วนร่วม การพึ่งพาอาศัยและการแลกเปลี่ยนเรียนรู้ การมีส่วนร่วมในกิจกรรมต่างๆ ของสมาชิกจะเป็นปัจจัยที่หนุนเสริมให้เครือข่ายนั้นมีพลังมากขึ้น เพราะการมีส่วนร่วมจะทำให้สมาชิกมีความรู้สึกว่า ตนเองเป็นส่วนหนึ่งของเครือข่าย ซึ่งจะช่วยให้ทุกฝ่ายหันหน้าเข้าหากันและพึ่งพากันมากขึ้น นอกจากนี้ ในระบบความสัมพันธ์ของเครือข่าย การแลกเปลี่ยนเรียนรู้ก็มีความสำคัญเป็นอย่างยิ่ง เพราะจะนำไปสู่การให้และการรับ รวมถึงการระดมทรัพยากรเพื่อให้ภารกิจที่เครือข่ายดำเนินการร่วมกันนั้นบรรลุถึงเป้าหมาย การแลกเปลี่ยนเรียนรู้จึงเป็นทั้งแนวคิด กระบวนการและวิธีการของการจัดการเครือข่าย เป็นกระบวนการสร้างข้อมูลที่ต่อเนื่อง เพราะถ้าไม่มีกระบวนการแลกเปลี่ยนเรียนรู้ร่วมกันที่มาจากการมีส่วนร่วมแล้ว พัฒนาการของเครือข่ายจะเป็นไปอย่างช้าๆ และอาจถดถอยลง ดังนั้น การมีส่วนร่วมและการแลกเปลี่ยนจึงเสมือนกลไกที่เป็นแรงผลักให้ความเป็นเครือข่ายดำเนินไปอย่างต่อเนื่อง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620688"/>
            <a:ext cx="8507288" cy="5760640"/>
          </a:xfrm>
        </p:spPr>
        <p:txBody>
          <a:bodyPr>
            <a:normAutofit fontScale="92500" lnSpcReduction="10000"/>
          </a:bodyPr>
          <a:lstStyle/>
          <a:p>
            <a:r>
              <a:rPr lang="th-TH" sz="3900" b="1" dirty="0" smtClean="0">
                <a:solidFill>
                  <a:srgbClr val="FFC000"/>
                </a:solidFill>
                <a:cs typeface="+mj-cs"/>
              </a:rPr>
              <a:t>5.  ระบบความสัมพันธ์และการสื่อสาร</a:t>
            </a:r>
            <a:r>
              <a:rPr lang="th-TH" sz="3900" dirty="0" smtClean="0">
                <a:solidFill>
                  <a:srgbClr val="FFC000"/>
                </a:solidFill>
                <a:cs typeface="+mj-cs"/>
              </a:rPr>
              <a:t> </a:t>
            </a:r>
            <a:r>
              <a:rPr lang="th-TH" sz="3600" dirty="0" smtClean="0">
                <a:cs typeface="+mj-cs"/>
              </a:rPr>
              <a:t>ถ้ากล่าวถึง</a:t>
            </a:r>
          </a:p>
          <a:p>
            <a:pPr>
              <a:buNone/>
            </a:pPr>
            <a:r>
              <a:rPr lang="th-TH" sz="3600" dirty="0" smtClean="0">
                <a:cs typeface="+mj-cs"/>
              </a:rPr>
              <a:t>		เครือข่ายว่าเป็นความสัมพันธ์ ที่โยงใยแล้ว สิ่งที่มีความสำคัญต่อเครือข่าย คือ ข้อมูลและการสื่อสารระหว่างกัน นับตั้งแต่การสื่อสารระหว่างปัจเจกบุคคลกับปัจเจกบุคคล กลุ่มกับกลุ่ม และระหว่างเครือข่ายกับเครือข่าย รวมทั้งระบบความสัมพันธ์ในการแลกเปลี่ยนเรียนรู้ โดยกระบวนการสื่อสารนั้นจะช่วยให้สมาชิกในเครือข่ายเกิดการรับรู้ เกิดการยอมรับในกระบวนการทำงานและช่วยรักษาสัมพันธภาพที่ดีต่อกัน ความสัมพันธ์ที่เกิดจากการติดต่อสื่อสารที่ต่อเนื่องเช่นนี้ เป็นองค์ประกอบที่สำคัญของเครือข่าย ถ้าระบบความสัมพันธ์มิได้รับการตอบสนองหรือขาดการติดต่อแล้ว ความเป็นเครือข่ายก็อยู่ในภาวะที่เสื่อมถอย ดังนั้น การพัฒนาระบบเครือข่ายจะต้องยึดหลักการของความสัมพันธ์และการสื่อสารระหว่างกัน โดยมีกิจกรรมและข้อมูลเพื่อให้เกิดความเลื่อนไหลของเครือข่ายนั้นๆ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712968" cy="713234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sz="4400" b="1" dirty="0" smtClean="0">
                <a:solidFill>
                  <a:srgbClr val="FFC000"/>
                </a:solidFill>
                <a:latin typeface="Cordia New" pitchFamily="34" charset="-34"/>
                <a:cs typeface="Cordia New" pitchFamily="34" charset="-34"/>
              </a:rPr>
              <a:t>เครือข่าย 4 ภาคส่วนในสังคมไทย </a:t>
            </a:r>
            <a:br>
              <a:rPr lang="th-TH" sz="4400" b="1" dirty="0" smtClean="0">
                <a:solidFill>
                  <a:srgbClr val="FFC000"/>
                </a:solidFill>
                <a:latin typeface="Cordia New" pitchFamily="34" charset="-34"/>
                <a:cs typeface="Cordia New" pitchFamily="34" charset="-34"/>
              </a:rPr>
            </a:br>
            <a:r>
              <a:rPr lang="th-TH" sz="4400" b="1" dirty="0" smtClean="0">
                <a:solidFill>
                  <a:srgbClr val="FFC000"/>
                </a:solidFill>
                <a:latin typeface="Cordia New" pitchFamily="34" charset="-34"/>
                <a:cs typeface="Cordia New" pitchFamily="34" charset="-34"/>
              </a:rPr>
              <a:t>(แนวคิด กระบวนการทำงาน และข้อดี ข้อจำกัด)</a:t>
            </a:r>
            <a:br>
              <a:rPr lang="th-TH" sz="4400" b="1" dirty="0" smtClean="0">
                <a:solidFill>
                  <a:srgbClr val="FFC000"/>
                </a:solidFill>
                <a:latin typeface="Cordia New" pitchFamily="34" charset="-34"/>
                <a:cs typeface="Cordia New" pitchFamily="34" charset="-34"/>
              </a:rPr>
            </a:br>
            <a:endParaRPr lang="th-TH" b="1" dirty="0">
              <a:solidFill>
                <a:srgbClr val="FFC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5328592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C000"/>
                </a:solidFill>
                <a:cs typeface="+mj-cs"/>
              </a:rPr>
              <a:t>1.  เครือข่ายภาคประชาชน  </a:t>
            </a:r>
            <a:endParaRPr lang="th-TH" dirty="0" smtClean="0">
              <a:solidFill>
                <a:srgbClr val="FFC000"/>
              </a:solidFill>
              <a:cs typeface="+mj-cs"/>
            </a:endParaRPr>
          </a:p>
          <a:p>
            <a:pPr>
              <a:buNone/>
            </a:pPr>
            <a:r>
              <a:rPr lang="th-TH" dirty="0" smtClean="0">
                <a:cs typeface="+mj-cs"/>
              </a:rPr>
              <a:t>		เป็นการรวมตัวของภาคประชาชนในพื้นที่ต่างๆ โดยเฉพาะในชุมชนชนบท เป็นการรวมของปัจเจกบุคคล กลุ่มคนและเครือข่าย โดยอาศัยวัฒนธรรมชุมชน กระบวนการทำงานร่วมกับภาคีอื่นๆ และระบบเทคโนโลยี เป็นเครื่องหนุนเสริมให้เกิดการรวมตัว </a:t>
            </a:r>
          </a:p>
          <a:p>
            <a:pPr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	โดยเครือข่ายภาคประชาชนเกิดขึ้นทั้งจากการเห็นความจำเป็นในการรวมพลังเพื่อแก้ไขปัญหา เกิดจากการเรียนรู้และการถ่ายทอดประสบการณ์ร่วมกัน โดยเป็นกระบวนการที่เป็นไปตามธรรมชาติ และเกิดขึ้นจากการส่งเสริม โดยหน่วยงานภาครัฐหรือหน่วยงานอื่นๆ ที่ต้องการให้องค์กร ชุมชน และสังคม มีความเข้มแข็ง มีศักยภาพในการที่จะพัฒนาตนเองตามวัตถุประสงค์และเป้าหมายของภาครัฐหรือหน่วยงานที่กำหนดไว้ 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760640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FFC000"/>
                </a:solidFill>
                <a:cs typeface="+mj-cs"/>
              </a:rPr>
              <a:t>กระบวนการทำงานของเครือข่ายภาคประชาชน  </a:t>
            </a:r>
            <a:endParaRPr lang="th-TH" sz="3200" dirty="0" smtClean="0">
              <a:solidFill>
                <a:srgbClr val="FFC000"/>
              </a:solidFill>
              <a:cs typeface="+mj-cs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FFC000"/>
                </a:solidFill>
                <a:cs typeface="+mj-cs"/>
              </a:rPr>
              <a:t>สามารถจำแนกเป็น 2 ระดับใหญ่ๆ </a:t>
            </a:r>
          </a:p>
          <a:p>
            <a:pPr lvl="1"/>
            <a:r>
              <a:rPr lang="th-TH" sz="2800" b="1" dirty="0" smtClean="0">
                <a:solidFill>
                  <a:srgbClr val="FFC000"/>
                </a:solidFill>
                <a:cs typeface="+mj-cs"/>
              </a:rPr>
              <a:t>ระดับแรก</a:t>
            </a:r>
            <a:r>
              <a:rPr lang="th-TH" sz="2800" dirty="0" smtClean="0">
                <a:cs typeface="+mj-cs"/>
              </a:rPr>
              <a:t>เป็นการเพิ่มความเข้มแข็งให้กับชุมชนในการปรับเปลี่ยนเรียนรู้ และการจัดการตัวเองของชุมชน </a:t>
            </a:r>
          </a:p>
          <a:p>
            <a:pPr lvl="1"/>
            <a:r>
              <a:rPr lang="th-TH" sz="2800" b="1" dirty="0" smtClean="0">
                <a:solidFill>
                  <a:srgbClr val="FFC000"/>
                </a:solidFill>
                <a:cs typeface="+mj-cs"/>
              </a:rPr>
              <a:t>ระดับที่ 2 </a:t>
            </a:r>
            <a:r>
              <a:rPr lang="th-TH" sz="2800" dirty="0" smtClean="0">
                <a:cs typeface="+mj-cs"/>
              </a:rPr>
              <a:t>เป็นการสร้างโอกาส สร้างศักยภาพของเครือข่ายและขยายกลุ่มองค์กรชุมชน ไปยังเครือข่ายอื่นๆ จนถึงระดับจังหวัดและระดับประเทศหรือข้ามพรมแดนนอกเขตการปกครองที่โยงใยกันอย่างทั่วถึง การรวมตัวของภาคประชาชนเหล่านี้เป็นพลังที่ช่วยเสริมสร้างให้เกิดการพึ่งพาตนเอง และการพัฒนาสังคม</a:t>
            </a:r>
            <a:endParaRPr lang="th-TH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404664"/>
            <a:ext cx="8507288" cy="6120680"/>
          </a:xfrm>
        </p:spPr>
        <p:txBody>
          <a:bodyPr>
            <a:normAutofit fontScale="92500"/>
          </a:bodyPr>
          <a:lstStyle/>
          <a:p>
            <a:r>
              <a:rPr lang="th-TH" sz="3500" b="1" dirty="0" smtClean="0">
                <a:solidFill>
                  <a:srgbClr val="FFC000"/>
                </a:solidFill>
                <a:cs typeface="+mj-cs"/>
              </a:rPr>
              <a:t>การรวมตัวของภาคประชาชน</a:t>
            </a:r>
            <a:r>
              <a:rPr lang="th-TH" dirty="0" smtClean="0">
                <a:cs typeface="+mj-cs"/>
              </a:rPr>
              <a:t>เหล่านี้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		</a:t>
            </a:r>
            <a:r>
              <a:rPr lang="th-TH" sz="3200" b="1" dirty="0" smtClean="0">
                <a:solidFill>
                  <a:srgbClr val="FF0000"/>
                </a:solidFill>
                <a:cs typeface="+mj-cs"/>
              </a:rPr>
              <a:t>เป็นพลัง</a:t>
            </a:r>
            <a:r>
              <a:rPr lang="th-TH" dirty="0" smtClean="0">
                <a:cs typeface="+mj-cs"/>
              </a:rPr>
              <a:t>ที่ช่วยเสริมสร้างให้เกิดการพึ่งพาตนเอง และการพัฒนาสังคม โดยมีเป้าหมายหลัก คือ </a:t>
            </a:r>
            <a:r>
              <a:rPr lang="th-TH" sz="3200" b="1" dirty="0" smtClean="0">
                <a:solidFill>
                  <a:srgbClr val="FF0000"/>
                </a:solidFill>
                <a:cs typeface="+mj-cs"/>
              </a:rPr>
              <a:t>การเรียนรู้ </a:t>
            </a:r>
            <a:r>
              <a:rPr lang="th-TH" dirty="0" smtClean="0">
                <a:cs typeface="+mj-cs"/>
              </a:rPr>
              <a:t>การสืบทอดภูมิปัญญาและกรปรับตัวของชุมชน รวมทั้งการมีส่วนร่วมในการพัฒนาชุมชนท้องถิ่นและการพัฒนาประเทศ โดยเครือข่ายภาคประชาชนจะมีการกำหนดความ</a:t>
            </a:r>
            <a:r>
              <a:rPr lang="th-TH" sz="3200" b="1" dirty="0" smtClean="0">
                <a:solidFill>
                  <a:srgbClr val="FF0000"/>
                </a:solidFill>
                <a:cs typeface="+mj-cs"/>
              </a:rPr>
              <a:t>เป็นเครือข่ายผ่านกิจกรรม </a:t>
            </a:r>
            <a:r>
              <a:rPr lang="th-TH" dirty="0" smtClean="0">
                <a:cs typeface="+mj-cs"/>
              </a:rPr>
              <a:t>ฐานอาชีพและกระบวนการเชื่อมโยง เช่น เครือข่ายป่าชุมชน เครือข่ายกลุ่มสัจจะสะสมทรัพย์ เครือข่ายประมงพื้นบ้าน เครือข่ายอุตสาหกรรมชุมชน เครือข่ายวิทยุชุมชน เป็นต้น  องค์กรเครือข่ายภาคประชาชนเหล่านี้ มีกิจกรรมและความต่อเนื่องบนพื้นฐานของการพึ่งพาตนเองและวัฒนธรรมชุมชน กระบวนการทำงานส่วนใหญ่จึงเป็นไปเพื่อ</a:t>
            </a:r>
            <a:r>
              <a:rPr lang="th-TH" sz="3200" b="1" dirty="0" smtClean="0">
                <a:solidFill>
                  <a:srgbClr val="FF0000"/>
                </a:solidFill>
                <a:cs typeface="+mj-cs"/>
              </a:rPr>
              <a:t>เสริมสร้างความเข้มแข็งให้กับชุมชน </a:t>
            </a:r>
            <a:r>
              <a:rPr lang="th-TH" dirty="0" smtClean="0">
                <a:cs typeface="+mj-cs"/>
              </a:rPr>
              <a:t>การจัดการทรัพยากรในชุมชน และการทำงานร่วมกับภาครัฐ ซึ่งเป็นรากฐานให้เกิด</a:t>
            </a:r>
            <a:r>
              <a:rPr lang="th-TH" sz="3500" b="1" dirty="0" smtClean="0">
                <a:solidFill>
                  <a:srgbClr val="FF0000"/>
                </a:solidFill>
                <a:cs typeface="+mj-cs"/>
              </a:rPr>
              <a:t>แนวร่วม </a:t>
            </a:r>
            <a:r>
              <a:rPr lang="th-TH" dirty="0" smtClean="0">
                <a:cs typeface="+mj-cs"/>
              </a:rPr>
              <a:t>ในระดับที่สูงขึ้นไป เช่น การเป็นส่วนหนึ่งของกองทุนหมู่บ้าน กลุ่มอาชีพในระดับตำบล และการเข้าร่วมเป็นภาคประชาชนสังคมระดับจังหวัด กระบวนการเครือข่ายภาคประชาชนนี้นับว่า</a:t>
            </a:r>
            <a:r>
              <a:rPr lang="th-TH" b="1" dirty="0" smtClean="0">
                <a:solidFill>
                  <a:srgbClr val="FF0000"/>
                </a:solidFill>
                <a:cs typeface="+mj-cs"/>
              </a:rPr>
              <a:t>มีบทบาทที่สำคัญ ต่อการพัฒนาประเทศ </a:t>
            </a:r>
            <a:r>
              <a:rPr lang="th-TH" u="sng" dirty="0" smtClean="0">
                <a:cs typeface="+mj-cs"/>
              </a:rPr>
              <a:t>เพราะว่าเป็นพลังของแผ่นดินที่เกี่ยวข้องกับประชาชนจำนวนมาก</a:t>
            </a:r>
            <a:endParaRPr lang="th-TH" u="sng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692696"/>
            <a:ext cx="8507288" cy="5688632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C000"/>
                </a:solidFill>
                <a:cs typeface="+mj-cs"/>
              </a:rPr>
              <a:t>ข้อจำกัดของเครือข่ายภาคประชาชน </a:t>
            </a:r>
            <a:r>
              <a:rPr lang="th-TH" dirty="0" smtClean="0">
                <a:cs typeface="+mj-cs"/>
              </a:rPr>
              <a:t>อยู่ที่</a:t>
            </a:r>
            <a:r>
              <a:rPr lang="th-TH" b="1" i="1" dirty="0" smtClean="0">
                <a:solidFill>
                  <a:srgbClr val="FF0000"/>
                </a:solidFill>
                <a:cs typeface="+mj-cs"/>
              </a:rPr>
              <a:t>ขาดการเรียนรู้ใน</a:t>
            </a:r>
            <a:r>
              <a:rPr lang="th-TH" b="1" i="1" dirty="0" err="1" smtClean="0">
                <a:solidFill>
                  <a:srgbClr val="FF0000"/>
                </a:solidFill>
                <a:cs typeface="+mj-cs"/>
              </a:rPr>
              <a:t>เชิงมห</a:t>
            </a:r>
            <a:r>
              <a:rPr lang="th-TH" b="1" i="1" dirty="0" smtClean="0">
                <a:solidFill>
                  <a:srgbClr val="FF0000"/>
                </a:solidFill>
                <a:cs typeface="+mj-cs"/>
              </a:rPr>
              <a:t>ภาคและระดับโลก </a:t>
            </a:r>
            <a:r>
              <a:rPr lang="th-TH" dirty="0" smtClean="0">
                <a:cs typeface="+mj-cs"/>
              </a:rPr>
              <a:t>การปรับตัวของชุมชน การจัดระบบการจัดการตัวเอง การสนับสนุนอย่างเป็นระบบทั้งจากภาครัฐและภาคเอกชน การขาดผู้นำ รวมทั้งการขาดระบบการจัดการเครือข่ายที่จะทำให้เครือข่ายมีกิจกรรมที่ต่อเนื่อง </a:t>
            </a:r>
          </a:p>
          <a:p>
            <a:pPr>
              <a:buNone/>
            </a:pPr>
            <a:endParaRPr lang="th-TH" dirty="0">
              <a:cs typeface="+mj-cs"/>
            </a:endParaRPr>
          </a:p>
          <a:p>
            <a:pPr>
              <a:buNone/>
            </a:pPr>
            <a:r>
              <a:rPr lang="th-TH" dirty="0" smtClean="0">
                <a:cs typeface="+mj-cs"/>
              </a:rPr>
              <a:t>     </a:t>
            </a:r>
            <a:r>
              <a:rPr lang="th-TH" b="1" dirty="0" smtClean="0">
                <a:solidFill>
                  <a:srgbClr val="FFC000"/>
                </a:solidFill>
                <a:cs typeface="+mj-cs"/>
              </a:rPr>
              <a:t>ข้อดีหรือจุดแข็ง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 </a:t>
            </a:r>
            <a:r>
              <a:rPr lang="th-TH" dirty="0" smtClean="0">
                <a:cs typeface="+mj-cs"/>
              </a:rPr>
              <a:t>คือ การใช้ระบบวัฒนธรรม ความเชื่อ ความไว้วางใจและการเข้าใจถึงสภาพปัญหาที่เกิดขึ้นในระดับชุมชน เป็นเครื่องมือในการเชื่อมโยงและการสานสัมพันธ์ที่ดีต่อกัน รวมทั้งการพัฒนาบนพื้นฐานแห่งความเข้าใจ และความสอดคล้องในวิถีชีวิตและธรรมชาติของสรรพสิ่ง ซึ่งในมิติหลัง คือ การสร้างวัฒนธรรมของตนเองในการดำรงอยู่ในสังคม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i="1" dirty="0" smtClean="0">
                <a:solidFill>
                  <a:srgbClr val="FFC000"/>
                </a:solidFill>
              </a:rPr>
              <a:t>ความหมายของกลุ่มและเครือข่าย</a:t>
            </a:r>
            <a:br>
              <a:rPr lang="th-TH" b="1" i="1" dirty="0" smtClean="0">
                <a:solidFill>
                  <a:srgbClr val="FFC000"/>
                </a:solidFill>
              </a:rPr>
            </a:br>
            <a:endParaRPr lang="th-TH" b="1" i="1" dirty="0">
              <a:solidFill>
                <a:srgbClr val="FFC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b="1" dirty="0" smtClean="0">
                <a:solidFill>
                  <a:srgbClr val="FFC000"/>
                </a:solidFill>
              </a:rPr>
              <a:t>กลุ่ม  </a:t>
            </a:r>
            <a:endParaRPr lang="th-TH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th-TH" b="1" dirty="0"/>
              <a:t>	</a:t>
            </a:r>
            <a:r>
              <a:rPr lang="th-TH" sz="3200" dirty="0" smtClean="0">
                <a:solidFill>
                  <a:srgbClr val="FFC000"/>
                </a:solidFill>
              </a:rPr>
              <a:t>หมายถึง</a:t>
            </a:r>
            <a:r>
              <a:rPr lang="th-TH" sz="3200" dirty="0" smtClean="0"/>
              <a:t> </a:t>
            </a:r>
            <a:endParaRPr lang="th-TH" dirty="0" smtClean="0"/>
          </a:p>
          <a:p>
            <a:pPr>
              <a:buNone/>
            </a:pPr>
            <a:r>
              <a:rPr lang="th-TH" dirty="0" smtClean="0">
                <a:cs typeface="+mj-cs"/>
              </a:rPr>
              <a:t>		</a:t>
            </a:r>
            <a:r>
              <a:rPr lang="th-TH" sz="3600" dirty="0" smtClean="0">
                <a:cs typeface="+mj-cs"/>
              </a:rPr>
              <a:t>บุคคลตั้งแต่สองคนขึ้นไปมารวมกัน หรือมาปรึกษาหารือกันในเรื่องใดเรื่องหนึ่ง เพื่อที่จะแก้ไข หรือขจัดปัญหาในเรื่องนั้นๆ ให้หมดไป หรือให้บรรลุถึงวัตถุประสงค์ของตนเองที่มีจุดหมายเอาไว้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11560" y="332656"/>
            <a:ext cx="8208912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FFC000"/>
                </a:solidFill>
                <a:cs typeface="+mj-cs"/>
              </a:rPr>
              <a:t>เครือข่าย</a:t>
            </a:r>
            <a:r>
              <a:rPr lang="th-TH" sz="2800" b="1" dirty="0" smtClean="0"/>
              <a:t> </a:t>
            </a:r>
            <a:r>
              <a:rPr lang="th-TH" sz="2800" dirty="0" smtClean="0"/>
              <a:t>(</a:t>
            </a:r>
            <a:r>
              <a:rPr lang="en-US" sz="2000" dirty="0" smtClean="0"/>
              <a:t>Network) </a:t>
            </a:r>
            <a:r>
              <a:rPr lang="th-TH" sz="2800" b="1" dirty="0" smtClean="0"/>
              <a:t>หรือ</a:t>
            </a:r>
            <a:r>
              <a:rPr lang="th-TH" sz="2800" b="1" dirty="0" smtClean="0">
                <a:solidFill>
                  <a:srgbClr val="FFC000"/>
                </a:solidFill>
              </a:rPr>
              <a:t>เครือข่ายทางสังคม</a:t>
            </a:r>
            <a:r>
              <a:rPr lang="th-TH" sz="2800" b="1" dirty="0" smtClean="0"/>
              <a:t> </a:t>
            </a:r>
            <a:r>
              <a:rPr lang="th-TH" sz="3200" dirty="0" smtClean="0"/>
              <a:t>(</a:t>
            </a:r>
            <a:r>
              <a:rPr lang="en-US" sz="2000" dirty="0" smtClean="0"/>
              <a:t>Social Network)</a:t>
            </a:r>
            <a:endParaRPr lang="en-US" sz="2800" dirty="0" smtClean="0"/>
          </a:p>
          <a:p>
            <a:pPr>
              <a:buNone/>
            </a:pPr>
            <a:r>
              <a:rPr lang="th-TH" sz="3200" u="sng" dirty="0" smtClean="0">
                <a:solidFill>
                  <a:srgbClr val="FFC000"/>
                </a:solidFill>
              </a:rPr>
              <a:t>หมายถึง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th-TH" b="1" dirty="0" smtClean="0"/>
              <a:t>1</a:t>
            </a:r>
            <a:r>
              <a:rPr lang="th-TH" dirty="0" smtClean="0"/>
              <a:t>.  </a:t>
            </a:r>
            <a:r>
              <a:rPr lang="th-TH" b="1" dirty="0" smtClean="0">
                <a:solidFill>
                  <a:srgbClr val="FFC000"/>
                </a:solidFill>
              </a:rPr>
              <a:t>ตาข่าย</a:t>
            </a:r>
            <a:r>
              <a:rPr lang="th-TH" dirty="0" smtClean="0"/>
              <a:t> (</a:t>
            </a:r>
            <a:r>
              <a:rPr lang="en-US" sz="2000" dirty="0" smtClean="0"/>
              <a:t>Net)</a:t>
            </a:r>
            <a:r>
              <a:rPr lang="en-US" dirty="0" smtClean="0"/>
              <a:t> </a:t>
            </a:r>
            <a:r>
              <a:rPr lang="th-TH" dirty="0" smtClean="0"/>
              <a:t>ที่โยงใยถึงกันและพร้อมที่จะ</a:t>
            </a:r>
            <a:r>
              <a:rPr lang="en-US" dirty="0" smtClean="0"/>
              <a:t> “</a:t>
            </a:r>
            <a:r>
              <a:rPr lang="en-US" sz="2000" dirty="0" smtClean="0"/>
              <a:t>Work”</a:t>
            </a:r>
            <a:r>
              <a:rPr lang="th-TH" sz="2800" dirty="0" smtClean="0"/>
              <a:t>(ขับเคลื่อน)</a:t>
            </a:r>
            <a:r>
              <a:rPr lang="en-US" sz="2000" dirty="0" smtClean="0"/>
              <a:t> </a:t>
            </a:r>
            <a:r>
              <a:rPr lang="th-TH" dirty="0" smtClean="0"/>
              <a:t>เมื่อต้องการใช้งาน</a:t>
            </a:r>
          </a:p>
          <a:p>
            <a:pPr>
              <a:buNone/>
            </a:pPr>
            <a:r>
              <a:rPr lang="th-TH" dirty="0"/>
              <a:t>	</a:t>
            </a:r>
            <a:r>
              <a:rPr lang="th-TH" b="1" dirty="0" smtClean="0"/>
              <a:t>2</a:t>
            </a:r>
            <a:r>
              <a:rPr lang="th-TH" dirty="0" smtClean="0"/>
              <a:t>.  </a:t>
            </a:r>
            <a:r>
              <a:rPr lang="th-TH" b="1" dirty="0" smtClean="0">
                <a:solidFill>
                  <a:srgbClr val="FFC000"/>
                </a:solidFill>
              </a:rPr>
              <a:t>รูปแบบหนึ่งของการประสานงาน </a:t>
            </a:r>
            <a:r>
              <a:rPr lang="th-TH" dirty="0" smtClean="0"/>
              <a:t>ของบุคคล กลุ่ม หรือองค์กรที่เป็นเครือข่ายกัน ต่างก็มีทรัพยากรของตัวเอง มีเป้าหมาย มีวิธีการทำงาน และมีกลุ่มเป้าหมายของตัวเอง เข้ามาประสานงานกัน โดยมีระยะเวลานานพอสมควร อาจจะไม่ได้มีกิจกรรมร่วมกันอย่างสม่ำเสมอ</a:t>
            </a:r>
          </a:p>
          <a:p>
            <a:pPr>
              <a:buNone/>
            </a:pPr>
            <a:r>
              <a:rPr lang="th-TH" dirty="0"/>
              <a:t>	</a:t>
            </a:r>
            <a:r>
              <a:rPr lang="th-TH" dirty="0" smtClean="0"/>
              <a:t>	 แต่ก็จะมีการวางรากฐานเอาไว้ เมื่อฝ่ายใดฝ่ายหนึ่งมีความต้องการที่จะขอความช่วยเหลือ หรือขอความร่วมมือจากกลุ่มอื่นๆ เพื่อแก้ปัญหาก็สามารถติดต่อไปได้</a:t>
            </a:r>
          </a:p>
          <a:p>
            <a:pPr>
              <a:buNone/>
            </a:pPr>
            <a:r>
              <a:rPr lang="th-TH" dirty="0" smtClean="0"/>
              <a:t>	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600" dirty="0" smtClean="0"/>
              <a:t>	</a:t>
            </a:r>
            <a:r>
              <a:rPr lang="th-TH" sz="2800" b="1" dirty="0" smtClean="0"/>
              <a:t>3. </a:t>
            </a:r>
            <a:r>
              <a:rPr lang="th-TH" sz="3200" b="1" dirty="0" smtClean="0"/>
              <a:t> </a:t>
            </a:r>
            <a:r>
              <a:rPr lang="th-TH" sz="3200" b="1" i="1" dirty="0" smtClean="0">
                <a:solidFill>
                  <a:srgbClr val="FFC000"/>
                </a:solidFill>
                <a:cs typeface="+mj-cs"/>
              </a:rPr>
              <a:t>การเชื่อมโยง ร้อยรัดเอาความพยายามและการดำเนินงานของฝ่ายต่างๆ เข้าด้วยกันอย่างเป็นระบบและอย่างเป็นรูปธรรม</a:t>
            </a:r>
            <a:r>
              <a:rPr lang="th-TH" sz="3200" b="1" dirty="0" smtClean="0">
                <a:solidFill>
                  <a:srgbClr val="FFC000"/>
                </a:solidFill>
                <a:cs typeface="+mj-cs"/>
              </a:rPr>
              <a:t> </a:t>
            </a:r>
            <a:endParaRPr lang="th-TH" sz="2800" b="1" dirty="0" smtClean="0">
              <a:solidFill>
                <a:srgbClr val="FFC000"/>
              </a:solidFill>
              <a:cs typeface="+mj-cs"/>
            </a:endParaRPr>
          </a:p>
          <a:p>
            <a:pPr>
              <a:buNone/>
            </a:pPr>
            <a:r>
              <a:rPr lang="th-TH" sz="2800" dirty="0"/>
              <a:t>	</a:t>
            </a:r>
            <a:r>
              <a:rPr lang="th-TH" sz="2800" dirty="0" smtClean="0"/>
              <a:t>	</a:t>
            </a:r>
            <a:r>
              <a:rPr lang="th-TH" sz="2800" dirty="0" smtClean="0">
                <a:cs typeface="+mj-cs"/>
              </a:rPr>
              <a:t>เพื่อปฏิบัติภารกิจอย่างใดอย่างหนึ่งร่วมกันโดยที่แต่ละฝ่ายยังคงปฏิบัติภารกิจหลักของตนต่อไปอย่างไม่สูญเสียเอกลักษณ์ และปรัชญาของตนเอง การเชื่อมโยงนี้อาจเป็นรูปของการรวมตัวกันแบบหลวมๆ</a:t>
            </a:r>
          </a:p>
          <a:p>
            <a:pPr>
              <a:buNone/>
            </a:pPr>
            <a:endParaRPr lang="th-TH" sz="2800" dirty="0" smtClean="0">
              <a:cs typeface="+mj-cs"/>
            </a:endParaRPr>
          </a:p>
          <a:p>
            <a:pPr>
              <a:buNone/>
            </a:pPr>
            <a:r>
              <a:rPr lang="th-TH" sz="2800" dirty="0" smtClean="0">
                <a:cs typeface="+mj-cs"/>
              </a:rPr>
              <a:t>	</a:t>
            </a:r>
            <a:r>
              <a:rPr lang="th-TH" sz="2800" b="1" dirty="0" smtClean="0">
                <a:cs typeface="+mj-cs"/>
              </a:rPr>
              <a:t>4. </a:t>
            </a:r>
            <a:r>
              <a:rPr lang="th-TH" sz="2800" i="1" dirty="0" smtClean="0">
                <a:cs typeface="+mj-cs"/>
              </a:rPr>
              <a:t> </a:t>
            </a:r>
            <a:r>
              <a:rPr lang="th-TH" sz="3200" b="1" i="1" dirty="0" smtClean="0">
                <a:solidFill>
                  <a:srgbClr val="FFC000"/>
                </a:solidFill>
                <a:cs typeface="+mj-cs"/>
              </a:rPr>
              <a:t>สายใยของความสัมพันธ์ </a:t>
            </a:r>
            <a:r>
              <a:rPr lang="th-TH" sz="2800" i="1" dirty="0" smtClean="0">
                <a:cs typeface="+mj-cs"/>
              </a:rPr>
              <a:t>ทั้งทางตรงและทางอ้อม </a:t>
            </a:r>
            <a:r>
              <a:rPr lang="th-TH" sz="2800" dirty="0" smtClean="0">
                <a:cs typeface="+mj-cs"/>
              </a:rPr>
              <a:t>ระหว่างบุคคลหนึ่งกับบุคคลอื่นๆ อีกหลายๆ คน</a:t>
            </a:r>
          </a:p>
          <a:p>
            <a:pPr>
              <a:buNone/>
            </a:pPr>
            <a:endParaRPr lang="th-TH" sz="2800" dirty="0" smtClean="0">
              <a:cs typeface="+mj-cs"/>
            </a:endParaRPr>
          </a:p>
          <a:p>
            <a:pPr>
              <a:buNone/>
            </a:pPr>
            <a:r>
              <a:rPr lang="th-TH" sz="2800" dirty="0" smtClean="0">
                <a:cs typeface="+mj-cs"/>
              </a:rPr>
              <a:t>	</a:t>
            </a:r>
            <a:r>
              <a:rPr lang="th-TH" sz="2800" b="1" dirty="0" smtClean="0">
                <a:cs typeface="+mj-cs"/>
              </a:rPr>
              <a:t>5. </a:t>
            </a:r>
            <a:r>
              <a:rPr lang="th-TH" sz="3200" b="1" dirty="0" smtClean="0">
                <a:cs typeface="+mj-cs"/>
              </a:rPr>
              <a:t> </a:t>
            </a:r>
            <a:r>
              <a:rPr lang="th-TH" sz="3200" b="1" i="1" dirty="0" smtClean="0">
                <a:solidFill>
                  <a:srgbClr val="FFC000"/>
                </a:solidFill>
                <a:cs typeface="+mj-cs"/>
              </a:rPr>
              <a:t>ระบบความสัมพันธ์ในสังคมม</a:t>
            </a:r>
            <a:r>
              <a:rPr lang="th-TH" sz="2800" b="1" i="1" dirty="0" smtClean="0">
                <a:solidFill>
                  <a:srgbClr val="FFC000"/>
                </a:solidFill>
                <a:cs typeface="+mj-cs"/>
              </a:rPr>
              <a:t>นุษย์</a:t>
            </a:r>
            <a:r>
              <a:rPr lang="th-TH" sz="2800" i="1" dirty="0" smtClean="0">
                <a:solidFill>
                  <a:srgbClr val="FFC000"/>
                </a:solidFill>
                <a:cs typeface="+mj-cs"/>
              </a:rPr>
              <a:t> </a:t>
            </a:r>
            <a:r>
              <a:rPr lang="th-TH" sz="2800" dirty="0" smtClean="0">
                <a:cs typeface="+mj-cs"/>
              </a:rPr>
              <a:t>ที่ว่าด้วยความสัมพันธ์เชิงวัฒนธรรม ความสัมพันธ์เชิงอำนาจ และการแลกเปลี่ยนเรียนรู้</a:t>
            </a:r>
          </a:p>
          <a:p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11560" y="332656"/>
            <a:ext cx="8280920" cy="63367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>
                <a:latin typeface="Angelina" pitchFamily="2" charset="0"/>
              </a:rPr>
              <a:t>6. </a:t>
            </a:r>
            <a:r>
              <a:rPr lang="th-TH" sz="3500" dirty="0" smtClean="0">
                <a:latin typeface="Angelina" pitchFamily="2" charset="0"/>
              </a:rPr>
              <a:t> </a:t>
            </a:r>
            <a:r>
              <a:rPr lang="th-TH" sz="3500" b="1" dirty="0" smtClean="0">
                <a:solidFill>
                  <a:srgbClr val="FFC000"/>
                </a:solidFill>
                <a:latin typeface="Angelina" pitchFamily="2" charset="0"/>
                <a:cs typeface="+mj-cs"/>
              </a:rPr>
              <a:t>ความสัมพันธ์ที่อิงอาศัยที่เป็นไปตามกฎของการไหลเลื่อนไปมา ระหว่าง </a:t>
            </a:r>
            <a:br>
              <a:rPr lang="th-TH" sz="3500" b="1" dirty="0" smtClean="0">
                <a:solidFill>
                  <a:srgbClr val="FFC000"/>
                </a:solidFill>
                <a:latin typeface="Angelina" pitchFamily="2" charset="0"/>
                <a:cs typeface="+mj-cs"/>
              </a:rPr>
            </a:br>
            <a:r>
              <a:rPr lang="th-TH" sz="3500" b="1" dirty="0" smtClean="0">
                <a:solidFill>
                  <a:srgbClr val="FFC000"/>
                </a:solidFill>
                <a:latin typeface="Angelina" pitchFamily="2" charset="0"/>
                <a:cs typeface="+mj-cs"/>
              </a:rPr>
              <a:t>ความไร้ระเบียบกับการจัดระเบียบ</a:t>
            </a:r>
            <a:r>
              <a:rPr lang="th-TH" sz="3500" b="1" dirty="0" smtClean="0">
                <a:latin typeface="Angelina" pitchFamily="2" charset="0"/>
                <a:cs typeface="+mj-cs"/>
              </a:rPr>
              <a:t> </a:t>
            </a:r>
            <a:r>
              <a:rPr lang="th-TH" dirty="0" smtClean="0">
                <a:latin typeface="Angelina" pitchFamily="2" charset="0"/>
                <a:cs typeface="+mj-cs"/>
              </a:rPr>
              <a:t>และระหว่างการแตกดับกับการเกิดขึ้นใหม่</a:t>
            </a:r>
          </a:p>
          <a:p>
            <a:pPr>
              <a:buNone/>
            </a:pPr>
            <a:r>
              <a:rPr lang="th-TH" dirty="0">
                <a:latin typeface="Angelina" pitchFamily="2" charset="0"/>
                <a:cs typeface="+mj-cs"/>
              </a:rPr>
              <a:t>	</a:t>
            </a:r>
            <a:r>
              <a:rPr lang="th-TH" dirty="0" smtClean="0">
                <a:latin typeface="Angelina" pitchFamily="2" charset="0"/>
                <a:cs typeface="+mj-cs"/>
              </a:rPr>
              <a:t>ที่พร้อม จะสานต่อกับสิ่งต่างๆ โดยมุ่งเน้นการสานต่อกับปัจเจกบุคคล กลุ่มและองค์กรเครือข่าย เพื่อเข้ามาสร้างสรรค์คุณค่าใหม่ ความรู้ใหม่ หรือสังคมใหม่อย่างเหมาะสม </a:t>
            </a:r>
          </a:p>
          <a:p>
            <a:pPr>
              <a:buNone/>
            </a:pPr>
            <a:r>
              <a:rPr lang="th-TH" dirty="0">
                <a:latin typeface="Angelina" pitchFamily="2" charset="0"/>
                <a:cs typeface="+mj-cs"/>
              </a:rPr>
              <a:t>	</a:t>
            </a:r>
            <a:r>
              <a:rPr lang="th-TH" dirty="0" smtClean="0">
                <a:latin typeface="Angelina" pitchFamily="2" charset="0"/>
                <a:cs typeface="+mj-cs"/>
              </a:rPr>
              <a:t>	โดยยึดหลักของความไว้วางใจที่มีต่อกัน ในฐานะที่ทุกกระบวนการเป็นระบบเปิดที่มีการเชื่อมโยงต่อกัน และเพื่อให้เกิดการกระทำตามภารกิจนั้นๆ จนบรรลุเป้าหมายได้อย่างมีประสิทธิภาพ</a:t>
            </a:r>
          </a:p>
          <a:p>
            <a:pPr>
              <a:buNone/>
            </a:pPr>
            <a:r>
              <a:rPr lang="th-TH" dirty="0" smtClean="0">
                <a:latin typeface="Angelina" pitchFamily="2" charset="0"/>
                <a:cs typeface="+mj-cs"/>
              </a:rPr>
              <a:t>	7. </a:t>
            </a:r>
            <a:r>
              <a:rPr lang="th-TH" sz="3500" dirty="0" smtClean="0">
                <a:latin typeface="Angelina" pitchFamily="2" charset="0"/>
                <a:cs typeface="+mj-cs"/>
              </a:rPr>
              <a:t> </a:t>
            </a:r>
            <a:r>
              <a:rPr lang="th-TH" sz="3500" b="1" dirty="0" smtClean="0">
                <a:solidFill>
                  <a:srgbClr val="FFC000"/>
                </a:solidFill>
                <a:latin typeface="Angelina" pitchFamily="2" charset="0"/>
                <a:cs typeface="+mj-cs"/>
              </a:rPr>
              <a:t>สายใย </a:t>
            </a:r>
            <a:r>
              <a:rPr lang="th-TH" sz="2600" b="1" dirty="0" smtClean="0">
                <a:solidFill>
                  <a:srgbClr val="FFC000"/>
                </a:solidFill>
                <a:cs typeface="+mj-cs"/>
              </a:rPr>
              <a:t>(</a:t>
            </a:r>
            <a:r>
              <a:rPr lang="en-US" sz="2600" b="1" dirty="0" smtClean="0">
                <a:solidFill>
                  <a:srgbClr val="FFC000"/>
                </a:solidFill>
                <a:cs typeface="+mj-cs"/>
              </a:rPr>
              <a:t>Web)</a:t>
            </a:r>
            <a:r>
              <a:rPr lang="en-US" sz="2600" b="1" dirty="0" smtClean="0">
                <a:latin typeface="Angelina" pitchFamily="2" charset="0"/>
                <a:cs typeface="+mj-cs"/>
              </a:rPr>
              <a:t> </a:t>
            </a:r>
            <a:r>
              <a:rPr lang="th-TH" sz="3500" b="1" dirty="0" smtClean="0">
                <a:solidFill>
                  <a:srgbClr val="FFC000"/>
                </a:solidFill>
                <a:latin typeface="Angelina" pitchFamily="2" charset="0"/>
                <a:cs typeface="+mj-cs"/>
              </a:rPr>
              <a:t>ของความสัมพันธ์ทางสังคม </a:t>
            </a:r>
            <a:r>
              <a:rPr lang="th-TH" dirty="0" smtClean="0">
                <a:latin typeface="Angelina" pitchFamily="2" charset="0"/>
                <a:cs typeface="+mj-cs"/>
              </a:rPr>
              <a:t>มีความเป็นเอกภาพ มีพลังความยึดโยง </a:t>
            </a:r>
            <a:r>
              <a:rPr lang="th-TH" sz="2200" dirty="0" smtClean="0"/>
              <a:t>(</a:t>
            </a:r>
            <a:r>
              <a:rPr lang="en-US" sz="2200" dirty="0" smtClean="0">
                <a:cs typeface="Arabic Transparent" pitchFamily="2" charset="-78"/>
              </a:rPr>
              <a:t>cohesive</a:t>
            </a:r>
            <a:r>
              <a:rPr lang="en-US" sz="2600" dirty="0" smtClean="0">
                <a:cs typeface="Arabic Transparent" pitchFamily="2" charset="-78"/>
              </a:rPr>
              <a:t>) </a:t>
            </a:r>
            <a:r>
              <a:rPr lang="th-TH" dirty="0" smtClean="0">
                <a:latin typeface="Angelina" pitchFamily="2" charset="0"/>
                <a:cs typeface="+mj-cs"/>
              </a:rPr>
              <a:t>และการสนับสนุนเกื้อกูลซึ่งกันและกัน </a:t>
            </a:r>
          </a:p>
          <a:p>
            <a:pPr>
              <a:buNone/>
            </a:pPr>
            <a:r>
              <a:rPr lang="th-TH" dirty="0" smtClean="0">
                <a:latin typeface="Angelina" pitchFamily="2" charset="0"/>
                <a:cs typeface="+mj-cs"/>
              </a:rPr>
              <a:t>	8.  </a:t>
            </a:r>
            <a:r>
              <a:rPr lang="th-TH" sz="3500" b="1" dirty="0" smtClean="0">
                <a:solidFill>
                  <a:srgbClr val="FFC000"/>
                </a:solidFill>
                <a:latin typeface="Angelina" pitchFamily="2" charset="0"/>
                <a:cs typeface="+mj-cs"/>
              </a:rPr>
              <a:t>การพบปะกัน ประชุมกัน </a:t>
            </a:r>
            <a:endParaRPr lang="th-TH" b="1" dirty="0" smtClean="0">
              <a:solidFill>
                <a:srgbClr val="FFC000"/>
              </a:solidFill>
              <a:latin typeface="Angelina" pitchFamily="2" charset="0"/>
              <a:cs typeface="+mj-cs"/>
            </a:endParaRPr>
          </a:p>
          <a:p>
            <a:pPr>
              <a:buNone/>
            </a:pPr>
            <a:r>
              <a:rPr lang="th-TH" b="1" dirty="0">
                <a:latin typeface="Angelina" pitchFamily="2" charset="0"/>
                <a:cs typeface="+mj-cs"/>
              </a:rPr>
              <a:t>	</a:t>
            </a:r>
            <a:r>
              <a:rPr lang="th-TH" b="1" dirty="0" smtClean="0">
                <a:latin typeface="Angelina" pitchFamily="2" charset="0"/>
                <a:cs typeface="+mj-cs"/>
              </a:rPr>
              <a:t>	</a:t>
            </a:r>
            <a:r>
              <a:rPr lang="th-TH" dirty="0" smtClean="0">
                <a:latin typeface="Angelina" pitchFamily="2" charset="0"/>
                <a:cs typeface="+mj-cs"/>
              </a:rPr>
              <a:t>เพื่อทำสิ่งที่เป็นประโยชน์ต่อกัน เพราะ มีสิ่งที่ยึดโยงใจระหว่างสมาชิกเข้าด้วยกัน คือ สัมพันธภาพของสมาชิกในเครือข่าย โดยบุคคลจำเป็นต้องให้ความสำคัญกับความสัมพันธ์ระหว่างกันบนพื้นฐานของความเท่าเทียมในด้านต่างๆ โดยเฉพาะด้านโอกาสในการสื่อสาร การเข้าถึงแหล่งข้อมูลข่าวสาร และการตัดสินใจในเรื่องต่างๆ ร่วมกัน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548680"/>
            <a:ext cx="8686800" cy="63093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b="1" dirty="0" smtClean="0">
                <a:solidFill>
                  <a:srgbClr val="FFC000"/>
                </a:solidFill>
              </a:rPr>
              <a:t>9.  </a:t>
            </a:r>
            <a:r>
              <a:rPr lang="th-TH" sz="3900" b="1" dirty="0" smtClean="0">
                <a:solidFill>
                  <a:srgbClr val="FFC000"/>
                </a:solidFill>
                <a:cs typeface="+mj-cs"/>
              </a:rPr>
              <a:t>การเชื่อมต่อระหว่างมนุษย์กับมนุษย์ แล้วขยายผลออกไปเป็นวงกว้าง </a:t>
            </a:r>
            <a:r>
              <a:rPr lang="th-TH" sz="4400" dirty="0" smtClean="0">
                <a:cs typeface="+mj-cs"/>
              </a:rPr>
              <a:t/>
            </a:r>
            <a:br>
              <a:rPr lang="th-TH" sz="4400" dirty="0" smtClean="0">
                <a:cs typeface="+mj-cs"/>
              </a:rPr>
            </a:br>
            <a:r>
              <a:rPr lang="th-TH" sz="4400" dirty="0" smtClean="0">
                <a:cs typeface="+mj-cs"/>
              </a:rPr>
              <a:t>	</a:t>
            </a:r>
            <a:r>
              <a:rPr lang="th-TH" sz="3500" dirty="0" smtClean="0">
                <a:cs typeface="+mj-cs"/>
              </a:rPr>
              <a:t>เพื่อให้สังคมเกิดการพัฒนาไปในทิศทางที่ดีขึ้น และในการเชื่อมต่อระหว่างมนุษย์นั้นจะเป็นความสัมพันธ์ในเชิงบวก ส่งผลให้เกิดพลังทวีคูณ </a:t>
            </a:r>
            <a:r>
              <a:rPr lang="th-TH" sz="2200" dirty="0" smtClean="0">
                <a:cs typeface="+mj-cs"/>
              </a:rPr>
              <a:t>(</a:t>
            </a:r>
            <a:r>
              <a:rPr lang="en-US" sz="2200" dirty="0" smtClean="0">
                <a:cs typeface="+mj-cs"/>
              </a:rPr>
              <a:t>reinforcing)</a:t>
            </a:r>
            <a:r>
              <a:rPr lang="en-US" sz="3500" dirty="0" smtClean="0">
                <a:cs typeface="+mj-cs"/>
              </a:rPr>
              <a:t> </a:t>
            </a:r>
            <a:r>
              <a:rPr lang="th-TH" sz="3500" dirty="0" smtClean="0">
                <a:cs typeface="+mj-cs"/>
              </a:rPr>
              <a:t>เกิดการขยายผล(ก้าวกระโดด) </a:t>
            </a:r>
            <a:r>
              <a:rPr lang="th-TH" sz="2200" dirty="0" smtClean="0">
                <a:cs typeface="+mj-cs"/>
              </a:rPr>
              <a:t>(</a:t>
            </a:r>
            <a:r>
              <a:rPr lang="en-US" sz="2200" dirty="0" smtClean="0">
                <a:cs typeface="+mj-cs"/>
              </a:rPr>
              <a:t>quantum leap) </a:t>
            </a:r>
            <a:r>
              <a:rPr lang="th-TH" sz="3500" dirty="0" smtClean="0">
                <a:cs typeface="+mj-cs"/>
              </a:rPr>
              <a:t>เป็นพลังสร้างสรรค์ที่เปลี่ยนคุณภาพองค์กร </a:t>
            </a:r>
            <a:r>
              <a:rPr lang="th-TH" sz="2600" dirty="0" smtClean="0">
                <a:cs typeface="+mj-cs"/>
              </a:rPr>
              <a:t>(</a:t>
            </a:r>
            <a:r>
              <a:rPr lang="en-US" sz="2600" dirty="0" smtClean="0">
                <a:cs typeface="+mj-cs"/>
              </a:rPr>
              <a:t>Emergence) </a:t>
            </a:r>
            <a:endParaRPr lang="th-TH" sz="3500" dirty="0" smtClean="0">
              <a:cs typeface="+mj-cs"/>
            </a:endParaRPr>
          </a:p>
          <a:p>
            <a:pPr>
              <a:buNone/>
            </a:pPr>
            <a:r>
              <a:rPr lang="th-TH" sz="3500" dirty="0" smtClean="0">
                <a:cs typeface="+mj-cs"/>
              </a:rPr>
              <a:t>		</a:t>
            </a:r>
            <a:r>
              <a:rPr lang="th-TH" sz="3500" b="1" dirty="0" smtClean="0">
                <a:solidFill>
                  <a:srgbClr val="FFC000"/>
                </a:solidFill>
                <a:cs typeface="+mj-cs"/>
              </a:rPr>
              <a:t>เป้าหมายในการสร้างเครือข่าย</a:t>
            </a:r>
            <a:r>
              <a:rPr lang="th-TH" sz="3500" dirty="0" smtClean="0">
                <a:solidFill>
                  <a:srgbClr val="FFC000"/>
                </a:solidFill>
                <a:cs typeface="+mj-cs"/>
              </a:rPr>
              <a:t> </a:t>
            </a:r>
            <a:r>
              <a:rPr lang="th-TH" sz="3500" dirty="0" smtClean="0">
                <a:cs typeface="+mj-cs"/>
              </a:rPr>
              <a:t>คือ การนำเอาจิตวิญญาณที่สร้างสรรค์ของมนุษย์มาถักทอเชื่อมโยงกัน ซึ่งการสร้างเครือข่ายนั้นสามารถพิจารณาได้จากระบบสิ่งมีชีวิต ที่มีความสัมพันธ์ต่อกัน ดังนั้นจะต้องสร้างโอกาสในการเชื่อมโยงเครือข่ายและมีการเรียนรู้อยู่ตลอดเวลา (ลองผิด-ลองถูก) โดยเฉพาะอย่างยิ่งระบบการสื่อสารจะต้องเข้ามามีบทบาทที่สำคัญในการสร้างเครือข่าย(</a:t>
            </a:r>
            <a:r>
              <a:rPr lang="th-TH" sz="3500" dirty="0" smtClean="0">
                <a:solidFill>
                  <a:srgbClr val="FF0000"/>
                </a:solidFill>
                <a:cs typeface="+mj-cs"/>
              </a:rPr>
              <a:t>คราวหน้า</a:t>
            </a:r>
            <a:r>
              <a:rPr lang="en-US" sz="26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28/1264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3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sz="4400" dirty="0" smtClean="0">
                <a:cs typeface="+mj-cs"/>
              </a:rPr>
              <a:t>	</a:t>
            </a:r>
            <a:endParaRPr lang="en-US" sz="44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65253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sz="3200" b="1" dirty="0" smtClean="0">
                <a:cs typeface="+mj-cs"/>
              </a:rPr>
              <a:t>	</a:t>
            </a:r>
            <a:r>
              <a:rPr lang="th-TH" sz="3500" b="1" dirty="0" smtClean="0">
                <a:solidFill>
                  <a:srgbClr val="FFC000"/>
                </a:solidFill>
                <a:cs typeface="+mj-cs"/>
              </a:rPr>
              <a:t>10. ระดับ</a:t>
            </a:r>
            <a:r>
              <a:rPr lang="th-TH" sz="3800" b="1" dirty="0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ความร่วมมือ (ระบบบุคคล องค์กรและสถาบัน)</a:t>
            </a:r>
          </a:p>
          <a:p>
            <a:pPr>
              <a:buNone/>
            </a:pPr>
            <a:r>
              <a:rPr lang="th-TH" sz="3500" b="1" dirty="0" smtClean="0">
                <a:solidFill>
                  <a:srgbClr val="FFC000"/>
                </a:solidFill>
                <a:cs typeface="+mj-cs"/>
              </a:rPr>
              <a:t>	</a:t>
            </a:r>
            <a:r>
              <a:rPr lang="th-TH" sz="3500" dirty="0" smtClean="0">
                <a:cs typeface="+mj-cs"/>
              </a:rPr>
              <a:t>	มีขอบข่ายและขนาดตั้งแต่เล็กๆ ภายในชุมชนไปจนถึงระดับจังหวัด ภูมิภาค ประเทศและระหว่างประเทศ เป็นสายใยของความสัมพันธ์ทั้งทางตรงและทางอ้อม ระหว่างบุคคลหนึ่งกับบุคคลอื่นๆ และอีกหลายๆ คน ซึ่งเป็นการมองในมิติของการจัดโครงสร้างทางสังคมที่เอื้อต่อการเสริมสร้างและความสำเร็จตามวัตถุประสงค์และเป้าหมายของกลุ่มคนในสังคมที่มีต่อกัน</a:t>
            </a:r>
          </a:p>
          <a:p>
            <a:pPr>
              <a:buNone/>
            </a:pPr>
            <a:r>
              <a:rPr lang="th-TH" sz="3500" dirty="0" smtClean="0">
                <a:cs typeface="+mj-cs"/>
              </a:rPr>
              <a:t>	</a:t>
            </a:r>
            <a:r>
              <a:rPr lang="th-TH" sz="3800" b="1" dirty="0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11. ชุมชนแห่งสำนึก </a:t>
            </a:r>
            <a:r>
              <a:rPr lang="th-TH" sz="2600" dirty="0" smtClean="0">
                <a:cs typeface="+mj-cs"/>
              </a:rPr>
              <a:t>(</a:t>
            </a:r>
            <a:r>
              <a:rPr lang="en-US" sz="2600" dirty="0" smtClean="0">
                <a:cs typeface="+mj-cs"/>
              </a:rPr>
              <a:t>conscious community) </a:t>
            </a:r>
            <a:endParaRPr lang="th-TH" sz="3500" dirty="0" smtClean="0">
              <a:cs typeface="+mj-cs"/>
            </a:endParaRPr>
          </a:p>
          <a:p>
            <a:pPr>
              <a:buNone/>
            </a:pPr>
            <a:r>
              <a:rPr lang="th-TH" sz="3500" dirty="0" smtClean="0">
                <a:cs typeface="+mj-cs"/>
              </a:rPr>
              <a:t>		สมาชิกต่างเป็นส่วนหนึ่งของระบบโดยรวม มีความสัมพันธ์กันอย่างแนบแน่น อาจจะด้วยพื้นฐานของระบบคุณค่าเก่าหรือ เป้าประสงค์ใหม่ของการเข้ามาทำงานร่วมกัน มีลักษณะเป็นพลวัตรที่บุคคลและกลุ่มคนต่างมีส่วนร่วมในการทำกิจกรรมที่สนใจร่วมกัน </a:t>
            </a:r>
          </a:p>
          <a:p>
            <a:pPr>
              <a:buNone/>
            </a:pPr>
            <a:r>
              <a:rPr lang="th-TH" sz="3500" dirty="0" smtClean="0">
                <a:cs typeface="+mj-cs"/>
              </a:rPr>
              <a:t>		มีความสัมพันธ์และการตัดสินใจร่วมกัน โดยมีพันธะเชื่อมโยงเป็นระบบใหญ่บนพื้นฐานแห่งความเป็นอยู่ที่ดีร่วมกัน และมีการติดต่อสื่อสารด้วยการแลกเปลี่ยนเรียนรู้เพื่อให้กลุ่มหรือ </a:t>
            </a:r>
            <a:r>
              <a:rPr lang="th-TH" sz="3500" i="1" u="sng" dirty="0" smtClean="0">
                <a:solidFill>
                  <a:srgbClr val="FFFF00"/>
                </a:solidFill>
                <a:cs typeface="+mj-cs"/>
              </a:rPr>
              <a:t>เครือข่ายมีความยั่งยืน </a:t>
            </a:r>
            <a:endParaRPr lang="en-US" sz="2800" i="1" u="sng" dirty="0" smtClean="0">
              <a:solidFill>
                <a:srgbClr val="FFFF00"/>
              </a:solidFill>
              <a:cs typeface="+mj-cs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357166"/>
            <a:ext cx="8678198" cy="66722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b="1" dirty="0" smtClean="0">
                <a:solidFill>
                  <a:srgbClr val="FFC000"/>
                </a:solidFill>
                <a:cs typeface="+mj-cs"/>
              </a:rPr>
              <a:t>12. </a:t>
            </a:r>
            <a:r>
              <a:rPr lang="th-TH" sz="3500" b="1" dirty="0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เป็นเครื่องมือทางสังคมในรูปแบบของประชาสังคม </a:t>
            </a:r>
            <a:endParaRPr lang="th-TH" sz="3500" b="1" dirty="0" smtClean="0">
              <a:solidFill>
                <a:srgbClr val="FFC000"/>
              </a:solidFill>
              <a:latin typeface="AngsanaUPC" pitchFamily="18" charset="-34"/>
              <a:cs typeface="+mj-cs"/>
            </a:endParaRPr>
          </a:p>
          <a:p>
            <a:pPr>
              <a:buNone/>
            </a:pPr>
            <a:r>
              <a:rPr lang="th-TH" sz="3500" b="1" dirty="0" smtClean="0">
                <a:solidFill>
                  <a:srgbClr val="FFC000"/>
                </a:solidFill>
                <a:latin typeface="AngsanaUPC" pitchFamily="18" charset="-34"/>
                <a:cs typeface="+mj-cs"/>
              </a:rPr>
              <a:t>	</a:t>
            </a:r>
            <a:r>
              <a:rPr lang="th-TH" dirty="0" smtClean="0">
                <a:cs typeface="+mj-cs"/>
              </a:rPr>
              <a:t>ผู้คนในสังคมเห็นวิกฤตการณ์หรือสภาพปัญหาในสังคมที่สลับซับซ้อนที่ยากแก่การแก้ไข </a:t>
            </a:r>
          </a:p>
          <a:p>
            <a:pPr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	</a:t>
            </a:r>
            <a:r>
              <a:rPr lang="th-TH" b="1" dirty="0" smtClean="0">
                <a:solidFill>
                  <a:srgbClr val="FFFF00"/>
                </a:solidFill>
                <a:cs typeface="+mj-cs"/>
              </a:rPr>
              <a:t>มีวัตถุประสงค์ร่วมกัน </a:t>
            </a:r>
            <a:r>
              <a:rPr lang="th-TH" dirty="0" smtClean="0">
                <a:cs typeface="+mj-cs"/>
              </a:rPr>
              <a:t>มารวมตัวกันเป็นกลุ่มหรือองค์กร </a:t>
            </a:r>
            <a:r>
              <a:rPr lang="th-TH" sz="2000" dirty="0" smtClean="0">
                <a:cs typeface="+mj-cs"/>
              </a:rPr>
              <a:t>(</a:t>
            </a:r>
            <a:r>
              <a:rPr lang="en-US" sz="2000" dirty="0" smtClean="0">
                <a:cs typeface="+mj-cs"/>
              </a:rPr>
              <a:t>Civic Group/Organization) </a:t>
            </a:r>
            <a:r>
              <a:rPr lang="th-TH" dirty="0" smtClean="0">
                <a:cs typeface="+mj-cs"/>
              </a:rPr>
              <a:t>ไม่ว่าจะเป็นภาครัฐ ภาคธุรกิจเอกชน หรือภาคสังคม (ประชาชน) </a:t>
            </a:r>
          </a:p>
          <a:p>
            <a:pPr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	</a:t>
            </a:r>
            <a:r>
              <a:rPr lang="th-TH" b="1" dirty="0" smtClean="0">
                <a:solidFill>
                  <a:srgbClr val="FFFF00"/>
                </a:solidFill>
                <a:cs typeface="+mj-cs"/>
              </a:rPr>
              <a:t>เป็นหุ้นส่วนกัน </a:t>
            </a:r>
            <a:r>
              <a:rPr lang="th-TH" sz="2000" dirty="0" smtClean="0">
                <a:cs typeface="+mj-cs"/>
              </a:rPr>
              <a:t>(</a:t>
            </a:r>
            <a:r>
              <a:rPr lang="en-US" sz="2000" dirty="0" smtClean="0">
                <a:cs typeface="+mj-cs"/>
              </a:rPr>
              <a:t>Partnership)</a:t>
            </a:r>
            <a:r>
              <a:rPr lang="en-US" sz="2400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เพื่อร่วมกันแก้ปัญหา หรือกระทำการบางอย่างให้บรรลุวัตถุประสงค์ มีด้วยความรัก ความสมานฉันท์ ความเอื้ออาทรต่อกันภายใต้ระบบการจัดการ </a:t>
            </a:r>
          </a:p>
          <a:p>
            <a:pPr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	</a:t>
            </a:r>
            <a:r>
              <a:rPr lang="th-TH" b="1" dirty="0" smtClean="0">
                <a:solidFill>
                  <a:srgbClr val="FFFF00"/>
                </a:solidFill>
                <a:cs typeface="+mj-cs"/>
              </a:rPr>
              <a:t>มีการเชื่อมโยงเป็นเครือข่าย </a:t>
            </a:r>
            <a:r>
              <a:rPr lang="th-TH" dirty="0" smtClean="0">
                <a:cs typeface="+mj-cs"/>
              </a:rPr>
              <a:t>และประชาคมที่รวมกลุ่มขององค์กรอิสระ สาธารณประโยชน์ ปัจเจกชนและสาธารณชนเข้าด้วยกัน โดยในเครือข่ายประชาสังคมนั้น </a:t>
            </a:r>
          </a:p>
          <a:p>
            <a:pPr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	</a:t>
            </a:r>
            <a:r>
              <a:rPr lang="th-TH" b="1" dirty="0" smtClean="0">
                <a:solidFill>
                  <a:srgbClr val="FFFF00"/>
                </a:solidFill>
                <a:cs typeface="+mj-cs"/>
              </a:rPr>
              <a:t>กระบวนการเชื่อมประสาน </a:t>
            </a:r>
            <a:r>
              <a:rPr lang="th-TH" dirty="0" smtClean="0">
                <a:cs typeface="+mj-cs"/>
              </a:rPr>
              <a:t>การถ่ายอดทอดความคิดเห็น ทัศนคติ และประสบการณ์ทางการเมืองจะยกระดับ จิตสำนึก</a:t>
            </a:r>
            <a:r>
              <a:rPr lang="th-TH" dirty="0" err="1" smtClean="0">
                <a:cs typeface="+mj-cs"/>
              </a:rPr>
              <a:t>ของปัจ</a:t>
            </a:r>
            <a:r>
              <a:rPr lang="th-TH" dirty="0">
                <a:cs typeface="+mj-cs"/>
              </a:rPr>
              <a:t>เจ</a:t>
            </a:r>
            <a:r>
              <a:rPr lang="th-TH" dirty="0" err="1">
                <a:cs typeface="+mj-cs"/>
              </a:rPr>
              <a:t>ความก</a:t>
            </a:r>
            <a:r>
              <a:rPr lang="th-TH" dirty="0" smtClean="0">
                <a:cs typeface="+mj-cs"/>
              </a:rPr>
              <a:t>บุคคล จากการเป็นฝ่ายถูกกระทำมาเป็นฝ่ายกระทำต่อสังคม</a:t>
            </a:r>
          </a:p>
          <a:p>
            <a:pPr>
              <a:buNone/>
            </a:pPr>
            <a:r>
              <a:rPr lang="th-TH" dirty="0" smtClean="0"/>
              <a:t>	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ชีวิตชีวา">
  <a:themeElements>
    <a:clrScheme name="ชีวิตชีวา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ชีวิตชีวา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ชีวิตชีวา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791</TotalTime>
  <Words>239</Words>
  <Application>Microsoft Office PowerPoint</Application>
  <PresentationFormat>On-screen Show (4:3)</PresentationFormat>
  <Paragraphs>118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ชีวิตชีวา</vt:lpstr>
      <vt:lpstr>ประชาสังคมและเครือข่ายทางสังคม SDM 3303</vt:lpstr>
      <vt:lpstr>บทที่ 1</vt:lpstr>
      <vt:lpstr>ความหมายของกลุ่มและเครือข่าย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ความแตกต่างระหว่าง “กลุ่ม” กับ “เครือข่าย” </vt:lpstr>
      <vt:lpstr>PowerPoint Presentation</vt:lpstr>
      <vt:lpstr>ประเภทและรูปแบบของเครือข่าย   </vt:lpstr>
      <vt:lpstr>PowerPoint Presentation</vt:lpstr>
      <vt:lpstr>PowerPoint Presentation</vt:lpstr>
      <vt:lpstr>PowerPoint Presentation</vt:lpstr>
      <vt:lpstr>PowerPoint Presentation</vt:lpstr>
      <vt:lpstr>องค์ประกอบของเครือข่าย  </vt:lpstr>
      <vt:lpstr>PowerPoint Presentation</vt:lpstr>
      <vt:lpstr>PowerPoint Presentation</vt:lpstr>
      <vt:lpstr>PowerPoint Presentation</vt:lpstr>
      <vt:lpstr>PowerPoint Presentation</vt:lpstr>
      <vt:lpstr> เครือข่าย 4 ภาคส่วนในสังคมไทย  (แนวคิด กระบวนการทำงาน และข้อดี ข้อจำกัด) </vt:lpstr>
      <vt:lpstr>PowerPoint Presentation</vt:lpstr>
      <vt:lpstr>PowerPoint Presentation</vt:lpstr>
      <vt:lpstr>PowerPoint Presentation</vt:lpstr>
    </vt:vector>
  </TitlesOfParts>
  <Company>KKD 2011 v1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การจัดการเครือข่ายเพื่อการพัฒนาที่ยั่งยืน SIM 3310</dc:title>
  <dc:creator>Mr.KKD</dc:creator>
  <cp:lastModifiedBy>Office</cp:lastModifiedBy>
  <cp:revision>54</cp:revision>
  <dcterms:created xsi:type="dcterms:W3CDTF">2012-06-20T05:37:51Z</dcterms:created>
  <dcterms:modified xsi:type="dcterms:W3CDTF">2022-12-22T04:54:33Z</dcterms:modified>
</cp:coreProperties>
</file>