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7"/>
  </p:notesMasterIdLst>
  <p:sldIdLst>
    <p:sldId id="410" r:id="rId2"/>
    <p:sldId id="41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37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6" r:id="rId114"/>
    <p:sldId id="367" r:id="rId115"/>
    <p:sldId id="368" r:id="rId116"/>
    <p:sldId id="369" r:id="rId117"/>
    <p:sldId id="370" r:id="rId118"/>
    <p:sldId id="371" r:id="rId119"/>
    <p:sldId id="372" r:id="rId120"/>
    <p:sldId id="373" r:id="rId121"/>
    <p:sldId id="374" r:id="rId122"/>
    <p:sldId id="375" r:id="rId123"/>
    <p:sldId id="376" r:id="rId124"/>
    <p:sldId id="377" r:id="rId125"/>
    <p:sldId id="378" r:id="rId126"/>
    <p:sldId id="379" r:id="rId127"/>
    <p:sldId id="380" r:id="rId128"/>
    <p:sldId id="381" r:id="rId129"/>
    <p:sldId id="382" r:id="rId130"/>
    <p:sldId id="383" r:id="rId131"/>
    <p:sldId id="384" r:id="rId132"/>
    <p:sldId id="385" r:id="rId133"/>
    <p:sldId id="386" r:id="rId134"/>
    <p:sldId id="387" r:id="rId135"/>
    <p:sldId id="388" r:id="rId136"/>
    <p:sldId id="389" r:id="rId137"/>
    <p:sldId id="390" r:id="rId138"/>
    <p:sldId id="391" r:id="rId139"/>
    <p:sldId id="392" r:id="rId140"/>
    <p:sldId id="393" r:id="rId141"/>
    <p:sldId id="394" r:id="rId142"/>
    <p:sldId id="395" r:id="rId143"/>
    <p:sldId id="396" r:id="rId144"/>
    <p:sldId id="397" r:id="rId145"/>
    <p:sldId id="398" r:id="rId146"/>
    <p:sldId id="399" r:id="rId147"/>
    <p:sldId id="400" r:id="rId148"/>
    <p:sldId id="401" r:id="rId149"/>
    <p:sldId id="402" r:id="rId150"/>
    <p:sldId id="403" r:id="rId151"/>
    <p:sldId id="404" r:id="rId152"/>
    <p:sldId id="406" r:id="rId153"/>
    <p:sldId id="407" r:id="rId154"/>
    <p:sldId id="408" r:id="rId155"/>
    <p:sldId id="409" r:id="rId15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16F3E-20DD-410D-B717-464B2F6E096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640B9035-84C5-4A27-B074-2C5EB1F00569}">
      <dgm:prSet phldrT="[ข้อความ]"/>
      <dgm:spPr/>
      <dgm:t>
        <a:bodyPr/>
        <a:lstStyle/>
        <a:p>
          <a:r>
            <a:rPr lang="th-TH" dirty="0" smtClean="0"/>
            <a:t>ระบบบริหารภาครัฐ</a:t>
          </a:r>
          <a:endParaRPr lang="th-TH" dirty="0"/>
        </a:p>
      </dgm:t>
    </dgm:pt>
    <dgm:pt modelId="{35FAC94B-CB8A-4E2D-ACF9-365B90340EE7}" type="parTrans" cxnId="{7090BCA6-9E28-4F7F-B202-F859394FF72A}">
      <dgm:prSet/>
      <dgm:spPr/>
      <dgm:t>
        <a:bodyPr/>
        <a:lstStyle/>
        <a:p>
          <a:endParaRPr lang="th-TH"/>
        </a:p>
      </dgm:t>
    </dgm:pt>
    <dgm:pt modelId="{F4FFF35B-ED0C-40FE-BF24-C9D12F942245}" type="sibTrans" cxnId="{7090BCA6-9E28-4F7F-B202-F859394FF72A}">
      <dgm:prSet/>
      <dgm:spPr/>
      <dgm:t>
        <a:bodyPr/>
        <a:lstStyle/>
        <a:p>
          <a:endParaRPr lang="th-TH"/>
        </a:p>
      </dgm:t>
    </dgm:pt>
    <dgm:pt modelId="{37CA56A9-FC22-4DA3-BA4A-C7B09AEAB4C2}">
      <dgm:prSet phldrT="[ข้อความ]"/>
      <dgm:spPr/>
      <dgm:t>
        <a:bodyPr/>
        <a:lstStyle/>
        <a:p>
          <a:r>
            <a:rPr lang="th-TH" dirty="0" err="1" smtClean="0"/>
            <a:t>ธรรมาภิ</a:t>
          </a:r>
          <a:r>
            <a:rPr lang="th-TH" dirty="0" smtClean="0"/>
            <a:t>บาล</a:t>
          </a:r>
          <a:endParaRPr lang="th-TH" dirty="0"/>
        </a:p>
      </dgm:t>
    </dgm:pt>
    <dgm:pt modelId="{E0D71E5B-1993-41AE-A5C2-9BB1ECD3FA06}" type="parTrans" cxnId="{890F2FFF-708A-44EE-8734-2DE6BEC38243}">
      <dgm:prSet/>
      <dgm:spPr/>
      <dgm:t>
        <a:bodyPr/>
        <a:lstStyle/>
        <a:p>
          <a:endParaRPr lang="th-TH"/>
        </a:p>
      </dgm:t>
    </dgm:pt>
    <dgm:pt modelId="{369BE1C9-74F1-41C9-9FCE-3F7D4BC3815D}" type="sibTrans" cxnId="{890F2FFF-708A-44EE-8734-2DE6BEC38243}">
      <dgm:prSet/>
      <dgm:spPr/>
      <dgm:t>
        <a:bodyPr/>
        <a:lstStyle/>
        <a:p>
          <a:endParaRPr lang="th-TH"/>
        </a:p>
      </dgm:t>
    </dgm:pt>
    <dgm:pt modelId="{5B1259A0-8266-4029-8A2B-2A5CB89CD722}">
      <dgm:prSet phldrT="[ข้อความ]"/>
      <dgm:spPr/>
      <dgm:t>
        <a:bodyPr/>
        <a:lstStyle/>
        <a:p>
          <a:r>
            <a:rPr lang="th-TH" dirty="0" smtClean="0"/>
            <a:t>ประชาธิปไตย</a:t>
          </a:r>
          <a:endParaRPr lang="th-TH" dirty="0"/>
        </a:p>
      </dgm:t>
    </dgm:pt>
    <dgm:pt modelId="{AA78F073-D0E2-4913-928B-B4B0ED955D74}" type="parTrans" cxnId="{86D4C365-9F37-404E-8041-EDA930C31E05}">
      <dgm:prSet/>
      <dgm:spPr/>
      <dgm:t>
        <a:bodyPr/>
        <a:lstStyle/>
        <a:p>
          <a:endParaRPr lang="th-TH"/>
        </a:p>
      </dgm:t>
    </dgm:pt>
    <dgm:pt modelId="{06F0FE13-2486-458F-AB13-ABDB51B997A0}" type="sibTrans" cxnId="{86D4C365-9F37-404E-8041-EDA930C31E05}">
      <dgm:prSet/>
      <dgm:spPr/>
      <dgm:t>
        <a:bodyPr/>
        <a:lstStyle/>
        <a:p>
          <a:endParaRPr lang="th-TH"/>
        </a:p>
      </dgm:t>
    </dgm:pt>
    <dgm:pt modelId="{29D68B5C-FD81-4C3A-B423-D86F24A2A4E5}">
      <dgm:prSet phldrT="[ข้อความ]"/>
      <dgm:spPr/>
      <dgm:t>
        <a:bodyPr/>
        <a:lstStyle/>
        <a:p>
          <a:r>
            <a:rPr lang="th-TH" dirty="0" smtClean="0"/>
            <a:t>บริหารภาครัฐแนวใหม่</a:t>
          </a:r>
          <a:endParaRPr lang="th-TH" dirty="0"/>
        </a:p>
      </dgm:t>
    </dgm:pt>
    <dgm:pt modelId="{BC8F347C-2B02-4E8B-AD1F-3D1158350453}" type="parTrans" cxnId="{93AEF3E3-1EDB-44B6-BDB7-C61094E4C1CC}">
      <dgm:prSet/>
      <dgm:spPr/>
      <dgm:t>
        <a:bodyPr/>
        <a:lstStyle/>
        <a:p>
          <a:endParaRPr lang="th-TH"/>
        </a:p>
      </dgm:t>
    </dgm:pt>
    <dgm:pt modelId="{2C0C5A3A-DE65-4A28-AD28-61C189AE6528}" type="sibTrans" cxnId="{93AEF3E3-1EDB-44B6-BDB7-C61094E4C1CC}">
      <dgm:prSet/>
      <dgm:spPr/>
      <dgm:t>
        <a:bodyPr/>
        <a:lstStyle/>
        <a:p>
          <a:endParaRPr lang="th-TH"/>
        </a:p>
      </dgm:t>
    </dgm:pt>
    <dgm:pt modelId="{7B4D374D-2639-4304-ACD1-B8648497FD37}" type="pres">
      <dgm:prSet presAssocID="{49C16F3E-20DD-410D-B717-464B2F6E096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F2780F1-E58A-4203-8ACC-5189DC458DC2}" type="pres">
      <dgm:prSet presAssocID="{640B9035-84C5-4A27-B074-2C5EB1F00569}" presName="centerShape" presStyleLbl="node0" presStyleIdx="0" presStyleCnt="1"/>
      <dgm:spPr/>
      <dgm:t>
        <a:bodyPr/>
        <a:lstStyle/>
        <a:p>
          <a:endParaRPr lang="th-TH"/>
        </a:p>
      </dgm:t>
    </dgm:pt>
    <dgm:pt modelId="{06FAA2E1-E5DF-4324-8166-C022A1DC098E}" type="pres">
      <dgm:prSet presAssocID="{E0D71E5B-1993-41AE-A5C2-9BB1ECD3FA06}" presName="parTrans" presStyleLbl="bgSibTrans2D1" presStyleIdx="0" presStyleCnt="3"/>
      <dgm:spPr/>
      <dgm:t>
        <a:bodyPr/>
        <a:lstStyle/>
        <a:p>
          <a:endParaRPr lang="th-TH"/>
        </a:p>
      </dgm:t>
    </dgm:pt>
    <dgm:pt modelId="{5B5A8C08-8D99-4F5E-A4FF-78129087E25F}" type="pres">
      <dgm:prSet presAssocID="{37CA56A9-FC22-4DA3-BA4A-C7B09AEAB4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6C4EFF7-9102-4B8D-AB4D-E1CA5B2FBF7C}" type="pres">
      <dgm:prSet presAssocID="{AA78F073-D0E2-4913-928B-B4B0ED955D74}" presName="parTrans" presStyleLbl="bgSibTrans2D1" presStyleIdx="1" presStyleCnt="3"/>
      <dgm:spPr/>
      <dgm:t>
        <a:bodyPr/>
        <a:lstStyle/>
        <a:p>
          <a:endParaRPr lang="th-TH"/>
        </a:p>
      </dgm:t>
    </dgm:pt>
    <dgm:pt modelId="{A38649EA-AB30-449C-ACAA-4169525F5DDB}" type="pres">
      <dgm:prSet presAssocID="{5B1259A0-8266-4029-8A2B-2A5CB89CD7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62AD87B-6A7C-430E-9A9D-B939E08ADCFF}" type="pres">
      <dgm:prSet presAssocID="{BC8F347C-2B02-4E8B-AD1F-3D1158350453}" presName="parTrans" presStyleLbl="bgSibTrans2D1" presStyleIdx="2" presStyleCnt="3"/>
      <dgm:spPr/>
      <dgm:t>
        <a:bodyPr/>
        <a:lstStyle/>
        <a:p>
          <a:endParaRPr lang="th-TH"/>
        </a:p>
      </dgm:t>
    </dgm:pt>
    <dgm:pt modelId="{F38843E2-B1D9-44F5-939F-300E4713397F}" type="pres">
      <dgm:prSet presAssocID="{29D68B5C-FD81-4C3A-B423-D86F24A2A4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6D4C365-9F37-404E-8041-EDA930C31E05}" srcId="{640B9035-84C5-4A27-B074-2C5EB1F00569}" destId="{5B1259A0-8266-4029-8A2B-2A5CB89CD722}" srcOrd="1" destOrd="0" parTransId="{AA78F073-D0E2-4913-928B-B4B0ED955D74}" sibTransId="{06F0FE13-2486-458F-AB13-ABDB51B997A0}"/>
    <dgm:cxn modelId="{4C920ADC-9B0A-486A-BD19-6F026B6681CE}" type="presOf" srcId="{37CA56A9-FC22-4DA3-BA4A-C7B09AEAB4C2}" destId="{5B5A8C08-8D99-4F5E-A4FF-78129087E25F}" srcOrd="0" destOrd="0" presId="urn:microsoft.com/office/officeart/2005/8/layout/radial4"/>
    <dgm:cxn modelId="{9133CF54-7220-41B0-9AB2-880A0C4B3C86}" type="presOf" srcId="{BC8F347C-2B02-4E8B-AD1F-3D1158350453}" destId="{162AD87B-6A7C-430E-9A9D-B939E08ADCFF}" srcOrd="0" destOrd="0" presId="urn:microsoft.com/office/officeart/2005/8/layout/radial4"/>
    <dgm:cxn modelId="{AAF33AFF-C043-410E-8E65-721CE910A786}" type="presOf" srcId="{AA78F073-D0E2-4913-928B-B4B0ED955D74}" destId="{A6C4EFF7-9102-4B8D-AB4D-E1CA5B2FBF7C}" srcOrd="0" destOrd="0" presId="urn:microsoft.com/office/officeart/2005/8/layout/radial4"/>
    <dgm:cxn modelId="{A9ECADFD-7891-4631-A164-30C21719E433}" type="presOf" srcId="{49C16F3E-20DD-410D-B717-464B2F6E096D}" destId="{7B4D374D-2639-4304-ACD1-B8648497FD37}" srcOrd="0" destOrd="0" presId="urn:microsoft.com/office/officeart/2005/8/layout/radial4"/>
    <dgm:cxn modelId="{230CD927-7A1A-4CCC-9B1A-CC0155B77F91}" type="presOf" srcId="{29D68B5C-FD81-4C3A-B423-D86F24A2A4E5}" destId="{F38843E2-B1D9-44F5-939F-300E4713397F}" srcOrd="0" destOrd="0" presId="urn:microsoft.com/office/officeart/2005/8/layout/radial4"/>
    <dgm:cxn modelId="{0F3517BB-F265-4A28-A43C-7ADA39C973FD}" type="presOf" srcId="{640B9035-84C5-4A27-B074-2C5EB1F00569}" destId="{FF2780F1-E58A-4203-8ACC-5189DC458DC2}" srcOrd="0" destOrd="0" presId="urn:microsoft.com/office/officeart/2005/8/layout/radial4"/>
    <dgm:cxn modelId="{890F2FFF-708A-44EE-8734-2DE6BEC38243}" srcId="{640B9035-84C5-4A27-B074-2C5EB1F00569}" destId="{37CA56A9-FC22-4DA3-BA4A-C7B09AEAB4C2}" srcOrd="0" destOrd="0" parTransId="{E0D71E5B-1993-41AE-A5C2-9BB1ECD3FA06}" sibTransId="{369BE1C9-74F1-41C9-9FCE-3F7D4BC3815D}"/>
    <dgm:cxn modelId="{7090BCA6-9E28-4F7F-B202-F859394FF72A}" srcId="{49C16F3E-20DD-410D-B717-464B2F6E096D}" destId="{640B9035-84C5-4A27-B074-2C5EB1F00569}" srcOrd="0" destOrd="0" parTransId="{35FAC94B-CB8A-4E2D-ACF9-365B90340EE7}" sibTransId="{F4FFF35B-ED0C-40FE-BF24-C9D12F942245}"/>
    <dgm:cxn modelId="{93AEF3E3-1EDB-44B6-BDB7-C61094E4C1CC}" srcId="{640B9035-84C5-4A27-B074-2C5EB1F00569}" destId="{29D68B5C-FD81-4C3A-B423-D86F24A2A4E5}" srcOrd="2" destOrd="0" parTransId="{BC8F347C-2B02-4E8B-AD1F-3D1158350453}" sibTransId="{2C0C5A3A-DE65-4A28-AD28-61C189AE6528}"/>
    <dgm:cxn modelId="{440668FA-CD1F-4083-8629-5575D52AB0D9}" type="presOf" srcId="{5B1259A0-8266-4029-8A2B-2A5CB89CD722}" destId="{A38649EA-AB30-449C-ACAA-4169525F5DDB}" srcOrd="0" destOrd="0" presId="urn:microsoft.com/office/officeart/2005/8/layout/radial4"/>
    <dgm:cxn modelId="{AF4D43EC-1653-4342-9E8B-BFAE57E26E27}" type="presOf" srcId="{E0D71E5B-1993-41AE-A5C2-9BB1ECD3FA06}" destId="{06FAA2E1-E5DF-4324-8166-C022A1DC098E}" srcOrd="0" destOrd="0" presId="urn:microsoft.com/office/officeart/2005/8/layout/radial4"/>
    <dgm:cxn modelId="{30B67014-360A-4BC1-80F0-9E1CF1954557}" type="presParOf" srcId="{7B4D374D-2639-4304-ACD1-B8648497FD37}" destId="{FF2780F1-E58A-4203-8ACC-5189DC458DC2}" srcOrd="0" destOrd="0" presId="urn:microsoft.com/office/officeart/2005/8/layout/radial4"/>
    <dgm:cxn modelId="{B4E5C486-5684-4771-B2C8-F044BF835E55}" type="presParOf" srcId="{7B4D374D-2639-4304-ACD1-B8648497FD37}" destId="{06FAA2E1-E5DF-4324-8166-C022A1DC098E}" srcOrd="1" destOrd="0" presId="urn:microsoft.com/office/officeart/2005/8/layout/radial4"/>
    <dgm:cxn modelId="{7C902085-47D9-4819-9973-790EFDD3EA6C}" type="presParOf" srcId="{7B4D374D-2639-4304-ACD1-B8648497FD37}" destId="{5B5A8C08-8D99-4F5E-A4FF-78129087E25F}" srcOrd="2" destOrd="0" presId="urn:microsoft.com/office/officeart/2005/8/layout/radial4"/>
    <dgm:cxn modelId="{43EE3212-C7FD-486D-ADF2-F8A7E588E141}" type="presParOf" srcId="{7B4D374D-2639-4304-ACD1-B8648497FD37}" destId="{A6C4EFF7-9102-4B8D-AB4D-E1CA5B2FBF7C}" srcOrd="3" destOrd="0" presId="urn:microsoft.com/office/officeart/2005/8/layout/radial4"/>
    <dgm:cxn modelId="{66871F7B-EDC3-4F5E-A62E-A31D2147BAD2}" type="presParOf" srcId="{7B4D374D-2639-4304-ACD1-B8648497FD37}" destId="{A38649EA-AB30-449C-ACAA-4169525F5DDB}" srcOrd="4" destOrd="0" presId="urn:microsoft.com/office/officeart/2005/8/layout/radial4"/>
    <dgm:cxn modelId="{635E0825-BBBD-42CB-8A6C-3892CE33AFF3}" type="presParOf" srcId="{7B4D374D-2639-4304-ACD1-B8648497FD37}" destId="{162AD87B-6A7C-430E-9A9D-B939E08ADCFF}" srcOrd="5" destOrd="0" presId="urn:microsoft.com/office/officeart/2005/8/layout/radial4"/>
    <dgm:cxn modelId="{7E22E259-A6FA-4484-B5E7-6A8F8C8F7ABD}" type="presParOf" srcId="{7B4D374D-2639-4304-ACD1-B8648497FD37}" destId="{F38843E2-B1D9-44F5-939F-300E4713397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BED6A-32A5-4B04-B67C-721337A9B58D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9BEB12EF-1AAD-4C1F-992E-AF3A0EF4BC4B}">
      <dgm:prSet phldrT="[ข้อความ]"/>
      <dgm:spPr/>
      <dgm:t>
        <a:bodyPr/>
        <a:lstStyle/>
        <a:p>
          <a:pPr algn="ctr"/>
          <a:r>
            <a:rPr lang="th-TH" dirty="0" smtClean="0"/>
            <a:t>1. การมีส่วนร่วม (</a:t>
          </a:r>
          <a:r>
            <a:rPr lang="en-US" dirty="0" smtClean="0"/>
            <a:t>Participation) </a:t>
          </a:r>
          <a:endParaRPr lang="th-TH" dirty="0"/>
        </a:p>
      </dgm:t>
    </dgm:pt>
    <dgm:pt modelId="{FD18CA8D-E1AE-4100-96B4-CFF8DF34125F}" type="parTrans" cxnId="{9B709C03-8FA8-4814-B834-A6024B94D87B}">
      <dgm:prSet/>
      <dgm:spPr/>
      <dgm:t>
        <a:bodyPr/>
        <a:lstStyle/>
        <a:p>
          <a:pPr algn="ctr"/>
          <a:endParaRPr lang="th-TH"/>
        </a:p>
      </dgm:t>
    </dgm:pt>
    <dgm:pt modelId="{546123F9-818D-4CA1-85B3-D2804D08706C}" type="sibTrans" cxnId="{9B709C03-8FA8-4814-B834-A6024B94D87B}">
      <dgm:prSet/>
      <dgm:spPr/>
      <dgm:t>
        <a:bodyPr/>
        <a:lstStyle/>
        <a:p>
          <a:pPr algn="ctr"/>
          <a:endParaRPr lang="th-TH"/>
        </a:p>
      </dgm:t>
    </dgm:pt>
    <dgm:pt modelId="{821208AB-EDFB-4198-8607-01466E7E4DA4}">
      <dgm:prSet phldrT="[ข้อความ]"/>
      <dgm:spPr/>
      <dgm:t>
        <a:bodyPr/>
        <a:lstStyle/>
        <a:p>
          <a:pPr algn="ctr"/>
          <a:r>
            <a:rPr lang="th-TH" dirty="0" smtClean="0"/>
            <a:t>2. นิติธรรม (</a:t>
          </a:r>
          <a:r>
            <a:rPr lang="en-US" dirty="0" smtClean="0"/>
            <a:t>Rule of Law) </a:t>
          </a:r>
          <a:endParaRPr lang="th-TH" dirty="0"/>
        </a:p>
      </dgm:t>
    </dgm:pt>
    <dgm:pt modelId="{4628152A-BDCB-455D-B78B-3D77AA82156F}" type="parTrans" cxnId="{50D6D54D-0962-4B3A-94B5-F6E0929F9D58}">
      <dgm:prSet/>
      <dgm:spPr/>
      <dgm:t>
        <a:bodyPr/>
        <a:lstStyle/>
        <a:p>
          <a:pPr algn="ctr"/>
          <a:endParaRPr lang="th-TH"/>
        </a:p>
      </dgm:t>
    </dgm:pt>
    <dgm:pt modelId="{8D3DAC3A-EB18-4C8B-BFAA-4F2AA10F23D6}" type="sibTrans" cxnId="{50D6D54D-0962-4B3A-94B5-F6E0929F9D58}">
      <dgm:prSet/>
      <dgm:spPr/>
      <dgm:t>
        <a:bodyPr/>
        <a:lstStyle/>
        <a:p>
          <a:pPr algn="ctr"/>
          <a:endParaRPr lang="th-TH"/>
        </a:p>
      </dgm:t>
    </dgm:pt>
    <dgm:pt modelId="{463BF7C8-6989-4818-9D81-E0591DC446A0}">
      <dgm:prSet phldrT="[ข้อความ]"/>
      <dgm:spPr/>
      <dgm:t>
        <a:bodyPr/>
        <a:lstStyle/>
        <a:p>
          <a:pPr algn="ctr"/>
          <a:r>
            <a:rPr lang="th-TH" dirty="0" smtClean="0"/>
            <a:t>3. ความโปร่งใส (</a:t>
          </a:r>
          <a:r>
            <a:rPr lang="en-US" dirty="0" smtClean="0"/>
            <a:t>Transparency)</a:t>
          </a:r>
          <a:endParaRPr lang="th-TH" dirty="0"/>
        </a:p>
      </dgm:t>
    </dgm:pt>
    <dgm:pt modelId="{D6751A5B-39B1-40DE-B0FA-799B88A1BB98}" type="parTrans" cxnId="{2B154747-1735-4AA3-8246-2E8246DAF81C}">
      <dgm:prSet/>
      <dgm:spPr/>
      <dgm:t>
        <a:bodyPr/>
        <a:lstStyle/>
        <a:p>
          <a:pPr algn="ctr"/>
          <a:endParaRPr lang="th-TH"/>
        </a:p>
      </dgm:t>
    </dgm:pt>
    <dgm:pt modelId="{0F6A2549-6412-42E8-89FE-C6125F54EEDF}" type="sibTrans" cxnId="{2B154747-1735-4AA3-8246-2E8246DAF81C}">
      <dgm:prSet/>
      <dgm:spPr/>
      <dgm:t>
        <a:bodyPr/>
        <a:lstStyle/>
        <a:p>
          <a:pPr algn="ctr"/>
          <a:endParaRPr lang="th-TH"/>
        </a:p>
      </dgm:t>
    </dgm:pt>
    <dgm:pt modelId="{7E26C528-519A-4978-99BA-CAAB5D49492B}">
      <dgm:prSet phldrT="[ข้อความ]"/>
      <dgm:spPr/>
      <dgm:t>
        <a:bodyPr/>
        <a:lstStyle/>
        <a:p>
          <a:pPr algn="ctr"/>
          <a:r>
            <a:rPr lang="th-TH" dirty="0" smtClean="0"/>
            <a:t>4. การตอบสนอง (</a:t>
          </a:r>
          <a:r>
            <a:rPr lang="en-US" dirty="0" smtClean="0"/>
            <a:t>Responsiveness) </a:t>
          </a:r>
          <a:endParaRPr lang="th-TH" dirty="0"/>
        </a:p>
      </dgm:t>
    </dgm:pt>
    <dgm:pt modelId="{9C567ACA-C89C-4BEB-82DC-B3E717EE6C08}" type="parTrans" cxnId="{23D3AF08-2A6E-4CBE-9446-752E4CD8C9C4}">
      <dgm:prSet/>
      <dgm:spPr/>
      <dgm:t>
        <a:bodyPr/>
        <a:lstStyle/>
        <a:p>
          <a:pPr algn="ctr"/>
          <a:endParaRPr lang="th-TH"/>
        </a:p>
      </dgm:t>
    </dgm:pt>
    <dgm:pt modelId="{8D423B56-C233-474E-8F70-A5811F43E290}" type="sibTrans" cxnId="{23D3AF08-2A6E-4CBE-9446-752E4CD8C9C4}">
      <dgm:prSet/>
      <dgm:spPr/>
      <dgm:t>
        <a:bodyPr/>
        <a:lstStyle/>
        <a:p>
          <a:pPr algn="ctr"/>
          <a:endParaRPr lang="th-TH"/>
        </a:p>
      </dgm:t>
    </dgm:pt>
    <dgm:pt modelId="{02F1BD83-D6BC-4C43-BEA3-A8D468E9F252}">
      <dgm:prSet/>
      <dgm:spPr/>
      <dgm:t>
        <a:bodyPr/>
        <a:lstStyle/>
        <a:p>
          <a:pPr algn="ctr"/>
          <a:r>
            <a:rPr lang="th-TH" dirty="0" smtClean="0"/>
            <a:t>5. การมุ่งเน้นฉันทามติ (</a:t>
          </a:r>
          <a:r>
            <a:rPr lang="en-US" dirty="0" smtClean="0"/>
            <a:t>Consensus-Oriented) </a:t>
          </a:r>
          <a:endParaRPr lang="th-TH" dirty="0"/>
        </a:p>
      </dgm:t>
    </dgm:pt>
    <dgm:pt modelId="{3BFC14FC-890A-4816-9FA7-58E434F1D954}" type="parTrans" cxnId="{8162E2A4-C07E-4672-9F18-A34B9ADB56AF}">
      <dgm:prSet/>
      <dgm:spPr/>
      <dgm:t>
        <a:bodyPr/>
        <a:lstStyle/>
        <a:p>
          <a:pPr algn="ctr"/>
          <a:endParaRPr lang="th-TH"/>
        </a:p>
      </dgm:t>
    </dgm:pt>
    <dgm:pt modelId="{CF3ED5E6-1BB2-4660-9819-D029503483A2}" type="sibTrans" cxnId="{8162E2A4-C07E-4672-9F18-A34B9ADB56AF}">
      <dgm:prSet/>
      <dgm:spPr/>
      <dgm:t>
        <a:bodyPr/>
        <a:lstStyle/>
        <a:p>
          <a:pPr algn="ctr"/>
          <a:endParaRPr lang="th-TH"/>
        </a:p>
      </dgm:t>
    </dgm:pt>
    <dgm:pt modelId="{964764B1-8A33-404F-B0AC-9FC4A92240F6}">
      <dgm:prSet custT="1"/>
      <dgm:spPr/>
      <dgm:t>
        <a:bodyPr/>
        <a:lstStyle/>
        <a:p>
          <a:pPr algn="ctr"/>
          <a:r>
            <a:rPr lang="th-TH" sz="1400" dirty="0" smtClean="0"/>
            <a:t> </a:t>
          </a:r>
          <a:r>
            <a:rPr lang="en-US" sz="1600" dirty="0" smtClean="0"/>
            <a:t>6</a:t>
          </a:r>
          <a:r>
            <a:rPr lang="th-TH" sz="2400" dirty="0" smtClean="0"/>
            <a:t>. ความเสมอภาค/ความเที่ยงธรรม (</a:t>
          </a:r>
          <a:r>
            <a:rPr lang="en-US" sz="2400" dirty="0" smtClean="0"/>
            <a:t>Equity)</a:t>
          </a:r>
          <a:endParaRPr lang="th-TH" sz="2000" dirty="0"/>
        </a:p>
      </dgm:t>
    </dgm:pt>
    <dgm:pt modelId="{A8BC9891-5CC5-402B-BDAB-478AF2BBCD29}" type="parTrans" cxnId="{42333F30-189E-4A20-9518-6FFC99E23844}">
      <dgm:prSet/>
      <dgm:spPr/>
      <dgm:t>
        <a:bodyPr/>
        <a:lstStyle/>
        <a:p>
          <a:pPr algn="ctr"/>
          <a:endParaRPr lang="th-TH"/>
        </a:p>
      </dgm:t>
    </dgm:pt>
    <dgm:pt modelId="{5792A5A1-0158-4A8B-B5E7-ED4BBA37C9D8}" type="sibTrans" cxnId="{42333F30-189E-4A20-9518-6FFC99E23844}">
      <dgm:prSet/>
      <dgm:spPr/>
      <dgm:t>
        <a:bodyPr/>
        <a:lstStyle/>
        <a:p>
          <a:pPr algn="ctr"/>
          <a:endParaRPr lang="th-TH"/>
        </a:p>
      </dgm:t>
    </dgm:pt>
    <dgm:pt modelId="{5226BC3C-5DC3-4DDC-B33B-4BDE44D8D084}">
      <dgm:prSet/>
      <dgm:spPr/>
      <dgm:t>
        <a:bodyPr/>
        <a:lstStyle/>
        <a:p>
          <a:pPr algn="ctr"/>
          <a:r>
            <a:rPr lang="th-TH" dirty="0" smtClean="0"/>
            <a:t>7.  ประสิทธิภาพและประสิทธิผล (</a:t>
          </a:r>
          <a:r>
            <a:rPr lang="en-US" dirty="0" smtClean="0"/>
            <a:t>Efficiency and Effectiveness) </a:t>
          </a:r>
          <a:endParaRPr lang="th-TH" dirty="0"/>
        </a:p>
      </dgm:t>
    </dgm:pt>
    <dgm:pt modelId="{75C21D9C-176C-4BEE-AC42-40F0E537D531}" type="parTrans" cxnId="{50F06616-1B53-45DF-924E-412DEE3B735A}">
      <dgm:prSet/>
      <dgm:spPr/>
      <dgm:t>
        <a:bodyPr/>
        <a:lstStyle/>
        <a:p>
          <a:pPr algn="ctr"/>
          <a:endParaRPr lang="th-TH"/>
        </a:p>
      </dgm:t>
    </dgm:pt>
    <dgm:pt modelId="{67897B69-30AC-480F-AAB5-196A454FECA8}" type="sibTrans" cxnId="{50F06616-1B53-45DF-924E-412DEE3B735A}">
      <dgm:prSet/>
      <dgm:spPr/>
      <dgm:t>
        <a:bodyPr/>
        <a:lstStyle/>
        <a:p>
          <a:pPr algn="ctr"/>
          <a:endParaRPr lang="th-TH"/>
        </a:p>
      </dgm:t>
    </dgm:pt>
    <dgm:pt modelId="{D90A3768-C6D1-440A-A821-123A491013FA}">
      <dgm:prSet/>
      <dgm:spPr/>
      <dgm:t>
        <a:bodyPr/>
        <a:lstStyle/>
        <a:p>
          <a:pPr algn="ctr"/>
          <a:r>
            <a:rPr lang="th-TH" dirty="0" smtClean="0"/>
            <a:t>8. ภาระรับผิดชอบ (</a:t>
          </a:r>
          <a:r>
            <a:rPr lang="en-US" dirty="0" smtClean="0"/>
            <a:t>Accountability)</a:t>
          </a:r>
          <a:endParaRPr lang="th-TH" dirty="0"/>
        </a:p>
      </dgm:t>
    </dgm:pt>
    <dgm:pt modelId="{495CD694-14FD-46E1-806E-29C6067FFC22}" type="parTrans" cxnId="{57EF88B0-22DA-4A3B-B1E7-8BCBA7B900F9}">
      <dgm:prSet/>
      <dgm:spPr/>
      <dgm:t>
        <a:bodyPr/>
        <a:lstStyle/>
        <a:p>
          <a:pPr algn="ctr"/>
          <a:endParaRPr lang="th-TH"/>
        </a:p>
      </dgm:t>
    </dgm:pt>
    <dgm:pt modelId="{081C55F5-6ADD-48DA-83AF-7766E98F9624}" type="sibTrans" cxnId="{57EF88B0-22DA-4A3B-B1E7-8BCBA7B900F9}">
      <dgm:prSet/>
      <dgm:spPr/>
      <dgm:t>
        <a:bodyPr/>
        <a:lstStyle/>
        <a:p>
          <a:pPr algn="ctr"/>
          <a:endParaRPr lang="th-TH"/>
        </a:p>
      </dgm:t>
    </dgm:pt>
    <dgm:pt modelId="{0261228A-2A08-48D7-BB05-0492588594EC}">
      <dgm:prSet/>
      <dgm:spPr/>
      <dgm:t>
        <a:bodyPr/>
        <a:lstStyle/>
        <a:p>
          <a:pPr algn="ctr"/>
          <a:r>
            <a:rPr lang="th-TH" dirty="0" smtClean="0"/>
            <a:t>9. วิสัยทัศน์เชิงยุทธศาสตร์ (</a:t>
          </a:r>
          <a:r>
            <a:rPr lang="en-US" dirty="0" smtClean="0"/>
            <a:t>Strategic Vision)</a:t>
          </a:r>
          <a:endParaRPr lang="th-TH" dirty="0"/>
        </a:p>
      </dgm:t>
    </dgm:pt>
    <dgm:pt modelId="{8842D465-B908-45D7-A4D6-B69A79D5DC83}" type="parTrans" cxnId="{BD77E134-7F4D-4B7A-B411-639F75AFC2AF}">
      <dgm:prSet/>
      <dgm:spPr/>
      <dgm:t>
        <a:bodyPr/>
        <a:lstStyle/>
        <a:p>
          <a:pPr algn="ctr"/>
          <a:endParaRPr lang="th-TH"/>
        </a:p>
      </dgm:t>
    </dgm:pt>
    <dgm:pt modelId="{D71E0A8F-0622-474D-AFAC-842BC6292A7D}" type="sibTrans" cxnId="{BD77E134-7F4D-4B7A-B411-639F75AFC2AF}">
      <dgm:prSet/>
      <dgm:spPr/>
      <dgm:t>
        <a:bodyPr/>
        <a:lstStyle/>
        <a:p>
          <a:pPr algn="ctr"/>
          <a:endParaRPr lang="th-TH"/>
        </a:p>
      </dgm:t>
    </dgm:pt>
    <dgm:pt modelId="{712739D0-D0D9-4624-9C89-4D4F750C261A}" type="pres">
      <dgm:prSet presAssocID="{84CBED6A-32A5-4B04-B67C-721337A9B5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AB5085E-9ADA-47D0-9C1E-98981F40F79B}" type="pres">
      <dgm:prSet presAssocID="{9BEB12EF-1AAD-4C1F-992E-AF3A0EF4BC4B}" presName="parentText" presStyleLbl="node1" presStyleIdx="0" presStyleCnt="9" custLinFactNeighborX="-46907" custLinFactNeighborY="6451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3654022-F9F0-4D6B-BBC0-6F6DB8AE8C7F}" type="pres">
      <dgm:prSet presAssocID="{546123F9-818D-4CA1-85B3-D2804D08706C}" presName="spacer" presStyleCnt="0"/>
      <dgm:spPr/>
    </dgm:pt>
    <dgm:pt modelId="{B46343CD-9545-4CE7-958B-E5591AB24A41}" type="pres">
      <dgm:prSet presAssocID="{821208AB-EDFB-4198-8607-01466E7E4DA4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F9F7E5E-3C1D-490C-8E00-FCC654A825BC}" type="pres">
      <dgm:prSet presAssocID="{8D3DAC3A-EB18-4C8B-BFAA-4F2AA10F23D6}" presName="spacer" presStyleCnt="0"/>
      <dgm:spPr/>
    </dgm:pt>
    <dgm:pt modelId="{AD1EC6CB-AD2D-4B9A-B7D7-0422CCD9E60E}" type="pres">
      <dgm:prSet presAssocID="{463BF7C8-6989-4818-9D81-E0591DC446A0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19F1AA0-99BB-4B6C-8EF4-3F85391F696E}" type="pres">
      <dgm:prSet presAssocID="{0F6A2549-6412-42E8-89FE-C6125F54EEDF}" presName="spacer" presStyleCnt="0"/>
      <dgm:spPr/>
    </dgm:pt>
    <dgm:pt modelId="{B1C89001-46C0-4DAD-92FB-9C4992649C06}" type="pres">
      <dgm:prSet presAssocID="{7E26C528-519A-4978-99BA-CAAB5D49492B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80500E8-5A8F-4090-B551-280C9C88C41D}" type="pres">
      <dgm:prSet presAssocID="{8D423B56-C233-474E-8F70-A5811F43E290}" presName="spacer" presStyleCnt="0"/>
      <dgm:spPr/>
    </dgm:pt>
    <dgm:pt modelId="{9A12A3F6-AA7A-4D7D-851B-A7950928D5E4}" type="pres">
      <dgm:prSet presAssocID="{02F1BD83-D6BC-4C43-BEA3-A8D468E9F252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625B020-F312-4525-8FA7-B022C0EC35B9}" type="pres">
      <dgm:prSet presAssocID="{CF3ED5E6-1BB2-4660-9819-D029503483A2}" presName="spacer" presStyleCnt="0"/>
      <dgm:spPr/>
    </dgm:pt>
    <dgm:pt modelId="{B5F953EA-043F-469F-992C-CFE65EF66A24}" type="pres">
      <dgm:prSet presAssocID="{964764B1-8A33-404F-B0AC-9FC4A92240F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E17E3AF-B295-4436-8E4D-2FFBB2974013}" type="pres">
      <dgm:prSet presAssocID="{5792A5A1-0158-4A8B-B5E7-ED4BBA37C9D8}" presName="spacer" presStyleCnt="0"/>
      <dgm:spPr/>
    </dgm:pt>
    <dgm:pt modelId="{8DAC9F2E-C26E-4590-B54F-07BBEF3CD547}" type="pres">
      <dgm:prSet presAssocID="{5226BC3C-5DC3-4DDC-B33B-4BDE44D8D084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401FA64-B49C-468D-AE78-9F6433B21E23}" type="pres">
      <dgm:prSet presAssocID="{67897B69-30AC-480F-AAB5-196A454FECA8}" presName="spacer" presStyleCnt="0"/>
      <dgm:spPr/>
    </dgm:pt>
    <dgm:pt modelId="{5F66044E-5A5B-4A5D-9E63-67AE57BBEF18}" type="pres">
      <dgm:prSet presAssocID="{D90A3768-C6D1-440A-A821-123A491013FA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FBBD0D-9F0E-471E-90CB-E7F7531D56AD}" type="pres">
      <dgm:prSet presAssocID="{081C55F5-6ADD-48DA-83AF-7766E98F9624}" presName="spacer" presStyleCnt="0"/>
      <dgm:spPr/>
    </dgm:pt>
    <dgm:pt modelId="{87E49E3B-2E15-442E-9912-A863B39BC474}" type="pres">
      <dgm:prSet presAssocID="{0261228A-2A08-48D7-BB05-0492588594EC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3D3AF08-2A6E-4CBE-9446-752E4CD8C9C4}" srcId="{84CBED6A-32A5-4B04-B67C-721337A9B58D}" destId="{7E26C528-519A-4978-99BA-CAAB5D49492B}" srcOrd="3" destOrd="0" parTransId="{9C567ACA-C89C-4BEB-82DC-B3E717EE6C08}" sibTransId="{8D423B56-C233-474E-8F70-A5811F43E290}"/>
    <dgm:cxn modelId="{50F06616-1B53-45DF-924E-412DEE3B735A}" srcId="{84CBED6A-32A5-4B04-B67C-721337A9B58D}" destId="{5226BC3C-5DC3-4DDC-B33B-4BDE44D8D084}" srcOrd="6" destOrd="0" parTransId="{75C21D9C-176C-4BEE-AC42-40F0E537D531}" sibTransId="{67897B69-30AC-480F-AAB5-196A454FECA8}"/>
    <dgm:cxn modelId="{22DEDC30-4C38-4905-9277-E62D91A25244}" type="presOf" srcId="{5226BC3C-5DC3-4DDC-B33B-4BDE44D8D084}" destId="{8DAC9F2E-C26E-4590-B54F-07BBEF3CD547}" srcOrd="0" destOrd="0" presId="urn:microsoft.com/office/officeart/2005/8/layout/vList2"/>
    <dgm:cxn modelId="{2B154747-1735-4AA3-8246-2E8246DAF81C}" srcId="{84CBED6A-32A5-4B04-B67C-721337A9B58D}" destId="{463BF7C8-6989-4818-9D81-E0591DC446A0}" srcOrd="2" destOrd="0" parTransId="{D6751A5B-39B1-40DE-B0FA-799B88A1BB98}" sibTransId="{0F6A2549-6412-42E8-89FE-C6125F54EEDF}"/>
    <dgm:cxn modelId="{B81ED5F6-B16B-49C2-A402-51498D76E101}" type="presOf" srcId="{7E26C528-519A-4978-99BA-CAAB5D49492B}" destId="{B1C89001-46C0-4DAD-92FB-9C4992649C06}" srcOrd="0" destOrd="0" presId="urn:microsoft.com/office/officeart/2005/8/layout/vList2"/>
    <dgm:cxn modelId="{9B709C03-8FA8-4814-B834-A6024B94D87B}" srcId="{84CBED6A-32A5-4B04-B67C-721337A9B58D}" destId="{9BEB12EF-1AAD-4C1F-992E-AF3A0EF4BC4B}" srcOrd="0" destOrd="0" parTransId="{FD18CA8D-E1AE-4100-96B4-CFF8DF34125F}" sibTransId="{546123F9-818D-4CA1-85B3-D2804D08706C}"/>
    <dgm:cxn modelId="{8162E2A4-C07E-4672-9F18-A34B9ADB56AF}" srcId="{84CBED6A-32A5-4B04-B67C-721337A9B58D}" destId="{02F1BD83-D6BC-4C43-BEA3-A8D468E9F252}" srcOrd="4" destOrd="0" parTransId="{3BFC14FC-890A-4816-9FA7-58E434F1D954}" sibTransId="{CF3ED5E6-1BB2-4660-9819-D029503483A2}"/>
    <dgm:cxn modelId="{805FD999-E075-4427-BF8D-F4B2CC93CFB2}" type="presOf" srcId="{964764B1-8A33-404F-B0AC-9FC4A92240F6}" destId="{B5F953EA-043F-469F-992C-CFE65EF66A24}" srcOrd="0" destOrd="0" presId="urn:microsoft.com/office/officeart/2005/8/layout/vList2"/>
    <dgm:cxn modelId="{38B7E645-7955-4968-BD52-729120A3179B}" type="presOf" srcId="{02F1BD83-D6BC-4C43-BEA3-A8D468E9F252}" destId="{9A12A3F6-AA7A-4D7D-851B-A7950928D5E4}" srcOrd="0" destOrd="0" presId="urn:microsoft.com/office/officeart/2005/8/layout/vList2"/>
    <dgm:cxn modelId="{42333F30-189E-4A20-9518-6FFC99E23844}" srcId="{84CBED6A-32A5-4B04-B67C-721337A9B58D}" destId="{964764B1-8A33-404F-B0AC-9FC4A92240F6}" srcOrd="5" destOrd="0" parTransId="{A8BC9891-5CC5-402B-BDAB-478AF2BBCD29}" sibTransId="{5792A5A1-0158-4A8B-B5E7-ED4BBA37C9D8}"/>
    <dgm:cxn modelId="{BD77E134-7F4D-4B7A-B411-639F75AFC2AF}" srcId="{84CBED6A-32A5-4B04-B67C-721337A9B58D}" destId="{0261228A-2A08-48D7-BB05-0492588594EC}" srcOrd="8" destOrd="0" parTransId="{8842D465-B908-45D7-A4D6-B69A79D5DC83}" sibTransId="{D71E0A8F-0622-474D-AFAC-842BC6292A7D}"/>
    <dgm:cxn modelId="{5665079D-FC99-40C7-A837-FB742F1730D9}" type="presOf" srcId="{9BEB12EF-1AAD-4C1F-992E-AF3A0EF4BC4B}" destId="{0AB5085E-9ADA-47D0-9C1E-98981F40F79B}" srcOrd="0" destOrd="0" presId="urn:microsoft.com/office/officeart/2005/8/layout/vList2"/>
    <dgm:cxn modelId="{83645097-C82B-4C20-87BA-F84E52040142}" type="presOf" srcId="{D90A3768-C6D1-440A-A821-123A491013FA}" destId="{5F66044E-5A5B-4A5D-9E63-67AE57BBEF18}" srcOrd="0" destOrd="0" presId="urn:microsoft.com/office/officeart/2005/8/layout/vList2"/>
    <dgm:cxn modelId="{7CF58D72-4EB9-4F69-94A2-C0D4DDA4AF14}" type="presOf" srcId="{463BF7C8-6989-4818-9D81-E0591DC446A0}" destId="{AD1EC6CB-AD2D-4B9A-B7D7-0422CCD9E60E}" srcOrd="0" destOrd="0" presId="urn:microsoft.com/office/officeart/2005/8/layout/vList2"/>
    <dgm:cxn modelId="{57EF88B0-22DA-4A3B-B1E7-8BCBA7B900F9}" srcId="{84CBED6A-32A5-4B04-B67C-721337A9B58D}" destId="{D90A3768-C6D1-440A-A821-123A491013FA}" srcOrd="7" destOrd="0" parTransId="{495CD694-14FD-46E1-806E-29C6067FFC22}" sibTransId="{081C55F5-6ADD-48DA-83AF-7766E98F9624}"/>
    <dgm:cxn modelId="{CA6FD1A4-FD84-400E-8A29-08E5C25EDFBE}" type="presOf" srcId="{821208AB-EDFB-4198-8607-01466E7E4DA4}" destId="{B46343CD-9545-4CE7-958B-E5591AB24A41}" srcOrd="0" destOrd="0" presId="urn:microsoft.com/office/officeart/2005/8/layout/vList2"/>
    <dgm:cxn modelId="{6AB66FA4-A5A6-4B55-9E71-9114C9A26064}" type="presOf" srcId="{0261228A-2A08-48D7-BB05-0492588594EC}" destId="{87E49E3B-2E15-442E-9912-A863B39BC474}" srcOrd="0" destOrd="0" presId="urn:microsoft.com/office/officeart/2005/8/layout/vList2"/>
    <dgm:cxn modelId="{50D6D54D-0962-4B3A-94B5-F6E0929F9D58}" srcId="{84CBED6A-32A5-4B04-B67C-721337A9B58D}" destId="{821208AB-EDFB-4198-8607-01466E7E4DA4}" srcOrd="1" destOrd="0" parTransId="{4628152A-BDCB-455D-B78B-3D77AA82156F}" sibTransId="{8D3DAC3A-EB18-4C8B-BFAA-4F2AA10F23D6}"/>
    <dgm:cxn modelId="{20446D46-B0B9-4CB1-8A57-DE20EE77464C}" type="presOf" srcId="{84CBED6A-32A5-4B04-B67C-721337A9B58D}" destId="{712739D0-D0D9-4624-9C89-4D4F750C261A}" srcOrd="0" destOrd="0" presId="urn:microsoft.com/office/officeart/2005/8/layout/vList2"/>
    <dgm:cxn modelId="{E0E93EB4-158C-4FB5-B3E4-C1A7BA49ACFF}" type="presParOf" srcId="{712739D0-D0D9-4624-9C89-4D4F750C261A}" destId="{0AB5085E-9ADA-47D0-9C1E-98981F40F79B}" srcOrd="0" destOrd="0" presId="urn:microsoft.com/office/officeart/2005/8/layout/vList2"/>
    <dgm:cxn modelId="{435DBE6E-7FDB-48DF-9BFA-18EAE3D15C8C}" type="presParOf" srcId="{712739D0-D0D9-4624-9C89-4D4F750C261A}" destId="{53654022-F9F0-4D6B-BBC0-6F6DB8AE8C7F}" srcOrd="1" destOrd="0" presId="urn:microsoft.com/office/officeart/2005/8/layout/vList2"/>
    <dgm:cxn modelId="{C64C0DDC-8A73-4224-B863-C47B1B4BF098}" type="presParOf" srcId="{712739D0-D0D9-4624-9C89-4D4F750C261A}" destId="{B46343CD-9545-4CE7-958B-E5591AB24A41}" srcOrd="2" destOrd="0" presId="urn:microsoft.com/office/officeart/2005/8/layout/vList2"/>
    <dgm:cxn modelId="{A307D1B2-4703-4F94-9655-EC011CE2ABF6}" type="presParOf" srcId="{712739D0-D0D9-4624-9C89-4D4F750C261A}" destId="{5F9F7E5E-3C1D-490C-8E00-FCC654A825BC}" srcOrd="3" destOrd="0" presId="urn:microsoft.com/office/officeart/2005/8/layout/vList2"/>
    <dgm:cxn modelId="{A0F12003-4095-4F38-8029-DBC5F8E306D3}" type="presParOf" srcId="{712739D0-D0D9-4624-9C89-4D4F750C261A}" destId="{AD1EC6CB-AD2D-4B9A-B7D7-0422CCD9E60E}" srcOrd="4" destOrd="0" presId="urn:microsoft.com/office/officeart/2005/8/layout/vList2"/>
    <dgm:cxn modelId="{7D613ECE-1DB7-4C68-B069-B1DD2C4DD9EB}" type="presParOf" srcId="{712739D0-D0D9-4624-9C89-4D4F750C261A}" destId="{D19F1AA0-99BB-4B6C-8EF4-3F85391F696E}" srcOrd="5" destOrd="0" presId="urn:microsoft.com/office/officeart/2005/8/layout/vList2"/>
    <dgm:cxn modelId="{AE1C55A5-FBDC-4B11-9DE4-F5D24E27231B}" type="presParOf" srcId="{712739D0-D0D9-4624-9C89-4D4F750C261A}" destId="{B1C89001-46C0-4DAD-92FB-9C4992649C06}" srcOrd="6" destOrd="0" presId="urn:microsoft.com/office/officeart/2005/8/layout/vList2"/>
    <dgm:cxn modelId="{D508ABBA-4557-483E-BF06-F7BE157C314E}" type="presParOf" srcId="{712739D0-D0D9-4624-9C89-4D4F750C261A}" destId="{280500E8-5A8F-4090-B551-280C9C88C41D}" srcOrd="7" destOrd="0" presId="urn:microsoft.com/office/officeart/2005/8/layout/vList2"/>
    <dgm:cxn modelId="{C2083B6C-3C5D-482A-8FB1-1FDEC220420F}" type="presParOf" srcId="{712739D0-D0D9-4624-9C89-4D4F750C261A}" destId="{9A12A3F6-AA7A-4D7D-851B-A7950928D5E4}" srcOrd="8" destOrd="0" presId="urn:microsoft.com/office/officeart/2005/8/layout/vList2"/>
    <dgm:cxn modelId="{0F817161-8771-437E-B2B6-DB625D660A10}" type="presParOf" srcId="{712739D0-D0D9-4624-9C89-4D4F750C261A}" destId="{3625B020-F312-4525-8FA7-B022C0EC35B9}" srcOrd="9" destOrd="0" presId="urn:microsoft.com/office/officeart/2005/8/layout/vList2"/>
    <dgm:cxn modelId="{17733010-74B7-4E08-AF33-381646370059}" type="presParOf" srcId="{712739D0-D0D9-4624-9C89-4D4F750C261A}" destId="{B5F953EA-043F-469F-992C-CFE65EF66A24}" srcOrd="10" destOrd="0" presId="urn:microsoft.com/office/officeart/2005/8/layout/vList2"/>
    <dgm:cxn modelId="{D9596F84-0FC6-4D23-9311-8C42141782E5}" type="presParOf" srcId="{712739D0-D0D9-4624-9C89-4D4F750C261A}" destId="{4E17E3AF-B295-4436-8E4D-2FFBB2974013}" srcOrd="11" destOrd="0" presId="urn:microsoft.com/office/officeart/2005/8/layout/vList2"/>
    <dgm:cxn modelId="{2AFBA325-FC80-4041-A965-675EE3A6B12C}" type="presParOf" srcId="{712739D0-D0D9-4624-9C89-4D4F750C261A}" destId="{8DAC9F2E-C26E-4590-B54F-07BBEF3CD547}" srcOrd="12" destOrd="0" presId="urn:microsoft.com/office/officeart/2005/8/layout/vList2"/>
    <dgm:cxn modelId="{6322E134-D385-4EE9-8F54-09398674E930}" type="presParOf" srcId="{712739D0-D0D9-4624-9C89-4D4F750C261A}" destId="{F401FA64-B49C-468D-AE78-9F6433B21E23}" srcOrd="13" destOrd="0" presId="urn:microsoft.com/office/officeart/2005/8/layout/vList2"/>
    <dgm:cxn modelId="{F79E9129-DF9F-4834-A401-AA4FF0F4CCCE}" type="presParOf" srcId="{712739D0-D0D9-4624-9C89-4D4F750C261A}" destId="{5F66044E-5A5B-4A5D-9E63-67AE57BBEF18}" srcOrd="14" destOrd="0" presId="urn:microsoft.com/office/officeart/2005/8/layout/vList2"/>
    <dgm:cxn modelId="{0DCD0939-1539-4C77-A149-1BDDEC07EC4B}" type="presParOf" srcId="{712739D0-D0D9-4624-9C89-4D4F750C261A}" destId="{E9FBBD0D-9F0E-471E-90CB-E7F7531D56AD}" srcOrd="15" destOrd="0" presId="urn:microsoft.com/office/officeart/2005/8/layout/vList2"/>
    <dgm:cxn modelId="{059402D1-23C9-42F2-B004-06622633DE37}" type="presParOf" srcId="{712739D0-D0D9-4624-9C89-4D4F750C261A}" destId="{87E49E3B-2E15-442E-9912-A863B39BC47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BED6A-32A5-4B04-B67C-721337A9B58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9BEB12EF-1AAD-4C1F-992E-AF3A0EF4BC4B}">
      <dgm:prSet phldrT="[ข้อความ]"/>
      <dgm:spPr/>
      <dgm:t>
        <a:bodyPr/>
        <a:lstStyle/>
        <a:p>
          <a:pPr algn="ctr"/>
          <a:r>
            <a:rPr lang="th-TH" dirty="0" smtClean="0"/>
            <a:t>1. การมีส่วนร่วม (</a:t>
          </a:r>
          <a:r>
            <a:rPr lang="en-US" dirty="0" smtClean="0"/>
            <a:t>Participation) </a:t>
          </a:r>
          <a:endParaRPr lang="th-TH" dirty="0"/>
        </a:p>
      </dgm:t>
    </dgm:pt>
    <dgm:pt modelId="{FD18CA8D-E1AE-4100-96B4-CFF8DF34125F}" type="parTrans" cxnId="{9B709C03-8FA8-4814-B834-A6024B94D87B}">
      <dgm:prSet/>
      <dgm:spPr/>
      <dgm:t>
        <a:bodyPr/>
        <a:lstStyle/>
        <a:p>
          <a:pPr algn="ctr"/>
          <a:endParaRPr lang="th-TH"/>
        </a:p>
      </dgm:t>
    </dgm:pt>
    <dgm:pt modelId="{546123F9-818D-4CA1-85B3-D2804D08706C}" type="sibTrans" cxnId="{9B709C03-8FA8-4814-B834-A6024B94D87B}">
      <dgm:prSet/>
      <dgm:spPr/>
      <dgm:t>
        <a:bodyPr/>
        <a:lstStyle/>
        <a:p>
          <a:pPr algn="ctr"/>
          <a:endParaRPr lang="th-TH"/>
        </a:p>
      </dgm:t>
    </dgm:pt>
    <dgm:pt modelId="{821208AB-EDFB-4198-8607-01466E7E4DA4}">
      <dgm:prSet phldrT="[ข้อความ]"/>
      <dgm:spPr/>
      <dgm:t>
        <a:bodyPr/>
        <a:lstStyle/>
        <a:p>
          <a:pPr algn="ctr"/>
          <a:r>
            <a:rPr lang="th-TH" dirty="0" smtClean="0"/>
            <a:t>2. นิติธรรม (</a:t>
          </a:r>
          <a:r>
            <a:rPr lang="en-US" dirty="0" smtClean="0"/>
            <a:t>Rule of Law) </a:t>
          </a:r>
          <a:endParaRPr lang="th-TH" dirty="0"/>
        </a:p>
      </dgm:t>
    </dgm:pt>
    <dgm:pt modelId="{4628152A-BDCB-455D-B78B-3D77AA82156F}" type="parTrans" cxnId="{50D6D54D-0962-4B3A-94B5-F6E0929F9D58}">
      <dgm:prSet/>
      <dgm:spPr/>
      <dgm:t>
        <a:bodyPr/>
        <a:lstStyle/>
        <a:p>
          <a:pPr algn="ctr"/>
          <a:endParaRPr lang="th-TH"/>
        </a:p>
      </dgm:t>
    </dgm:pt>
    <dgm:pt modelId="{8D3DAC3A-EB18-4C8B-BFAA-4F2AA10F23D6}" type="sibTrans" cxnId="{50D6D54D-0962-4B3A-94B5-F6E0929F9D58}">
      <dgm:prSet/>
      <dgm:spPr/>
      <dgm:t>
        <a:bodyPr/>
        <a:lstStyle/>
        <a:p>
          <a:pPr algn="ctr"/>
          <a:endParaRPr lang="th-TH"/>
        </a:p>
      </dgm:t>
    </dgm:pt>
    <dgm:pt modelId="{463BF7C8-6989-4818-9D81-E0591DC446A0}">
      <dgm:prSet phldrT="[ข้อความ]"/>
      <dgm:spPr/>
      <dgm:t>
        <a:bodyPr/>
        <a:lstStyle/>
        <a:p>
          <a:pPr algn="ctr"/>
          <a:r>
            <a:rPr lang="th-TH" dirty="0" smtClean="0"/>
            <a:t>3. ความโปร่งใส (</a:t>
          </a:r>
          <a:r>
            <a:rPr lang="en-US" dirty="0" smtClean="0"/>
            <a:t>Transparency)</a:t>
          </a:r>
          <a:endParaRPr lang="th-TH" dirty="0"/>
        </a:p>
      </dgm:t>
    </dgm:pt>
    <dgm:pt modelId="{D6751A5B-39B1-40DE-B0FA-799B88A1BB98}" type="parTrans" cxnId="{2B154747-1735-4AA3-8246-2E8246DAF81C}">
      <dgm:prSet/>
      <dgm:spPr/>
      <dgm:t>
        <a:bodyPr/>
        <a:lstStyle/>
        <a:p>
          <a:pPr algn="ctr"/>
          <a:endParaRPr lang="th-TH"/>
        </a:p>
      </dgm:t>
    </dgm:pt>
    <dgm:pt modelId="{0F6A2549-6412-42E8-89FE-C6125F54EEDF}" type="sibTrans" cxnId="{2B154747-1735-4AA3-8246-2E8246DAF81C}">
      <dgm:prSet/>
      <dgm:spPr/>
      <dgm:t>
        <a:bodyPr/>
        <a:lstStyle/>
        <a:p>
          <a:pPr algn="ctr"/>
          <a:endParaRPr lang="th-TH"/>
        </a:p>
      </dgm:t>
    </dgm:pt>
    <dgm:pt modelId="{7E26C528-519A-4978-99BA-CAAB5D49492B}">
      <dgm:prSet phldrT="[ข้อความ]"/>
      <dgm:spPr/>
      <dgm:t>
        <a:bodyPr/>
        <a:lstStyle/>
        <a:p>
          <a:pPr algn="ctr"/>
          <a:r>
            <a:rPr lang="th-TH" dirty="0" smtClean="0"/>
            <a:t>4. การตอบสนอง (</a:t>
          </a:r>
          <a:r>
            <a:rPr lang="en-US" dirty="0" smtClean="0"/>
            <a:t>Responsiveness) </a:t>
          </a:r>
          <a:endParaRPr lang="th-TH" dirty="0"/>
        </a:p>
      </dgm:t>
    </dgm:pt>
    <dgm:pt modelId="{9C567ACA-C89C-4BEB-82DC-B3E717EE6C08}" type="parTrans" cxnId="{23D3AF08-2A6E-4CBE-9446-752E4CD8C9C4}">
      <dgm:prSet/>
      <dgm:spPr/>
      <dgm:t>
        <a:bodyPr/>
        <a:lstStyle/>
        <a:p>
          <a:pPr algn="ctr"/>
          <a:endParaRPr lang="th-TH"/>
        </a:p>
      </dgm:t>
    </dgm:pt>
    <dgm:pt modelId="{8D423B56-C233-474E-8F70-A5811F43E290}" type="sibTrans" cxnId="{23D3AF08-2A6E-4CBE-9446-752E4CD8C9C4}">
      <dgm:prSet/>
      <dgm:spPr/>
      <dgm:t>
        <a:bodyPr/>
        <a:lstStyle/>
        <a:p>
          <a:pPr algn="ctr"/>
          <a:endParaRPr lang="th-TH"/>
        </a:p>
      </dgm:t>
    </dgm:pt>
    <dgm:pt modelId="{02F1BD83-D6BC-4C43-BEA3-A8D468E9F252}">
      <dgm:prSet/>
      <dgm:spPr/>
      <dgm:t>
        <a:bodyPr/>
        <a:lstStyle/>
        <a:p>
          <a:pPr algn="ctr"/>
          <a:r>
            <a:rPr lang="th-TH" dirty="0" smtClean="0"/>
            <a:t>5. การมุ่งเน้นฉันทามติ (</a:t>
          </a:r>
          <a:r>
            <a:rPr lang="en-US" dirty="0" smtClean="0"/>
            <a:t>Consensus-Oriented) </a:t>
          </a:r>
          <a:endParaRPr lang="th-TH" dirty="0"/>
        </a:p>
      </dgm:t>
    </dgm:pt>
    <dgm:pt modelId="{3BFC14FC-890A-4816-9FA7-58E434F1D954}" type="parTrans" cxnId="{8162E2A4-C07E-4672-9F18-A34B9ADB56AF}">
      <dgm:prSet/>
      <dgm:spPr/>
      <dgm:t>
        <a:bodyPr/>
        <a:lstStyle/>
        <a:p>
          <a:pPr algn="ctr"/>
          <a:endParaRPr lang="th-TH"/>
        </a:p>
      </dgm:t>
    </dgm:pt>
    <dgm:pt modelId="{CF3ED5E6-1BB2-4660-9819-D029503483A2}" type="sibTrans" cxnId="{8162E2A4-C07E-4672-9F18-A34B9ADB56AF}">
      <dgm:prSet/>
      <dgm:spPr/>
      <dgm:t>
        <a:bodyPr/>
        <a:lstStyle/>
        <a:p>
          <a:pPr algn="ctr"/>
          <a:endParaRPr lang="th-TH"/>
        </a:p>
      </dgm:t>
    </dgm:pt>
    <dgm:pt modelId="{964764B1-8A33-404F-B0AC-9FC4A92240F6}">
      <dgm:prSet custT="1"/>
      <dgm:spPr/>
      <dgm:t>
        <a:bodyPr/>
        <a:lstStyle/>
        <a:p>
          <a:pPr algn="ctr"/>
          <a:r>
            <a:rPr lang="th-TH" sz="1400" dirty="0" smtClean="0"/>
            <a:t> </a:t>
          </a:r>
          <a:r>
            <a:rPr lang="en-US" sz="1600" dirty="0" smtClean="0"/>
            <a:t>6</a:t>
          </a:r>
          <a:r>
            <a:rPr lang="th-TH" sz="2400" dirty="0" smtClean="0"/>
            <a:t>. ความเสมอภาค/ความเที่ยงธรรม (</a:t>
          </a:r>
          <a:r>
            <a:rPr lang="en-US" sz="2400" dirty="0" smtClean="0"/>
            <a:t>Equity)</a:t>
          </a:r>
          <a:endParaRPr lang="th-TH" sz="2000" dirty="0"/>
        </a:p>
      </dgm:t>
    </dgm:pt>
    <dgm:pt modelId="{A8BC9891-5CC5-402B-BDAB-478AF2BBCD29}" type="parTrans" cxnId="{42333F30-189E-4A20-9518-6FFC99E23844}">
      <dgm:prSet/>
      <dgm:spPr/>
      <dgm:t>
        <a:bodyPr/>
        <a:lstStyle/>
        <a:p>
          <a:pPr algn="ctr"/>
          <a:endParaRPr lang="th-TH"/>
        </a:p>
      </dgm:t>
    </dgm:pt>
    <dgm:pt modelId="{5792A5A1-0158-4A8B-B5E7-ED4BBA37C9D8}" type="sibTrans" cxnId="{42333F30-189E-4A20-9518-6FFC99E23844}">
      <dgm:prSet/>
      <dgm:spPr/>
      <dgm:t>
        <a:bodyPr/>
        <a:lstStyle/>
        <a:p>
          <a:pPr algn="ctr"/>
          <a:endParaRPr lang="th-TH"/>
        </a:p>
      </dgm:t>
    </dgm:pt>
    <dgm:pt modelId="{5226BC3C-5DC3-4DDC-B33B-4BDE44D8D084}">
      <dgm:prSet/>
      <dgm:spPr/>
      <dgm:t>
        <a:bodyPr/>
        <a:lstStyle/>
        <a:p>
          <a:pPr algn="ctr"/>
          <a:r>
            <a:rPr lang="th-TH" dirty="0" smtClean="0"/>
            <a:t>7.  ประสิทธิภาพและประสิทธิผล (</a:t>
          </a:r>
          <a:r>
            <a:rPr lang="en-US" dirty="0" smtClean="0"/>
            <a:t>Efficiency and Effectiveness) </a:t>
          </a:r>
          <a:endParaRPr lang="th-TH" dirty="0"/>
        </a:p>
      </dgm:t>
    </dgm:pt>
    <dgm:pt modelId="{75C21D9C-176C-4BEE-AC42-40F0E537D531}" type="parTrans" cxnId="{50F06616-1B53-45DF-924E-412DEE3B735A}">
      <dgm:prSet/>
      <dgm:spPr/>
      <dgm:t>
        <a:bodyPr/>
        <a:lstStyle/>
        <a:p>
          <a:pPr algn="ctr"/>
          <a:endParaRPr lang="th-TH"/>
        </a:p>
      </dgm:t>
    </dgm:pt>
    <dgm:pt modelId="{67897B69-30AC-480F-AAB5-196A454FECA8}" type="sibTrans" cxnId="{50F06616-1B53-45DF-924E-412DEE3B735A}">
      <dgm:prSet/>
      <dgm:spPr/>
      <dgm:t>
        <a:bodyPr/>
        <a:lstStyle/>
        <a:p>
          <a:pPr algn="ctr"/>
          <a:endParaRPr lang="th-TH"/>
        </a:p>
      </dgm:t>
    </dgm:pt>
    <dgm:pt modelId="{D90A3768-C6D1-440A-A821-123A491013FA}">
      <dgm:prSet/>
      <dgm:spPr/>
      <dgm:t>
        <a:bodyPr/>
        <a:lstStyle/>
        <a:p>
          <a:pPr algn="ctr"/>
          <a:r>
            <a:rPr lang="th-TH" dirty="0" smtClean="0"/>
            <a:t>8. ภาระรับผิดชอบ (</a:t>
          </a:r>
          <a:r>
            <a:rPr lang="en-US" dirty="0" smtClean="0"/>
            <a:t>Accountability)</a:t>
          </a:r>
          <a:endParaRPr lang="th-TH" dirty="0"/>
        </a:p>
      </dgm:t>
    </dgm:pt>
    <dgm:pt modelId="{495CD694-14FD-46E1-806E-29C6067FFC22}" type="parTrans" cxnId="{57EF88B0-22DA-4A3B-B1E7-8BCBA7B900F9}">
      <dgm:prSet/>
      <dgm:spPr/>
      <dgm:t>
        <a:bodyPr/>
        <a:lstStyle/>
        <a:p>
          <a:pPr algn="ctr"/>
          <a:endParaRPr lang="th-TH"/>
        </a:p>
      </dgm:t>
    </dgm:pt>
    <dgm:pt modelId="{081C55F5-6ADD-48DA-83AF-7766E98F9624}" type="sibTrans" cxnId="{57EF88B0-22DA-4A3B-B1E7-8BCBA7B900F9}">
      <dgm:prSet/>
      <dgm:spPr/>
      <dgm:t>
        <a:bodyPr/>
        <a:lstStyle/>
        <a:p>
          <a:pPr algn="ctr"/>
          <a:endParaRPr lang="th-TH"/>
        </a:p>
      </dgm:t>
    </dgm:pt>
    <dgm:pt modelId="{712739D0-D0D9-4624-9C89-4D4F750C261A}" type="pres">
      <dgm:prSet presAssocID="{84CBED6A-32A5-4B04-B67C-721337A9B5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AB5085E-9ADA-47D0-9C1E-98981F40F79B}" type="pres">
      <dgm:prSet presAssocID="{9BEB12EF-1AAD-4C1F-992E-AF3A0EF4BC4B}" presName="parentText" presStyleLbl="node1" presStyleIdx="0" presStyleCnt="8" custLinFactNeighborX="-46907" custLinFactNeighborY="6451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3654022-F9F0-4D6B-BBC0-6F6DB8AE8C7F}" type="pres">
      <dgm:prSet presAssocID="{546123F9-818D-4CA1-85B3-D2804D08706C}" presName="spacer" presStyleCnt="0"/>
      <dgm:spPr/>
    </dgm:pt>
    <dgm:pt modelId="{B46343CD-9545-4CE7-958B-E5591AB24A41}" type="pres">
      <dgm:prSet presAssocID="{821208AB-EDFB-4198-8607-01466E7E4DA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F9F7E5E-3C1D-490C-8E00-FCC654A825BC}" type="pres">
      <dgm:prSet presAssocID="{8D3DAC3A-EB18-4C8B-BFAA-4F2AA10F23D6}" presName="spacer" presStyleCnt="0"/>
      <dgm:spPr/>
    </dgm:pt>
    <dgm:pt modelId="{AD1EC6CB-AD2D-4B9A-B7D7-0422CCD9E60E}" type="pres">
      <dgm:prSet presAssocID="{463BF7C8-6989-4818-9D81-E0591DC446A0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19F1AA0-99BB-4B6C-8EF4-3F85391F696E}" type="pres">
      <dgm:prSet presAssocID="{0F6A2549-6412-42E8-89FE-C6125F54EEDF}" presName="spacer" presStyleCnt="0"/>
      <dgm:spPr/>
    </dgm:pt>
    <dgm:pt modelId="{B1C89001-46C0-4DAD-92FB-9C4992649C06}" type="pres">
      <dgm:prSet presAssocID="{7E26C528-519A-4978-99BA-CAAB5D49492B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80500E8-5A8F-4090-B551-280C9C88C41D}" type="pres">
      <dgm:prSet presAssocID="{8D423B56-C233-474E-8F70-A5811F43E290}" presName="spacer" presStyleCnt="0"/>
      <dgm:spPr/>
    </dgm:pt>
    <dgm:pt modelId="{9A12A3F6-AA7A-4D7D-851B-A7950928D5E4}" type="pres">
      <dgm:prSet presAssocID="{02F1BD83-D6BC-4C43-BEA3-A8D468E9F252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625B020-F312-4525-8FA7-B022C0EC35B9}" type="pres">
      <dgm:prSet presAssocID="{CF3ED5E6-1BB2-4660-9819-D029503483A2}" presName="spacer" presStyleCnt="0"/>
      <dgm:spPr/>
    </dgm:pt>
    <dgm:pt modelId="{B5F953EA-043F-469F-992C-CFE65EF66A24}" type="pres">
      <dgm:prSet presAssocID="{964764B1-8A33-404F-B0AC-9FC4A92240F6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E17E3AF-B295-4436-8E4D-2FFBB2974013}" type="pres">
      <dgm:prSet presAssocID="{5792A5A1-0158-4A8B-B5E7-ED4BBA37C9D8}" presName="spacer" presStyleCnt="0"/>
      <dgm:spPr/>
    </dgm:pt>
    <dgm:pt modelId="{8DAC9F2E-C26E-4590-B54F-07BBEF3CD547}" type="pres">
      <dgm:prSet presAssocID="{5226BC3C-5DC3-4DDC-B33B-4BDE44D8D084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401FA64-B49C-468D-AE78-9F6433B21E23}" type="pres">
      <dgm:prSet presAssocID="{67897B69-30AC-480F-AAB5-196A454FECA8}" presName="spacer" presStyleCnt="0"/>
      <dgm:spPr/>
    </dgm:pt>
    <dgm:pt modelId="{5F66044E-5A5B-4A5D-9E63-67AE57BBEF18}" type="pres">
      <dgm:prSet presAssocID="{D90A3768-C6D1-440A-A821-123A491013F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FAC0186-E9D4-4B25-A713-B1249258DE8E}" type="presOf" srcId="{D90A3768-C6D1-440A-A821-123A491013FA}" destId="{5F66044E-5A5B-4A5D-9E63-67AE57BBEF18}" srcOrd="0" destOrd="0" presId="urn:microsoft.com/office/officeart/2005/8/layout/vList2"/>
    <dgm:cxn modelId="{683DE7F4-2C27-4AC3-AE83-9558C7064983}" type="presOf" srcId="{84CBED6A-32A5-4B04-B67C-721337A9B58D}" destId="{712739D0-D0D9-4624-9C89-4D4F750C261A}" srcOrd="0" destOrd="0" presId="urn:microsoft.com/office/officeart/2005/8/layout/vList2"/>
    <dgm:cxn modelId="{8162E2A4-C07E-4672-9F18-A34B9ADB56AF}" srcId="{84CBED6A-32A5-4B04-B67C-721337A9B58D}" destId="{02F1BD83-D6BC-4C43-BEA3-A8D468E9F252}" srcOrd="4" destOrd="0" parTransId="{3BFC14FC-890A-4816-9FA7-58E434F1D954}" sibTransId="{CF3ED5E6-1BB2-4660-9819-D029503483A2}"/>
    <dgm:cxn modelId="{77B076D9-6AA2-4C09-81AE-9A67FF35F9E7}" type="presOf" srcId="{964764B1-8A33-404F-B0AC-9FC4A92240F6}" destId="{B5F953EA-043F-469F-992C-CFE65EF66A24}" srcOrd="0" destOrd="0" presId="urn:microsoft.com/office/officeart/2005/8/layout/vList2"/>
    <dgm:cxn modelId="{42333F30-189E-4A20-9518-6FFC99E23844}" srcId="{84CBED6A-32A5-4B04-B67C-721337A9B58D}" destId="{964764B1-8A33-404F-B0AC-9FC4A92240F6}" srcOrd="5" destOrd="0" parTransId="{A8BC9891-5CC5-402B-BDAB-478AF2BBCD29}" sibTransId="{5792A5A1-0158-4A8B-B5E7-ED4BBA37C9D8}"/>
    <dgm:cxn modelId="{39E88515-3508-4980-800F-C875A9E36AC6}" type="presOf" srcId="{5226BC3C-5DC3-4DDC-B33B-4BDE44D8D084}" destId="{8DAC9F2E-C26E-4590-B54F-07BBEF3CD547}" srcOrd="0" destOrd="0" presId="urn:microsoft.com/office/officeart/2005/8/layout/vList2"/>
    <dgm:cxn modelId="{9BFB6639-30E3-4059-AB5E-5C7E2E1F163E}" type="presOf" srcId="{463BF7C8-6989-4818-9D81-E0591DC446A0}" destId="{AD1EC6CB-AD2D-4B9A-B7D7-0422CCD9E60E}" srcOrd="0" destOrd="0" presId="urn:microsoft.com/office/officeart/2005/8/layout/vList2"/>
    <dgm:cxn modelId="{23D3AF08-2A6E-4CBE-9446-752E4CD8C9C4}" srcId="{84CBED6A-32A5-4B04-B67C-721337A9B58D}" destId="{7E26C528-519A-4978-99BA-CAAB5D49492B}" srcOrd="3" destOrd="0" parTransId="{9C567ACA-C89C-4BEB-82DC-B3E717EE6C08}" sibTransId="{8D423B56-C233-474E-8F70-A5811F43E290}"/>
    <dgm:cxn modelId="{3D7BEE33-0977-4160-88C3-73DA104AF719}" type="presOf" srcId="{9BEB12EF-1AAD-4C1F-992E-AF3A0EF4BC4B}" destId="{0AB5085E-9ADA-47D0-9C1E-98981F40F79B}" srcOrd="0" destOrd="0" presId="urn:microsoft.com/office/officeart/2005/8/layout/vList2"/>
    <dgm:cxn modelId="{50F06616-1B53-45DF-924E-412DEE3B735A}" srcId="{84CBED6A-32A5-4B04-B67C-721337A9B58D}" destId="{5226BC3C-5DC3-4DDC-B33B-4BDE44D8D084}" srcOrd="6" destOrd="0" parTransId="{75C21D9C-176C-4BEE-AC42-40F0E537D531}" sibTransId="{67897B69-30AC-480F-AAB5-196A454FECA8}"/>
    <dgm:cxn modelId="{19AEBB7B-87F5-4C96-B198-8CD8936D238B}" type="presOf" srcId="{821208AB-EDFB-4198-8607-01466E7E4DA4}" destId="{B46343CD-9545-4CE7-958B-E5591AB24A41}" srcOrd="0" destOrd="0" presId="urn:microsoft.com/office/officeart/2005/8/layout/vList2"/>
    <dgm:cxn modelId="{247D1C21-133D-41C9-878B-9E3E0B704232}" type="presOf" srcId="{7E26C528-519A-4978-99BA-CAAB5D49492B}" destId="{B1C89001-46C0-4DAD-92FB-9C4992649C06}" srcOrd="0" destOrd="0" presId="urn:microsoft.com/office/officeart/2005/8/layout/vList2"/>
    <dgm:cxn modelId="{9B709C03-8FA8-4814-B834-A6024B94D87B}" srcId="{84CBED6A-32A5-4B04-B67C-721337A9B58D}" destId="{9BEB12EF-1AAD-4C1F-992E-AF3A0EF4BC4B}" srcOrd="0" destOrd="0" parTransId="{FD18CA8D-E1AE-4100-96B4-CFF8DF34125F}" sibTransId="{546123F9-818D-4CA1-85B3-D2804D08706C}"/>
    <dgm:cxn modelId="{57EF88B0-22DA-4A3B-B1E7-8BCBA7B900F9}" srcId="{84CBED6A-32A5-4B04-B67C-721337A9B58D}" destId="{D90A3768-C6D1-440A-A821-123A491013FA}" srcOrd="7" destOrd="0" parTransId="{495CD694-14FD-46E1-806E-29C6067FFC22}" sibTransId="{081C55F5-6ADD-48DA-83AF-7766E98F9624}"/>
    <dgm:cxn modelId="{2B154747-1735-4AA3-8246-2E8246DAF81C}" srcId="{84CBED6A-32A5-4B04-B67C-721337A9B58D}" destId="{463BF7C8-6989-4818-9D81-E0591DC446A0}" srcOrd="2" destOrd="0" parTransId="{D6751A5B-39B1-40DE-B0FA-799B88A1BB98}" sibTransId="{0F6A2549-6412-42E8-89FE-C6125F54EEDF}"/>
    <dgm:cxn modelId="{50D6D54D-0962-4B3A-94B5-F6E0929F9D58}" srcId="{84CBED6A-32A5-4B04-B67C-721337A9B58D}" destId="{821208AB-EDFB-4198-8607-01466E7E4DA4}" srcOrd="1" destOrd="0" parTransId="{4628152A-BDCB-455D-B78B-3D77AA82156F}" sibTransId="{8D3DAC3A-EB18-4C8B-BFAA-4F2AA10F23D6}"/>
    <dgm:cxn modelId="{39347864-3F81-4B6C-9BE3-F16662DA1E69}" type="presOf" srcId="{02F1BD83-D6BC-4C43-BEA3-A8D468E9F252}" destId="{9A12A3F6-AA7A-4D7D-851B-A7950928D5E4}" srcOrd="0" destOrd="0" presId="urn:microsoft.com/office/officeart/2005/8/layout/vList2"/>
    <dgm:cxn modelId="{A9485147-FCF7-49C8-9500-BC6F68455A9A}" type="presParOf" srcId="{712739D0-D0D9-4624-9C89-4D4F750C261A}" destId="{0AB5085E-9ADA-47D0-9C1E-98981F40F79B}" srcOrd="0" destOrd="0" presId="urn:microsoft.com/office/officeart/2005/8/layout/vList2"/>
    <dgm:cxn modelId="{57BB6803-3A6E-4028-BC27-F2183216AB2D}" type="presParOf" srcId="{712739D0-D0D9-4624-9C89-4D4F750C261A}" destId="{53654022-F9F0-4D6B-BBC0-6F6DB8AE8C7F}" srcOrd="1" destOrd="0" presId="urn:microsoft.com/office/officeart/2005/8/layout/vList2"/>
    <dgm:cxn modelId="{22ED7D5B-6C5B-4DED-8E78-4A7ED1D27C6B}" type="presParOf" srcId="{712739D0-D0D9-4624-9C89-4D4F750C261A}" destId="{B46343CD-9545-4CE7-958B-E5591AB24A41}" srcOrd="2" destOrd="0" presId="urn:microsoft.com/office/officeart/2005/8/layout/vList2"/>
    <dgm:cxn modelId="{06F3A2AA-7111-4406-B974-40126EF9D095}" type="presParOf" srcId="{712739D0-D0D9-4624-9C89-4D4F750C261A}" destId="{5F9F7E5E-3C1D-490C-8E00-FCC654A825BC}" srcOrd="3" destOrd="0" presId="urn:microsoft.com/office/officeart/2005/8/layout/vList2"/>
    <dgm:cxn modelId="{F9F0A7E5-88E5-4BBF-87C4-F319291739C2}" type="presParOf" srcId="{712739D0-D0D9-4624-9C89-4D4F750C261A}" destId="{AD1EC6CB-AD2D-4B9A-B7D7-0422CCD9E60E}" srcOrd="4" destOrd="0" presId="urn:microsoft.com/office/officeart/2005/8/layout/vList2"/>
    <dgm:cxn modelId="{FC3F87D1-9F74-4ADD-AFEE-AD8397025495}" type="presParOf" srcId="{712739D0-D0D9-4624-9C89-4D4F750C261A}" destId="{D19F1AA0-99BB-4B6C-8EF4-3F85391F696E}" srcOrd="5" destOrd="0" presId="urn:microsoft.com/office/officeart/2005/8/layout/vList2"/>
    <dgm:cxn modelId="{EE10235F-F913-45FB-AB85-7602F2ED94C9}" type="presParOf" srcId="{712739D0-D0D9-4624-9C89-4D4F750C261A}" destId="{B1C89001-46C0-4DAD-92FB-9C4992649C06}" srcOrd="6" destOrd="0" presId="urn:microsoft.com/office/officeart/2005/8/layout/vList2"/>
    <dgm:cxn modelId="{AF519E7A-55BB-4F63-9E03-C0FB24E28EA7}" type="presParOf" srcId="{712739D0-D0D9-4624-9C89-4D4F750C261A}" destId="{280500E8-5A8F-4090-B551-280C9C88C41D}" srcOrd="7" destOrd="0" presId="urn:microsoft.com/office/officeart/2005/8/layout/vList2"/>
    <dgm:cxn modelId="{CE449404-A694-4C18-B781-DB7103E4C9CA}" type="presParOf" srcId="{712739D0-D0D9-4624-9C89-4D4F750C261A}" destId="{9A12A3F6-AA7A-4D7D-851B-A7950928D5E4}" srcOrd="8" destOrd="0" presId="urn:microsoft.com/office/officeart/2005/8/layout/vList2"/>
    <dgm:cxn modelId="{1A8C2B15-F238-4A77-9257-058EA814E99B}" type="presParOf" srcId="{712739D0-D0D9-4624-9C89-4D4F750C261A}" destId="{3625B020-F312-4525-8FA7-B022C0EC35B9}" srcOrd="9" destOrd="0" presId="urn:microsoft.com/office/officeart/2005/8/layout/vList2"/>
    <dgm:cxn modelId="{81A04889-D86E-48FA-94E1-019419C703EF}" type="presParOf" srcId="{712739D0-D0D9-4624-9C89-4D4F750C261A}" destId="{B5F953EA-043F-469F-992C-CFE65EF66A24}" srcOrd="10" destOrd="0" presId="urn:microsoft.com/office/officeart/2005/8/layout/vList2"/>
    <dgm:cxn modelId="{3B84D6E4-6EA7-4B27-A687-F3391D811E4D}" type="presParOf" srcId="{712739D0-D0D9-4624-9C89-4D4F750C261A}" destId="{4E17E3AF-B295-4436-8E4D-2FFBB2974013}" srcOrd="11" destOrd="0" presId="urn:microsoft.com/office/officeart/2005/8/layout/vList2"/>
    <dgm:cxn modelId="{044BD3B6-4C18-40D3-80EC-1D27A89FE6C8}" type="presParOf" srcId="{712739D0-D0D9-4624-9C89-4D4F750C261A}" destId="{8DAC9F2E-C26E-4590-B54F-07BBEF3CD547}" srcOrd="12" destOrd="0" presId="urn:microsoft.com/office/officeart/2005/8/layout/vList2"/>
    <dgm:cxn modelId="{B9BA789D-5ED3-4FF5-BCD6-A4EF9D821314}" type="presParOf" srcId="{712739D0-D0D9-4624-9C89-4D4F750C261A}" destId="{F401FA64-B49C-468D-AE78-9F6433B21E23}" srcOrd="13" destOrd="0" presId="urn:microsoft.com/office/officeart/2005/8/layout/vList2"/>
    <dgm:cxn modelId="{38D28BBB-F286-42F5-9548-E6181143E947}" type="presParOf" srcId="{712739D0-D0D9-4624-9C89-4D4F750C261A}" destId="{5F66044E-5A5B-4A5D-9E63-67AE57BBEF1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DA4DD1-89D3-4456-8BA7-80CE59C08593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67980A62-F6BC-403A-89D7-2829596B30A2}">
      <dgm:prSet phldrT="[ข้อความ]"/>
      <dgm:spPr/>
      <dgm:t>
        <a:bodyPr/>
        <a:lstStyle/>
        <a:p>
          <a:r>
            <a:rPr lang="th-TH" smtClean="0"/>
            <a:t>มิติของภาครัฐ</a:t>
          </a:r>
          <a:endParaRPr lang="th-TH"/>
        </a:p>
      </dgm:t>
    </dgm:pt>
    <dgm:pt modelId="{A99D8B6A-DED2-4390-9300-AECCDCD2FA68}" type="parTrans" cxnId="{CA17A9D7-46E2-47E8-A2BC-5E9BE34AA061}">
      <dgm:prSet/>
      <dgm:spPr/>
      <dgm:t>
        <a:bodyPr/>
        <a:lstStyle/>
        <a:p>
          <a:endParaRPr lang="th-TH"/>
        </a:p>
      </dgm:t>
    </dgm:pt>
    <dgm:pt modelId="{3455370F-630E-4E78-9232-6534E08D223A}" type="sibTrans" cxnId="{CA17A9D7-46E2-47E8-A2BC-5E9BE34AA061}">
      <dgm:prSet/>
      <dgm:spPr/>
      <dgm:t>
        <a:bodyPr/>
        <a:lstStyle/>
        <a:p>
          <a:endParaRPr lang="th-TH"/>
        </a:p>
      </dgm:t>
    </dgm:pt>
    <dgm:pt modelId="{D317B52E-19A0-44ED-8C0D-FEEE67687CAE}">
      <dgm:prSet phldrT="[ข้อความ]"/>
      <dgm:spPr/>
      <dgm:t>
        <a:bodyPr/>
        <a:lstStyle/>
        <a:p>
          <a:r>
            <a:rPr lang="th-TH" dirty="0" smtClean="0"/>
            <a:t>มิติภาคประชาชน</a:t>
          </a:r>
          <a:endParaRPr lang="th-TH" dirty="0"/>
        </a:p>
      </dgm:t>
    </dgm:pt>
    <dgm:pt modelId="{55FD9134-0818-43E0-BDEB-88182A0A8AA7}" type="parTrans" cxnId="{F70CA575-DE96-42C2-8B14-C7DDEA1ED141}">
      <dgm:prSet/>
      <dgm:spPr/>
      <dgm:t>
        <a:bodyPr/>
        <a:lstStyle/>
        <a:p>
          <a:endParaRPr lang="th-TH"/>
        </a:p>
      </dgm:t>
    </dgm:pt>
    <dgm:pt modelId="{A4DC439F-2D92-4971-871C-8A24F40ED855}" type="sibTrans" cxnId="{F70CA575-DE96-42C2-8B14-C7DDEA1ED141}">
      <dgm:prSet/>
      <dgm:spPr/>
      <dgm:t>
        <a:bodyPr/>
        <a:lstStyle/>
        <a:p>
          <a:endParaRPr lang="th-TH"/>
        </a:p>
      </dgm:t>
    </dgm:pt>
    <dgm:pt modelId="{EC5EA51C-936A-46E7-AC0F-7820331927FE}">
      <dgm:prSet phldrT="[ข้อความ]"/>
      <dgm:spPr/>
      <dgm:t>
        <a:bodyPr/>
        <a:lstStyle/>
        <a:p>
          <a:r>
            <a:rPr lang="th-TH" dirty="0" smtClean="0"/>
            <a:t>ภาคธุรกิจเอกชน</a:t>
          </a:r>
          <a:endParaRPr lang="th-TH" dirty="0"/>
        </a:p>
      </dgm:t>
    </dgm:pt>
    <dgm:pt modelId="{D2427046-B1FA-4A4F-B4A6-0EDF9A4D0591}" type="parTrans" cxnId="{88B93932-A33D-4A4F-8B7D-0871F609635B}">
      <dgm:prSet/>
      <dgm:spPr/>
      <dgm:t>
        <a:bodyPr/>
        <a:lstStyle/>
        <a:p>
          <a:endParaRPr lang="th-TH"/>
        </a:p>
      </dgm:t>
    </dgm:pt>
    <dgm:pt modelId="{6C1A256C-007F-4E43-B6FF-42D49326AAE2}" type="sibTrans" cxnId="{88B93932-A33D-4A4F-8B7D-0871F609635B}">
      <dgm:prSet/>
      <dgm:spPr/>
      <dgm:t>
        <a:bodyPr/>
        <a:lstStyle/>
        <a:p>
          <a:endParaRPr lang="th-TH"/>
        </a:p>
      </dgm:t>
    </dgm:pt>
    <dgm:pt modelId="{49947ADA-54FD-4D42-B2C9-889D71C28B4D}" type="pres">
      <dgm:prSet presAssocID="{8FDA4DD1-89D3-4456-8BA7-80CE59C08593}" presName="Name0" presStyleCnt="0">
        <dgm:presLayoutVars>
          <dgm:dir/>
          <dgm:resizeHandles val="exact"/>
        </dgm:presLayoutVars>
      </dgm:prSet>
      <dgm:spPr/>
    </dgm:pt>
    <dgm:pt modelId="{B055D4B0-6FE4-447A-B526-F376664BC039}" type="pres">
      <dgm:prSet presAssocID="{67980A62-F6BC-403A-89D7-2829596B30A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66089F6-79B8-4CB8-A5E4-00EA0C95DA81}" type="pres">
      <dgm:prSet presAssocID="{3455370F-630E-4E78-9232-6534E08D223A}" presName="sibTrans" presStyleLbl="sibTrans2D1" presStyleIdx="0" presStyleCnt="2"/>
      <dgm:spPr/>
      <dgm:t>
        <a:bodyPr/>
        <a:lstStyle/>
        <a:p>
          <a:endParaRPr lang="th-TH"/>
        </a:p>
      </dgm:t>
    </dgm:pt>
    <dgm:pt modelId="{8A76C64F-D095-4D1D-B32A-4E78AB9D6A32}" type="pres">
      <dgm:prSet presAssocID="{3455370F-630E-4E78-9232-6534E08D223A}" presName="connectorText" presStyleLbl="sibTrans2D1" presStyleIdx="0" presStyleCnt="2"/>
      <dgm:spPr/>
      <dgm:t>
        <a:bodyPr/>
        <a:lstStyle/>
        <a:p>
          <a:endParaRPr lang="th-TH"/>
        </a:p>
      </dgm:t>
    </dgm:pt>
    <dgm:pt modelId="{4AA377F3-4146-40CF-AB74-56431A53EBAB}" type="pres">
      <dgm:prSet presAssocID="{D317B52E-19A0-44ED-8C0D-FEEE67687CAE}" presName="node" presStyleLbl="node1" presStyleIdx="1" presStyleCnt="3" custLinFactNeighborX="3878" custLinFactNeighborY="-190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0A74D1-6592-4961-B0AB-850A674350C7}" type="pres">
      <dgm:prSet presAssocID="{A4DC439F-2D92-4971-871C-8A24F40ED855}" presName="sibTrans" presStyleLbl="sibTrans2D1" presStyleIdx="1" presStyleCnt="2"/>
      <dgm:spPr/>
      <dgm:t>
        <a:bodyPr/>
        <a:lstStyle/>
        <a:p>
          <a:endParaRPr lang="th-TH"/>
        </a:p>
      </dgm:t>
    </dgm:pt>
    <dgm:pt modelId="{7DAAF1DA-C804-4482-92E5-1B899E07F2FD}" type="pres">
      <dgm:prSet presAssocID="{A4DC439F-2D92-4971-871C-8A24F40ED855}" presName="connectorText" presStyleLbl="sibTrans2D1" presStyleIdx="1" presStyleCnt="2"/>
      <dgm:spPr/>
      <dgm:t>
        <a:bodyPr/>
        <a:lstStyle/>
        <a:p>
          <a:endParaRPr lang="th-TH"/>
        </a:p>
      </dgm:t>
    </dgm:pt>
    <dgm:pt modelId="{EC71EE4D-CC56-4211-9D0A-76CF0A3F5529}" type="pres">
      <dgm:prSet presAssocID="{EC5EA51C-936A-46E7-AC0F-7820331927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C6207B5-2502-40C6-9211-A8C8FF9A7901}" type="presOf" srcId="{A4DC439F-2D92-4971-871C-8A24F40ED855}" destId="{7DAAF1DA-C804-4482-92E5-1B899E07F2FD}" srcOrd="1" destOrd="0" presId="urn:microsoft.com/office/officeart/2005/8/layout/process1"/>
    <dgm:cxn modelId="{47E588D1-E5D3-4076-B62E-B0110F23C21F}" type="presOf" srcId="{D317B52E-19A0-44ED-8C0D-FEEE67687CAE}" destId="{4AA377F3-4146-40CF-AB74-56431A53EBAB}" srcOrd="0" destOrd="0" presId="urn:microsoft.com/office/officeart/2005/8/layout/process1"/>
    <dgm:cxn modelId="{88B93932-A33D-4A4F-8B7D-0871F609635B}" srcId="{8FDA4DD1-89D3-4456-8BA7-80CE59C08593}" destId="{EC5EA51C-936A-46E7-AC0F-7820331927FE}" srcOrd="2" destOrd="0" parTransId="{D2427046-B1FA-4A4F-B4A6-0EDF9A4D0591}" sibTransId="{6C1A256C-007F-4E43-B6FF-42D49326AAE2}"/>
    <dgm:cxn modelId="{F70CA575-DE96-42C2-8B14-C7DDEA1ED141}" srcId="{8FDA4DD1-89D3-4456-8BA7-80CE59C08593}" destId="{D317B52E-19A0-44ED-8C0D-FEEE67687CAE}" srcOrd="1" destOrd="0" parTransId="{55FD9134-0818-43E0-BDEB-88182A0A8AA7}" sibTransId="{A4DC439F-2D92-4971-871C-8A24F40ED855}"/>
    <dgm:cxn modelId="{5A6D9590-B01B-4891-B4D1-18F3D2A670E3}" type="presOf" srcId="{3455370F-630E-4E78-9232-6534E08D223A}" destId="{8A76C64F-D095-4D1D-B32A-4E78AB9D6A32}" srcOrd="1" destOrd="0" presId="urn:microsoft.com/office/officeart/2005/8/layout/process1"/>
    <dgm:cxn modelId="{BB4643A2-3BEE-4E2A-BB29-75A948172871}" type="presOf" srcId="{EC5EA51C-936A-46E7-AC0F-7820331927FE}" destId="{EC71EE4D-CC56-4211-9D0A-76CF0A3F5529}" srcOrd="0" destOrd="0" presId="urn:microsoft.com/office/officeart/2005/8/layout/process1"/>
    <dgm:cxn modelId="{481C3B16-7B4A-4438-915B-16777FB88FC5}" type="presOf" srcId="{A4DC439F-2D92-4971-871C-8A24F40ED855}" destId="{AB0A74D1-6592-4961-B0AB-850A674350C7}" srcOrd="0" destOrd="0" presId="urn:microsoft.com/office/officeart/2005/8/layout/process1"/>
    <dgm:cxn modelId="{CA17A9D7-46E2-47E8-A2BC-5E9BE34AA061}" srcId="{8FDA4DD1-89D3-4456-8BA7-80CE59C08593}" destId="{67980A62-F6BC-403A-89D7-2829596B30A2}" srcOrd="0" destOrd="0" parTransId="{A99D8B6A-DED2-4390-9300-AECCDCD2FA68}" sibTransId="{3455370F-630E-4E78-9232-6534E08D223A}"/>
    <dgm:cxn modelId="{32F0A618-646D-4DC4-A1FE-5D61267C1E98}" type="presOf" srcId="{3455370F-630E-4E78-9232-6534E08D223A}" destId="{A66089F6-79B8-4CB8-A5E4-00EA0C95DA81}" srcOrd="0" destOrd="0" presId="urn:microsoft.com/office/officeart/2005/8/layout/process1"/>
    <dgm:cxn modelId="{ECA37614-7A75-4236-8D93-68F69DC8F0C4}" type="presOf" srcId="{8FDA4DD1-89D3-4456-8BA7-80CE59C08593}" destId="{49947ADA-54FD-4D42-B2C9-889D71C28B4D}" srcOrd="0" destOrd="0" presId="urn:microsoft.com/office/officeart/2005/8/layout/process1"/>
    <dgm:cxn modelId="{8F369459-7C61-4315-AC34-2CE8C9CB7E53}" type="presOf" srcId="{67980A62-F6BC-403A-89D7-2829596B30A2}" destId="{B055D4B0-6FE4-447A-B526-F376664BC039}" srcOrd="0" destOrd="0" presId="urn:microsoft.com/office/officeart/2005/8/layout/process1"/>
    <dgm:cxn modelId="{355A410D-0BC6-44E3-96B0-BBC8AD34D39C}" type="presParOf" srcId="{49947ADA-54FD-4D42-B2C9-889D71C28B4D}" destId="{B055D4B0-6FE4-447A-B526-F376664BC039}" srcOrd="0" destOrd="0" presId="urn:microsoft.com/office/officeart/2005/8/layout/process1"/>
    <dgm:cxn modelId="{063A7385-E50E-4797-BC0C-40902F4B7DCC}" type="presParOf" srcId="{49947ADA-54FD-4D42-B2C9-889D71C28B4D}" destId="{A66089F6-79B8-4CB8-A5E4-00EA0C95DA81}" srcOrd="1" destOrd="0" presId="urn:microsoft.com/office/officeart/2005/8/layout/process1"/>
    <dgm:cxn modelId="{E05F46A3-E867-4BB3-937E-5887E3E69432}" type="presParOf" srcId="{A66089F6-79B8-4CB8-A5E4-00EA0C95DA81}" destId="{8A76C64F-D095-4D1D-B32A-4E78AB9D6A32}" srcOrd="0" destOrd="0" presId="urn:microsoft.com/office/officeart/2005/8/layout/process1"/>
    <dgm:cxn modelId="{5AF2D7C6-4B36-4804-83ED-03CB9F4BF424}" type="presParOf" srcId="{49947ADA-54FD-4D42-B2C9-889D71C28B4D}" destId="{4AA377F3-4146-40CF-AB74-56431A53EBAB}" srcOrd="2" destOrd="0" presId="urn:microsoft.com/office/officeart/2005/8/layout/process1"/>
    <dgm:cxn modelId="{2E626610-5A10-4E62-BFF7-14D66A64598B}" type="presParOf" srcId="{49947ADA-54FD-4D42-B2C9-889D71C28B4D}" destId="{AB0A74D1-6592-4961-B0AB-850A674350C7}" srcOrd="3" destOrd="0" presId="urn:microsoft.com/office/officeart/2005/8/layout/process1"/>
    <dgm:cxn modelId="{6B473F73-6D9F-4177-9814-4391330AB862}" type="presParOf" srcId="{AB0A74D1-6592-4961-B0AB-850A674350C7}" destId="{7DAAF1DA-C804-4482-92E5-1B899E07F2FD}" srcOrd="0" destOrd="0" presId="urn:microsoft.com/office/officeart/2005/8/layout/process1"/>
    <dgm:cxn modelId="{B6B5E5D1-12D9-4101-B043-85510DB1D46F}" type="presParOf" srcId="{49947ADA-54FD-4D42-B2C9-889D71C28B4D}" destId="{EC71EE4D-CC56-4211-9D0A-76CF0A3F552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6B15FD-D274-41E6-BED0-550BB6C67D26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0C651206-96A2-4F00-B372-BB6C3E6CDC4B}">
      <dgm:prSet phldrT="[ข้อความ]" custT="1"/>
      <dgm:spPr/>
      <dgm:t>
        <a:bodyPr/>
        <a:lstStyle/>
        <a:p>
          <a:r>
            <a:rPr lang="th-TH" sz="2800" dirty="0" smtClean="0"/>
            <a:t>ทศพิธราชธรรม</a:t>
          </a:r>
          <a:endParaRPr lang="th-TH" sz="2800" dirty="0"/>
        </a:p>
      </dgm:t>
    </dgm:pt>
    <dgm:pt modelId="{9BFA4849-40E6-4DEF-B0FE-3E87382DC214}" type="parTrans" cxnId="{ECEE333B-A725-4EEE-B47C-15C849A509BA}">
      <dgm:prSet/>
      <dgm:spPr/>
      <dgm:t>
        <a:bodyPr/>
        <a:lstStyle/>
        <a:p>
          <a:endParaRPr lang="th-TH"/>
        </a:p>
      </dgm:t>
    </dgm:pt>
    <dgm:pt modelId="{4FFC2EDE-FF04-4EF4-9655-463EB7CD1C86}" type="sibTrans" cxnId="{ECEE333B-A725-4EEE-B47C-15C849A509BA}">
      <dgm:prSet/>
      <dgm:spPr/>
      <dgm:t>
        <a:bodyPr/>
        <a:lstStyle/>
        <a:p>
          <a:endParaRPr lang="th-TH"/>
        </a:p>
      </dgm:t>
    </dgm:pt>
    <dgm:pt modelId="{FECB9C01-F362-4AEF-984C-CD7E0AA457E6}">
      <dgm:prSet phldrT="[ข้อความ]" custT="1"/>
      <dgm:spPr/>
      <dgm:t>
        <a:bodyPr/>
        <a:lstStyle/>
        <a:p>
          <a:r>
            <a:rPr lang="th-TH" sz="2400" dirty="0" smtClean="0"/>
            <a:t>ทาน</a:t>
          </a:r>
          <a:endParaRPr lang="th-TH" sz="2400" dirty="0"/>
        </a:p>
      </dgm:t>
    </dgm:pt>
    <dgm:pt modelId="{027A4B35-00B2-405B-8DFB-EEAEB48D0DEB}" type="parTrans" cxnId="{F674813C-BAAB-42E1-AB40-55BEFB3DF60C}">
      <dgm:prSet/>
      <dgm:spPr/>
      <dgm:t>
        <a:bodyPr/>
        <a:lstStyle/>
        <a:p>
          <a:endParaRPr lang="th-TH"/>
        </a:p>
      </dgm:t>
    </dgm:pt>
    <dgm:pt modelId="{810FCA22-A540-4998-BEB3-50984B92212F}" type="sibTrans" cxnId="{F674813C-BAAB-42E1-AB40-55BEFB3DF60C}">
      <dgm:prSet/>
      <dgm:spPr/>
      <dgm:t>
        <a:bodyPr/>
        <a:lstStyle/>
        <a:p>
          <a:endParaRPr lang="th-TH"/>
        </a:p>
      </dgm:t>
    </dgm:pt>
    <dgm:pt modelId="{74F3B01A-1FAE-4D3D-BBE5-B07A9D1EBA3A}">
      <dgm:prSet phldrT="[ข้อความ]" custT="1"/>
      <dgm:spPr/>
      <dgm:t>
        <a:bodyPr/>
        <a:lstStyle/>
        <a:p>
          <a:r>
            <a:rPr lang="th-TH" sz="2400" dirty="0" smtClean="0"/>
            <a:t>ศีล</a:t>
          </a:r>
          <a:endParaRPr lang="th-TH" sz="2400" dirty="0"/>
        </a:p>
      </dgm:t>
    </dgm:pt>
    <dgm:pt modelId="{1D0236A0-8D18-46AA-AB61-BF9C43668D02}" type="parTrans" cxnId="{72E5F7C9-AB38-4B42-B5FA-0485814A7187}">
      <dgm:prSet/>
      <dgm:spPr/>
      <dgm:t>
        <a:bodyPr/>
        <a:lstStyle/>
        <a:p>
          <a:endParaRPr lang="th-TH"/>
        </a:p>
      </dgm:t>
    </dgm:pt>
    <dgm:pt modelId="{97CDCC74-2CDE-45CB-94C2-4E67C44E158B}" type="sibTrans" cxnId="{72E5F7C9-AB38-4B42-B5FA-0485814A7187}">
      <dgm:prSet/>
      <dgm:spPr/>
      <dgm:t>
        <a:bodyPr/>
        <a:lstStyle/>
        <a:p>
          <a:endParaRPr lang="th-TH"/>
        </a:p>
      </dgm:t>
    </dgm:pt>
    <dgm:pt modelId="{DA6B3DA7-A431-4671-9E56-C94F5C3031DA}">
      <dgm:prSet phldrT="[ข้อความ]" custT="1"/>
      <dgm:spPr/>
      <dgm:t>
        <a:bodyPr/>
        <a:lstStyle/>
        <a:p>
          <a:r>
            <a:rPr lang="th-TH" sz="2400" dirty="0" smtClean="0"/>
            <a:t>บริจาค </a:t>
          </a:r>
          <a:endParaRPr lang="th-TH" sz="2400" dirty="0"/>
        </a:p>
      </dgm:t>
    </dgm:pt>
    <dgm:pt modelId="{6EB97D7D-E3E9-4C74-AE3D-4967A0ED5E3C}" type="parTrans" cxnId="{2E62C804-74CD-4694-9662-3FFFDAE296DE}">
      <dgm:prSet/>
      <dgm:spPr/>
      <dgm:t>
        <a:bodyPr/>
        <a:lstStyle/>
        <a:p>
          <a:endParaRPr lang="th-TH"/>
        </a:p>
      </dgm:t>
    </dgm:pt>
    <dgm:pt modelId="{E1432A7A-EE87-4581-889F-1F8125A54493}" type="sibTrans" cxnId="{2E62C804-74CD-4694-9662-3FFFDAE296DE}">
      <dgm:prSet/>
      <dgm:spPr/>
      <dgm:t>
        <a:bodyPr/>
        <a:lstStyle/>
        <a:p>
          <a:endParaRPr lang="th-TH"/>
        </a:p>
      </dgm:t>
    </dgm:pt>
    <dgm:pt modelId="{5888E118-8DC5-4291-A33F-816D9DCC1988}">
      <dgm:prSet phldrT="[ข้อความ]" custT="1"/>
      <dgm:spPr/>
      <dgm:t>
        <a:bodyPr/>
        <a:lstStyle/>
        <a:p>
          <a:r>
            <a:rPr lang="th-TH" sz="2400" dirty="0" smtClean="0"/>
            <a:t>ซื่อตรง </a:t>
          </a:r>
          <a:endParaRPr lang="th-TH" sz="2400" dirty="0"/>
        </a:p>
      </dgm:t>
    </dgm:pt>
    <dgm:pt modelId="{18A71CF5-9F5B-4A3F-8043-A6E6BB4CCA68}" type="parTrans" cxnId="{9AE0F484-6421-4055-A554-C3EC29FFAB4E}">
      <dgm:prSet/>
      <dgm:spPr/>
      <dgm:t>
        <a:bodyPr/>
        <a:lstStyle/>
        <a:p>
          <a:endParaRPr lang="th-TH"/>
        </a:p>
      </dgm:t>
    </dgm:pt>
    <dgm:pt modelId="{AB61B8CB-F098-4059-AC42-AF81404D5561}" type="sibTrans" cxnId="{9AE0F484-6421-4055-A554-C3EC29FFAB4E}">
      <dgm:prSet/>
      <dgm:spPr/>
      <dgm:t>
        <a:bodyPr/>
        <a:lstStyle/>
        <a:p>
          <a:endParaRPr lang="th-TH"/>
        </a:p>
      </dgm:t>
    </dgm:pt>
    <dgm:pt modelId="{8055D45E-D722-4112-A985-3D85F1E2E385}">
      <dgm:prSet phldrT="[ข้อความ]" custT="1"/>
      <dgm:spPr/>
      <dgm:t>
        <a:bodyPr/>
        <a:lstStyle/>
        <a:p>
          <a:r>
            <a:rPr lang="th-TH" sz="2400" dirty="0" smtClean="0"/>
            <a:t>อ่อนโยน</a:t>
          </a:r>
          <a:endParaRPr lang="th-TH" sz="2400" dirty="0"/>
        </a:p>
      </dgm:t>
    </dgm:pt>
    <dgm:pt modelId="{E0ADBB0D-6AD6-4898-8B47-210B168C8401}" type="parTrans" cxnId="{01C9A713-632E-4C02-807A-1E619C561151}">
      <dgm:prSet/>
      <dgm:spPr/>
      <dgm:t>
        <a:bodyPr/>
        <a:lstStyle/>
        <a:p>
          <a:endParaRPr lang="th-TH"/>
        </a:p>
      </dgm:t>
    </dgm:pt>
    <dgm:pt modelId="{A4DDE91E-BAA0-4828-9EB5-19D1AF876349}" type="sibTrans" cxnId="{01C9A713-632E-4C02-807A-1E619C561151}">
      <dgm:prSet/>
      <dgm:spPr/>
      <dgm:t>
        <a:bodyPr/>
        <a:lstStyle/>
        <a:p>
          <a:endParaRPr lang="th-TH"/>
        </a:p>
      </dgm:t>
    </dgm:pt>
    <dgm:pt modelId="{1CB53F6A-4976-4909-A396-151BDDAF1E97}">
      <dgm:prSet phldrT="[ข้อความ]" custT="1"/>
      <dgm:spPr/>
      <dgm:t>
        <a:bodyPr/>
        <a:lstStyle/>
        <a:p>
          <a:r>
            <a:rPr lang="th-TH" sz="2400" dirty="0" smtClean="0"/>
            <a:t>เพียร</a:t>
          </a:r>
          <a:endParaRPr lang="th-TH" sz="2400" dirty="0"/>
        </a:p>
      </dgm:t>
    </dgm:pt>
    <dgm:pt modelId="{E377309F-A525-4563-BBBE-80BF963584A6}" type="parTrans" cxnId="{2CF3CD26-24A7-4C1A-93B7-1BCA813298A7}">
      <dgm:prSet/>
      <dgm:spPr/>
      <dgm:t>
        <a:bodyPr/>
        <a:lstStyle/>
        <a:p>
          <a:endParaRPr lang="th-TH"/>
        </a:p>
      </dgm:t>
    </dgm:pt>
    <dgm:pt modelId="{5D528CED-E732-47C6-A505-0C909901C09D}" type="sibTrans" cxnId="{2CF3CD26-24A7-4C1A-93B7-1BCA813298A7}">
      <dgm:prSet/>
      <dgm:spPr/>
      <dgm:t>
        <a:bodyPr/>
        <a:lstStyle/>
        <a:p>
          <a:endParaRPr lang="th-TH"/>
        </a:p>
      </dgm:t>
    </dgm:pt>
    <dgm:pt modelId="{4C647E91-B852-414F-82FD-95BC23E6E198}">
      <dgm:prSet phldrT="[ข้อความ]" custT="1"/>
      <dgm:spPr/>
      <dgm:t>
        <a:bodyPr/>
        <a:lstStyle/>
        <a:p>
          <a:r>
            <a:rPr lang="th-TH" sz="2400" dirty="0" smtClean="0"/>
            <a:t>อดทน</a:t>
          </a:r>
          <a:endParaRPr lang="th-TH" sz="2400" dirty="0"/>
        </a:p>
      </dgm:t>
    </dgm:pt>
    <dgm:pt modelId="{111B57D9-16D1-4C10-BDA5-058E5BD13FF5}" type="parTrans" cxnId="{F23EBAB7-295B-4E70-8C02-A028E3D3C6D1}">
      <dgm:prSet/>
      <dgm:spPr/>
      <dgm:t>
        <a:bodyPr/>
        <a:lstStyle/>
        <a:p>
          <a:endParaRPr lang="th-TH"/>
        </a:p>
      </dgm:t>
    </dgm:pt>
    <dgm:pt modelId="{A2C09EAA-41A7-4B3C-957F-F350E8044E32}" type="sibTrans" cxnId="{F23EBAB7-295B-4E70-8C02-A028E3D3C6D1}">
      <dgm:prSet/>
      <dgm:spPr/>
      <dgm:t>
        <a:bodyPr/>
        <a:lstStyle/>
        <a:p>
          <a:endParaRPr lang="th-TH"/>
        </a:p>
      </dgm:t>
    </dgm:pt>
    <dgm:pt modelId="{986AB826-F008-4219-9BEF-389B7EE802AD}">
      <dgm:prSet phldrT="[ข้อความ]" custT="1"/>
      <dgm:spPr/>
      <dgm:t>
        <a:bodyPr/>
        <a:lstStyle/>
        <a:p>
          <a:r>
            <a:rPr lang="th-TH" sz="2400" dirty="0" smtClean="0"/>
            <a:t>ไม่โกรธ</a:t>
          </a:r>
          <a:endParaRPr lang="th-TH" sz="2400" dirty="0"/>
        </a:p>
      </dgm:t>
    </dgm:pt>
    <dgm:pt modelId="{D9E071BA-E240-44E4-9109-DB31F59D3843}" type="parTrans" cxnId="{AFB960D8-3008-4085-867B-0422B359F399}">
      <dgm:prSet/>
      <dgm:spPr/>
      <dgm:t>
        <a:bodyPr/>
        <a:lstStyle/>
        <a:p>
          <a:endParaRPr lang="th-TH"/>
        </a:p>
      </dgm:t>
    </dgm:pt>
    <dgm:pt modelId="{9AB77350-AA9E-428A-8F0A-7ED70836C9C1}" type="sibTrans" cxnId="{AFB960D8-3008-4085-867B-0422B359F399}">
      <dgm:prSet/>
      <dgm:spPr/>
      <dgm:t>
        <a:bodyPr/>
        <a:lstStyle/>
        <a:p>
          <a:endParaRPr lang="th-TH"/>
        </a:p>
      </dgm:t>
    </dgm:pt>
    <dgm:pt modelId="{20BB7F87-957A-4801-A82A-729594CC0149}">
      <dgm:prSet phldrT="[ข้อความ]" custT="1"/>
      <dgm:spPr/>
      <dgm:t>
        <a:bodyPr/>
        <a:lstStyle/>
        <a:p>
          <a:r>
            <a:rPr lang="th-TH" sz="2400" dirty="0" smtClean="0"/>
            <a:t>ไม่เบียดเบียน</a:t>
          </a:r>
          <a:endParaRPr lang="th-TH" sz="2400" dirty="0"/>
        </a:p>
      </dgm:t>
    </dgm:pt>
    <dgm:pt modelId="{C22EC4DC-ED0A-408B-A83F-76E4975B8AD4}" type="parTrans" cxnId="{EA00EF31-ABAD-48DB-B717-900708F512AF}">
      <dgm:prSet/>
      <dgm:spPr/>
      <dgm:t>
        <a:bodyPr/>
        <a:lstStyle/>
        <a:p>
          <a:endParaRPr lang="th-TH"/>
        </a:p>
      </dgm:t>
    </dgm:pt>
    <dgm:pt modelId="{A1AFEFF3-B5ED-4544-AC50-8191381D7AD7}" type="sibTrans" cxnId="{EA00EF31-ABAD-48DB-B717-900708F512AF}">
      <dgm:prSet/>
      <dgm:spPr/>
      <dgm:t>
        <a:bodyPr/>
        <a:lstStyle/>
        <a:p>
          <a:endParaRPr lang="th-TH"/>
        </a:p>
      </dgm:t>
    </dgm:pt>
    <dgm:pt modelId="{DE851138-0762-4FF3-AA53-654060D34CB7}">
      <dgm:prSet phldrT="[ข้อความ]" custT="1"/>
      <dgm:spPr/>
      <dgm:t>
        <a:bodyPr/>
        <a:lstStyle/>
        <a:p>
          <a:r>
            <a:rPr lang="th-TH" sz="2400" dirty="0" smtClean="0"/>
            <a:t>ยุติธรรม </a:t>
          </a:r>
          <a:endParaRPr lang="th-TH" sz="2400" dirty="0"/>
        </a:p>
      </dgm:t>
    </dgm:pt>
    <dgm:pt modelId="{62DCD62C-BB44-47CD-9DE3-8A4083023D0C}" type="parTrans" cxnId="{DC809A67-D6E2-4659-B0EB-75E15DF29409}">
      <dgm:prSet/>
      <dgm:spPr/>
      <dgm:t>
        <a:bodyPr/>
        <a:lstStyle/>
        <a:p>
          <a:endParaRPr lang="th-TH"/>
        </a:p>
      </dgm:t>
    </dgm:pt>
    <dgm:pt modelId="{8F05CEB3-3E1D-412D-B0A5-77FE876787F8}" type="sibTrans" cxnId="{DC809A67-D6E2-4659-B0EB-75E15DF29409}">
      <dgm:prSet/>
      <dgm:spPr/>
      <dgm:t>
        <a:bodyPr/>
        <a:lstStyle/>
        <a:p>
          <a:endParaRPr lang="th-TH"/>
        </a:p>
      </dgm:t>
    </dgm:pt>
    <dgm:pt modelId="{C404E406-09FB-4109-B106-CB6B2773D743}" type="pres">
      <dgm:prSet presAssocID="{6B6B15FD-D274-41E6-BED0-550BB6C67D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E0E1402-D42B-419E-A39F-207659C14B34}" type="pres">
      <dgm:prSet presAssocID="{0C651206-96A2-4F00-B372-BB6C3E6CDC4B}" presName="centerShape" presStyleLbl="node0" presStyleIdx="0" presStyleCnt="1" custScaleX="101738" custScaleY="94342"/>
      <dgm:spPr/>
      <dgm:t>
        <a:bodyPr/>
        <a:lstStyle/>
        <a:p>
          <a:endParaRPr lang="th-TH"/>
        </a:p>
      </dgm:t>
    </dgm:pt>
    <dgm:pt modelId="{D9CD1E6D-AD3F-4C95-B986-1A6AF172ED25}" type="pres">
      <dgm:prSet presAssocID="{FECB9C01-F362-4AEF-984C-CD7E0AA457E6}" presName="node" presStyleLbl="node1" presStyleIdx="0" presStyleCnt="10" custScaleX="145012" custScaleY="1219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4C7086B-5981-4FD7-B053-79E015C1A9A3}" type="pres">
      <dgm:prSet presAssocID="{FECB9C01-F362-4AEF-984C-CD7E0AA457E6}" presName="dummy" presStyleCnt="0"/>
      <dgm:spPr/>
    </dgm:pt>
    <dgm:pt modelId="{9F983AD5-95AE-4F3E-8060-C2CD8674CB5C}" type="pres">
      <dgm:prSet presAssocID="{810FCA22-A540-4998-BEB3-50984B92212F}" presName="sibTrans" presStyleLbl="sibTrans2D1" presStyleIdx="0" presStyleCnt="10"/>
      <dgm:spPr/>
      <dgm:t>
        <a:bodyPr/>
        <a:lstStyle/>
        <a:p>
          <a:endParaRPr lang="th-TH"/>
        </a:p>
      </dgm:t>
    </dgm:pt>
    <dgm:pt modelId="{5D0E94F5-D673-46A8-9876-E393407C9550}" type="pres">
      <dgm:prSet presAssocID="{74F3B01A-1FAE-4D3D-BBE5-B07A9D1EBA3A}" presName="node" presStyleLbl="node1" presStyleIdx="1" presStyleCnt="10" custScaleX="145012" custScaleY="1219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3161709-71D3-4ABB-B280-2E6680076AF3}" type="pres">
      <dgm:prSet presAssocID="{74F3B01A-1FAE-4D3D-BBE5-B07A9D1EBA3A}" presName="dummy" presStyleCnt="0"/>
      <dgm:spPr/>
    </dgm:pt>
    <dgm:pt modelId="{3574EF91-464A-4D10-BC98-F9E0571256D1}" type="pres">
      <dgm:prSet presAssocID="{97CDCC74-2CDE-45CB-94C2-4E67C44E158B}" presName="sibTrans" presStyleLbl="sibTrans2D1" presStyleIdx="1" presStyleCnt="10"/>
      <dgm:spPr/>
      <dgm:t>
        <a:bodyPr/>
        <a:lstStyle/>
        <a:p>
          <a:endParaRPr lang="th-TH"/>
        </a:p>
      </dgm:t>
    </dgm:pt>
    <dgm:pt modelId="{D3A9BEE6-F46F-4CEF-9D13-AF394B2FA2BF}" type="pres">
      <dgm:prSet presAssocID="{DA6B3DA7-A431-4671-9E56-C94F5C3031DA}" presName="node" presStyleLbl="node1" presStyleIdx="2" presStyleCnt="10" custScaleX="145012" custScaleY="1219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85B6188-D004-4A86-ADE3-60D8EAFCAF0B}" type="pres">
      <dgm:prSet presAssocID="{DA6B3DA7-A431-4671-9E56-C94F5C3031DA}" presName="dummy" presStyleCnt="0"/>
      <dgm:spPr/>
    </dgm:pt>
    <dgm:pt modelId="{46CED92E-A9F0-43B6-B02E-27B83EA68360}" type="pres">
      <dgm:prSet presAssocID="{E1432A7A-EE87-4581-889F-1F8125A54493}" presName="sibTrans" presStyleLbl="sibTrans2D1" presStyleIdx="2" presStyleCnt="10"/>
      <dgm:spPr/>
      <dgm:t>
        <a:bodyPr/>
        <a:lstStyle/>
        <a:p>
          <a:endParaRPr lang="th-TH"/>
        </a:p>
      </dgm:t>
    </dgm:pt>
    <dgm:pt modelId="{BFA2C8A4-6C6C-4D2B-A7B0-57175B993739}" type="pres">
      <dgm:prSet presAssocID="{5888E118-8DC5-4291-A33F-816D9DCC1988}" presName="node" presStyleLbl="node1" presStyleIdx="3" presStyleCnt="10" custScaleX="145012" custScaleY="1219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3CB3FD8-E79B-4CBB-AD1E-0B2A359A90AD}" type="pres">
      <dgm:prSet presAssocID="{5888E118-8DC5-4291-A33F-816D9DCC1988}" presName="dummy" presStyleCnt="0"/>
      <dgm:spPr/>
    </dgm:pt>
    <dgm:pt modelId="{F2A779B2-E6B6-45EC-9A30-D1FEAB68454E}" type="pres">
      <dgm:prSet presAssocID="{AB61B8CB-F098-4059-AC42-AF81404D5561}" presName="sibTrans" presStyleLbl="sibTrans2D1" presStyleIdx="3" presStyleCnt="10"/>
      <dgm:spPr/>
      <dgm:t>
        <a:bodyPr/>
        <a:lstStyle/>
        <a:p>
          <a:endParaRPr lang="th-TH"/>
        </a:p>
      </dgm:t>
    </dgm:pt>
    <dgm:pt modelId="{A75CDA9B-2FB8-492D-83D4-F6BB0A9A8FBB}" type="pres">
      <dgm:prSet presAssocID="{8055D45E-D722-4112-A985-3D85F1E2E385}" presName="node" presStyleLbl="node1" presStyleIdx="4" presStyleCnt="10" custScaleX="145012" custScaleY="1219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B5DD2BC-CFA8-4ABC-87FB-F5B4C67E8A63}" type="pres">
      <dgm:prSet presAssocID="{8055D45E-D722-4112-A985-3D85F1E2E385}" presName="dummy" presStyleCnt="0"/>
      <dgm:spPr/>
    </dgm:pt>
    <dgm:pt modelId="{D894C205-CC1A-4EF1-863F-7B6266176DAC}" type="pres">
      <dgm:prSet presAssocID="{A4DDE91E-BAA0-4828-9EB5-19D1AF876349}" presName="sibTrans" presStyleLbl="sibTrans2D1" presStyleIdx="4" presStyleCnt="10"/>
      <dgm:spPr/>
      <dgm:t>
        <a:bodyPr/>
        <a:lstStyle/>
        <a:p>
          <a:endParaRPr lang="th-TH"/>
        </a:p>
      </dgm:t>
    </dgm:pt>
    <dgm:pt modelId="{DB489CF2-71AA-4804-A0E8-61C5564AF513}" type="pres">
      <dgm:prSet presAssocID="{1CB53F6A-4976-4909-A396-151BDDAF1E97}" presName="node" presStyleLbl="node1" presStyleIdx="5" presStyleCnt="10" custScaleX="145012" custScaleY="1219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AEC125-D8E1-4BDF-8D0B-611B5429D9B0}" type="pres">
      <dgm:prSet presAssocID="{1CB53F6A-4976-4909-A396-151BDDAF1E97}" presName="dummy" presStyleCnt="0"/>
      <dgm:spPr/>
    </dgm:pt>
    <dgm:pt modelId="{88220C63-360B-4CB7-9650-07E273790374}" type="pres">
      <dgm:prSet presAssocID="{5D528CED-E732-47C6-A505-0C909901C09D}" presName="sibTrans" presStyleLbl="sibTrans2D1" presStyleIdx="5" presStyleCnt="10"/>
      <dgm:spPr/>
      <dgm:t>
        <a:bodyPr/>
        <a:lstStyle/>
        <a:p>
          <a:endParaRPr lang="th-TH"/>
        </a:p>
      </dgm:t>
    </dgm:pt>
    <dgm:pt modelId="{BE3E2B31-9C7A-40D1-BC47-31643540EADD}" type="pres">
      <dgm:prSet presAssocID="{986AB826-F008-4219-9BEF-389B7EE802AD}" presName="node" presStyleLbl="node1" presStyleIdx="6" presStyleCnt="10" custScaleX="145012" custScaleY="1219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AFF6758-0374-4B83-92CD-E9E2198728E4}" type="pres">
      <dgm:prSet presAssocID="{986AB826-F008-4219-9BEF-389B7EE802AD}" presName="dummy" presStyleCnt="0"/>
      <dgm:spPr/>
    </dgm:pt>
    <dgm:pt modelId="{CD1B257E-700C-470F-98D2-134AD8653AB1}" type="pres">
      <dgm:prSet presAssocID="{9AB77350-AA9E-428A-8F0A-7ED70836C9C1}" presName="sibTrans" presStyleLbl="sibTrans2D1" presStyleIdx="6" presStyleCnt="10"/>
      <dgm:spPr/>
      <dgm:t>
        <a:bodyPr/>
        <a:lstStyle/>
        <a:p>
          <a:endParaRPr lang="th-TH"/>
        </a:p>
      </dgm:t>
    </dgm:pt>
    <dgm:pt modelId="{44EF224A-6EA7-465E-BEAF-342A59C9C931}" type="pres">
      <dgm:prSet presAssocID="{20BB7F87-957A-4801-A82A-729594CC0149}" presName="node" presStyleLbl="node1" presStyleIdx="7" presStyleCnt="10" custScaleX="145012" custScaleY="1219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1B15987-0A5C-46C2-9946-40B20A5A286D}" type="pres">
      <dgm:prSet presAssocID="{20BB7F87-957A-4801-A82A-729594CC0149}" presName="dummy" presStyleCnt="0"/>
      <dgm:spPr/>
    </dgm:pt>
    <dgm:pt modelId="{0894F91E-604D-4345-AE77-03E40141C9D8}" type="pres">
      <dgm:prSet presAssocID="{A1AFEFF3-B5ED-4544-AC50-8191381D7AD7}" presName="sibTrans" presStyleLbl="sibTrans2D1" presStyleIdx="7" presStyleCnt="10"/>
      <dgm:spPr/>
      <dgm:t>
        <a:bodyPr/>
        <a:lstStyle/>
        <a:p>
          <a:endParaRPr lang="th-TH"/>
        </a:p>
      </dgm:t>
    </dgm:pt>
    <dgm:pt modelId="{CC449682-288F-489D-88C0-4A360E5DF54D}" type="pres">
      <dgm:prSet presAssocID="{4C647E91-B852-414F-82FD-95BC23E6E198}" presName="node" presStyleLbl="node1" presStyleIdx="8" presStyleCnt="10" custScaleX="145012" custScaleY="1219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BFF6791-D37F-4CA7-BBED-9BC1E2963440}" type="pres">
      <dgm:prSet presAssocID="{4C647E91-B852-414F-82FD-95BC23E6E198}" presName="dummy" presStyleCnt="0"/>
      <dgm:spPr/>
    </dgm:pt>
    <dgm:pt modelId="{501E4664-5BF8-48E3-BDE7-499CB3FD150A}" type="pres">
      <dgm:prSet presAssocID="{A2C09EAA-41A7-4B3C-957F-F350E8044E32}" presName="sibTrans" presStyleLbl="sibTrans2D1" presStyleIdx="8" presStyleCnt="10"/>
      <dgm:spPr/>
      <dgm:t>
        <a:bodyPr/>
        <a:lstStyle/>
        <a:p>
          <a:endParaRPr lang="th-TH"/>
        </a:p>
      </dgm:t>
    </dgm:pt>
    <dgm:pt modelId="{3D4E0E2A-27B0-42CB-BE83-860DDB9EC4E2}" type="pres">
      <dgm:prSet presAssocID="{DE851138-0762-4FF3-AA53-654060D34CB7}" presName="node" presStyleLbl="node1" presStyleIdx="9" presStyleCnt="10" custScaleX="145012" custScaleY="1219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D1A898C-4F2B-4860-8FC1-67D6CF6B386B}" type="pres">
      <dgm:prSet presAssocID="{DE851138-0762-4FF3-AA53-654060D34CB7}" presName="dummy" presStyleCnt="0"/>
      <dgm:spPr/>
    </dgm:pt>
    <dgm:pt modelId="{ACC74C80-437B-48A1-A80E-235C062E4BE2}" type="pres">
      <dgm:prSet presAssocID="{8F05CEB3-3E1D-412D-B0A5-77FE876787F8}" presName="sibTrans" presStyleLbl="sibTrans2D1" presStyleIdx="9" presStyleCnt="10"/>
      <dgm:spPr/>
      <dgm:t>
        <a:bodyPr/>
        <a:lstStyle/>
        <a:p>
          <a:endParaRPr lang="th-TH"/>
        </a:p>
      </dgm:t>
    </dgm:pt>
  </dgm:ptLst>
  <dgm:cxnLst>
    <dgm:cxn modelId="{AFB960D8-3008-4085-867B-0422B359F399}" srcId="{0C651206-96A2-4F00-B372-BB6C3E6CDC4B}" destId="{986AB826-F008-4219-9BEF-389B7EE802AD}" srcOrd="6" destOrd="0" parTransId="{D9E071BA-E240-44E4-9109-DB31F59D3843}" sibTransId="{9AB77350-AA9E-428A-8F0A-7ED70836C9C1}"/>
    <dgm:cxn modelId="{F65EE07D-5199-48D5-9871-2B786B035B8B}" type="presOf" srcId="{A4DDE91E-BAA0-4828-9EB5-19D1AF876349}" destId="{D894C205-CC1A-4EF1-863F-7B6266176DAC}" srcOrd="0" destOrd="0" presId="urn:microsoft.com/office/officeart/2005/8/layout/radial6"/>
    <dgm:cxn modelId="{ECEE333B-A725-4EEE-B47C-15C849A509BA}" srcId="{6B6B15FD-D274-41E6-BED0-550BB6C67D26}" destId="{0C651206-96A2-4F00-B372-BB6C3E6CDC4B}" srcOrd="0" destOrd="0" parTransId="{9BFA4849-40E6-4DEF-B0FE-3E87382DC214}" sibTransId="{4FFC2EDE-FF04-4EF4-9655-463EB7CD1C86}"/>
    <dgm:cxn modelId="{8BF2F2DD-51A4-47DC-A5F4-0A2AE6EEB64D}" type="presOf" srcId="{A1AFEFF3-B5ED-4544-AC50-8191381D7AD7}" destId="{0894F91E-604D-4345-AE77-03E40141C9D8}" srcOrd="0" destOrd="0" presId="urn:microsoft.com/office/officeart/2005/8/layout/radial6"/>
    <dgm:cxn modelId="{C58867C7-0402-4EE9-AA04-264CDB49DC5E}" type="presOf" srcId="{97CDCC74-2CDE-45CB-94C2-4E67C44E158B}" destId="{3574EF91-464A-4D10-BC98-F9E0571256D1}" srcOrd="0" destOrd="0" presId="urn:microsoft.com/office/officeart/2005/8/layout/radial6"/>
    <dgm:cxn modelId="{33A466E1-865C-4B7E-911B-933AAA10DA0F}" type="presOf" srcId="{5888E118-8DC5-4291-A33F-816D9DCC1988}" destId="{BFA2C8A4-6C6C-4D2B-A7B0-57175B993739}" srcOrd="0" destOrd="0" presId="urn:microsoft.com/office/officeart/2005/8/layout/radial6"/>
    <dgm:cxn modelId="{72E5F7C9-AB38-4B42-B5FA-0485814A7187}" srcId="{0C651206-96A2-4F00-B372-BB6C3E6CDC4B}" destId="{74F3B01A-1FAE-4D3D-BBE5-B07A9D1EBA3A}" srcOrd="1" destOrd="0" parTransId="{1D0236A0-8D18-46AA-AB61-BF9C43668D02}" sibTransId="{97CDCC74-2CDE-45CB-94C2-4E67C44E158B}"/>
    <dgm:cxn modelId="{283AA489-4072-41FF-ABC5-3E774B508F10}" type="presOf" srcId="{0C651206-96A2-4F00-B372-BB6C3E6CDC4B}" destId="{1E0E1402-D42B-419E-A39F-207659C14B34}" srcOrd="0" destOrd="0" presId="urn:microsoft.com/office/officeart/2005/8/layout/radial6"/>
    <dgm:cxn modelId="{602962C1-0156-419E-8997-470E3F387398}" type="presOf" srcId="{20BB7F87-957A-4801-A82A-729594CC0149}" destId="{44EF224A-6EA7-465E-BEAF-342A59C9C931}" srcOrd="0" destOrd="0" presId="urn:microsoft.com/office/officeart/2005/8/layout/radial6"/>
    <dgm:cxn modelId="{01C9A713-632E-4C02-807A-1E619C561151}" srcId="{0C651206-96A2-4F00-B372-BB6C3E6CDC4B}" destId="{8055D45E-D722-4112-A985-3D85F1E2E385}" srcOrd="4" destOrd="0" parTransId="{E0ADBB0D-6AD6-4898-8B47-210B168C8401}" sibTransId="{A4DDE91E-BAA0-4828-9EB5-19D1AF876349}"/>
    <dgm:cxn modelId="{FDAE252C-0775-4FA5-8B17-03BB54707F30}" type="presOf" srcId="{A2C09EAA-41A7-4B3C-957F-F350E8044E32}" destId="{501E4664-5BF8-48E3-BDE7-499CB3FD150A}" srcOrd="0" destOrd="0" presId="urn:microsoft.com/office/officeart/2005/8/layout/radial6"/>
    <dgm:cxn modelId="{6D8F7897-971B-4207-AE07-FBE5C6CFAA4A}" type="presOf" srcId="{74F3B01A-1FAE-4D3D-BBE5-B07A9D1EBA3A}" destId="{5D0E94F5-D673-46A8-9876-E393407C9550}" srcOrd="0" destOrd="0" presId="urn:microsoft.com/office/officeart/2005/8/layout/radial6"/>
    <dgm:cxn modelId="{EA00EF31-ABAD-48DB-B717-900708F512AF}" srcId="{0C651206-96A2-4F00-B372-BB6C3E6CDC4B}" destId="{20BB7F87-957A-4801-A82A-729594CC0149}" srcOrd="7" destOrd="0" parTransId="{C22EC4DC-ED0A-408B-A83F-76E4975B8AD4}" sibTransId="{A1AFEFF3-B5ED-4544-AC50-8191381D7AD7}"/>
    <dgm:cxn modelId="{2F87A98D-2F2A-4383-9367-9A496F568A24}" type="presOf" srcId="{DA6B3DA7-A431-4671-9E56-C94F5C3031DA}" destId="{D3A9BEE6-F46F-4CEF-9D13-AF394B2FA2BF}" srcOrd="0" destOrd="0" presId="urn:microsoft.com/office/officeart/2005/8/layout/radial6"/>
    <dgm:cxn modelId="{F674813C-BAAB-42E1-AB40-55BEFB3DF60C}" srcId="{0C651206-96A2-4F00-B372-BB6C3E6CDC4B}" destId="{FECB9C01-F362-4AEF-984C-CD7E0AA457E6}" srcOrd="0" destOrd="0" parTransId="{027A4B35-00B2-405B-8DFB-EEAEB48D0DEB}" sibTransId="{810FCA22-A540-4998-BEB3-50984B92212F}"/>
    <dgm:cxn modelId="{2CF3CD26-24A7-4C1A-93B7-1BCA813298A7}" srcId="{0C651206-96A2-4F00-B372-BB6C3E6CDC4B}" destId="{1CB53F6A-4976-4909-A396-151BDDAF1E97}" srcOrd="5" destOrd="0" parTransId="{E377309F-A525-4563-BBBE-80BF963584A6}" sibTransId="{5D528CED-E732-47C6-A505-0C909901C09D}"/>
    <dgm:cxn modelId="{9AE0F484-6421-4055-A554-C3EC29FFAB4E}" srcId="{0C651206-96A2-4F00-B372-BB6C3E6CDC4B}" destId="{5888E118-8DC5-4291-A33F-816D9DCC1988}" srcOrd="3" destOrd="0" parTransId="{18A71CF5-9F5B-4A3F-8043-A6E6BB4CCA68}" sibTransId="{AB61B8CB-F098-4059-AC42-AF81404D5561}"/>
    <dgm:cxn modelId="{9E974522-6300-41B9-8FDC-C5B486BD2959}" type="presOf" srcId="{AB61B8CB-F098-4059-AC42-AF81404D5561}" destId="{F2A779B2-E6B6-45EC-9A30-D1FEAB68454E}" srcOrd="0" destOrd="0" presId="urn:microsoft.com/office/officeart/2005/8/layout/radial6"/>
    <dgm:cxn modelId="{7FC9BD25-E776-46A9-8DCF-9596EC5D37F2}" type="presOf" srcId="{8055D45E-D722-4112-A985-3D85F1E2E385}" destId="{A75CDA9B-2FB8-492D-83D4-F6BB0A9A8FBB}" srcOrd="0" destOrd="0" presId="urn:microsoft.com/office/officeart/2005/8/layout/radial6"/>
    <dgm:cxn modelId="{AB92F6E8-5BF8-4F8B-A605-D194E0C7E8D6}" type="presOf" srcId="{8F05CEB3-3E1D-412D-B0A5-77FE876787F8}" destId="{ACC74C80-437B-48A1-A80E-235C062E4BE2}" srcOrd="0" destOrd="0" presId="urn:microsoft.com/office/officeart/2005/8/layout/radial6"/>
    <dgm:cxn modelId="{274A4A72-F6BA-4B35-8AE7-23784B749A56}" type="presOf" srcId="{6B6B15FD-D274-41E6-BED0-550BB6C67D26}" destId="{C404E406-09FB-4109-B106-CB6B2773D743}" srcOrd="0" destOrd="0" presId="urn:microsoft.com/office/officeart/2005/8/layout/radial6"/>
    <dgm:cxn modelId="{DC809A67-D6E2-4659-B0EB-75E15DF29409}" srcId="{0C651206-96A2-4F00-B372-BB6C3E6CDC4B}" destId="{DE851138-0762-4FF3-AA53-654060D34CB7}" srcOrd="9" destOrd="0" parTransId="{62DCD62C-BB44-47CD-9DE3-8A4083023D0C}" sibTransId="{8F05CEB3-3E1D-412D-B0A5-77FE876787F8}"/>
    <dgm:cxn modelId="{1C7D1F42-B0B6-4AA4-AD12-0912F954AECB}" type="presOf" srcId="{FECB9C01-F362-4AEF-984C-CD7E0AA457E6}" destId="{D9CD1E6D-AD3F-4C95-B986-1A6AF172ED25}" srcOrd="0" destOrd="0" presId="urn:microsoft.com/office/officeart/2005/8/layout/radial6"/>
    <dgm:cxn modelId="{D62AAD36-368E-4843-B10F-866348413B70}" type="presOf" srcId="{E1432A7A-EE87-4581-889F-1F8125A54493}" destId="{46CED92E-A9F0-43B6-B02E-27B83EA68360}" srcOrd="0" destOrd="0" presId="urn:microsoft.com/office/officeart/2005/8/layout/radial6"/>
    <dgm:cxn modelId="{8135C601-173C-4CED-A258-EC0BAF48ACF1}" type="presOf" srcId="{810FCA22-A540-4998-BEB3-50984B92212F}" destId="{9F983AD5-95AE-4F3E-8060-C2CD8674CB5C}" srcOrd="0" destOrd="0" presId="urn:microsoft.com/office/officeart/2005/8/layout/radial6"/>
    <dgm:cxn modelId="{51619D39-9A0B-4AAB-AF36-B6CE6B477C7A}" type="presOf" srcId="{9AB77350-AA9E-428A-8F0A-7ED70836C9C1}" destId="{CD1B257E-700C-470F-98D2-134AD8653AB1}" srcOrd="0" destOrd="0" presId="urn:microsoft.com/office/officeart/2005/8/layout/radial6"/>
    <dgm:cxn modelId="{B23BD0BB-3C1D-4C23-8E2B-FF957B6B490C}" type="presOf" srcId="{4C647E91-B852-414F-82FD-95BC23E6E198}" destId="{CC449682-288F-489D-88C0-4A360E5DF54D}" srcOrd="0" destOrd="0" presId="urn:microsoft.com/office/officeart/2005/8/layout/radial6"/>
    <dgm:cxn modelId="{2E62C804-74CD-4694-9662-3FFFDAE296DE}" srcId="{0C651206-96A2-4F00-B372-BB6C3E6CDC4B}" destId="{DA6B3DA7-A431-4671-9E56-C94F5C3031DA}" srcOrd="2" destOrd="0" parTransId="{6EB97D7D-E3E9-4C74-AE3D-4967A0ED5E3C}" sibTransId="{E1432A7A-EE87-4581-889F-1F8125A54493}"/>
    <dgm:cxn modelId="{F23EBAB7-295B-4E70-8C02-A028E3D3C6D1}" srcId="{0C651206-96A2-4F00-B372-BB6C3E6CDC4B}" destId="{4C647E91-B852-414F-82FD-95BC23E6E198}" srcOrd="8" destOrd="0" parTransId="{111B57D9-16D1-4C10-BDA5-058E5BD13FF5}" sibTransId="{A2C09EAA-41A7-4B3C-957F-F350E8044E32}"/>
    <dgm:cxn modelId="{28AB850B-55F6-46CA-B3ED-7B759ECB87A7}" type="presOf" srcId="{5D528CED-E732-47C6-A505-0C909901C09D}" destId="{88220C63-360B-4CB7-9650-07E273790374}" srcOrd="0" destOrd="0" presId="urn:microsoft.com/office/officeart/2005/8/layout/radial6"/>
    <dgm:cxn modelId="{89BD68A4-D8F9-4D62-BD48-C9469E6981FC}" type="presOf" srcId="{DE851138-0762-4FF3-AA53-654060D34CB7}" destId="{3D4E0E2A-27B0-42CB-BE83-860DDB9EC4E2}" srcOrd="0" destOrd="0" presId="urn:microsoft.com/office/officeart/2005/8/layout/radial6"/>
    <dgm:cxn modelId="{85B7DC8B-3BFA-44AF-9988-7045643C56A4}" type="presOf" srcId="{986AB826-F008-4219-9BEF-389B7EE802AD}" destId="{BE3E2B31-9C7A-40D1-BC47-31643540EADD}" srcOrd="0" destOrd="0" presId="urn:microsoft.com/office/officeart/2005/8/layout/radial6"/>
    <dgm:cxn modelId="{A0DDFA22-B1DB-4B5E-8948-C19ECAB0962B}" type="presOf" srcId="{1CB53F6A-4976-4909-A396-151BDDAF1E97}" destId="{DB489CF2-71AA-4804-A0E8-61C5564AF513}" srcOrd="0" destOrd="0" presId="urn:microsoft.com/office/officeart/2005/8/layout/radial6"/>
    <dgm:cxn modelId="{372E1C74-C8B4-4933-88C8-CA16C06A643A}" type="presParOf" srcId="{C404E406-09FB-4109-B106-CB6B2773D743}" destId="{1E0E1402-D42B-419E-A39F-207659C14B34}" srcOrd="0" destOrd="0" presId="urn:microsoft.com/office/officeart/2005/8/layout/radial6"/>
    <dgm:cxn modelId="{88AD8AC3-49BC-4A8F-A24E-6D9B81A1FDDE}" type="presParOf" srcId="{C404E406-09FB-4109-B106-CB6B2773D743}" destId="{D9CD1E6D-AD3F-4C95-B986-1A6AF172ED25}" srcOrd="1" destOrd="0" presId="urn:microsoft.com/office/officeart/2005/8/layout/radial6"/>
    <dgm:cxn modelId="{57D944C4-30AD-4C37-A7A0-5BA0F5002221}" type="presParOf" srcId="{C404E406-09FB-4109-B106-CB6B2773D743}" destId="{94C7086B-5981-4FD7-B053-79E015C1A9A3}" srcOrd="2" destOrd="0" presId="urn:microsoft.com/office/officeart/2005/8/layout/radial6"/>
    <dgm:cxn modelId="{AC0E06A0-8357-4C46-990F-1823C55D1B0F}" type="presParOf" srcId="{C404E406-09FB-4109-B106-CB6B2773D743}" destId="{9F983AD5-95AE-4F3E-8060-C2CD8674CB5C}" srcOrd="3" destOrd="0" presId="urn:microsoft.com/office/officeart/2005/8/layout/radial6"/>
    <dgm:cxn modelId="{ECA5F054-8DCE-49A1-98C5-9CF8A13697C3}" type="presParOf" srcId="{C404E406-09FB-4109-B106-CB6B2773D743}" destId="{5D0E94F5-D673-46A8-9876-E393407C9550}" srcOrd="4" destOrd="0" presId="urn:microsoft.com/office/officeart/2005/8/layout/radial6"/>
    <dgm:cxn modelId="{E087498E-9FF0-4A98-8387-460EA7EE9E53}" type="presParOf" srcId="{C404E406-09FB-4109-B106-CB6B2773D743}" destId="{D3161709-71D3-4ABB-B280-2E6680076AF3}" srcOrd="5" destOrd="0" presId="urn:microsoft.com/office/officeart/2005/8/layout/radial6"/>
    <dgm:cxn modelId="{578032B7-CEF8-45F1-9DFB-BC98F14C1F2B}" type="presParOf" srcId="{C404E406-09FB-4109-B106-CB6B2773D743}" destId="{3574EF91-464A-4D10-BC98-F9E0571256D1}" srcOrd="6" destOrd="0" presId="urn:microsoft.com/office/officeart/2005/8/layout/radial6"/>
    <dgm:cxn modelId="{7B01A68D-A637-4AE5-85B0-53C73803CA37}" type="presParOf" srcId="{C404E406-09FB-4109-B106-CB6B2773D743}" destId="{D3A9BEE6-F46F-4CEF-9D13-AF394B2FA2BF}" srcOrd="7" destOrd="0" presId="urn:microsoft.com/office/officeart/2005/8/layout/radial6"/>
    <dgm:cxn modelId="{C25E7246-DCDA-4264-9DF6-86F966C2BD61}" type="presParOf" srcId="{C404E406-09FB-4109-B106-CB6B2773D743}" destId="{685B6188-D004-4A86-ADE3-60D8EAFCAF0B}" srcOrd="8" destOrd="0" presId="urn:microsoft.com/office/officeart/2005/8/layout/radial6"/>
    <dgm:cxn modelId="{7F33838C-B4A7-4AF9-AFDE-0955ACBAE003}" type="presParOf" srcId="{C404E406-09FB-4109-B106-CB6B2773D743}" destId="{46CED92E-A9F0-43B6-B02E-27B83EA68360}" srcOrd="9" destOrd="0" presId="urn:microsoft.com/office/officeart/2005/8/layout/radial6"/>
    <dgm:cxn modelId="{E448C66A-A613-47D9-8EF9-F6BB66F9F047}" type="presParOf" srcId="{C404E406-09FB-4109-B106-CB6B2773D743}" destId="{BFA2C8A4-6C6C-4D2B-A7B0-57175B993739}" srcOrd="10" destOrd="0" presId="urn:microsoft.com/office/officeart/2005/8/layout/radial6"/>
    <dgm:cxn modelId="{A633765E-BC47-4CFF-9025-BCBF13D6BA0C}" type="presParOf" srcId="{C404E406-09FB-4109-B106-CB6B2773D743}" destId="{63CB3FD8-E79B-4CBB-AD1E-0B2A359A90AD}" srcOrd="11" destOrd="0" presId="urn:microsoft.com/office/officeart/2005/8/layout/radial6"/>
    <dgm:cxn modelId="{F3922C37-547A-43F9-B26A-FD9E5FBCBD03}" type="presParOf" srcId="{C404E406-09FB-4109-B106-CB6B2773D743}" destId="{F2A779B2-E6B6-45EC-9A30-D1FEAB68454E}" srcOrd="12" destOrd="0" presId="urn:microsoft.com/office/officeart/2005/8/layout/radial6"/>
    <dgm:cxn modelId="{4A1EBB8C-0D2E-4EE9-BB78-6C6312B3B99D}" type="presParOf" srcId="{C404E406-09FB-4109-B106-CB6B2773D743}" destId="{A75CDA9B-2FB8-492D-83D4-F6BB0A9A8FBB}" srcOrd="13" destOrd="0" presId="urn:microsoft.com/office/officeart/2005/8/layout/radial6"/>
    <dgm:cxn modelId="{5F71716B-07C2-4367-8EBC-29FCD9DB2B3B}" type="presParOf" srcId="{C404E406-09FB-4109-B106-CB6B2773D743}" destId="{FB5DD2BC-CFA8-4ABC-87FB-F5B4C67E8A63}" srcOrd="14" destOrd="0" presId="urn:microsoft.com/office/officeart/2005/8/layout/radial6"/>
    <dgm:cxn modelId="{BC5FC9D6-87B6-4E6B-9359-13005D0016A6}" type="presParOf" srcId="{C404E406-09FB-4109-B106-CB6B2773D743}" destId="{D894C205-CC1A-4EF1-863F-7B6266176DAC}" srcOrd="15" destOrd="0" presId="urn:microsoft.com/office/officeart/2005/8/layout/radial6"/>
    <dgm:cxn modelId="{301212EF-06D4-422B-B9D5-D54E72141E7B}" type="presParOf" srcId="{C404E406-09FB-4109-B106-CB6B2773D743}" destId="{DB489CF2-71AA-4804-A0E8-61C5564AF513}" srcOrd="16" destOrd="0" presId="urn:microsoft.com/office/officeart/2005/8/layout/radial6"/>
    <dgm:cxn modelId="{7511B496-D786-442C-AA76-3D71B8E2DB0A}" type="presParOf" srcId="{C404E406-09FB-4109-B106-CB6B2773D743}" destId="{72AEC125-D8E1-4BDF-8D0B-611B5429D9B0}" srcOrd="17" destOrd="0" presId="urn:microsoft.com/office/officeart/2005/8/layout/radial6"/>
    <dgm:cxn modelId="{240E0688-B475-4890-8335-7F6574EA3C27}" type="presParOf" srcId="{C404E406-09FB-4109-B106-CB6B2773D743}" destId="{88220C63-360B-4CB7-9650-07E273790374}" srcOrd="18" destOrd="0" presId="urn:microsoft.com/office/officeart/2005/8/layout/radial6"/>
    <dgm:cxn modelId="{5D6BAD2B-2FD9-497C-AC12-32CC23D12192}" type="presParOf" srcId="{C404E406-09FB-4109-B106-CB6B2773D743}" destId="{BE3E2B31-9C7A-40D1-BC47-31643540EADD}" srcOrd="19" destOrd="0" presId="urn:microsoft.com/office/officeart/2005/8/layout/radial6"/>
    <dgm:cxn modelId="{55BA42F4-3B32-4E66-87E0-502B72890BE1}" type="presParOf" srcId="{C404E406-09FB-4109-B106-CB6B2773D743}" destId="{2AFF6758-0374-4B83-92CD-E9E2198728E4}" srcOrd="20" destOrd="0" presId="urn:microsoft.com/office/officeart/2005/8/layout/radial6"/>
    <dgm:cxn modelId="{A48C3195-37D7-4B30-90BF-9319B9D591BC}" type="presParOf" srcId="{C404E406-09FB-4109-B106-CB6B2773D743}" destId="{CD1B257E-700C-470F-98D2-134AD8653AB1}" srcOrd="21" destOrd="0" presId="urn:microsoft.com/office/officeart/2005/8/layout/radial6"/>
    <dgm:cxn modelId="{698BFE8F-B728-4141-9CDC-0478AC549E9D}" type="presParOf" srcId="{C404E406-09FB-4109-B106-CB6B2773D743}" destId="{44EF224A-6EA7-465E-BEAF-342A59C9C931}" srcOrd="22" destOrd="0" presId="urn:microsoft.com/office/officeart/2005/8/layout/radial6"/>
    <dgm:cxn modelId="{22495B66-96FA-4ED7-8EE8-75347669A8F5}" type="presParOf" srcId="{C404E406-09FB-4109-B106-CB6B2773D743}" destId="{41B15987-0A5C-46C2-9946-40B20A5A286D}" srcOrd="23" destOrd="0" presId="urn:microsoft.com/office/officeart/2005/8/layout/radial6"/>
    <dgm:cxn modelId="{08B558AE-BEFB-4E2B-AE14-D614593F8D4D}" type="presParOf" srcId="{C404E406-09FB-4109-B106-CB6B2773D743}" destId="{0894F91E-604D-4345-AE77-03E40141C9D8}" srcOrd="24" destOrd="0" presId="urn:microsoft.com/office/officeart/2005/8/layout/radial6"/>
    <dgm:cxn modelId="{981348F4-93FE-41C2-A9A6-CFBC5F0BC92E}" type="presParOf" srcId="{C404E406-09FB-4109-B106-CB6B2773D743}" destId="{CC449682-288F-489D-88C0-4A360E5DF54D}" srcOrd="25" destOrd="0" presId="urn:microsoft.com/office/officeart/2005/8/layout/radial6"/>
    <dgm:cxn modelId="{16BF642F-BCEC-42A7-98F1-F75FB510C4C4}" type="presParOf" srcId="{C404E406-09FB-4109-B106-CB6B2773D743}" destId="{4BFF6791-D37F-4CA7-BBED-9BC1E2963440}" srcOrd="26" destOrd="0" presId="urn:microsoft.com/office/officeart/2005/8/layout/radial6"/>
    <dgm:cxn modelId="{58598503-1D23-4C66-9E9E-00E6E4EAEB9A}" type="presParOf" srcId="{C404E406-09FB-4109-B106-CB6B2773D743}" destId="{501E4664-5BF8-48E3-BDE7-499CB3FD150A}" srcOrd="27" destOrd="0" presId="urn:microsoft.com/office/officeart/2005/8/layout/radial6"/>
    <dgm:cxn modelId="{8BD87E52-E4BC-4ABA-9146-EC429724FF6B}" type="presParOf" srcId="{C404E406-09FB-4109-B106-CB6B2773D743}" destId="{3D4E0E2A-27B0-42CB-BE83-860DDB9EC4E2}" srcOrd="28" destOrd="0" presId="urn:microsoft.com/office/officeart/2005/8/layout/radial6"/>
    <dgm:cxn modelId="{BC4538EB-781C-41DC-8007-A2A1016706D6}" type="presParOf" srcId="{C404E406-09FB-4109-B106-CB6B2773D743}" destId="{0D1A898C-4F2B-4860-8FC1-67D6CF6B386B}" srcOrd="29" destOrd="0" presId="urn:microsoft.com/office/officeart/2005/8/layout/radial6"/>
    <dgm:cxn modelId="{797B5D7E-973E-44B0-8558-DB4E778D9B00}" type="presParOf" srcId="{C404E406-09FB-4109-B106-CB6B2773D743}" destId="{ACC74C80-437B-48A1-A80E-235C062E4BE2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927AA1-8FA1-4745-AD47-EE23BEE2DF0F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BA80F6FE-5F33-4114-B1F9-E3315E365B93}">
      <dgm:prSet phldrT="[ข้อความ]"/>
      <dgm:spPr/>
      <dgm:t>
        <a:bodyPr/>
        <a:lstStyle/>
        <a:p>
          <a:r>
            <a:rPr lang="th-TH" dirty="0" smtClean="0"/>
            <a:t>  </a:t>
          </a:r>
          <a:r>
            <a:rPr lang="th-TH" dirty="0" err="1" smtClean="0"/>
            <a:t>พรฎ.</a:t>
          </a:r>
          <a:r>
            <a:rPr lang="th-TH" dirty="0" smtClean="0"/>
            <a:t> 2546 </a:t>
          </a:r>
          <a:endParaRPr lang="th-TH" dirty="0"/>
        </a:p>
      </dgm:t>
    </dgm:pt>
    <dgm:pt modelId="{25652E26-340D-4EED-A5AE-64B884C8755D}" type="parTrans" cxnId="{EE896E9A-E8FD-451E-9ECD-53E9A4D1B69F}">
      <dgm:prSet/>
      <dgm:spPr/>
      <dgm:t>
        <a:bodyPr/>
        <a:lstStyle/>
        <a:p>
          <a:endParaRPr lang="th-TH"/>
        </a:p>
      </dgm:t>
    </dgm:pt>
    <dgm:pt modelId="{9E7F3401-2468-4308-952E-F90E2922658C}" type="sibTrans" cxnId="{EE896E9A-E8FD-451E-9ECD-53E9A4D1B69F}">
      <dgm:prSet/>
      <dgm:spPr/>
      <dgm:t>
        <a:bodyPr/>
        <a:lstStyle/>
        <a:p>
          <a:endParaRPr lang="th-TH"/>
        </a:p>
      </dgm:t>
    </dgm:pt>
    <dgm:pt modelId="{F4727F7B-2B8C-4B98-8560-C331F162F11D}">
      <dgm:prSet phldrT="[ข้อความ]"/>
      <dgm:spPr/>
      <dgm:t>
        <a:bodyPr/>
        <a:lstStyle/>
        <a:p>
          <a:r>
            <a:rPr lang="th-TH" dirty="0" smtClean="0"/>
            <a:t>ผลสัมฤทธิ์ต่อภารกิจของรัฐ </a:t>
          </a:r>
          <a:endParaRPr lang="th-TH" dirty="0"/>
        </a:p>
      </dgm:t>
    </dgm:pt>
    <dgm:pt modelId="{EFC15F92-EBCE-454A-8A27-EAE24740E727}" type="parTrans" cxnId="{FA137565-70D0-4461-BC77-14FB7BE59709}">
      <dgm:prSet/>
      <dgm:spPr/>
      <dgm:t>
        <a:bodyPr/>
        <a:lstStyle/>
        <a:p>
          <a:endParaRPr lang="th-TH"/>
        </a:p>
      </dgm:t>
    </dgm:pt>
    <dgm:pt modelId="{B2FCF9AB-B734-46C5-8455-179F0B156009}" type="sibTrans" cxnId="{FA137565-70D0-4461-BC77-14FB7BE59709}">
      <dgm:prSet/>
      <dgm:spPr/>
      <dgm:t>
        <a:bodyPr/>
        <a:lstStyle/>
        <a:p>
          <a:endParaRPr lang="th-TH"/>
        </a:p>
      </dgm:t>
    </dgm:pt>
    <dgm:pt modelId="{04ECCEDC-9FEC-4EF3-BB73-5752742A67EA}">
      <dgm:prSet phldrT="[ข้อความ]"/>
      <dgm:spPr/>
      <dgm:t>
        <a:bodyPr/>
        <a:lstStyle/>
        <a:p>
          <a:r>
            <a:rPr lang="th-TH" dirty="0" smtClean="0"/>
            <a:t>ประสิทธิภาพความคุ้มค่า</a:t>
          </a:r>
          <a:endParaRPr lang="th-TH" dirty="0"/>
        </a:p>
      </dgm:t>
    </dgm:pt>
    <dgm:pt modelId="{FCF2124A-0BA4-42E8-A07B-D93B30ABA1CF}" type="parTrans" cxnId="{67FFD6ED-6B98-4013-97BF-F29DEE3F5068}">
      <dgm:prSet/>
      <dgm:spPr/>
      <dgm:t>
        <a:bodyPr/>
        <a:lstStyle/>
        <a:p>
          <a:endParaRPr lang="th-TH"/>
        </a:p>
      </dgm:t>
    </dgm:pt>
    <dgm:pt modelId="{3B6D9F19-42E6-4DB4-8074-0C2CE2B68D7A}" type="sibTrans" cxnId="{67FFD6ED-6B98-4013-97BF-F29DEE3F5068}">
      <dgm:prSet/>
      <dgm:spPr/>
      <dgm:t>
        <a:bodyPr/>
        <a:lstStyle/>
        <a:p>
          <a:endParaRPr lang="th-TH"/>
        </a:p>
      </dgm:t>
    </dgm:pt>
    <dgm:pt modelId="{52992592-EACF-4960-8D06-143DBC939E08}">
      <dgm:prSet phldrT="[ข้อความ]"/>
      <dgm:spPr/>
      <dgm:t>
        <a:bodyPr/>
        <a:lstStyle/>
        <a:p>
          <a:r>
            <a:rPr lang="th-TH" dirty="0" smtClean="0"/>
            <a:t> ไม่มีขั้นตอนเกินจำเป็น </a:t>
          </a:r>
          <a:endParaRPr lang="th-TH" dirty="0"/>
        </a:p>
      </dgm:t>
    </dgm:pt>
    <dgm:pt modelId="{D6999614-2574-4E14-A2AC-44F8298098BE}" type="parTrans" cxnId="{4AC554F4-663A-44BB-B551-56685E4A4315}">
      <dgm:prSet/>
      <dgm:spPr/>
      <dgm:t>
        <a:bodyPr/>
        <a:lstStyle/>
        <a:p>
          <a:endParaRPr lang="th-TH"/>
        </a:p>
      </dgm:t>
    </dgm:pt>
    <dgm:pt modelId="{EE482966-5AF0-4C05-97CA-559325EEDDCB}" type="sibTrans" cxnId="{4AC554F4-663A-44BB-B551-56685E4A4315}">
      <dgm:prSet/>
      <dgm:spPr/>
      <dgm:t>
        <a:bodyPr/>
        <a:lstStyle/>
        <a:p>
          <a:endParaRPr lang="th-TH"/>
        </a:p>
      </dgm:t>
    </dgm:pt>
    <dgm:pt modelId="{56AED1E9-C63D-42AE-8A4A-C2AFFE2DE73C}">
      <dgm:prSet phldrT="[ข้อความ]"/>
      <dgm:spPr/>
      <dgm:t>
        <a:bodyPr/>
        <a:lstStyle/>
        <a:p>
          <a:r>
            <a:rPr lang="th-TH" dirty="0" smtClean="0"/>
            <a:t>ปรับปรุงกิจของรัฐให้ทันเหตุการณ์ </a:t>
          </a:r>
          <a:endParaRPr lang="th-TH" dirty="0"/>
        </a:p>
      </dgm:t>
    </dgm:pt>
    <dgm:pt modelId="{84C004DD-8629-4E13-9C95-176069F87A74}" type="parTrans" cxnId="{B245E094-EA19-49DD-B52F-108C0D792092}">
      <dgm:prSet/>
      <dgm:spPr/>
      <dgm:t>
        <a:bodyPr/>
        <a:lstStyle/>
        <a:p>
          <a:endParaRPr lang="th-TH"/>
        </a:p>
      </dgm:t>
    </dgm:pt>
    <dgm:pt modelId="{00D45B44-6E86-4250-A972-FC6CE663AD6B}" type="sibTrans" cxnId="{B245E094-EA19-49DD-B52F-108C0D792092}">
      <dgm:prSet/>
      <dgm:spPr/>
      <dgm:t>
        <a:bodyPr/>
        <a:lstStyle/>
        <a:p>
          <a:endParaRPr lang="th-TH"/>
        </a:p>
      </dgm:t>
    </dgm:pt>
    <dgm:pt modelId="{13F1FD20-8C40-41B3-B075-AEBDF5B6E4E0}">
      <dgm:prSet phldrT="[ข้อความ]"/>
      <dgm:spPr/>
      <dgm:t>
        <a:bodyPr/>
        <a:lstStyle/>
        <a:p>
          <a:r>
            <a:rPr lang="th-TH" dirty="0" smtClean="0"/>
            <a:t>อำนวยความสะดวกตอบสนอง ความต้องการ</a:t>
          </a:r>
          <a:endParaRPr lang="th-TH" dirty="0"/>
        </a:p>
      </dgm:t>
    </dgm:pt>
    <dgm:pt modelId="{47325701-80B6-4CC8-95EA-EDF97E2A9B8D}" type="parTrans" cxnId="{6689627C-A985-45E9-A689-B2FBE683B900}">
      <dgm:prSet/>
      <dgm:spPr/>
      <dgm:t>
        <a:bodyPr/>
        <a:lstStyle/>
        <a:p>
          <a:endParaRPr lang="th-TH"/>
        </a:p>
      </dgm:t>
    </dgm:pt>
    <dgm:pt modelId="{BB25094D-06E1-47B9-A188-3D1AFB166B65}" type="sibTrans" cxnId="{6689627C-A985-45E9-A689-B2FBE683B900}">
      <dgm:prSet/>
      <dgm:spPr/>
      <dgm:t>
        <a:bodyPr/>
        <a:lstStyle/>
        <a:p>
          <a:endParaRPr lang="th-TH"/>
        </a:p>
      </dgm:t>
    </dgm:pt>
    <dgm:pt modelId="{F741EACD-B47B-4460-AB15-7205BB18CA42}">
      <dgm:prSet phldrT="[ข้อความ]"/>
      <dgm:spPr/>
      <dgm:t>
        <a:bodyPr/>
        <a:lstStyle/>
        <a:p>
          <a:r>
            <a:rPr lang="th-TH" dirty="0" smtClean="0"/>
            <a:t>ประเมินผลงาน</a:t>
          </a:r>
          <a:endParaRPr lang="th-TH" dirty="0"/>
        </a:p>
      </dgm:t>
    </dgm:pt>
    <dgm:pt modelId="{8203F7BB-1F5D-4A9A-AF31-E05C545E9DCA}" type="parTrans" cxnId="{1877CB08-566B-4E24-A19B-5D0EA5CA1A78}">
      <dgm:prSet/>
      <dgm:spPr/>
      <dgm:t>
        <a:bodyPr/>
        <a:lstStyle/>
        <a:p>
          <a:endParaRPr lang="th-TH"/>
        </a:p>
      </dgm:t>
    </dgm:pt>
    <dgm:pt modelId="{3E964CD9-3837-417E-A459-FE4046C17C13}" type="sibTrans" cxnId="{1877CB08-566B-4E24-A19B-5D0EA5CA1A78}">
      <dgm:prSet/>
      <dgm:spPr/>
      <dgm:t>
        <a:bodyPr/>
        <a:lstStyle/>
        <a:p>
          <a:endParaRPr lang="th-TH"/>
        </a:p>
      </dgm:t>
    </dgm:pt>
    <dgm:pt modelId="{A8C735A4-BCA5-4A5A-9839-BEA151DA972F}">
      <dgm:prSet phldrT="[ข้อความ]"/>
      <dgm:spPr/>
      <dgm:t>
        <a:bodyPr/>
        <a:lstStyle/>
        <a:p>
          <a:r>
            <a:rPr lang="th-TH" dirty="0" smtClean="0"/>
            <a:t>ประโยชน์สุขของประชาชน </a:t>
          </a:r>
          <a:endParaRPr lang="th-TH" dirty="0"/>
        </a:p>
      </dgm:t>
    </dgm:pt>
    <dgm:pt modelId="{47BF25E6-D4CC-49AC-A8FB-B078AC750F05}" type="sibTrans" cxnId="{916B48E2-35CA-4935-ACC5-1476D1F51F43}">
      <dgm:prSet/>
      <dgm:spPr/>
      <dgm:t>
        <a:bodyPr/>
        <a:lstStyle/>
        <a:p>
          <a:endParaRPr lang="th-TH"/>
        </a:p>
      </dgm:t>
    </dgm:pt>
    <dgm:pt modelId="{1AB8D1DD-E116-4A33-82C6-C861F5C48041}" type="parTrans" cxnId="{916B48E2-35CA-4935-ACC5-1476D1F51F43}">
      <dgm:prSet/>
      <dgm:spPr/>
      <dgm:t>
        <a:bodyPr/>
        <a:lstStyle/>
        <a:p>
          <a:endParaRPr lang="th-TH"/>
        </a:p>
      </dgm:t>
    </dgm:pt>
    <dgm:pt modelId="{3182EDA8-8151-471F-9C37-79E8010A8F41}" type="pres">
      <dgm:prSet presAssocID="{AD927AA1-8FA1-4745-AD47-EE23BEE2DF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664265F-1079-4F2D-AC17-C581F4CF8380}" type="pres">
      <dgm:prSet presAssocID="{BA80F6FE-5F33-4114-B1F9-E3315E365B93}" presName="centerShape" presStyleLbl="node0" presStyleIdx="0" presStyleCnt="1"/>
      <dgm:spPr/>
      <dgm:t>
        <a:bodyPr/>
        <a:lstStyle/>
        <a:p>
          <a:endParaRPr lang="th-TH"/>
        </a:p>
      </dgm:t>
    </dgm:pt>
    <dgm:pt modelId="{80F18DE2-1195-4380-8D68-E249707DD2CC}" type="pres">
      <dgm:prSet presAssocID="{1AB8D1DD-E116-4A33-82C6-C861F5C48041}" presName="parTrans" presStyleLbl="sibTrans2D1" presStyleIdx="0" presStyleCnt="7"/>
      <dgm:spPr/>
      <dgm:t>
        <a:bodyPr/>
        <a:lstStyle/>
        <a:p>
          <a:endParaRPr lang="th-TH"/>
        </a:p>
      </dgm:t>
    </dgm:pt>
    <dgm:pt modelId="{26528E6E-7348-4B4C-83A8-A37E80C16585}" type="pres">
      <dgm:prSet presAssocID="{1AB8D1DD-E116-4A33-82C6-C861F5C48041}" presName="connectorText" presStyleLbl="sibTrans2D1" presStyleIdx="0" presStyleCnt="7"/>
      <dgm:spPr/>
      <dgm:t>
        <a:bodyPr/>
        <a:lstStyle/>
        <a:p>
          <a:endParaRPr lang="th-TH"/>
        </a:p>
      </dgm:t>
    </dgm:pt>
    <dgm:pt modelId="{85725451-9CF4-43E5-85C0-8E5DFDE0FAD3}" type="pres">
      <dgm:prSet presAssocID="{A8C735A4-BCA5-4A5A-9839-BEA151DA972F}" presName="node" presStyleLbl="node1" presStyleIdx="0" presStyleCnt="7" custScaleX="118673" custScaleY="1287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757858C-36D8-42EC-8102-9E707763E53B}" type="pres">
      <dgm:prSet presAssocID="{EFC15F92-EBCE-454A-8A27-EAE24740E727}" presName="parTrans" presStyleLbl="sibTrans2D1" presStyleIdx="1" presStyleCnt="7"/>
      <dgm:spPr/>
      <dgm:t>
        <a:bodyPr/>
        <a:lstStyle/>
        <a:p>
          <a:endParaRPr lang="th-TH"/>
        </a:p>
      </dgm:t>
    </dgm:pt>
    <dgm:pt modelId="{1631FACF-57E9-4886-81DE-94DA82AC5970}" type="pres">
      <dgm:prSet presAssocID="{EFC15F92-EBCE-454A-8A27-EAE24740E727}" presName="connectorText" presStyleLbl="sibTrans2D1" presStyleIdx="1" presStyleCnt="7"/>
      <dgm:spPr/>
      <dgm:t>
        <a:bodyPr/>
        <a:lstStyle/>
        <a:p>
          <a:endParaRPr lang="th-TH"/>
        </a:p>
      </dgm:t>
    </dgm:pt>
    <dgm:pt modelId="{8BE9DEAE-A0C0-41F7-AE93-790FFA447CC8}" type="pres">
      <dgm:prSet presAssocID="{F4727F7B-2B8C-4B98-8560-C331F162F11D}" presName="node" presStyleLbl="node1" presStyleIdx="1" presStyleCnt="7" custScaleX="118673" custScaleY="1287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B917EE-C349-47D4-BE0D-E40F5B87C199}" type="pres">
      <dgm:prSet presAssocID="{FCF2124A-0BA4-42E8-A07B-D93B30ABA1CF}" presName="parTrans" presStyleLbl="sibTrans2D1" presStyleIdx="2" presStyleCnt="7"/>
      <dgm:spPr/>
      <dgm:t>
        <a:bodyPr/>
        <a:lstStyle/>
        <a:p>
          <a:endParaRPr lang="th-TH"/>
        </a:p>
      </dgm:t>
    </dgm:pt>
    <dgm:pt modelId="{2B65A9C7-B008-4622-B727-0F9B66C03296}" type="pres">
      <dgm:prSet presAssocID="{FCF2124A-0BA4-42E8-A07B-D93B30ABA1CF}" presName="connectorText" presStyleLbl="sibTrans2D1" presStyleIdx="2" presStyleCnt="7"/>
      <dgm:spPr/>
      <dgm:t>
        <a:bodyPr/>
        <a:lstStyle/>
        <a:p>
          <a:endParaRPr lang="th-TH"/>
        </a:p>
      </dgm:t>
    </dgm:pt>
    <dgm:pt modelId="{5340D854-BE3B-4F00-A88C-9601328F00DB}" type="pres">
      <dgm:prSet presAssocID="{04ECCEDC-9FEC-4EF3-BB73-5752742A67EA}" presName="node" presStyleLbl="node1" presStyleIdx="2" presStyleCnt="7" custScaleX="118673" custScaleY="1287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5FE2197-0E54-4DAE-B9C5-A3DFDD0017CB}" type="pres">
      <dgm:prSet presAssocID="{D6999614-2574-4E14-A2AC-44F8298098BE}" presName="parTrans" presStyleLbl="sibTrans2D1" presStyleIdx="3" presStyleCnt="7"/>
      <dgm:spPr/>
      <dgm:t>
        <a:bodyPr/>
        <a:lstStyle/>
        <a:p>
          <a:endParaRPr lang="th-TH"/>
        </a:p>
      </dgm:t>
    </dgm:pt>
    <dgm:pt modelId="{2C932EF8-7F8B-40A1-9B74-4B7500F9DAF9}" type="pres">
      <dgm:prSet presAssocID="{D6999614-2574-4E14-A2AC-44F8298098BE}" presName="connectorText" presStyleLbl="sibTrans2D1" presStyleIdx="3" presStyleCnt="7"/>
      <dgm:spPr/>
      <dgm:t>
        <a:bodyPr/>
        <a:lstStyle/>
        <a:p>
          <a:endParaRPr lang="th-TH"/>
        </a:p>
      </dgm:t>
    </dgm:pt>
    <dgm:pt modelId="{FE3D7325-044F-4645-A502-08426AB029A2}" type="pres">
      <dgm:prSet presAssocID="{52992592-EACF-4960-8D06-143DBC939E08}" presName="node" presStyleLbl="node1" presStyleIdx="3" presStyleCnt="7" custScaleX="118673" custScaleY="1287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FDA6DF-9ED9-45B5-B621-6F5A6E7530B6}" type="pres">
      <dgm:prSet presAssocID="{84C004DD-8629-4E13-9C95-176069F87A74}" presName="parTrans" presStyleLbl="sibTrans2D1" presStyleIdx="4" presStyleCnt="7"/>
      <dgm:spPr/>
      <dgm:t>
        <a:bodyPr/>
        <a:lstStyle/>
        <a:p>
          <a:endParaRPr lang="th-TH"/>
        </a:p>
      </dgm:t>
    </dgm:pt>
    <dgm:pt modelId="{1F00B92F-39D7-4284-9A94-FDA048512316}" type="pres">
      <dgm:prSet presAssocID="{84C004DD-8629-4E13-9C95-176069F87A74}" presName="connectorText" presStyleLbl="sibTrans2D1" presStyleIdx="4" presStyleCnt="7"/>
      <dgm:spPr/>
      <dgm:t>
        <a:bodyPr/>
        <a:lstStyle/>
        <a:p>
          <a:endParaRPr lang="th-TH"/>
        </a:p>
      </dgm:t>
    </dgm:pt>
    <dgm:pt modelId="{14AF6613-27F9-41FB-9773-8AA036C653D8}" type="pres">
      <dgm:prSet presAssocID="{56AED1E9-C63D-42AE-8A4A-C2AFFE2DE73C}" presName="node" presStyleLbl="node1" presStyleIdx="4" presStyleCnt="7" custScaleX="118673" custScaleY="1287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A273DF7-FF54-4101-8B19-A6B223F43AEC}" type="pres">
      <dgm:prSet presAssocID="{47325701-80B6-4CC8-95EA-EDF97E2A9B8D}" presName="parTrans" presStyleLbl="sibTrans2D1" presStyleIdx="5" presStyleCnt="7"/>
      <dgm:spPr/>
      <dgm:t>
        <a:bodyPr/>
        <a:lstStyle/>
        <a:p>
          <a:endParaRPr lang="th-TH"/>
        </a:p>
      </dgm:t>
    </dgm:pt>
    <dgm:pt modelId="{87D9F30E-C261-4782-896B-F4D61B2A6A1E}" type="pres">
      <dgm:prSet presAssocID="{47325701-80B6-4CC8-95EA-EDF97E2A9B8D}" presName="connectorText" presStyleLbl="sibTrans2D1" presStyleIdx="5" presStyleCnt="7"/>
      <dgm:spPr/>
      <dgm:t>
        <a:bodyPr/>
        <a:lstStyle/>
        <a:p>
          <a:endParaRPr lang="th-TH"/>
        </a:p>
      </dgm:t>
    </dgm:pt>
    <dgm:pt modelId="{B4A4A726-C33B-4E9E-B749-EE204C75E1A7}" type="pres">
      <dgm:prSet presAssocID="{13F1FD20-8C40-41B3-B075-AEBDF5B6E4E0}" presName="node" presStyleLbl="node1" presStyleIdx="5" presStyleCnt="7" custScaleX="118673" custScaleY="1287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3A732B9-97AA-411A-9684-31EAC9F362E9}" type="pres">
      <dgm:prSet presAssocID="{8203F7BB-1F5D-4A9A-AF31-E05C545E9DCA}" presName="parTrans" presStyleLbl="sibTrans2D1" presStyleIdx="6" presStyleCnt="7"/>
      <dgm:spPr/>
      <dgm:t>
        <a:bodyPr/>
        <a:lstStyle/>
        <a:p>
          <a:endParaRPr lang="th-TH"/>
        </a:p>
      </dgm:t>
    </dgm:pt>
    <dgm:pt modelId="{2D3379C0-1EEE-4F47-AA36-DDA9CF46F060}" type="pres">
      <dgm:prSet presAssocID="{8203F7BB-1F5D-4A9A-AF31-E05C545E9DCA}" presName="connectorText" presStyleLbl="sibTrans2D1" presStyleIdx="6" presStyleCnt="7"/>
      <dgm:spPr/>
      <dgm:t>
        <a:bodyPr/>
        <a:lstStyle/>
        <a:p>
          <a:endParaRPr lang="th-TH"/>
        </a:p>
      </dgm:t>
    </dgm:pt>
    <dgm:pt modelId="{70A72312-5D20-472B-A112-4DB0651CD400}" type="pres">
      <dgm:prSet presAssocID="{F741EACD-B47B-4460-AB15-7205BB18CA42}" presName="node" presStyleLbl="node1" presStyleIdx="6" presStyleCnt="7" custScaleX="118673" custScaleY="1287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E896E9A-E8FD-451E-9ECD-53E9A4D1B69F}" srcId="{AD927AA1-8FA1-4745-AD47-EE23BEE2DF0F}" destId="{BA80F6FE-5F33-4114-B1F9-E3315E365B93}" srcOrd="0" destOrd="0" parTransId="{25652E26-340D-4EED-A5AE-64B884C8755D}" sibTransId="{9E7F3401-2468-4308-952E-F90E2922658C}"/>
    <dgm:cxn modelId="{A3D8286B-B051-43C0-A132-737A6C640B81}" type="presOf" srcId="{84C004DD-8629-4E13-9C95-176069F87A74}" destId="{CCFDA6DF-9ED9-45B5-B621-6F5A6E7530B6}" srcOrd="0" destOrd="0" presId="urn:microsoft.com/office/officeart/2005/8/layout/radial5"/>
    <dgm:cxn modelId="{8EAC2443-3824-4A72-B3C6-9A837AC772D5}" type="presOf" srcId="{8203F7BB-1F5D-4A9A-AF31-E05C545E9DCA}" destId="{2D3379C0-1EEE-4F47-AA36-DDA9CF46F060}" srcOrd="1" destOrd="0" presId="urn:microsoft.com/office/officeart/2005/8/layout/radial5"/>
    <dgm:cxn modelId="{B245E094-EA19-49DD-B52F-108C0D792092}" srcId="{BA80F6FE-5F33-4114-B1F9-E3315E365B93}" destId="{56AED1E9-C63D-42AE-8A4A-C2AFFE2DE73C}" srcOrd="4" destOrd="0" parTransId="{84C004DD-8629-4E13-9C95-176069F87A74}" sibTransId="{00D45B44-6E86-4250-A972-FC6CE663AD6B}"/>
    <dgm:cxn modelId="{4AC554F4-663A-44BB-B551-56685E4A4315}" srcId="{BA80F6FE-5F33-4114-B1F9-E3315E365B93}" destId="{52992592-EACF-4960-8D06-143DBC939E08}" srcOrd="3" destOrd="0" parTransId="{D6999614-2574-4E14-A2AC-44F8298098BE}" sibTransId="{EE482966-5AF0-4C05-97CA-559325EEDDCB}"/>
    <dgm:cxn modelId="{54DAF541-9D75-4D75-A6B2-E5EFACA4877B}" type="presOf" srcId="{F741EACD-B47B-4460-AB15-7205BB18CA42}" destId="{70A72312-5D20-472B-A112-4DB0651CD400}" srcOrd="0" destOrd="0" presId="urn:microsoft.com/office/officeart/2005/8/layout/radial5"/>
    <dgm:cxn modelId="{76D01794-201F-4C5F-9F2A-FF16364A04EA}" type="presOf" srcId="{52992592-EACF-4960-8D06-143DBC939E08}" destId="{FE3D7325-044F-4645-A502-08426AB029A2}" srcOrd="0" destOrd="0" presId="urn:microsoft.com/office/officeart/2005/8/layout/radial5"/>
    <dgm:cxn modelId="{6689627C-A985-45E9-A689-B2FBE683B900}" srcId="{BA80F6FE-5F33-4114-B1F9-E3315E365B93}" destId="{13F1FD20-8C40-41B3-B075-AEBDF5B6E4E0}" srcOrd="5" destOrd="0" parTransId="{47325701-80B6-4CC8-95EA-EDF97E2A9B8D}" sibTransId="{BB25094D-06E1-47B9-A188-3D1AFB166B65}"/>
    <dgm:cxn modelId="{DEC19187-D67E-4385-8F54-23C0376CCAC8}" type="presOf" srcId="{47325701-80B6-4CC8-95EA-EDF97E2A9B8D}" destId="{DA273DF7-FF54-4101-8B19-A6B223F43AEC}" srcOrd="0" destOrd="0" presId="urn:microsoft.com/office/officeart/2005/8/layout/radial5"/>
    <dgm:cxn modelId="{0C6B676C-9367-42DE-8A2C-A59CD79DF6BA}" type="presOf" srcId="{BA80F6FE-5F33-4114-B1F9-E3315E365B93}" destId="{3664265F-1079-4F2D-AC17-C581F4CF8380}" srcOrd="0" destOrd="0" presId="urn:microsoft.com/office/officeart/2005/8/layout/radial5"/>
    <dgm:cxn modelId="{0D871012-8F65-47F3-9AD2-B37F81F0F110}" type="presOf" srcId="{56AED1E9-C63D-42AE-8A4A-C2AFFE2DE73C}" destId="{14AF6613-27F9-41FB-9773-8AA036C653D8}" srcOrd="0" destOrd="0" presId="urn:microsoft.com/office/officeart/2005/8/layout/radial5"/>
    <dgm:cxn modelId="{30DFB6F2-5477-4848-83E2-DA527491245D}" type="presOf" srcId="{A8C735A4-BCA5-4A5A-9839-BEA151DA972F}" destId="{85725451-9CF4-43E5-85C0-8E5DFDE0FAD3}" srcOrd="0" destOrd="0" presId="urn:microsoft.com/office/officeart/2005/8/layout/radial5"/>
    <dgm:cxn modelId="{BC994FF2-BF8C-43DE-A445-B16BAB7E8A60}" type="presOf" srcId="{F4727F7B-2B8C-4B98-8560-C331F162F11D}" destId="{8BE9DEAE-A0C0-41F7-AE93-790FFA447CC8}" srcOrd="0" destOrd="0" presId="urn:microsoft.com/office/officeart/2005/8/layout/radial5"/>
    <dgm:cxn modelId="{FA137565-70D0-4461-BC77-14FB7BE59709}" srcId="{BA80F6FE-5F33-4114-B1F9-E3315E365B93}" destId="{F4727F7B-2B8C-4B98-8560-C331F162F11D}" srcOrd="1" destOrd="0" parTransId="{EFC15F92-EBCE-454A-8A27-EAE24740E727}" sibTransId="{B2FCF9AB-B734-46C5-8455-179F0B156009}"/>
    <dgm:cxn modelId="{CABC9ADB-9CA7-4BEC-A322-CBF22AB08153}" type="presOf" srcId="{04ECCEDC-9FEC-4EF3-BB73-5752742A67EA}" destId="{5340D854-BE3B-4F00-A88C-9601328F00DB}" srcOrd="0" destOrd="0" presId="urn:microsoft.com/office/officeart/2005/8/layout/radial5"/>
    <dgm:cxn modelId="{4B14A135-4479-4484-AF02-572C1963EF56}" type="presOf" srcId="{FCF2124A-0BA4-42E8-A07B-D93B30ABA1CF}" destId="{2B65A9C7-B008-4622-B727-0F9B66C03296}" srcOrd="1" destOrd="0" presId="urn:microsoft.com/office/officeart/2005/8/layout/radial5"/>
    <dgm:cxn modelId="{8380653F-3D85-4376-95E9-E3F51155AC91}" type="presOf" srcId="{EFC15F92-EBCE-454A-8A27-EAE24740E727}" destId="{1631FACF-57E9-4886-81DE-94DA82AC5970}" srcOrd="1" destOrd="0" presId="urn:microsoft.com/office/officeart/2005/8/layout/radial5"/>
    <dgm:cxn modelId="{DB3F5B82-10BB-47DA-ACBD-8F9731A668B5}" type="presOf" srcId="{47325701-80B6-4CC8-95EA-EDF97E2A9B8D}" destId="{87D9F30E-C261-4782-896B-F4D61B2A6A1E}" srcOrd="1" destOrd="0" presId="urn:microsoft.com/office/officeart/2005/8/layout/radial5"/>
    <dgm:cxn modelId="{C88C25C9-CF36-4D9F-86A1-6D17524F6D9B}" type="presOf" srcId="{D6999614-2574-4E14-A2AC-44F8298098BE}" destId="{B5FE2197-0E54-4DAE-B9C5-A3DFDD0017CB}" srcOrd="0" destOrd="0" presId="urn:microsoft.com/office/officeart/2005/8/layout/radial5"/>
    <dgm:cxn modelId="{D5EEB6A0-F19A-4C48-B274-738B09EC05BB}" type="presOf" srcId="{FCF2124A-0BA4-42E8-A07B-D93B30ABA1CF}" destId="{92B917EE-C349-47D4-BE0D-E40F5B87C199}" srcOrd="0" destOrd="0" presId="urn:microsoft.com/office/officeart/2005/8/layout/radial5"/>
    <dgm:cxn modelId="{FFCA298A-B5FB-494E-874E-D273DCD7ED42}" type="presOf" srcId="{D6999614-2574-4E14-A2AC-44F8298098BE}" destId="{2C932EF8-7F8B-40A1-9B74-4B7500F9DAF9}" srcOrd="1" destOrd="0" presId="urn:microsoft.com/office/officeart/2005/8/layout/radial5"/>
    <dgm:cxn modelId="{3A2426C3-9BFC-48C9-A0FA-BF89795636D9}" type="presOf" srcId="{AD927AA1-8FA1-4745-AD47-EE23BEE2DF0F}" destId="{3182EDA8-8151-471F-9C37-79E8010A8F41}" srcOrd="0" destOrd="0" presId="urn:microsoft.com/office/officeart/2005/8/layout/radial5"/>
    <dgm:cxn modelId="{CE11BC39-50CA-4DBC-B7CC-65867AB323D3}" type="presOf" srcId="{EFC15F92-EBCE-454A-8A27-EAE24740E727}" destId="{F757858C-36D8-42EC-8102-9E707763E53B}" srcOrd="0" destOrd="0" presId="urn:microsoft.com/office/officeart/2005/8/layout/radial5"/>
    <dgm:cxn modelId="{1877CB08-566B-4E24-A19B-5D0EA5CA1A78}" srcId="{BA80F6FE-5F33-4114-B1F9-E3315E365B93}" destId="{F741EACD-B47B-4460-AB15-7205BB18CA42}" srcOrd="6" destOrd="0" parTransId="{8203F7BB-1F5D-4A9A-AF31-E05C545E9DCA}" sibTransId="{3E964CD9-3837-417E-A459-FE4046C17C13}"/>
    <dgm:cxn modelId="{C76DBD05-D5F1-4017-85A6-23B208912CF0}" type="presOf" srcId="{1AB8D1DD-E116-4A33-82C6-C861F5C48041}" destId="{80F18DE2-1195-4380-8D68-E249707DD2CC}" srcOrd="0" destOrd="0" presId="urn:microsoft.com/office/officeart/2005/8/layout/radial5"/>
    <dgm:cxn modelId="{B099D330-70A0-4594-890D-B56BCCD19129}" type="presOf" srcId="{8203F7BB-1F5D-4A9A-AF31-E05C545E9DCA}" destId="{53A732B9-97AA-411A-9684-31EAC9F362E9}" srcOrd="0" destOrd="0" presId="urn:microsoft.com/office/officeart/2005/8/layout/radial5"/>
    <dgm:cxn modelId="{916B48E2-35CA-4935-ACC5-1476D1F51F43}" srcId="{BA80F6FE-5F33-4114-B1F9-E3315E365B93}" destId="{A8C735A4-BCA5-4A5A-9839-BEA151DA972F}" srcOrd="0" destOrd="0" parTransId="{1AB8D1DD-E116-4A33-82C6-C861F5C48041}" sibTransId="{47BF25E6-D4CC-49AC-A8FB-B078AC750F05}"/>
    <dgm:cxn modelId="{67FFD6ED-6B98-4013-97BF-F29DEE3F5068}" srcId="{BA80F6FE-5F33-4114-B1F9-E3315E365B93}" destId="{04ECCEDC-9FEC-4EF3-BB73-5752742A67EA}" srcOrd="2" destOrd="0" parTransId="{FCF2124A-0BA4-42E8-A07B-D93B30ABA1CF}" sibTransId="{3B6D9F19-42E6-4DB4-8074-0C2CE2B68D7A}"/>
    <dgm:cxn modelId="{F24A9612-DF23-4D93-9A0E-9A68689B3397}" type="presOf" srcId="{84C004DD-8629-4E13-9C95-176069F87A74}" destId="{1F00B92F-39D7-4284-9A94-FDA048512316}" srcOrd="1" destOrd="0" presId="urn:microsoft.com/office/officeart/2005/8/layout/radial5"/>
    <dgm:cxn modelId="{82B370EE-4025-4EDE-8932-127A4E3B160E}" type="presOf" srcId="{1AB8D1DD-E116-4A33-82C6-C861F5C48041}" destId="{26528E6E-7348-4B4C-83A8-A37E80C16585}" srcOrd="1" destOrd="0" presId="urn:microsoft.com/office/officeart/2005/8/layout/radial5"/>
    <dgm:cxn modelId="{87A9B65E-8797-4ED6-B89C-D485B764AEDC}" type="presOf" srcId="{13F1FD20-8C40-41B3-B075-AEBDF5B6E4E0}" destId="{B4A4A726-C33B-4E9E-B749-EE204C75E1A7}" srcOrd="0" destOrd="0" presId="urn:microsoft.com/office/officeart/2005/8/layout/radial5"/>
    <dgm:cxn modelId="{59EA04D8-7140-4580-B865-1ECA92902F68}" type="presParOf" srcId="{3182EDA8-8151-471F-9C37-79E8010A8F41}" destId="{3664265F-1079-4F2D-AC17-C581F4CF8380}" srcOrd="0" destOrd="0" presId="urn:microsoft.com/office/officeart/2005/8/layout/radial5"/>
    <dgm:cxn modelId="{A5C46C13-2546-4B6D-B9CD-2D0505BB14BF}" type="presParOf" srcId="{3182EDA8-8151-471F-9C37-79E8010A8F41}" destId="{80F18DE2-1195-4380-8D68-E249707DD2CC}" srcOrd="1" destOrd="0" presId="urn:microsoft.com/office/officeart/2005/8/layout/radial5"/>
    <dgm:cxn modelId="{ADD5ECAF-003F-4428-AEA9-CDF6AB561491}" type="presParOf" srcId="{80F18DE2-1195-4380-8D68-E249707DD2CC}" destId="{26528E6E-7348-4B4C-83A8-A37E80C16585}" srcOrd="0" destOrd="0" presId="urn:microsoft.com/office/officeart/2005/8/layout/radial5"/>
    <dgm:cxn modelId="{BD16238E-F299-4544-9BCE-B6CDA6381617}" type="presParOf" srcId="{3182EDA8-8151-471F-9C37-79E8010A8F41}" destId="{85725451-9CF4-43E5-85C0-8E5DFDE0FAD3}" srcOrd="2" destOrd="0" presId="urn:microsoft.com/office/officeart/2005/8/layout/radial5"/>
    <dgm:cxn modelId="{0680A7BD-5294-4117-BB3E-4F75F760B8F2}" type="presParOf" srcId="{3182EDA8-8151-471F-9C37-79E8010A8F41}" destId="{F757858C-36D8-42EC-8102-9E707763E53B}" srcOrd="3" destOrd="0" presId="urn:microsoft.com/office/officeart/2005/8/layout/radial5"/>
    <dgm:cxn modelId="{7CECD967-A830-4E05-8EDD-87ED5262A7D1}" type="presParOf" srcId="{F757858C-36D8-42EC-8102-9E707763E53B}" destId="{1631FACF-57E9-4886-81DE-94DA82AC5970}" srcOrd="0" destOrd="0" presId="urn:microsoft.com/office/officeart/2005/8/layout/radial5"/>
    <dgm:cxn modelId="{563596EE-00F9-4B24-BAC3-5D71F8B85839}" type="presParOf" srcId="{3182EDA8-8151-471F-9C37-79E8010A8F41}" destId="{8BE9DEAE-A0C0-41F7-AE93-790FFA447CC8}" srcOrd="4" destOrd="0" presId="urn:microsoft.com/office/officeart/2005/8/layout/radial5"/>
    <dgm:cxn modelId="{C17C4E08-0F13-4161-B54E-6E77DCBDDD0D}" type="presParOf" srcId="{3182EDA8-8151-471F-9C37-79E8010A8F41}" destId="{92B917EE-C349-47D4-BE0D-E40F5B87C199}" srcOrd="5" destOrd="0" presId="urn:microsoft.com/office/officeart/2005/8/layout/radial5"/>
    <dgm:cxn modelId="{B71C7BBC-837B-4030-8466-CF8F95C32DD8}" type="presParOf" srcId="{92B917EE-C349-47D4-BE0D-E40F5B87C199}" destId="{2B65A9C7-B008-4622-B727-0F9B66C03296}" srcOrd="0" destOrd="0" presId="urn:microsoft.com/office/officeart/2005/8/layout/radial5"/>
    <dgm:cxn modelId="{E73E9D11-740A-43C9-88EF-A013AA4B976D}" type="presParOf" srcId="{3182EDA8-8151-471F-9C37-79E8010A8F41}" destId="{5340D854-BE3B-4F00-A88C-9601328F00DB}" srcOrd="6" destOrd="0" presId="urn:microsoft.com/office/officeart/2005/8/layout/radial5"/>
    <dgm:cxn modelId="{7ECABD5E-9185-4347-985E-1BCF978EBB8A}" type="presParOf" srcId="{3182EDA8-8151-471F-9C37-79E8010A8F41}" destId="{B5FE2197-0E54-4DAE-B9C5-A3DFDD0017CB}" srcOrd="7" destOrd="0" presId="urn:microsoft.com/office/officeart/2005/8/layout/radial5"/>
    <dgm:cxn modelId="{9FF94974-A069-43FF-84AA-56F9FAE84C73}" type="presParOf" srcId="{B5FE2197-0E54-4DAE-B9C5-A3DFDD0017CB}" destId="{2C932EF8-7F8B-40A1-9B74-4B7500F9DAF9}" srcOrd="0" destOrd="0" presId="urn:microsoft.com/office/officeart/2005/8/layout/radial5"/>
    <dgm:cxn modelId="{A7821D55-9CC1-4FD6-B569-351C6FD47418}" type="presParOf" srcId="{3182EDA8-8151-471F-9C37-79E8010A8F41}" destId="{FE3D7325-044F-4645-A502-08426AB029A2}" srcOrd="8" destOrd="0" presId="urn:microsoft.com/office/officeart/2005/8/layout/radial5"/>
    <dgm:cxn modelId="{2BB384F4-488D-47C1-AD33-0582D9D2B15D}" type="presParOf" srcId="{3182EDA8-8151-471F-9C37-79E8010A8F41}" destId="{CCFDA6DF-9ED9-45B5-B621-6F5A6E7530B6}" srcOrd="9" destOrd="0" presId="urn:microsoft.com/office/officeart/2005/8/layout/radial5"/>
    <dgm:cxn modelId="{BAE71DDD-02D5-49D8-8DEC-177318362C94}" type="presParOf" srcId="{CCFDA6DF-9ED9-45B5-B621-6F5A6E7530B6}" destId="{1F00B92F-39D7-4284-9A94-FDA048512316}" srcOrd="0" destOrd="0" presId="urn:microsoft.com/office/officeart/2005/8/layout/radial5"/>
    <dgm:cxn modelId="{948C69B8-65B8-4DDC-B3D9-4DB7FA8B0C22}" type="presParOf" srcId="{3182EDA8-8151-471F-9C37-79E8010A8F41}" destId="{14AF6613-27F9-41FB-9773-8AA036C653D8}" srcOrd="10" destOrd="0" presId="urn:microsoft.com/office/officeart/2005/8/layout/radial5"/>
    <dgm:cxn modelId="{2884E03E-BD96-41D7-A9D5-4F4AC15A1C17}" type="presParOf" srcId="{3182EDA8-8151-471F-9C37-79E8010A8F41}" destId="{DA273DF7-FF54-4101-8B19-A6B223F43AEC}" srcOrd="11" destOrd="0" presId="urn:microsoft.com/office/officeart/2005/8/layout/radial5"/>
    <dgm:cxn modelId="{91662C5A-9DBD-4A48-843D-DE4630E1EF44}" type="presParOf" srcId="{DA273DF7-FF54-4101-8B19-A6B223F43AEC}" destId="{87D9F30E-C261-4782-896B-F4D61B2A6A1E}" srcOrd="0" destOrd="0" presId="urn:microsoft.com/office/officeart/2005/8/layout/radial5"/>
    <dgm:cxn modelId="{6D197A42-48FF-4BF8-BB59-24A82EE0C6F2}" type="presParOf" srcId="{3182EDA8-8151-471F-9C37-79E8010A8F41}" destId="{B4A4A726-C33B-4E9E-B749-EE204C75E1A7}" srcOrd="12" destOrd="0" presId="urn:microsoft.com/office/officeart/2005/8/layout/radial5"/>
    <dgm:cxn modelId="{D1AB0B27-03B7-449E-B571-33F7F25BA2F4}" type="presParOf" srcId="{3182EDA8-8151-471F-9C37-79E8010A8F41}" destId="{53A732B9-97AA-411A-9684-31EAC9F362E9}" srcOrd="13" destOrd="0" presId="urn:microsoft.com/office/officeart/2005/8/layout/radial5"/>
    <dgm:cxn modelId="{35295502-6553-450F-96F3-A1E3D043DB72}" type="presParOf" srcId="{53A732B9-97AA-411A-9684-31EAC9F362E9}" destId="{2D3379C0-1EEE-4F47-AA36-DDA9CF46F060}" srcOrd="0" destOrd="0" presId="urn:microsoft.com/office/officeart/2005/8/layout/radial5"/>
    <dgm:cxn modelId="{D6B5E5D5-51A4-4D5B-A7EA-A3511DD265BF}" type="presParOf" srcId="{3182EDA8-8151-471F-9C37-79E8010A8F41}" destId="{70A72312-5D20-472B-A112-4DB0651CD40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0E06B0-A208-46F4-8F44-95B179AFAF9C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CA86D22B-EB21-429F-9776-BE4EFACFFBAC}">
      <dgm:prSet phldrT="[ข้อความ]"/>
      <dgm:spPr/>
      <dgm:t>
        <a:bodyPr/>
        <a:lstStyle/>
        <a:p>
          <a:r>
            <a:rPr lang="en-US" dirty="0" smtClean="0"/>
            <a:t>I AM READY</a:t>
          </a:r>
          <a:endParaRPr lang="th-TH" dirty="0"/>
        </a:p>
      </dgm:t>
    </dgm:pt>
    <dgm:pt modelId="{36EBD2BF-B1D0-4AC2-BC09-A1D8E2D8749A}" type="parTrans" cxnId="{26E284E0-D0E6-4FDF-B445-E22AB8FCF8AD}">
      <dgm:prSet/>
      <dgm:spPr/>
      <dgm:t>
        <a:bodyPr/>
        <a:lstStyle/>
        <a:p>
          <a:endParaRPr lang="th-TH"/>
        </a:p>
      </dgm:t>
    </dgm:pt>
    <dgm:pt modelId="{B39A2C53-FE08-4D24-AE18-015B33EC14FE}" type="sibTrans" cxnId="{26E284E0-D0E6-4FDF-B445-E22AB8FCF8AD}">
      <dgm:prSet/>
      <dgm:spPr/>
      <dgm:t>
        <a:bodyPr/>
        <a:lstStyle/>
        <a:p>
          <a:endParaRPr lang="th-TH"/>
        </a:p>
      </dgm:t>
    </dgm:pt>
    <dgm:pt modelId="{067D08C1-9CFD-4694-818D-1E5252460D82}">
      <dgm:prSet phldrT="[ข้อความ]" custT="1"/>
      <dgm:spPr/>
      <dgm:t>
        <a:bodyPr/>
        <a:lstStyle/>
        <a:p>
          <a:r>
            <a:rPr lang="en-US" sz="2000" dirty="0" smtClean="0"/>
            <a:t>Integrity</a:t>
          </a:r>
          <a:endParaRPr lang="th-TH" sz="2000" dirty="0"/>
        </a:p>
      </dgm:t>
    </dgm:pt>
    <dgm:pt modelId="{F8E28BC8-C967-44B2-A414-2E7481CA89CB}" type="parTrans" cxnId="{8972ECA8-2992-4850-8399-577454C543AC}">
      <dgm:prSet/>
      <dgm:spPr/>
      <dgm:t>
        <a:bodyPr/>
        <a:lstStyle/>
        <a:p>
          <a:endParaRPr lang="th-TH"/>
        </a:p>
      </dgm:t>
    </dgm:pt>
    <dgm:pt modelId="{445A87AD-289C-450A-B2E6-3C8E88848007}" type="sibTrans" cxnId="{8972ECA8-2992-4850-8399-577454C543AC}">
      <dgm:prSet/>
      <dgm:spPr/>
      <dgm:t>
        <a:bodyPr/>
        <a:lstStyle/>
        <a:p>
          <a:endParaRPr lang="th-TH"/>
        </a:p>
      </dgm:t>
    </dgm:pt>
    <dgm:pt modelId="{28B66D36-F099-443D-A595-19136E98CC23}">
      <dgm:prSet phldrT="[ข้อความ]"/>
      <dgm:spPr/>
      <dgm:t>
        <a:bodyPr/>
        <a:lstStyle/>
        <a:p>
          <a:endParaRPr lang="th-TH" dirty="0"/>
        </a:p>
      </dgm:t>
    </dgm:pt>
    <dgm:pt modelId="{DC41F8E2-7E0A-4096-B8FF-8B1B081F4169}" type="parTrans" cxnId="{DE91BCD9-F997-493B-A166-9B6ED536659D}">
      <dgm:prSet/>
      <dgm:spPr/>
      <dgm:t>
        <a:bodyPr/>
        <a:lstStyle/>
        <a:p>
          <a:endParaRPr lang="th-TH"/>
        </a:p>
      </dgm:t>
    </dgm:pt>
    <dgm:pt modelId="{5C76D3F1-2182-4E7F-BCA4-E30B05EC41D0}" type="sibTrans" cxnId="{DE91BCD9-F997-493B-A166-9B6ED536659D}">
      <dgm:prSet/>
      <dgm:spPr/>
      <dgm:t>
        <a:bodyPr/>
        <a:lstStyle/>
        <a:p>
          <a:endParaRPr lang="th-TH"/>
        </a:p>
      </dgm:t>
    </dgm:pt>
    <dgm:pt modelId="{27065DAD-A6F6-4284-BA3B-8F18F943A745}">
      <dgm:prSet phldrT="[ข้อความ]"/>
      <dgm:spPr/>
      <dgm:t>
        <a:bodyPr/>
        <a:lstStyle/>
        <a:p>
          <a:endParaRPr lang="th-TH" dirty="0"/>
        </a:p>
      </dgm:t>
    </dgm:pt>
    <dgm:pt modelId="{E66280EF-DB17-4FDF-811B-6D2DDDF8ECBF}" type="parTrans" cxnId="{B94C9016-7A44-455A-B1FC-FE356E5EDE89}">
      <dgm:prSet/>
      <dgm:spPr/>
      <dgm:t>
        <a:bodyPr/>
        <a:lstStyle/>
        <a:p>
          <a:endParaRPr lang="th-TH"/>
        </a:p>
      </dgm:t>
    </dgm:pt>
    <dgm:pt modelId="{254560AC-5E97-41F6-B41E-FFC1441C88A0}" type="sibTrans" cxnId="{B94C9016-7A44-455A-B1FC-FE356E5EDE89}">
      <dgm:prSet/>
      <dgm:spPr/>
      <dgm:t>
        <a:bodyPr/>
        <a:lstStyle/>
        <a:p>
          <a:endParaRPr lang="th-TH"/>
        </a:p>
      </dgm:t>
    </dgm:pt>
    <dgm:pt modelId="{7BE34781-23FE-4E69-9312-91CE6C80FC73}">
      <dgm:prSet phldrT="[ข้อความ]"/>
      <dgm:spPr/>
      <dgm:t>
        <a:bodyPr/>
        <a:lstStyle/>
        <a:p>
          <a:endParaRPr lang="th-TH" dirty="0"/>
        </a:p>
      </dgm:t>
    </dgm:pt>
    <dgm:pt modelId="{2DEC0334-6168-4BBD-8EA5-DCF924DE412B}" type="parTrans" cxnId="{D62C24B3-AD70-4C89-ACCF-5722DA087119}">
      <dgm:prSet/>
      <dgm:spPr/>
      <dgm:t>
        <a:bodyPr/>
        <a:lstStyle/>
        <a:p>
          <a:endParaRPr lang="th-TH"/>
        </a:p>
      </dgm:t>
    </dgm:pt>
    <dgm:pt modelId="{9102D247-56E1-4CA8-BD4B-696B0E41ACFA}" type="sibTrans" cxnId="{D62C24B3-AD70-4C89-ACCF-5722DA087119}">
      <dgm:prSet/>
      <dgm:spPr/>
      <dgm:t>
        <a:bodyPr/>
        <a:lstStyle/>
        <a:p>
          <a:endParaRPr lang="th-TH"/>
        </a:p>
      </dgm:t>
    </dgm:pt>
    <dgm:pt modelId="{C99FDC10-D1EB-457E-8E30-851041B5C039}">
      <dgm:prSet phldrT="[ข้อความ]" custT="1"/>
      <dgm:spPr/>
      <dgm:t>
        <a:bodyPr/>
        <a:lstStyle/>
        <a:p>
          <a:r>
            <a:rPr lang="en-US" sz="2000" dirty="0" smtClean="0"/>
            <a:t>Activeness</a:t>
          </a:r>
          <a:endParaRPr lang="th-TH" sz="2000" dirty="0"/>
        </a:p>
      </dgm:t>
    </dgm:pt>
    <dgm:pt modelId="{A3380BD7-724E-47FA-91C4-F7478F52E99C}" type="parTrans" cxnId="{CDDA21E0-5638-4949-8FB1-6085AE18E656}">
      <dgm:prSet/>
      <dgm:spPr/>
      <dgm:t>
        <a:bodyPr/>
        <a:lstStyle/>
        <a:p>
          <a:endParaRPr lang="th-TH"/>
        </a:p>
      </dgm:t>
    </dgm:pt>
    <dgm:pt modelId="{57694CBC-0AB2-42C2-90F4-9253377DDC36}" type="sibTrans" cxnId="{CDDA21E0-5638-4949-8FB1-6085AE18E656}">
      <dgm:prSet/>
      <dgm:spPr/>
      <dgm:t>
        <a:bodyPr/>
        <a:lstStyle/>
        <a:p>
          <a:endParaRPr lang="th-TH"/>
        </a:p>
      </dgm:t>
    </dgm:pt>
    <dgm:pt modelId="{FE26C6B4-FD59-45F1-BF21-47F174730F57}">
      <dgm:prSet phldrT="[ข้อความ]" custT="1"/>
      <dgm:spPr/>
      <dgm:t>
        <a:bodyPr/>
        <a:lstStyle/>
        <a:p>
          <a:r>
            <a:rPr lang="en-US" sz="2000" dirty="0" smtClean="0"/>
            <a:t>Morality</a:t>
          </a:r>
          <a:endParaRPr lang="th-TH" sz="2000" dirty="0"/>
        </a:p>
      </dgm:t>
    </dgm:pt>
    <dgm:pt modelId="{3E39CB9B-B576-48D9-9166-7829993FFDED}" type="parTrans" cxnId="{46A528C1-CE5E-4F08-A480-FC7BF47A30EB}">
      <dgm:prSet/>
      <dgm:spPr/>
      <dgm:t>
        <a:bodyPr/>
        <a:lstStyle/>
        <a:p>
          <a:endParaRPr lang="th-TH"/>
        </a:p>
      </dgm:t>
    </dgm:pt>
    <dgm:pt modelId="{B6DDF547-933F-4E7C-A71C-B41FD5AECB45}" type="sibTrans" cxnId="{46A528C1-CE5E-4F08-A480-FC7BF47A30EB}">
      <dgm:prSet/>
      <dgm:spPr/>
      <dgm:t>
        <a:bodyPr/>
        <a:lstStyle/>
        <a:p>
          <a:endParaRPr lang="th-TH"/>
        </a:p>
      </dgm:t>
    </dgm:pt>
    <dgm:pt modelId="{9590BA98-4A5C-46B3-AF5C-003FBD8BB3F6}">
      <dgm:prSet phldrT="[ข้อความ]" custT="1"/>
      <dgm:spPr/>
      <dgm:t>
        <a:bodyPr/>
        <a:lstStyle/>
        <a:p>
          <a:r>
            <a:rPr lang="en-US" sz="2000" dirty="0" smtClean="0"/>
            <a:t>Responsiveness</a:t>
          </a:r>
          <a:endParaRPr lang="th-TH" sz="2000" dirty="0"/>
        </a:p>
      </dgm:t>
    </dgm:pt>
    <dgm:pt modelId="{A0C09D44-CD32-482C-9786-B114233FA59F}" type="parTrans" cxnId="{54FA19FE-B3A6-4740-92B0-44319DE591BE}">
      <dgm:prSet/>
      <dgm:spPr/>
      <dgm:t>
        <a:bodyPr/>
        <a:lstStyle/>
        <a:p>
          <a:endParaRPr lang="th-TH"/>
        </a:p>
      </dgm:t>
    </dgm:pt>
    <dgm:pt modelId="{F5E0A124-2A57-4E92-96AD-E66F69265F28}" type="sibTrans" cxnId="{54FA19FE-B3A6-4740-92B0-44319DE591BE}">
      <dgm:prSet/>
      <dgm:spPr/>
      <dgm:t>
        <a:bodyPr/>
        <a:lstStyle/>
        <a:p>
          <a:endParaRPr lang="th-TH"/>
        </a:p>
      </dgm:t>
    </dgm:pt>
    <dgm:pt modelId="{884CE275-57A5-4153-97E7-E1E302B328D8}">
      <dgm:prSet phldrT="[ข้อความ]" custT="1"/>
      <dgm:spPr/>
      <dgm:t>
        <a:bodyPr/>
        <a:lstStyle/>
        <a:p>
          <a:r>
            <a:rPr lang="en-US" sz="2000" dirty="0" smtClean="0"/>
            <a:t>Efficiency</a:t>
          </a:r>
          <a:endParaRPr lang="th-TH" sz="2000" dirty="0"/>
        </a:p>
      </dgm:t>
    </dgm:pt>
    <dgm:pt modelId="{E056DEE3-E16B-4900-8F64-B06BA2F9DC3F}" type="parTrans" cxnId="{F111089C-6EE9-41A6-9B75-7D16AF643B37}">
      <dgm:prSet/>
      <dgm:spPr/>
      <dgm:t>
        <a:bodyPr/>
        <a:lstStyle/>
        <a:p>
          <a:endParaRPr lang="th-TH"/>
        </a:p>
      </dgm:t>
    </dgm:pt>
    <dgm:pt modelId="{4694544A-B776-4FBC-8202-3CDEF9257BBD}" type="sibTrans" cxnId="{F111089C-6EE9-41A6-9B75-7D16AF643B37}">
      <dgm:prSet/>
      <dgm:spPr/>
      <dgm:t>
        <a:bodyPr/>
        <a:lstStyle/>
        <a:p>
          <a:endParaRPr lang="th-TH"/>
        </a:p>
      </dgm:t>
    </dgm:pt>
    <dgm:pt modelId="{416BEB5A-7B8B-49D9-8A97-729381FAA787}">
      <dgm:prSet phldrT="[ข้อความ]" custT="1"/>
      <dgm:spPr/>
      <dgm:t>
        <a:bodyPr/>
        <a:lstStyle/>
        <a:p>
          <a:r>
            <a:rPr lang="en-US" sz="2000" dirty="0" smtClean="0"/>
            <a:t>Accountability</a:t>
          </a:r>
          <a:endParaRPr lang="th-TH" sz="2000" dirty="0"/>
        </a:p>
      </dgm:t>
    </dgm:pt>
    <dgm:pt modelId="{D1A57882-124C-4AA0-B247-3F13A028BDF2}" type="parTrans" cxnId="{434B7936-191D-4405-8C7B-55B83A00CEB8}">
      <dgm:prSet/>
      <dgm:spPr/>
      <dgm:t>
        <a:bodyPr/>
        <a:lstStyle/>
        <a:p>
          <a:endParaRPr lang="th-TH"/>
        </a:p>
      </dgm:t>
    </dgm:pt>
    <dgm:pt modelId="{D510C1D2-4408-424B-85DD-C9C3DE6823B1}" type="sibTrans" cxnId="{434B7936-191D-4405-8C7B-55B83A00CEB8}">
      <dgm:prSet/>
      <dgm:spPr/>
      <dgm:t>
        <a:bodyPr/>
        <a:lstStyle/>
        <a:p>
          <a:endParaRPr lang="th-TH"/>
        </a:p>
      </dgm:t>
    </dgm:pt>
    <dgm:pt modelId="{AAE14DC4-B42E-48DC-9D34-58E0C84E53C2}">
      <dgm:prSet phldrT="[ข้อความ]" custT="1"/>
      <dgm:spPr/>
      <dgm:t>
        <a:bodyPr/>
        <a:lstStyle/>
        <a:p>
          <a:r>
            <a:rPr lang="en-US" sz="2000" dirty="0" smtClean="0"/>
            <a:t>Democracy</a:t>
          </a:r>
          <a:endParaRPr lang="th-TH" sz="2000" dirty="0"/>
        </a:p>
      </dgm:t>
    </dgm:pt>
    <dgm:pt modelId="{90587333-2687-4963-9FAD-99A3D154F7F8}" type="parTrans" cxnId="{F2975668-B3A3-4536-9272-784C8CF691B1}">
      <dgm:prSet/>
      <dgm:spPr/>
      <dgm:t>
        <a:bodyPr/>
        <a:lstStyle/>
        <a:p>
          <a:endParaRPr lang="th-TH"/>
        </a:p>
      </dgm:t>
    </dgm:pt>
    <dgm:pt modelId="{93613E24-CE74-44AE-A119-495759833F50}" type="sibTrans" cxnId="{F2975668-B3A3-4536-9272-784C8CF691B1}">
      <dgm:prSet/>
      <dgm:spPr/>
      <dgm:t>
        <a:bodyPr/>
        <a:lstStyle/>
        <a:p>
          <a:endParaRPr lang="th-TH"/>
        </a:p>
      </dgm:t>
    </dgm:pt>
    <dgm:pt modelId="{6AA8A1A1-722C-49CA-A7B1-786146C3DE97}">
      <dgm:prSet phldrT="[ข้อความ]" custT="1"/>
      <dgm:spPr/>
      <dgm:t>
        <a:bodyPr/>
        <a:lstStyle/>
        <a:p>
          <a:r>
            <a:rPr lang="en-US" sz="2000" dirty="0" smtClean="0"/>
            <a:t>Yield </a:t>
          </a:r>
          <a:endParaRPr lang="th-TH" sz="2000" dirty="0"/>
        </a:p>
      </dgm:t>
    </dgm:pt>
    <dgm:pt modelId="{B50B7EEE-3CCF-4875-9468-07CBBF3AA26D}" type="parTrans" cxnId="{BEEBCE7D-B531-4607-A702-E202709BFA27}">
      <dgm:prSet/>
      <dgm:spPr/>
      <dgm:t>
        <a:bodyPr/>
        <a:lstStyle/>
        <a:p>
          <a:endParaRPr lang="th-TH"/>
        </a:p>
      </dgm:t>
    </dgm:pt>
    <dgm:pt modelId="{302400FD-8E2D-47D9-8ECF-C7F8A199C89D}" type="sibTrans" cxnId="{BEEBCE7D-B531-4607-A702-E202709BFA27}">
      <dgm:prSet/>
      <dgm:spPr/>
      <dgm:t>
        <a:bodyPr/>
        <a:lstStyle/>
        <a:p>
          <a:endParaRPr lang="th-TH"/>
        </a:p>
      </dgm:t>
    </dgm:pt>
    <dgm:pt modelId="{C8642614-81B9-49DA-9356-FC7E8DD40975}" type="pres">
      <dgm:prSet presAssocID="{560E06B0-A208-46F4-8F44-95B179AFAF9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75C770F-B419-4514-B279-642907B37FD6}" type="pres">
      <dgm:prSet presAssocID="{CA86D22B-EB21-429F-9776-BE4EFACFFBAC}" presName="centerShape" presStyleLbl="node0" presStyleIdx="0" presStyleCnt="1"/>
      <dgm:spPr/>
      <dgm:t>
        <a:bodyPr/>
        <a:lstStyle/>
        <a:p>
          <a:endParaRPr lang="th-TH"/>
        </a:p>
      </dgm:t>
    </dgm:pt>
    <dgm:pt modelId="{AE9C5919-97A3-49EA-8308-61DBCCE6DD2B}" type="pres">
      <dgm:prSet presAssocID="{F8E28BC8-C967-44B2-A414-2E7481CA89CB}" presName="parTrans" presStyleLbl="sibTrans2D1" presStyleIdx="0" presStyleCnt="8"/>
      <dgm:spPr/>
      <dgm:t>
        <a:bodyPr/>
        <a:lstStyle/>
        <a:p>
          <a:endParaRPr lang="th-TH"/>
        </a:p>
      </dgm:t>
    </dgm:pt>
    <dgm:pt modelId="{1325C838-5FAA-4A21-8173-12C0C14B69E0}" type="pres">
      <dgm:prSet presAssocID="{F8E28BC8-C967-44B2-A414-2E7481CA89CB}" presName="connectorText" presStyleLbl="sibTrans2D1" presStyleIdx="0" presStyleCnt="8"/>
      <dgm:spPr/>
      <dgm:t>
        <a:bodyPr/>
        <a:lstStyle/>
        <a:p>
          <a:endParaRPr lang="th-TH"/>
        </a:p>
      </dgm:t>
    </dgm:pt>
    <dgm:pt modelId="{A79658A8-CD4F-4D8B-B8E4-C27054E19819}" type="pres">
      <dgm:prSet presAssocID="{067D08C1-9CFD-4694-818D-1E5252460D82}" presName="node" presStyleLbl="node1" presStyleIdx="0" presStyleCnt="8" custScaleX="138746" custScaleY="891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755474-CEBF-4490-95F6-C0A862586548}" type="pres">
      <dgm:prSet presAssocID="{A3380BD7-724E-47FA-91C4-F7478F52E99C}" presName="parTrans" presStyleLbl="sibTrans2D1" presStyleIdx="1" presStyleCnt="8"/>
      <dgm:spPr/>
      <dgm:t>
        <a:bodyPr/>
        <a:lstStyle/>
        <a:p>
          <a:endParaRPr lang="th-TH"/>
        </a:p>
      </dgm:t>
    </dgm:pt>
    <dgm:pt modelId="{F2118F8F-800C-4232-9ACF-2783D8807A1B}" type="pres">
      <dgm:prSet presAssocID="{A3380BD7-724E-47FA-91C4-F7478F52E99C}" presName="connectorText" presStyleLbl="sibTrans2D1" presStyleIdx="1" presStyleCnt="8"/>
      <dgm:spPr/>
      <dgm:t>
        <a:bodyPr/>
        <a:lstStyle/>
        <a:p>
          <a:endParaRPr lang="th-TH"/>
        </a:p>
      </dgm:t>
    </dgm:pt>
    <dgm:pt modelId="{FFE7EE32-96A5-4C7A-BB11-635F2FBD884A}" type="pres">
      <dgm:prSet presAssocID="{C99FDC10-D1EB-457E-8E30-851041B5C039}" presName="node" presStyleLbl="node1" presStyleIdx="1" presStyleCnt="8" custScaleX="138746" custScaleY="891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A7D002-8616-4413-B581-C0D5218E3DF7}" type="pres">
      <dgm:prSet presAssocID="{3E39CB9B-B576-48D9-9166-7829993FFDED}" presName="parTrans" presStyleLbl="sibTrans2D1" presStyleIdx="2" presStyleCnt="8"/>
      <dgm:spPr/>
      <dgm:t>
        <a:bodyPr/>
        <a:lstStyle/>
        <a:p>
          <a:endParaRPr lang="th-TH"/>
        </a:p>
      </dgm:t>
    </dgm:pt>
    <dgm:pt modelId="{28B9FE5F-B2D4-44A4-B2DA-272DF96974C7}" type="pres">
      <dgm:prSet presAssocID="{3E39CB9B-B576-48D9-9166-7829993FFDED}" presName="connectorText" presStyleLbl="sibTrans2D1" presStyleIdx="2" presStyleCnt="8"/>
      <dgm:spPr/>
      <dgm:t>
        <a:bodyPr/>
        <a:lstStyle/>
        <a:p>
          <a:endParaRPr lang="th-TH"/>
        </a:p>
      </dgm:t>
    </dgm:pt>
    <dgm:pt modelId="{F141E8CB-0C1E-490D-A1F2-66635B9B0823}" type="pres">
      <dgm:prSet presAssocID="{FE26C6B4-FD59-45F1-BF21-47F174730F57}" presName="node" presStyleLbl="node1" presStyleIdx="2" presStyleCnt="8" custScaleX="138746" custScaleY="891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61D4B7-4E39-405C-BB1D-BAEC7693C164}" type="pres">
      <dgm:prSet presAssocID="{A0C09D44-CD32-482C-9786-B114233FA59F}" presName="parTrans" presStyleLbl="sibTrans2D1" presStyleIdx="3" presStyleCnt="8"/>
      <dgm:spPr/>
      <dgm:t>
        <a:bodyPr/>
        <a:lstStyle/>
        <a:p>
          <a:endParaRPr lang="th-TH"/>
        </a:p>
      </dgm:t>
    </dgm:pt>
    <dgm:pt modelId="{45610352-A822-4B1D-933D-BDBED877931A}" type="pres">
      <dgm:prSet presAssocID="{A0C09D44-CD32-482C-9786-B114233FA59F}" presName="connectorText" presStyleLbl="sibTrans2D1" presStyleIdx="3" presStyleCnt="8"/>
      <dgm:spPr/>
      <dgm:t>
        <a:bodyPr/>
        <a:lstStyle/>
        <a:p>
          <a:endParaRPr lang="th-TH"/>
        </a:p>
      </dgm:t>
    </dgm:pt>
    <dgm:pt modelId="{4CA5A0F6-59B0-4507-B35E-4253BA17CE7C}" type="pres">
      <dgm:prSet presAssocID="{9590BA98-4A5C-46B3-AF5C-003FBD8BB3F6}" presName="node" presStyleLbl="node1" presStyleIdx="3" presStyleCnt="8" custScaleX="138746" custScaleY="891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09E76A4-8B64-4AB5-82D0-7E77100861D9}" type="pres">
      <dgm:prSet presAssocID="{E056DEE3-E16B-4900-8F64-B06BA2F9DC3F}" presName="parTrans" presStyleLbl="sibTrans2D1" presStyleIdx="4" presStyleCnt="8"/>
      <dgm:spPr/>
      <dgm:t>
        <a:bodyPr/>
        <a:lstStyle/>
        <a:p>
          <a:endParaRPr lang="th-TH"/>
        </a:p>
      </dgm:t>
    </dgm:pt>
    <dgm:pt modelId="{1CE16FCD-D345-4944-A569-8C5F8DB9AB4E}" type="pres">
      <dgm:prSet presAssocID="{E056DEE3-E16B-4900-8F64-B06BA2F9DC3F}" presName="connectorText" presStyleLbl="sibTrans2D1" presStyleIdx="4" presStyleCnt="8"/>
      <dgm:spPr/>
      <dgm:t>
        <a:bodyPr/>
        <a:lstStyle/>
        <a:p>
          <a:endParaRPr lang="th-TH"/>
        </a:p>
      </dgm:t>
    </dgm:pt>
    <dgm:pt modelId="{AF487A90-C83F-44FF-BF38-9DB8381DE5A2}" type="pres">
      <dgm:prSet presAssocID="{884CE275-57A5-4153-97E7-E1E302B328D8}" presName="node" presStyleLbl="node1" presStyleIdx="4" presStyleCnt="8" custScaleX="138746" custScaleY="891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586209F-813B-4904-89E2-2661545742DA}" type="pres">
      <dgm:prSet presAssocID="{D1A57882-124C-4AA0-B247-3F13A028BDF2}" presName="parTrans" presStyleLbl="sibTrans2D1" presStyleIdx="5" presStyleCnt="8"/>
      <dgm:spPr/>
      <dgm:t>
        <a:bodyPr/>
        <a:lstStyle/>
        <a:p>
          <a:endParaRPr lang="th-TH"/>
        </a:p>
      </dgm:t>
    </dgm:pt>
    <dgm:pt modelId="{7BF9F590-166B-4C50-BEA7-240175701276}" type="pres">
      <dgm:prSet presAssocID="{D1A57882-124C-4AA0-B247-3F13A028BDF2}" presName="connectorText" presStyleLbl="sibTrans2D1" presStyleIdx="5" presStyleCnt="8"/>
      <dgm:spPr/>
      <dgm:t>
        <a:bodyPr/>
        <a:lstStyle/>
        <a:p>
          <a:endParaRPr lang="th-TH"/>
        </a:p>
      </dgm:t>
    </dgm:pt>
    <dgm:pt modelId="{78AD940B-BFAE-4F16-BEC6-53E0A6C7FABA}" type="pres">
      <dgm:prSet presAssocID="{416BEB5A-7B8B-49D9-8A97-729381FAA787}" presName="node" presStyleLbl="node1" presStyleIdx="5" presStyleCnt="8" custScaleX="138746" custScaleY="891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41610C-D0E4-475E-A027-F7DE01F4AA08}" type="pres">
      <dgm:prSet presAssocID="{90587333-2687-4963-9FAD-99A3D154F7F8}" presName="parTrans" presStyleLbl="sibTrans2D1" presStyleIdx="6" presStyleCnt="8"/>
      <dgm:spPr/>
      <dgm:t>
        <a:bodyPr/>
        <a:lstStyle/>
        <a:p>
          <a:endParaRPr lang="th-TH"/>
        </a:p>
      </dgm:t>
    </dgm:pt>
    <dgm:pt modelId="{4926E0C9-AA65-4464-9F20-8CC752FCE4F2}" type="pres">
      <dgm:prSet presAssocID="{90587333-2687-4963-9FAD-99A3D154F7F8}" presName="connectorText" presStyleLbl="sibTrans2D1" presStyleIdx="6" presStyleCnt="8"/>
      <dgm:spPr/>
      <dgm:t>
        <a:bodyPr/>
        <a:lstStyle/>
        <a:p>
          <a:endParaRPr lang="th-TH"/>
        </a:p>
      </dgm:t>
    </dgm:pt>
    <dgm:pt modelId="{1D1BE11E-5DE4-425E-A2C0-7BD9FB7E726D}" type="pres">
      <dgm:prSet presAssocID="{AAE14DC4-B42E-48DC-9D34-58E0C84E53C2}" presName="node" presStyleLbl="node1" presStyleIdx="6" presStyleCnt="8" custScaleX="138746" custScaleY="891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11DB10-BB6E-4629-BA5C-1371B11A9D4E}" type="pres">
      <dgm:prSet presAssocID="{B50B7EEE-3CCF-4875-9468-07CBBF3AA26D}" presName="parTrans" presStyleLbl="sibTrans2D1" presStyleIdx="7" presStyleCnt="8"/>
      <dgm:spPr/>
      <dgm:t>
        <a:bodyPr/>
        <a:lstStyle/>
        <a:p>
          <a:endParaRPr lang="th-TH"/>
        </a:p>
      </dgm:t>
    </dgm:pt>
    <dgm:pt modelId="{F4172566-ADF2-4245-AAB4-14ABDF538659}" type="pres">
      <dgm:prSet presAssocID="{B50B7EEE-3CCF-4875-9468-07CBBF3AA26D}" presName="connectorText" presStyleLbl="sibTrans2D1" presStyleIdx="7" presStyleCnt="8"/>
      <dgm:spPr/>
      <dgm:t>
        <a:bodyPr/>
        <a:lstStyle/>
        <a:p>
          <a:endParaRPr lang="th-TH"/>
        </a:p>
      </dgm:t>
    </dgm:pt>
    <dgm:pt modelId="{764D07A5-1BE2-4BA7-819F-498001ADE181}" type="pres">
      <dgm:prSet presAssocID="{6AA8A1A1-722C-49CA-A7B1-786146C3DE97}" presName="node" presStyleLbl="node1" presStyleIdx="7" presStyleCnt="8" custScaleX="138746" custScaleY="891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62C24B3-AD70-4C89-ACCF-5722DA087119}" srcId="{560E06B0-A208-46F4-8F44-95B179AFAF9C}" destId="{7BE34781-23FE-4E69-9312-91CE6C80FC73}" srcOrd="2" destOrd="0" parTransId="{2DEC0334-6168-4BBD-8EA5-DCF924DE412B}" sibTransId="{9102D247-56E1-4CA8-BD4B-696B0E41ACFA}"/>
    <dgm:cxn modelId="{C9895511-21FB-42E6-BF2D-BA72C5B76396}" type="presOf" srcId="{416BEB5A-7B8B-49D9-8A97-729381FAA787}" destId="{78AD940B-BFAE-4F16-BEC6-53E0A6C7FABA}" srcOrd="0" destOrd="0" presId="urn:microsoft.com/office/officeart/2005/8/layout/radial5"/>
    <dgm:cxn modelId="{0D6C48CB-19A5-4256-992B-55B0270C6DD3}" type="presOf" srcId="{D1A57882-124C-4AA0-B247-3F13A028BDF2}" destId="{7BF9F590-166B-4C50-BEA7-240175701276}" srcOrd="1" destOrd="0" presId="urn:microsoft.com/office/officeart/2005/8/layout/radial5"/>
    <dgm:cxn modelId="{F2975668-B3A3-4536-9272-784C8CF691B1}" srcId="{CA86D22B-EB21-429F-9776-BE4EFACFFBAC}" destId="{AAE14DC4-B42E-48DC-9D34-58E0C84E53C2}" srcOrd="6" destOrd="0" parTransId="{90587333-2687-4963-9FAD-99A3D154F7F8}" sibTransId="{93613E24-CE74-44AE-A119-495759833F50}"/>
    <dgm:cxn modelId="{1FE20275-2E9F-4D54-98E0-5E790AAB89F6}" type="presOf" srcId="{D1A57882-124C-4AA0-B247-3F13A028BDF2}" destId="{6586209F-813B-4904-89E2-2661545742DA}" srcOrd="0" destOrd="0" presId="urn:microsoft.com/office/officeart/2005/8/layout/radial5"/>
    <dgm:cxn modelId="{DE91BCD9-F997-493B-A166-9B6ED536659D}" srcId="{560E06B0-A208-46F4-8F44-95B179AFAF9C}" destId="{28B66D36-F099-443D-A595-19136E98CC23}" srcOrd="1" destOrd="0" parTransId="{DC41F8E2-7E0A-4096-B8FF-8B1B081F4169}" sibTransId="{5C76D3F1-2182-4E7F-BCA4-E30B05EC41D0}"/>
    <dgm:cxn modelId="{C5468CD1-A472-4163-99FE-E96036824303}" type="presOf" srcId="{6AA8A1A1-722C-49CA-A7B1-786146C3DE97}" destId="{764D07A5-1BE2-4BA7-819F-498001ADE181}" srcOrd="0" destOrd="0" presId="urn:microsoft.com/office/officeart/2005/8/layout/radial5"/>
    <dgm:cxn modelId="{13BD4884-ECA6-48A9-B188-81CB8F68C254}" type="presOf" srcId="{C99FDC10-D1EB-457E-8E30-851041B5C039}" destId="{FFE7EE32-96A5-4C7A-BB11-635F2FBD884A}" srcOrd="0" destOrd="0" presId="urn:microsoft.com/office/officeart/2005/8/layout/radial5"/>
    <dgm:cxn modelId="{BEEBCE7D-B531-4607-A702-E202709BFA27}" srcId="{CA86D22B-EB21-429F-9776-BE4EFACFFBAC}" destId="{6AA8A1A1-722C-49CA-A7B1-786146C3DE97}" srcOrd="7" destOrd="0" parTransId="{B50B7EEE-3CCF-4875-9468-07CBBF3AA26D}" sibTransId="{302400FD-8E2D-47D9-8ECF-C7F8A199C89D}"/>
    <dgm:cxn modelId="{0DE6ED37-DCC8-4D0F-BE0D-F4FBC5475355}" type="presOf" srcId="{B50B7EEE-3CCF-4875-9468-07CBBF3AA26D}" destId="{E911DB10-BB6E-4629-BA5C-1371B11A9D4E}" srcOrd="0" destOrd="0" presId="urn:microsoft.com/office/officeart/2005/8/layout/radial5"/>
    <dgm:cxn modelId="{B94C9016-7A44-455A-B1FC-FE356E5EDE89}" srcId="{7BE34781-23FE-4E69-9312-91CE6C80FC73}" destId="{27065DAD-A6F6-4284-BA3B-8F18F943A745}" srcOrd="0" destOrd="0" parTransId="{E66280EF-DB17-4FDF-811B-6D2DDDF8ECBF}" sibTransId="{254560AC-5E97-41F6-B41E-FFC1441C88A0}"/>
    <dgm:cxn modelId="{2057C4BF-11D8-42FF-8CB5-0E3CE5F0FD90}" type="presOf" srcId="{FE26C6B4-FD59-45F1-BF21-47F174730F57}" destId="{F141E8CB-0C1E-490D-A1F2-66635B9B0823}" srcOrd="0" destOrd="0" presId="urn:microsoft.com/office/officeart/2005/8/layout/radial5"/>
    <dgm:cxn modelId="{521F147A-13B2-4521-9C90-7B7F644C6A3D}" type="presOf" srcId="{E056DEE3-E16B-4900-8F64-B06BA2F9DC3F}" destId="{1CE16FCD-D345-4944-A569-8C5F8DB9AB4E}" srcOrd="1" destOrd="0" presId="urn:microsoft.com/office/officeart/2005/8/layout/radial5"/>
    <dgm:cxn modelId="{CB0535E4-6310-4E54-BE52-E21FDB312D8B}" type="presOf" srcId="{AAE14DC4-B42E-48DC-9D34-58E0C84E53C2}" destId="{1D1BE11E-5DE4-425E-A2C0-7BD9FB7E726D}" srcOrd="0" destOrd="0" presId="urn:microsoft.com/office/officeart/2005/8/layout/radial5"/>
    <dgm:cxn modelId="{8972ECA8-2992-4850-8399-577454C543AC}" srcId="{CA86D22B-EB21-429F-9776-BE4EFACFFBAC}" destId="{067D08C1-9CFD-4694-818D-1E5252460D82}" srcOrd="0" destOrd="0" parTransId="{F8E28BC8-C967-44B2-A414-2E7481CA89CB}" sibTransId="{445A87AD-289C-450A-B2E6-3C8E88848007}"/>
    <dgm:cxn modelId="{10CABC09-8AE0-4C0F-81B1-734F36E7E1DB}" type="presOf" srcId="{F8E28BC8-C967-44B2-A414-2E7481CA89CB}" destId="{AE9C5919-97A3-49EA-8308-61DBCCE6DD2B}" srcOrd="0" destOrd="0" presId="urn:microsoft.com/office/officeart/2005/8/layout/radial5"/>
    <dgm:cxn modelId="{5B6C2E09-0293-4F78-8B2E-1DCA47F4F3C5}" type="presOf" srcId="{3E39CB9B-B576-48D9-9166-7829993FFDED}" destId="{28B9FE5F-B2D4-44A4-B2DA-272DF96974C7}" srcOrd="1" destOrd="0" presId="urn:microsoft.com/office/officeart/2005/8/layout/radial5"/>
    <dgm:cxn modelId="{26E284E0-D0E6-4FDF-B445-E22AB8FCF8AD}" srcId="{560E06B0-A208-46F4-8F44-95B179AFAF9C}" destId="{CA86D22B-EB21-429F-9776-BE4EFACFFBAC}" srcOrd="0" destOrd="0" parTransId="{36EBD2BF-B1D0-4AC2-BC09-A1D8E2D8749A}" sibTransId="{B39A2C53-FE08-4D24-AE18-015B33EC14FE}"/>
    <dgm:cxn modelId="{0BBA913A-0614-43E4-806F-67018C729313}" type="presOf" srcId="{A3380BD7-724E-47FA-91C4-F7478F52E99C}" destId="{E9755474-CEBF-4490-95F6-C0A862586548}" srcOrd="0" destOrd="0" presId="urn:microsoft.com/office/officeart/2005/8/layout/radial5"/>
    <dgm:cxn modelId="{CDDA21E0-5638-4949-8FB1-6085AE18E656}" srcId="{CA86D22B-EB21-429F-9776-BE4EFACFFBAC}" destId="{C99FDC10-D1EB-457E-8E30-851041B5C039}" srcOrd="1" destOrd="0" parTransId="{A3380BD7-724E-47FA-91C4-F7478F52E99C}" sibTransId="{57694CBC-0AB2-42C2-90F4-9253377DDC36}"/>
    <dgm:cxn modelId="{CE0EDF78-D955-4D5C-B0A5-99AB9564C277}" type="presOf" srcId="{CA86D22B-EB21-429F-9776-BE4EFACFFBAC}" destId="{B75C770F-B419-4514-B279-642907B37FD6}" srcOrd="0" destOrd="0" presId="urn:microsoft.com/office/officeart/2005/8/layout/radial5"/>
    <dgm:cxn modelId="{434B7936-191D-4405-8C7B-55B83A00CEB8}" srcId="{CA86D22B-EB21-429F-9776-BE4EFACFFBAC}" destId="{416BEB5A-7B8B-49D9-8A97-729381FAA787}" srcOrd="5" destOrd="0" parTransId="{D1A57882-124C-4AA0-B247-3F13A028BDF2}" sibTransId="{D510C1D2-4408-424B-85DD-C9C3DE6823B1}"/>
    <dgm:cxn modelId="{46A528C1-CE5E-4F08-A480-FC7BF47A30EB}" srcId="{CA86D22B-EB21-429F-9776-BE4EFACFFBAC}" destId="{FE26C6B4-FD59-45F1-BF21-47F174730F57}" srcOrd="2" destOrd="0" parTransId="{3E39CB9B-B576-48D9-9166-7829993FFDED}" sibTransId="{B6DDF547-933F-4E7C-A71C-B41FD5AECB45}"/>
    <dgm:cxn modelId="{5F0D114F-188C-492B-8488-49FE2CD92EFF}" type="presOf" srcId="{90587333-2687-4963-9FAD-99A3D154F7F8}" destId="{BF41610C-D0E4-475E-A027-F7DE01F4AA08}" srcOrd="0" destOrd="0" presId="urn:microsoft.com/office/officeart/2005/8/layout/radial5"/>
    <dgm:cxn modelId="{570F67DA-E6E7-43E3-A2F1-A2CAAD9ACAFD}" type="presOf" srcId="{F8E28BC8-C967-44B2-A414-2E7481CA89CB}" destId="{1325C838-5FAA-4A21-8173-12C0C14B69E0}" srcOrd="1" destOrd="0" presId="urn:microsoft.com/office/officeart/2005/8/layout/radial5"/>
    <dgm:cxn modelId="{31C5F7DA-C869-4D9F-8CE5-C335F4417E4E}" type="presOf" srcId="{560E06B0-A208-46F4-8F44-95B179AFAF9C}" destId="{C8642614-81B9-49DA-9356-FC7E8DD40975}" srcOrd="0" destOrd="0" presId="urn:microsoft.com/office/officeart/2005/8/layout/radial5"/>
    <dgm:cxn modelId="{611B9D8D-D5CE-46BF-A870-6EDABB07922F}" type="presOf" srcId="{A0C09D44-CD32-482C-9786-B114233FA59F}" destId="{E961D4B7-4E39-405C-BB1D-BAEC7693C164}" srcOrd="0" destOrd="0" presId="urn:microsoft.com/office/officeart/2005/8/layout/radial5"/>
    <dgm:cxn modelId="{1D08D104-83B0-4037-BEAA-77D199AD037F}" type="presOf" srcId="{B50B7EEE-3CCF-4875-9468-07CBBF3AA26D}" destId="{F4172566-ADF2-4245-AAB4-14ABDF538659}" srcOrd="1" destOrd="0" presId="urn:microsoft.com/office/officeart/2005/8/layout/radial5"/>
    <dgm:cxn modelId="{4ABFA169-939D-4A96-8424-1528DE12986D}" type="presOf" srcId="{9590BA98-4A5C-46B3-AF5C-003FBD8BB3F6}" destId="{4CA5A0F6-59B0-4507-B35E-4253BA17CE7C}" srcOrd="0" destOrd="0" presId="urn:microsoft.com/office/officeart/2005/8/layout/radial5"/>
    <dgm:cxn modelId="{54FA19FE-B3A6-4740-92B0-44319DE591BE}" srcId="{CA86D22B-EB21-429F-9776-BE4EFACFFBAC}" destId="{9590BA98-4A5C-46B3-AF5C-003FBD8BB3F6}" srcOrd="3" destOrd="0" parTransId="{A0C09D44-CD32-482C-9786-B114233FA59F}" sibTransId="{F5E0A124-2A57-4E92-96AD-E66F69265F28}"/>
    <dgm:cxn modelId="{24EAE716-5CAC-435D-8B88-F5FDBD9F7BBC}" type="presOf" srcId="{884CE275-57A5-4153-97E7-E1E302B328D8}" destId="{AF487A90-C83F-44FF-BF38-9DB8381DE5A2}" srcOrd="0" destOrd="0" presId="urn:microsoft.com/office/officeart/2005/8/layout/radial5"/>
    <dgm:cxn modelId="{7D57F973-4DF3-4EF3-95F1-B8369274F6EB}" type="presOf" srcId="{90587333-2687-4963-9FAD-99A3D154F7F8}" destId="{4926E0C9-AA65-4464-9F20-8CC752FCE4F2}" srcOrd="1" destOrd="0" presId="urn:microsoft.com/office/officeart/2005/8/layout/radial5"/>
    <dgm:cxn modelId="{C692D5C4-1C64-44F9-9920-3224BDFF078C}" type="presOf" srcId="{3E39CB9B-B576-48D9-9166-7829993FFDED}" destId="{27A7D002-8616-4413-B581-C0D5218E3DF7}" srcOrd="0" destOrd="0" presId="urn:microsoft.com/office/officeart/2005/8/layout/radial5"/>
    <dgm:cxn modelId="{842BC606-90AE-4198-8EB5-0CDE16D037F4}" type="presOf" srcId="{A0C09D44-CD32-482C-9786-B114233FA59F}" destId="{45610352-A822-4B1D-933D-BDBED877931A}" srcOrd="1" destOrd="0" presId="urn:microsoft.com/office/officeart/2005/8/layout/radial5"/>
    <dgm:cxn modelId="{357768C2-EF4E-4D1D-8BCF-2A7DDD033991}" type="presOf" srcId="{A3380BD7-724E-47FA-91C4-F7478F52E99C}" destId="{F2118F8F-800C-4232-9ACF-2783D8807A1B}" srcOrd="1" destOrd="0" presId="urn:microsoft.com/office/officeart/2005/8/layout/radial5"/>
    <dgm:cxn modelId="{F111089C-6EE9-41A6-9B75-7D16AF643B37}" srcId="{CA86D22B-EB21-429F-9776-BE4EFACFFBAC}" destId="{884CE275-57A5-4153-97E7-E1E302B328D8}" srcOrd="4" destOrd="0" parTransId="{E056DEE3-E16B-4900-8F64-B06BA2F9DC3F}" sibTransId="{4694544A-B776-4FBC-8202-3CDEF9257BBD}"/>
    <dgm:cxn modelId="{CAEE7A8D-A483-42C7-A557-F189D177F8BF}" type="presOf" srcId="{E056DEE3-E16B-4900-8F64-B06BA2F9DC3F}" destId="{909E76A4-8B64-4AB5-82D0-7E77100861D9}" srcOrd="0" destOrd="0" presId="urn:microsoft.com/office/officeart/2005/8/layout/radial5"/>
    <dgm:cxn modelId="{10B1BE60-722B-47E6-B218-27A9E0E9874D}" type="presOf" srcId="{067D08C1-9CFD-4694-818D-1E5252460D82}" destId="{A79658A8-CD4F-4D8B-B8E4-C27054E19819}" srcOrd="0" destOrd="0" presId="urn:microsoft.com/office/officeart/2005/8/layout/radial5"/>
    <dgm:cxn modelId="{4655419D-826B-4CC9-9A83-B8D0DC33C6B4}" type="presParOf" srcId="{C8642614-81B9-49DA-9356-FC7E8DD40975}" destId="{B75C770F-B419-4514-B279-642907B37FD6}" srcOrd="0" destOrd="0" presId="urn:microsoft.com/office/officeart/2005/8/layout/radial5"/>
    <dgm:cxn modelId="{6F448131-8D0F-4738-92B9-79DA2B9B11E8}" type="presParOf" srcId="{C8642614-81B9-49DA-9356-FC7E8DD40975}" destId="{AE9C5919-97A3-49EA-8308-61DBCCE6DD2B}" srcOrd="1" destOrd="0" presId="urn:microsoft.com/office/officeart/2005/8/layout/radial5"/>
    <dgm:cxn modelId="{03A69733-F1D7-44F9-8773-5B5B1BA8BD46}" type="presParOf" srcId="{AE9C5919-97A3-49EA-8308-61DBCCE6DD2B}" destId="{1325C838-5FAA-4A21-8173-12C0C14B69E0}" srcOrd="0" destOrd="0" presId="urn:microsoft.com/office/officeart/2005/8/layout/radial5"/>
    <dgm:cxn modelId="{0C15B9BE-01D0-4F0C-8575-A4630A654ADA}" type="presParOf" srcId="{C8642614-81B9-49DA-9356-FC7E8DD40975}" destId="{A79658A8-CD4F-4D8B-B8E4-C27054E19819}" srcOrd="2" destOrd="0" presId="urn:microsoft.com/office/officeart/2005/8/layout/radial5"/>
    <dgm:cxn modelId="{04394AAD-E763-4C7E-B81D-ECBF875FB440}" type="presParOf" srcId="{C8642614-81B9-49DA-9356-FC7E8DD40975}" destId="{E9755474-CEBF-4490-95F6-C0A862586548}" srcOrd="3" destOrd="0" presId="urn:microsoft.com/office/officeart/2005/8/layout/radial5"/>
    <dgm:cxn modelId="{93A13111-0590-4533-AD12-F0E844D30DE9}" type="presParOf" srcId="{E9755474-CEBF-4490-95F6-C0A862586548}" destId="{F2118F8F-800C-4232-9ACF-2783D8807A1B}" srcOrd="0" destOrd="0" presId="urn:microsoft.com/office/officeart/2005/8/layout/radial5"/>
    <dgm:cxn modelId="{E6780452-366A-42DA-837D-5CB83B0CFB7A}" type="presParOf" srcId="{C8642614-81B9-49DA-9356-FC7E8DD40975}" destId="{FFE7EE32-96A5-4C7A-BB11-635F2FBD884A}" srcOrd="4" destOrd="0" presId="urn:microsoft.com/office/officeart/2005/8/layout/radial5"/>
    <dgm:cxn modelId="{857DC07D-9444-45FA-9C0E-71789EFD7B51}" type="presParOf" srcId="{C8642614-81B9-49DA-9356-FC7E8DD40975}" destId="{27A7D002-8616-4413-B581-C0D5218E3DF7}" srcOrd="5" destOrd="0" presId="urn:microsoft.com/office/officeart/2005/8/layout/radial5"/>
    <dgm:cxn modelId="{9B74BC8E-766B-4550-AE98-F8E596A64CBE}" type="presParOf" srcId="{27A7D002-8616-4413-B581-C0D5218E3DF7}" destId="{28B9FE5F-B2D4-44A4-B2DA-272DF96974C7}" srcOrd="0" destOrd="0" presId="urn:microsoft.com/office/officeart/2005/8/layout/radial5"/>
    <dgm:cxn modelId="{376DA091-1B2D-4C34-BAC4-5F2A48618134}" type="presParOf" srcId="{C8642614-81B9-49DA-9356-FC7E8DD40975}" destId="{F141E8CB-0C1E-490D-A1F2-66635B9B0823}" srcOrd="6" destOrd="0" presId="urn:microsoft.com/office/officeart/2005/8/layout/radial5"/>
    <dgm:cxn modelId="{15CF3052-C44F-4750-A71B-56A4C7F01D17}" type="presParOf" srcId="{C8642614-81B9-49DA-9356-FC7E8DD40975}" destId="{E961D4B7-4E39-405C-BB1D-BAEC7693C164}" srcOrd="7" destOrd="0" presId="urn:microsoft.com/office/officeart/2005/8/layout/radial5"/>
    <dgm:cxn modelId="{C8424DA6-4CB4-4D06-9488-1ABE5A4DA9B3}" type="presParOf" srcId="{E961D4B7-4E39-405C-BB1D-BAEC7693C164}" destId="{45610352-A822-4B1D-933D-BDBED877931A}" srcOrd="0" destOrd="0" presId="urn:microsoft.com/office/officeart/2005/8/layout/radial5"/>
    <dgm:cxn modelId="{AAD70505-BD69-4B9D-911F-95CD962979E9}" type="presParOf" srcId="{C8642614-81B9-49DA-9356-FC7E8DD40975}" destId="{4CA5A0F6-59B0-4507-B35E-4253BA17CE7C}" srcOrd="8" destOrd="0" presId="urn:microsoft.com/office/officeart/2005/8/layout/radial5"/>
    <dgm:cxn modelId="{94920FFB-4F90-4723-A4FE-D6BA3CB87FBF}" type="presParOf" srcId="{C8642614-81B9-49DA-9356-FC7E8DD40975}" destId="{909E76A4-8B64-4AB5-82D0-7E77100861D9}" srcOrd="9" destOrd="0" presId="urn:microsoft.com/office/officeart/2005/8/layout/radial5"/>
    <dgm:cxn modelId="{FBBB4D8E-BBB6-412F-ADCA-0334655C810F}" type="presParOf" srcId="{909E76A4-8B64-4AB5-82D0-7E77100861D9}" destId="{1CE16FCD-D345-4944-A569-8C5F8DB9AB4E}" srcOrd="0" destOrd="0" presId="urn:microsoft.com/office/officeart/2005/8/layout/radial5"/>
    <dgm:cxn modelId="{BDFC4344-667A-4DF8-A233-97921C7A047B}" type="presParOf" srcId="{C8642614-81B9-49DA-9356-FC7E8DD40975}" destId="{AF487A90-C83F-44FF-BF38-9DB8381DE5A2}" srcOrd="10" destOrd="0" presId="urn:microsoft.com/office/officeart/2005/8/layout/radial5"/>
    <dgm:cxn modelId="{8FDB9AA3-8211-471C-BE82-8BD558999822}" type="presParOf" srcId="{C8642614-81B9-49DA-9356-FC7E8DD40975}" destId="{6586209F-813B-4904-89E2-2661545742DA}" srcOrd="11" destOrd="0" presId="urn:microsoft.com/office/officeart/2005/8/layout/radial5"/>
    <dgm:cxn modelId="{88FA0CCA-2B0A-406C-A4CF-B6924464C62F}" type="presParOf" srcId="{6586209F-813B-4904-89E2-2661545742DA}" destId="{7BF9F590-166B-4C50-BEA7-240175701276}" srcOrd="0" destOrd="0" presId="urn:microsoft.com/office/officeart/2005/8/layout/radial5"/>
    <dgm:cxn modelId="{81DB3BA6-78C8-4255-B8AD-48674DED9E67}" type="presParOf" srcId="{C8642614-81B9-49DA-9356-FC7E8DD40975}" destId="{78AD940B-BFAE-4F16-BEC6-53E0A6C7FABA}" srcOrd="12" destOrd="0" presId="urn:microsoft.com/office/officeart/2005/8/layout/radial5"/>
    <dgm:cxn modelId="{CD6FA178-35AA-44AB-8C93-A15308CFA18F}" type="presParOf" srcId="{C8642614-81B9-49DA-9356-FC7E8DD40975}" destId="{BF41610C-D0E4-475E-A027-F7DE01F4AA08}" srcOrd="13" destOrd="0" presId="urn:microsoft.com/office/officeart/2005/8/layout/radial5"/>
    <dgm:cxn modelId="{96D27C4B-3EC2-4D62-9FEE-13BDAAD50A38}" type="presParOf" srcId="{BF41610C-D0E4-475E-A027-F7DE01F4AA08}" destId="{4926E0C9-AA65-4464-9F20-8CC752FCE4F2}" srcOrd="0" destOrd="0" presId="urn:microsoft.com/office/officeart/2005/8/layout/radial5"/>
    <dgm:cxn modelId="{4F81BF7A-76F7-4BAC-8E26-974DBBA43888}" type="presParOf" srcId="{C8642614-81B9-49DA-9356-FC7E8DD40975}" destId="{1D1BE11E-5DE4-425E-A2C0-7BD9FB7E726D}" srcOrd="14" destOrd="0" presId="urn:microsoft.com/office/officeart/2005/8/layout/radial5"/>
    <dgm:cxn modelId="{C294008C-D939-4944-A66D-909F15451556}" type="presParOf" srcId="{C8642614-81B9-49DA-9356-FC7E8DD40975}" destId="{E911DB10-BB6E-4629-BA5C-1371B11A9D4E}" srcOrd="15" destOrd="0" presId="urn:microsoft.com/office/officeart/2005/8/layout/radial5"/>
    <dgm:cxn modelId="{F7DE5E85-FAED-42E2-8B16-86308CACA8B1}" type="presParOf" srcId="{E911DB10-BB6E-4629-BA5C-1371B11A9D4E}" destId="{F4172566-ADF2-4245-AAB4-14ABDF538659}" srcOrd="0" destOrd="0" presId="urn:microsoft.com/office/officeart/2005/8/layout/radial5"/>
    <dgm:cxn modelId="{20C62995-C854-4CCB-B95F-EE46B02410FB}" type="presParOf" srcId="{C8642614-81B9-49DA-9356-FC7E8DD40975}" destId="{764D07A5-1BE2-4BA7-819F-498001ADE181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780F1-E58A-4203-8ACC-5189DC458DC2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kern="1200" dirty="0" smtClean="0"/>
            <a:t>ระบบบริหารภาครัฐ</a:t>
          </a:r>
          <a:endParaRPr lang="th-TH" sz="3300" kern="1200" dirty="0"/>
        </a:p>
      </dsp:txBody>
      <dsp:txXfrm>
        <a:off x="3385210" y="2763755"/>
        <a:ext cx="1459178" cy="1459178"/>
      </dsp:txXfrm>
    </dsp:sp>
    <dsp:sp modelId="{06FAA2E1-E5DF-4324-8166-C022A1DC098E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A8C08-8D99-4F5E-A4FF-78129087E25F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kern="1200" dirty="0" err="1" smtClean="0"/>
            <a:t>ธรรมาภิ</a:t>
          </a:r>
          <a:r>
            <a:rPr lang="th-TH" sz="3600" kern="1200" dirty="0" smtClean="0"/>
            <a:t>บาล</a:t>
          </a:r>
          <a:endParaRPr lang="th-TH" sz="3600" kern="1200" dirty="0"/>
        </a:p>
      </dsp:txBody>
      <dsp:txXfrm>
        <a:off x="961974" y="1201666"/>
        <a:ext cx="1868538" cy="1476457"/>
      </dsp:txXfrm>
    </dsp:sp>
    <dsp:sp modelId="{A6C4EFF7-9102-4B8D-AB4D-E1CA5B2FBF7C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649EA-AB30-449C-ACAA-4169525F5DDB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kern="1200" dirty="0" smtClean="0"/>
            <a:t>ประชาธิปไตย</a:t>
          </a:r>
          <a:endParaRPr lang="th-TH" sz="3600" kern="1200" dirty="0"/>
        </a:p>
      </dsp:txBody>
      <dsp:txXfrm>
        <a:off x="3180530" y="46759"/>
        <a:ext cx="1868538" cy="1476457"/>
      </dsp:txXfrm>
    </dsp:sp>
    <dsp:sp modelId="{162AD87B-6A7C-430E-9A9D-B939E08ADCFF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843E2-B1D9-44F5-939F-300E4713397F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kern="1200" dirty="0" smtClean="0"/>
            <a:t>บริหารภาครัฐแนวใหม่</a:t>
          </a:r>
          <a:endParaRPr lang="th-TH" sz="3600" kern="1200" dirty="0"/>
        </a:p>
      </dsp:txBody>
      <dsp:txXfrm>
        <a:off x="5399086" y="1201666"/>
        <a:ext cx="1868538" cy="1476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5085E-9ADA-47D0-9C1E-98981F40F79B}">
      <dsp:nvSpPr>
        <dsp:cNvPr id="0" name=""/>
        <dsp:cNvSpPr/>
      </dsp:nvSpPr>
      <dsp:spPr>
        <a:xfrm>
          <a:off x="0" y="73904"/>
          <a:ext cx="6624736" cy="6382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kern="1200" dirty="0" smtClean="0"/>
            <a:t>1. การมีส่วนร่วม (</a:t>
          </a:r>
          <a:r>
            <a:rPr lang="en-US" sz="2300" kern="1200" dirty="0" smtClean="0"/>
            <a:t>Participation) </a:t>
          </a:r>
          <a:endParaRPr lang="th-TH" sz="2300" kern="1200" dirty="0"/>
        </a:p>
      </dsp:txBody>
      <dsp:txXfrm>
        <a:off x="31158" y="105062"/>
        <a:ext cx="6562420" cy="575955"/>
      </dsp:txXfrm>
    </dsp:sp>
    <dsp:sp modelId="{B46343CD-9545-4CE7-958B-E5591AB24A41}">
      <dsp:nvSpPr>
        <dsp:cNvPr id="0" name=""/>
        <dsp:cNvSpPr/>
      </dsp:nvSpPr>
      <dsp:spPr>
        <a:xfrm>
          <a:off x="0" y="735681"/>
          <a:ext cx="6624736" cy="6382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kern="1200" dirty="0" smtClean="0"/>
            <a:t>2. นิติธรรม (</a:t>
          </a:r>
          <a:r>
            <a:rPr lang="en-US" sz="2300" kern="1200" dirty="0" smtClean="0"/>
            <a:t>Rule of Law) </a:t>
          </a:r>
          <a:endParaRPr lang="th-TH" sz="2300" kern="1200" dirty="0"/>
        </a:p>
      </dsp:txBody>
      <dsp:txXfrm>
        <a:off x="31158" y="766839"/>
        <a:ext cx="6562420" cy="575955"/>
      </dsp:txXfrm>
    </dsp:sp>
    <dsp:sp modelId="{AD1EC6CB-AD2D-4B9A-B7D7-0422CCD9E60E}">
      <dsp:nvSpPr>
        <dsp:cNvPr id="0" name=""/>
        <dsp:cNvSpPr/>
      </dsp:nvSpPr>
      <dsp:spPr>
        <a:xfrm>
          <a:off x="0" y="1440193"/>
          <a:ext cx="6624736" cy="6382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kern="1200" dirty="0" smtClean="0"/>
            <a:t>3. ความโปร่งใส (</a:t>
          </a:r>
          <a:r>
            <a:rPr lang="en-US" sz="2300" kern="1200" dirty="0" smtClean="0"/>
            <a:t>Transparency)</a:t>
          </a:r>
          <a:endParaRPr lang="th-TH" sz="2300" kern="1200" dirty="0"/>
        </a:p>
      </dsp:txBody>
      <dsp:txXfrm>
        <a:off x="31158" y="1471351"/>
        <a:ext cx="6562420" cy="575955"/>
      </dsp:txXfrm>
    </dsp:sp>
    <dsp:sp modelId="{B1C89001-46C0-4DAD-92FB-9C4992649C06}">
      <dsp:nvSpPr>
        <dsp:cNvPr id="0" name=""/>
        <dsp:cNvSpPr/>
      </dsp:nvSpPr>
      <dsp:spPr>
        <a:xfrm>
          <a:off x="0" y="2144704"/>
          <a:ext cx="6624736" cy="6382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kern="1200" dirty="0" smtClean="0"/>
            <a:t>4. การตอบสนอง (</a:t>
          </a:r>
          <a:r>
            <a:rPr lang="en-US" sz="2300" kern="1200" dirty="0" smtClean="0"/>
            <a:t>Responsiveness) </a:t>
          </a:r>
          <a:endParaRPr lang="th-TH" sz="2300" kern="1200" dirty="0"/>
        </a:p>
      </dsp:txBody>
      <dsp:txXfrm>
        <a:off x="31158" y="2175862"/>
        <a:ext cx="6562420" cy="575955"/>
      </dsp:txXfrm>
    </dsp:sp>
    <dsp:sp modelId="{9A12A3F6-AA7A-4D7D-851B-A7950928D5E4}">
      <dsp:nvSpPr>
        <dsp:cNvPr id="0" name=""/>
        <dsp:cNvSpPr/>
      </dsp:nvSpPr>
      <dsp:spPr>
        <a:xfrm>
          <a:off x="0" y="2849216"/>
          <a:ext cx="6624736" cy="63827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kern="1200" dirty="0" smtClean="0"/>
            <a:t>5. การมุ่งเน้นฉันทามติ (</a:t>
          </a:r>
          <a:r>
            <a:rPr lang="en-US" sz="2300" kern="1200" dirty="0" smtClean="0"/>
            <a:t>Consensus-Oriented) </a:t>
          </a:r>
          <a:endParaRPr lang="th-TH" sz="2300" kern="1200" dirty="0"/>
        </a:p>
      </dsp:txBody>
      <dsp:txXfrm>
        <a:off x="31158" y="2880374"/>
        <a:ext cx="6562420" cy="575955"/>
      </dsp:txXfrm>
    </dsp:sp>
    <dsp:sp modelId="{B5F953EA-043F-469F-992C-CFE65EF66A24}">
      <dsp:nvSpPr>
        <dsp:cNvPr id="0" name=""/>
        <dsp:cNvSpPr/>
      </dsp:nvSpPr>
      <dsp:spPr>
        <a:xfrm>
          <a:off x="0" y="3553727"/>
          <a:ext cx="6624736" cy="6382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kern="1200" dirty="0" smtClean="0"/>
            <a:t> </a:t>
          </a:r>
          <a:r>
            <a:rPr lang="en-US" sz="1600" kern="1200" dirty="0" smtClean="0"/>
            <a:t>6</a:t>
          </a:r>
          <a:r>
            <a:rPr lang="th-TH" sz="2400" kern="1200" dirty="0" smtClean="0"/>
            <a:t>. ความเสมอภาค/ความเที่ยงธรรม (</a:t>
          </a:r>
          <a:r>
            <a:rPr lang="en-US" sz="2400" kern="1200" dirty="0" smtClean="0"/>
            <a:t>Equity)</a:t>
          </a:r>
          <a:endParaRPr lang="th-TH" sz="2000" kern="1200" dirty="0"/>
        </a:p>
      </dsp:txBody>
      <dsp:txXfrm>
        <a:off x="31158" y="3584885"/>
        <a:ext cx="6562420" cy="575955"/>
      </dsp:txXfrm>
    </dsp:sp>
    <dsp:sp modelId="{8DAC9F2E-C26E-4590-B54F-07BBEF3CD547}">
      <dsp:nvSpPr>
        <dsp:cNvPr id="0" name=""/>
        <dsp:cNvSpPr/>
      </dsp:nvSpPr>
      <dsp:spPr>
        <a:xfrm>
          <a:off x="0" y="4258239"/>
          <a:ext cx="6624736" cy="6382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kern="1200" dirty="0" smtClean="0"/>
            <a:t>7.  ประสิทธิภาพและประสิทธิผล (</a:t>
          </a:r>
          <a:r>
            <a:rPr lang="en-US" sz="2300" kern="1200" dirty="0" smtClean="0"/>
            <a:t>Efficiency and Effectiveness) </a:t>
          </a:r>
          <a:endParaRPr lang="th-TH" sz="2300" kern="1200" dirty="0"/>
        </a:p>
      </dsp:txBody>
      <dsp:txXfrm>
        <a:off x="31158" y="4289397"/>
        <a:ext cx="6562420" cy="575955"/>
      </dsp:txXfrm>
    </dsp:sp>
    <dsp:sp modelId="{5F66044E-5A5B-4A5D-9E63-67AE57BBEF18}">
      <dsp:nvSpPr>
        <dsp:cNvPr id="0" name=""/>
        <dsp:cNvSpPr/>
      </dsp:nvSpPr>
      <dsp:spPr>
        <a:xfrm>
          <a:off x="0" y="4962750"/>
          <a:ext cx="6624736" cy="6382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kern="1200" dirty="0" smtClean="0"/>
            <a:t>8. ภาระรับผิดชอบ (</a:t>
          </a:r>
          <a:r>
            <a:rPr lang="en-US" sz="2300" kern="1200" dirty="0" smtClean="0"/>
            <a:t>Accountability)</a:t>
          </a:r>
          <a:endParaRPr lang="th-TH" sz="2300" kern="1200" dirty="0"/>
        </a:p>
      </dsp:txBody>
      <dsp:txXfrm>
        <a:off x="31158" y="4993908"/>
        <a:ext cx="6562420" cy="575955"/>
      </dsp:txXfrm>
    </dsp:sp>
    <dsp:sp modelId="{87E49E3B-2E15-442E-9912-A863B39BC474}">
      <dsp:nvSpPr>
        <dsp:cNvPr id="0" name=""/>
        <dsp:cNvSpPr/>
      </dsp:nvSpPr>
      <dsp:spPr>
        <a:xfrm>
          <a:off x="0" y="5667262"/>
          <a:ext cx="6624736" cy="6382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kern="1200" dirty="0" smtClean="0"/>
            <a:t>9. วิสัยทัศน์เชิงยุทธศาสตร์ (</a:t>
          </a:r>
          <a:r>
            <a:rPr lang="en-US" sz="2300" kern="1200" dirty="0" smtClean="0"/>
            <a:t>Strategic Vision)</a:t>
          </a:r>
          <a:endParaRPr lang="th-TH" sz="2300" kern="1200" dirty="0"/>
        </a:p>
      </dsp:txBody>
      <dsp:txXfrm>
        <a:off x="31158" y="5698420"/>
        <a:ext cx="6562420" cy="575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5085E-9ADA-47D0-9C1E-98981F40F79B}">
      <dsp:nvSpPr>
        <dsp:cNvPr id="0" name=""/>
        <dsp:cNvSpPr/>
      </dsp:nvSpPr>
      <dsp:spPr>
        <a:xfrm>
          <a:off x="0" y="113337"/>
          <a:ext cx="6624736" cy="610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1. การมีส่วนร่วม (</a:t>
          </a:r>
          <a:r>
            <a:rPr lang="en-US" sz="2200" kern="1200" dirty="0" smtClean="0"/>
            <a:t>Participation) </a:t>
          </a:r>
          <a:endParaRPr lang="th-TH" sz="2200" kern="1200" dirty="0"/>
        </a:p>
      </dsp:txBody>
      <dsp:txXfrm>
        <a:off x="29803" y="143140"/>
        <a:ext cx="6565130" cy="550914"/>
      </dsp:txXfrm>
    </dsp:sp>
    <dsp:sp modelId="{B46343CD-9545-4CE7-958B-E5591AB24A41}">
      <dsp:nvSpPr>
        <dsp:cNvPr id="0" name=""/>
        <dsp:cNvSpPr/>
      </dsp:nvSpPr>
      <dsp:spPr>
        <a:xfrm>
          <a:off x="0" y="746342"/>
          <a:ext cx="6624736" cy="610520"/>
        </a:xfrm>
        <a:prstGeom prst="roundRect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2. นิติธรรม (</a:t>
          </a:r>
          <a:r>
            <a:rPr lang="en-US" sz="2200" kern="1200" dirty="0" smtClean="0"/>
            <a:t>Rule of Law) </a:t>
          </a:r>
          <a:endParaRPr lang="th-TH" sz="2200" kern="1200" dirty="0"/>
        </a:p>
      </dsp:txBody>
      <dsp:txXfrm>
        <a:off x="29803" y="776145"/>
        <a:ext cx="6565130" cy="550914"/>
      </dsp:txXfrm>
    </dsp:sp>
    <dsp:sp modelId="{AD1EC6CB-AD2D-4B9A-B7D7-0422CCD9E60E}">
      <dsp:nvSpPr>
        <dsp:cNvPr id="0" name=""/>
        <dsp:cNvSpPr/>
      </dsp:nvSpPr>
      <dsp:spPr>
        <a:xfrm>
          <a:off x="0" y="1420222"/>
          <a:ext cx="6624736" cy="610520"/>
        </a:xfrm>
        <a:prstGeom prst="roundRect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3. ความโปร่งใส (</a:t>
          </a:r>
          <a:r>
            <a:rPr lang="en-US" sz="2200" kern="1200" dirty="0" smtClean="0"/>
            <a:t>Transparency)</a:t>
          </a:r>
          <a:endParaRPr lang="th-TH" sz="2200" kern="1200" dirty="0"/>
        </a:p>
      </dsp:txBody>
      <dsp:txXfrm>
        <a:off x="29803" y="1450025"/>
        <a:ext cx="6565130" cy="550914"/>
      </dsp:txXfrm>
    </dsp:sp>
    <dsp:sp modelId="{B1C89001-46C0-4DAD-92FB-9C4992649C06}">
      <dsp:nvSpPr>
        <dsp:cNvPr id="0" name=""/>
        <dsp:cNvSpPr/>
      </dsp:nvSpPr>
      <dsp:spPr>
        <a:xfrm>
          <a:off x="0" y="2094103"/>
          <a:ext cx="6624736" cy="610520"/>
        </a:xfrm>
        <a:prstGeom prst="roundRect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4. การตอบสนอง (</a:t>
          </a:r>
          <a:r>
            <a:rPr lang="en-US" sz="2200" kern="1200" dirty="0" smtClean="0"/>
            <a:t>Responsiveness) </a:t>
          </a:r>
          <a:endParaRPr lang="th-TH" sz="2200" kern="1200" dirty="0"/>
        </a:p>
      </dsp:txBody>
      <dsp:txXfrm>
        <a:off x="29803" y="2123906"/>
        <a:ext cx="6565130" cy="550914"/>
      </dsp:txXfrm>
    </dsp:sp>
    <dsp:sp modelId="{9A12A3F6-AA7A-4D7D-851B-A7950928D5E4}">
      <dsp:nvSpPr>
        <dsp:cNvPr id="0" name=""/>
        <dsp:cNvSpPr/>
      </dsp:nvSpPr>
      <dsp:spPr>
        <a:xfrm>
          <a:off x="0" y="2767984"/>
          <a:ext cx="6624736" cy="610520"/>
        </a:xfrm>
        <a:prstGeom prst="roundRect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5. การมุ่งเน้นฉันทามติ (</a:t>
          </a:r>
          <a:r>
            <a:rPr lang="en-US" sz="2200" kern="1200" dirty="0" smtClean="0"/>
            <a:t>Consensus-Oriented) </a:t>
          </a:r>
          <a:endParaRPr lang="th-TH" sz="2200" kern="1200" dirty="0"/>
        </a:p>
      </dsp:txBody>
      <dsp:txXfrm>
        <a:off x="29803" y="2797787"/>
        <a:ext cx="6565130" cy="550914"/>
      </dsp:txXfrm>
    </dsp:sp>
    <dsp:sp modelId="{B5F953EA-043F-469F-992C-CFE65EF66A24}">
      <dsp:nvSpPr>
        <dsp:cNvPr id="0" name=""/>
        <dsp:cNvSpPr/>
      </dsp:nvSpPr>
      <dsp:spPr>
        <a:xfrm>
          <a:off x="0" y="3441864"/>
          <a:ext cx="6624736" cy="610520"/>
        </a:xfrm>
        <a:prstGeom prst="roundRect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kern="1200" dirty="0" smtClean="0"/>
            <a:t> </a:t>
          </a:r>
          <a:r>
            <a:rPr lang="en-US" sz="1600" kern="1200" dirty="0" smtClean="0"/>
            <a:t>6</a:t>
          </a:r>
          <a:r>
            <a:rPr lang="th-TH" sz="2400" kern="1200" dirty="0" smtClean="0"/>
            <a:t>. ความเสมอภาค/ความเที่ยงธรรม (</a:t>
          </a:r>
          <a:r>
            <a:rPr lang="en-US" sz="2400" kern="1200" dirty="0" smtClean="0"/>
            <a:t>Equity)</a:t>
          </a:r>
          <a:endParaRPr lang="th-TH" sz="2000" kern="1200" dirty="0"/>
        </a:p>
      </dsp:txBody>
      <dsp:txXfrm>
        <a:off x="29803" y="3471667"/>
        <a:ext cx="6565130" cy="550914"/>
      </dsp:txXfrm>
    </dsp:sp>
    <dsp:sp modelId="{8DAC9F2E-C26E-4590-B54F-07BBEF3CD547}">
      <dsp:nvSpPr>
        <dsp:cNvPr id="0" name=""/>
        <dsp:cNvSpPr/>
      </dsp:nvSpPr>
      <dsp:spPr>
        <a:xfrm>
          <a:off x="0" y="4115745"/>
          <a:ext cx="6624736" cy="610520"/>
        </a:xfrm>
        <a:prstGeom prst="roundRect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7.  ประสิทธิภาพและประสิทธิผล (</a:t>
          </a:r>
          <a:r>
            <a:rPr lang="en-US" sz="2200" kern="1200" dirty="0" smtClean="0"/>
            <a:t>Efficiency and Effectiveness) </a:t>
          </a:r>
          <a:endParaRPr lang="th-TH" sz="2200" kern="1200" dirty="0"/>
        </a:p>
      </dsp:txBody>
      <dsp:txXfrm>
        <a:off x="29803" y="4145548"/>
        <a:ext cx="6565130" cy="550914"/>
      </dsp:txXfrm>
    </dsp:sp>
    <dsp:sp modelId="{5F66044E-5A5B-4A5D-9E63-67AE57BBEF18}">
      <dsp:nvSpPr>
        <dsp:cNvPr id="0" name=""/>
        <dsp:cNvSpPr/>
      </dsp:nvSpPr>
      <dsp:spPr>
        <a:xfrm>
          <a:off x="0" y="4789625"/>
          <a:ext cx="6624736" cy="61052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8. ภาระรับผิดชอบ (</a:t>
          </a:r>
          <a:r>
            <a:rPr lang="en-US" sz="2200" kern="1200" dirty="0" smtClean="0"/>
            <a:t>Accountability)</a:t>
          </a:r>
          <a:endParaRPr lang="th-TH" sz="2200" kern="1200" dirty="0"/>
        </a:p>
      </dsp:txBody>
      <dsp:txXfrm>
        <a:off x="29803" y="4819428"/>
        <a:ext cx="6565130" cy="5509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5D4B0-6FE4-447A-B526-F376664BC039}">
      <dsp:nvSpPr>
        <dsp:cNvPr id="0" name=""/>
        <dsp:cNvSpPr/>
      </dsp:nvSpPr>
      <dsp:spPr>
        <a:xfrm>
          <a:off x="7151" y="330850"/>
          <a:ext cx="2137526" cy="12825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kern="1200" smtClean="0"/>
            <a:t>มิติของภาครัฐ</a:t>
          </a:r>
          <a:endParaRPr lang="th-TH" sz="3000" kern="1200"/>
        </a:p>
      </dsp:txBody>
      <dsp:txXfrm>
        <a:off x="44715" y="368414"/>
        <a:ext cx="2062398" cy="1207387"/>
      </dsp:txXfrm>
    </dsp:sp>
    <dsp:sp modelId="{A66089F6-79B8-4CB8-A5E4-00EA0C95DA81}">
      <dsp:nvSpPr>
        <dsp:cNvPr id="0" name=""/>
        <dsp:cNvSpPr/>
      </dsp:nvSpPr>
      <dsp:spPr>
        <a:xfrm rot="21572183">
          <a:off x="2366712" y="694705"/>
          <a:ext cx="470744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900" kern="1200"/>
        </a:p>
      </dsp:txBody>
      <dsp:txXfrm>
        <a:off x="2366714" y="801297"/>
        <a:ext cx="329521" cy="318064"/>
      </dsp:txXfrm>
    </dsp:sp>
    <dsp:sp modelId="{4AA377F3-4146-40CF-AB74-56431A53EBAB}">
      <dsp:nvSpPr>
        <dsp:cNvPr id="0" name=""/>
        <dsp:cNvSpPr/>
      </dsp:nvSpPr>
      <dsp:spPr>
        <a:xfrm>
          <a:off x="3032846" y="306366"/>
          <a:ext cx="2137526" cy="1282515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kern="1200" dirty="0" smtClean="0"/>
            <a:t>มิติภาคประชาชน</a:t>
          </a:r>
          <a:endParaRPr lang="th-TH" sz="3000" kern="1200" dirty="0"/>
        </a:p>
      </dsp:txBody>
      <dsp:txXfrm>
        <a:off x="3070410" y="343930"/>
        <a:ext cx="2062398" cy="1207387"/>
      </dsp:txXfrm>
    </dsp:sp>
    <dsp:sp modelId="{AB0A74D1-6592-4961-B0AB-850A674350C7}">
      <dsp:nvSpPr>
        <dsp:cNvPr id="0" name=""/>
        <dsp:cNvSpPr/>
      </dsp:nvSpPr>
      <dsp:spPr>
        <a:xfrm rot="28440">
          <a:off x="5375828" y="694915"/>
          <a:ext cx="435597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900" kern="1200"/>
        </a:p>
      </dsp:txBody>
      <dsp:txXfrm>
        <a:off x="5375830" y="800395"/>
        <a:ext cx="304918" cy="318064"/>
      </dsp:txXfrm>
    </dsp:sp>
    <dsp:sp modelId="{EC71EE4D-CC56-4211-9D0A-76CF0A3F5529}">
      <dsp:nvSpPr>
        <dsp:cNvPr id="0" name=""/>
        <dsp:cNvSpPr/>
      </dsp:nvSpPr>
      <dsp:spPr>
        <a:xfrm>
          <a:off x="5992225" y="330850"/>
          <a:ext cx="2137526" cy="1282515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kern="1200" dirty="0" smtClean="0"/>
            <a:t>ภาคธุรกิจเอกชน</a:t>
          </a:r>
          <a:endParaRPr lang="th-TH" sz="3000" kern="1200" dirty="0"/>
        </a:p>
      </dsp:txBody>
      <dsp:txXfrm>
        <a:off x="6029789" y="368414"/>
        <a:ext cx="2062398" cy="1207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74C80-437B-48A1-A80E-235C062E4BE2}">
      <dsp:nvSpPr>
        <dsp:cNvPr id="0" name=""/>
        <dsp:cNvSpPr/>
      </dsp:nvSpPr>
      <dsp:spPr>
        <a:xfrm>
          <a:off x="1517819" y="490843"/>
          <a:ext cx="5471648" cy="5471648"/>
        </a:xfrm>
        <a:prstGeom prst="blockArc">
          <a:avLst>
            <a:gd name="adj1" fmla="val 14040000"/>
            <a:gd name="adj2" fmla="val 16200000"/>
            <a:gd name="adj3" fmla="val 2759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E4664-5BF8-48E3-BDE7-499CB3FD150A}">
      <dsp:nvSpPr>
        <dsp:cNvPr id="0" name=""/>
        <dsp:cNvSpPr/>
      </dsp:nvSpPr>
      <dsp:spPr>
        <a:xfrm>
          <a:off x="1517819" y="490843"/>
          <a:ext cx="5471648" cy="5471648"/>
        </a:xfrm>
        <a:prstGeom prst="blockArc">
          <a:avLst>
            <a:gd name="adj1" fmla="val 11880000"/>
            <a:gd name="adj2" fmla="val 14040000"/>
            <a:gd name="adj3" fmla="val 2759"/>
          </a:avLst>
        </a:prstGeom>
        <a:solidFill>
          <a:schemeClr val="accent4">
            <a:hueOff val="-3968684"/>
            <a:satOff val="23910"/>
            <a:lumOff val="19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4F91E-604D-4345-AE77-03E40141C9D8}">
      <dsp:nvSpPr>
        <dsp:cNvPr id="0" name=""/>
        <dsp:cNvSpPr/>
      </dsp:nvSpPr>
      <dsp:spPr>
        <a:xfrm>
          <a:off x="1517819" y="490843"/>
          <a:ext cx="5471648" cy="5471648"/>
        </a:xfrm>
        <a:prstGeom prst="blockArc">
          <a:avLst>
            <a:gd name="adj1" fmla="val 9720000"/>
            <a:gd name="adj2" fmla="val 11880000"/>
            <a:gd name="adj3" fmla="val 2759"/>
          </a:avLst>
        </a:prstGeom>
        <a:solidFill>
          <a:schemeClr val="accent4">
            <a:hueOff val="-3472599"/>
            <a:satOff val="20921"/>
            <a:lumOff val="16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B257E-700C-470F-98D2-134AD8653AB1}">
      <dsp:nvSpPr>
        <dsp:cNvPr id="0" name=""/>
        <dsp:cNvSpPr/>
      </dsp:nvSpPr>
      <dsp:spPr>
        <a:xfrm>
          <a:off x="1517819" y="490843"/>
          <a:ext cx="5471648" cy="5471648"/>
        </a:xfrm>
        <a:prstGeom prst="blockArc">
          <a:avLst>
            <a:gd name="adj1" fmla="val 7560000"/>
            <a:gd name="adj2" fmla="val 9720000"/>
            <a:gd name="adj3" fmla="val 2759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20C63-360B-4CB7-9650-07E273790374}">
      <dsp:nvSpPr>
        <dsp:cNvPr id="0" name=""/>
        <dsp:cNvSpPr/>
      </dsp:nvSpPr>
      <dsp:spPr>
        <a:xfrm>
          <a:off x="1517819" y="490843"/>
          <a:ext cx="5471648" cy="5471648"/>
        </a:xfrm>
        <a:prstGeom prst="blockArc">
          <a:avLst>
            <a:gd name="adj1" fmla="val 5400000"/>
            <a:gd name="adj2" fmla="val 7560000"/>
            <a:gd name="adj3" fmla="val 2759"/>
          </a:avLst>
        </a:prstGeom>
        <a:solidFill>
          <a:schemeClr val="accent4">
            <a:hueOff val="-2480428"/>
            <a:satOff val="14944"/>
            <a:lumOff val="11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4C205-CC1A-4EF1-863F-7B6266176DAC}">
      <dsp:nvSpPr>
        <dsp:cNvPr id="0" name=""/>
        <dsp:cNvSpPr/>
      </dsp:nvSpPr>
      <dsp:spPr>
        <a:xfrm>
          <a:off x="1517819" y="490843"/>
          <a:ext cx="5471648" cy="5471648"/>
        </a:xfrm>
        <a:prstGeom prst="blockArc">
          <a:avLst>
            <a:gd name="adj1" fmla="val 3240000"/>
            <a:gd name="adj2" fmla="val 5400000"/>
            <a:gd name="adj3" fmla="val 2759"/>
          </a:avLst>
        </a:prstGeom>
        <a:solidFill>
          <a:schemeClr val="accent4">
            <a:hueOff val="-1984342"/>
            <a:satOff val="11955"/>
            <a:lumOff val="9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779B2-E6B6-45EC-9A30-D1FEAB68454E}">
      <dsp:nvSpPr>
        <dsp:cNvPr id="0" name=""/>
        <dsp:cNvSpPr/>
      </dsp:nvSpPr>
      <dsp:spPr>
        <a:xfrm>
          <a:off x="1517819" y="490843"/>
          <a:ext cx="5471648" cy="5471648"/>
        </a:xfrm>
        <a:prstGeom prst="blockArc">
          <a:avLst>
            <a:gd name="adj1" fmla="val 1080000"/>
            <a:gd name="adj2" fmla="val 3240000"/>
            <a:gd name="adj3" fmla="val 2759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ED92E-A9F0-43B6-B02E-27B83EA68360}">
      <dsp:nvSpPr>
        <dsp:cNvPr id="0" name=""/>
        <dsp:cNvSpPr/>
      </dsp:nvSpPr>
      <dsp:spPr>
        <a:xfrm>
          <a:off x="1517819" y="490843"/>
          <a:ext cx="5471648" cy="5471648"/>
        </a:xfrm>
        <a:prstGeom prst="blockArc">
          <a:avLst>
            <a:gd name="adj1" fmla="val 20520000"/>
            <a:gd name="adj2" fmla="val 1080000"/>
            <a:gd name="adj3" fmla="val 2759"/>
          </a:avLst>
        </a:prstGeom>
        <a:solidFill>
          <a:schemeClr val="accent4">
            <a:hueOff val="-992171"/>
            <a:satOff val="5978"/>
            <a:lumOff val="4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4EF91-464A-4D10-BC98-F9E0571256D1}">
      <dsp:nvSpPr>
        <dsp:cNvPr id="0" name=""/>
        <dsp:cNvSpPr/>
      </dsp:nvSpPr>
      <dsp:spPr>
        <a:xfrm>
          <a:off x="1517819" y="490843"/>
          <a:ext cx="5471648" cy="5471648"/>
        </a:xfrm>
        <a:prstGeom prst="blockArc">
          <a:avLst>
            <a:gd name="adj1" fmla="val 18360000"/>
            <a:gd name="adj2" fmla="val 20520000"/>
            <a:gd name="adj3" fmla="val 2759"/>
          </a:avLst>
        </a:prstGeom>
        <a:solidFill>
          <a:schemeClr val="accent4">
            <a:hueOff val="-496086"/>
            <a:satOff val="2989"/>
            <a:lumOff val="2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83AD5-95AE-4F3E-8060-C2CD8674CB5C}">
      <dsp:nvSpPr>
        <dsp:cNvPr id="0" name=""/>
        <dsp:cNvSpPr/>
      </dsp:nvSpPr>
      <dsp:spPr>
        <a:xfrm>
          <a:off x="1517819" y="490843"/>
          <a:ext cx="5471648" cy="5471648"/>
        </a:xfrm>
        <a:prstGeom prst="blockArc">
          <a:avLst>
            <a:gd name="adj1" fmla="val 16200000"/>
            <a:gd name="adj2" fmla="val 18360000"/>
            <a:gd name="adj3" fmla="val 275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E1402-D42B-419E-A39F-207659C14B34}">
      <dsp:nvSpPr>
        <dsp:cNvPr id="0" name=""/>
        <dsp:cNvSpPr/>
      </dsp:nvSpPr>
      <dsp:spPr>
        <a:xfrm>
          <a:off x="3491881" y="2520282"/>
          <a:ext cx="1523525" cy="14127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ทศพิธราชธรรม</a:t>
          </a:r>
          <a:endParaRPr lang="th-TH" sz="2800" kern="1200" dirty="0"/>
        </a:p>
      </dsp:txBody>
      <dsp:txXfrm>
        <a:off x="3714996" y="2727177"/>
        <a:ext cx="1077295" cy="998980"/>
      </dsp:txXfrm>
    </dsp:sp>
    <dsp:sp modelId="{D9CD1E6D-AD3F-4C95-B986-1A6AF172ED25}">
      <dsp:nvSpPr>
        <dsp:cNvPr id="0" name=""/>
        <dsp:cNvSpPr/>
      </dsp:nvSpPr>
      <dsp:spPr>
        <a:xfrm>
          <a:off x="3493600" y="-110626"/>
          <a:ext cx="1520086" cy="12784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ทาน</a:t>
          </a:r>
          <a:endParaRPr lang="th-TH" sz="2400" kern="1200" dirty="0"/>
        </a:p>
      </dsp:txBody>
      <dsp:txXfrm>
        <a:off x="3716211" y="76593"/>
        <a:ext cx="1074864" cy="903975"/>
      </dsp:txXfrm>
    </dsp:sp>
    <dsp:sp modelId="{5D0E94F5-D673-46A8-9876-E393407C9550}">
      <dsp:nvSpPr>
        <dsp:cNvPr id="0" name=""/>
        <dsp:cNvSpPr/>
      </dsp:nvSpPr>
      <dsp:spPr>
        <a:xfrm>
          <a:off x="5079496" y="404662"/>
          <a:ext cx="1520086" cy="1278413"/>
        </a:xfrm>
        <a:prstGeom prst="ellipse">
          <a:avLst/>
        </a:prstGeom>
        <a:solidFill>
          <a:schemeClr val="accent4">
            <a:hueOff val="-496086"/>
            <a:satOff val="2989"/>
            <a:lumOff val="2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ศีล</a:t>
          </a:r>
          <a:endParaRPr lang="th-TH" sz="2400" kern="1200" dirty="0"/>
        </a:p>
      </dsp:txBody>
      <dsp:txXfrm>
        <a:off x="5302107" y="591881"/>
        <a:ext cx="1074864" cy="903975"/>
      </dsp:txXfrm>
    </dsp:sp>
    <dsp:sp modelId="{D3A9BEE6-F46F-4CEF-9D13-AF394B2FA2BF}">
      <dsp:nvSpPr>
        <dsp:cNvPr id="0" name=""/>
        <dsp:cNvSpPr/>
      </dsp:nvSpPr>
      <dsp:spPr>
        <a:xfrm>
          <a:off x="6059634" y="1753706"/>
          <a:ext cx="1520086" cy="1278413"/>
        </a:xfrm>
        <a:prstGeom prst="ellipse">
          <a:avLst/>
        </a:prstGeom>
        <a:solidFill>
          <a:schemeClr val="accent4">
            <a:hueOff val="-992171"/>
            <a:satOff val="5978"/>
            <a:lumOff val="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บริจาค </a:t>
          </a:r>
          <a:endParaRPr lang="th-TH" sz="2400" kern="1200" dirty="0"/>
        </a:p>
      </dsp:txBody>
      <dsp:txXfrm>
        <a:off x="6282245" y="1940925"/>
        <a:ext cx="1074864" cy="903975"/>
      </dsp:txXfrm>
    </dsp:sp>
    <dsp:sp modelId="{BFA2C8A4-6C6C-4D2B-A7B0-57175B993739}">
      <dsp:nvSpPr>
        <dsp:cNvPr id="0" name=""/>
        <dsp:cNvSpPr/>
      </dsp:nvSpPr>
      <dsp:spPr>
        <a:xfrm>
          <a:off x="6059634" y="3421216"/>
          <a:ext cx="1520086" cy="1278413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ซื่อตรง </a:t>
          </a:r>
          <a:endParaRPr lang="th-TH" sz="2400" kern="1200" dirty="0"/>
        </a:p>
      </dsp:txBody>
      <dsp:txXfrm>
        <a:off x="6282245" y="3608435"/>
        <a:ext cx="1074864" cy="903975"/>
      </dsp:txXfrm>
    </dsp:sp>
    <dsp:sp modelId="{A75CDA9B-2FB8-492D-83D4-F6BB0A9A8FBB}">
      <dsp:nvSpPr>
        <dsp:cNvPr id="0" name=""/>
        <dsp:cNvSpPr/>
      </dsp:nvSpPr>
      <dsp:spPr>
        <a:xfrm>
          <a:off x="5079496" y="4770260"/>
          <a:ext cx="1520086" cy="1278413"/>
        </a:xfrm>
        <a:prstGeom prst="ellipse">
          <a:avLst/>
        </a:prstGeom>
        <a:solidFill>
          <a:schemeClr val="accent4">
            <a:hueOff val="-1984342"/>
            <a:satOff val="11955"/>
            <a:lumOff val="9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อ่อนโยน</a:t>
          </a:r>
          <a:endParaRPr lang="th-TH" sz="2400" kern="1200" dirty="0"/>
        </a:p>
      </dsp:txBody>
      <dsp:txXfrm>
        <a:off x="5302107" y="4957479"/>
        <a:ext cx="1074864" cy="903975"/>
      </dsp:txXfrm>
    </dsp:sp>
    <dsp:sp modelId="{DB489CF2-71AA-4804-A0E8-61C5564AF513}">
      <dsp:nvSpPr>
        <dsp:cNvPr id="0" name=""/>
        <dsp:cNvSpPr/>
      </dsp:nvSpPr>
      <dsp:spPr>
        <a:xfrm>
          <a:off x="3493600" y="5285548"/>
          <a:ext cx="1520086" cy="1278413"/>
        </a:xfrm>
        <a:prstGeom prst="ellipse">
          <a:avLst/>
        </a:prstGeom>
        <a:solidFill>
          <a:schemeClr val="accent4">
            <a:hueOff val="-2480428"/>
            <a:satOff val="14944"/>
            <a:lumOff val="11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เพียร</a:t>
          </a:r>
          <a:endParaRPr lang="th-TH" sz="2400" kern="1200" dirty="0"/>
        </a:p>
      </dsp:txBody>
      <dsp:txXfrm>
        <a:off x="3716211" y="5472767"/>
        <a:ext cx="1074864" cy="903975"/>
      </dsp:txXfrm>
    </dsp:sp>
    <dsp:sp modelId="{BE3E2B31-9C7A-40D1-BC47-31643540EADD}">
      <dsp:nvSpPr>
        <dsp:cNvPr id="0" name=""/>
        <dsp:cNvSpPr/>
      </dsp:nvSpPr>
      <dsp:spPr>
        <a:xfrm>
          <a:off x="1907704" y="4770260"/>
          <a:ext cx="1520086" cy="1278413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ไม่โกรธ</a:t>
          </a:r>
          <a:endParaRPr lang="th-TH" sz="2400" kern="1200" dirty="0"/>
        </a:p>
      </dsp:txBody>
      <dsp:txXfrm>
        <a:off x="2130315" y="4957479"/>
        <a:ext cx="1074864" cy="903975"/>
      </dsp:txXfrm>
    </dsp:sp>
    <dsp:sp modelId="{44EF224A-6EA7-465E-BEAF-342A59C9C931}">
      <dsp:nvSpPr>
        <dsp:cNvPr id="0" name=""/>
        <dsp:cNvSpPr/>
      </dsp:nvSpPr>
      <dsp:spPr>
        <a:xfrm>
          <a:off x="927566" y="3421216"/>
          <a:ext cx="1520086" cy="1278413"/>
        </a:xfrm>
        <a:prstGeom prst="ellipse">
          <a:avLst/>
        </a:prstGeom>
        <a:solidFill>
          <a:schemeClr val="accent4">
            <a:hueOff val="-3472599"/>
            <a:satOff val="20921"/>
            <a:lumOff val="16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ไม่เบียดเบียน</a:t>
          </a:r>
          <a:endParaRPr lang="th-TH" sz="2400" kern="1200" dirty="0"/>
        </a:p>
      </dsp:txBody>
      <dsp:txXfrm>
        <a:off x="1150177" y="3608435"/>
        <a:ext cx="1074864" cy="903975"/>
      </dsp:txXfrm>
    </dsp:sp>
    <dsp:sp modelId="{CC449682-288F-489D-88C0-4A360E5DF54D}">
      <dsp:nvSpPr>
        <dsp:cNvPr id="0" name=""/>
        <dsp:cNvSpPr/>
      </dsp:nvSpPr>
      <dsp:spPr>
        <a:xfrm>
          <a:off x="927566" y="1753706"/>
          <a:ext cx="1520086" cy="1278413"/>
        </a:xfrm>
        <a:prstGeom prst="ellipse">
          <a:avLst/>
        </a:prstGeom>
        <a:solidFill>
          <a:schemeClr val="accent4">
            <a:hueOff val="-3968684"/>
            <a:satOff val="23910"/>
            <a:lumOff val="19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อดทน</a:t>
          </a:r>
          <a:endParaRPr lang="th-TH" sz="2400" kern="1200" dirty="0"/>
        </a:p>
      </dsp:txBody>
      <dsp:txXfrm>
        <a:off x="1150177" y="1940925"/>
        <a:ext cx="1074864" cy="903975"/>
      </dsp:txXfrm>
    </dsp:sp>
    <dsp:sp modelId="{3D4E0E2A-27B0-42CB-BE83-860DDB9EC4E2}">
      <dsp:nvSpPr>
        <dsp:cNvPr id="0" name=""/>
        <dsp:cNvSpPr/>
      </dsp:nvSpPr>
      <dsp:spPr>
        <a:xfrm>
          <a:off x="1907704" y="404662"/>
          <a:ext cx="1520086" cy="1278413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ยุติธรรม </a:t>
          </a:r>
          <a:endParaRPr lang="th-TH" sz="2400" kern="1200" dirty="0"/>
        </a:p>
      </dsp:txBody>
      <dsp:txXfrm>
        <a:off x="2130315" y="591881"/>
        <a:ext cx="1074864" cy="9039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4265F-1079-4F2D-AC17-C581F4CF8380}">
      <dsp:nvSpPr>
        <dsp:cNvPr id="0" name=""/>
        <dsp:cNvSpPr/>
      </dsp:nvSpPr>
      <dsp:spPr>
        <a:xfrm>
          <a:off x="3503962" y="2612795"/>
          <a:ext cx="1355346" cy="13553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kern="1200" dirty="0" smtClean="0"/>
            <a:t>  </a:t>
          </a:r>
          <a:r>
            <a:rPr lang="th-TH" sz="2700" kern="1200" dirty="0" err="1" smtClean="0"/>
            <a:t>พรฎ.</a:t>
          </a:r>
          <a:r>
            <a:rPr lang="th-TH" sz="2700" kern="1200" dirty="0" smtClean="0"/>
            <a:t> 2546 </a:t>
          </a:r>
          <a:endParaRPr lang="th-TH" sz="2700" kern="1200" dirty="0"/>
        </a:p>
      </dsp:txBody>
      <dsp:txXfrm>
        <a:off x="3702448" y="2811281"/>
        <a:ext cx="958374" cy="958374"/>
      </dsp:txXfrm>
    </dsp:sp>
    <dsp:sp modelId="{80F18DE2-1195-4380-8D68-E249707DD2CC}">
      <dsp:nvSpPr>
        <dsp:cNvPr id="0" name=""/>
        <dsp:cNvSpPr/>
      </dsp:nvSpPr>
      <dsp:spPr>
        <a:xfrm rot="16200000">
          <a:off x="3987847" y="1947811"/>
          <a:ext cx="387576" cy="620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200" kern="1200"/>
        </a:p>
      </dsp:txBody>
      <dsp:txXfrm>
        <a:off x="4045984" y="2130074"/>
        <a:ext cx="271303" cy="372377"/>
      </dsp:txXfrm>
    </dsp:sp>
    <dsp:sp modelId="{85725451-9CF4-43E5-85C0-8E5DFDE0FAD3}">
      <dsp:nvSpPr>
        <dsp:cNvPr id="0" name=""/>
        <dsp:cNvSpPr/>
      </dsp:nvSpPr>
      <dsp:spPr>
        <a:xfrm>
          <a:off x="3206829" y="-233050"/>
          <a:ext cx="1949612" cy="21145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ประโยชน์สุขของประชาชน </a:t>
          </a:r>
          <a:endParaRPr lang="th-TH" sz="2200" kern="1200" dirty="0"/>
        </a:p>
      </dsp:txBody>
      <dsp:txXfrm>
        <a:off x="3492343" y="76622"/>
        <a:ext cx="1378584" cy="1495226"/>
      </dsp:txXfrm>
    </dsp:sp>
    <dsp:sp modelId="{F757858C-36D8-42EC-8102-9E707763E53B}">
      <dsp:nvSpPr>
        <dsp:cNvPr id="0" name=""/>
        <dsp:cNvSpPr/>
      </dsp:nvSpPr>
      <dsp:spPr>
        <a:xfrm rot="19285714">
          <a:off x="4800990" y="2320543"/>
          <a:ext cx="415541" cy="620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200" kern="1200"/>
        </a:p>
      </dsp:txBody>
      <dsp:txXfrm>
        <a:off x="4814589" y="2483532"/>
        <a:ext cx="290879" cy="372377"/>
      </dsp:txXfrm>
    </dsp:sp>
    <dsp:sp modelId="{8BE9DEAE-A0C0-41F7-AE93-790FFA447CC8}">
      <dsp:nvSpPr>
        <dsp:cNvPr id="0" name=""/>
        <dsp:cNvSpPr/>
      </dsp:nvSpPr>
      <dsp:spPr>
        <a:xfrm>
          <a:off x="5135009" y="695511"/>
          <a:ext cx="1949612" cy="2114570"/>
        </a:xfrm>
        <a:prstGeom prst="ellipse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ผลสัมฤทธิ์ต่อภารกิจของรัฐ </a:t>
          </a:r>
          <a:endParaRPr lang="th-TH" sz="2200" kern="1200" dirty="0"/>
        </a:p>
      </dsp:txBody>
      <dsp:txXfrm>
        <a:off x="5420523" y="1005183"/>
        <a:ext cx="1378584" cy="1495226"/>
      </dsp:txXfrm>
    </dsp:sp>
    <dsp:sp modelId="{92B917EE-C349-47D4-BE0D-E40F5B87C199}">
      <dsp:nvSpPr>
        <dsp:cNvPr id="0" name=""/>
        <dsp:cNvSpPr/>
      </dsp:nvSpPr>
      <dsp:spPr>
        <a:xfrm rot="771429">
          <a:off x="5010693" y="3218380"/>
          <a:ext cx="429361" cy="620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200" kern="1200"/>
        </a:p>
      </dsp:txBody>
      <dsp:txXfrm>
        <a:off x="5012308" y="3328175"/>
        <a:ext cx="300553" cy="372377"/>
      </dsp:txXfrm>
    </dsp:sp>
    <dsp:sp modelId="{5340D854-BE3B-4F00-A88C-9601328F00DB}">
      <dsp:nvSpPr>
        <dsp:cNvPr id="0" name=""/>
        <dsp:cNvSpPr/>
      </dsp:nvSpPr>
      <dsp:spPr>
        <a:xfrm>
          <a:off x="5611230" y="2781972"/>
          <a:ext cx="1949612" cy="2114570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ประสิทธิภาพความคุ้มค่า</a:t>
          </a:r>
          <a:endParaRPr lang="th-TH" sz="2200" kern="1200" dirty="0"/>
        </a:p>
      </dsp:txBody>
      <dsp:txXfrm>
        <a:off x="5896744" y="3091644"/>
        <a:ext cx="1378584" cy="1495226"/>
      </dsp:txXfrm>
    </dsp:sp>
    <dsp:sp modelId="{B5FE2197-0E54-4DAE-B9C5-A3DFDD0017CB}">
      <dsp:nvSpPr>
        <dsp:cNvPr id="0" name=""/>
        <dsp:cNvSpPr/>
      </dsp:nvSpPr>
      <dsp:spPr>
        <a:xfrm rot="3857143">
          <a:off x="4434829" y="3917746"/>
          <a:ext cx="396654" cy="620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200" kern="1200"/>
        </a:p>
      </dsp:txBody>
      <dsp:txXfrm>
        <a:off x="4468512" y="3988266"/>
        <a:ext cx="277658" cy="372377"/>
      </dsp:txXfrm>
    </dsp:sp>
    <dsp:sp modelId="{FE3D7325-044F-4645-A502-08426AB029A2}">
      <dsp:nvSpPr>
        <dsp:cNvPr id="0" name=""/>
        <dsp:cNvSpPr/>
      </dsp:nvSpPr>
      <dsp:spPr>
        <a:xfrm>
          <a:off x="4276888" y="4455184"/>
          <a:ext cx="1949612" cy="2114570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 ไม่มีขั้นตอนเกินจำเป็น </a:t>
          </a:r>
          <a:endParaRPr lang="th-TH" sz="2200" kern="1200" dirty="0"/>
        </a:p>
      </dsp:txBody>
      <dsp:txXfrm>
        <a:off x="4562402" y="4764856"/>
        <a:ext cx="1378584" cy="1495226"/>
      </dsp:txXfrm>
    </dsp:sp>
    <dsp:sp modelId="{CCFDA6DF-9ED9-45B5-B621-6F5A6E7530B6}">
      <dsp:nvSpPr>
        <dsp:cNvPr id="0" name=""/>
        <dsp:cNvSpPr/>
      </dsp:nvSpPr>
      <dsp:spPr>
        <a:xfrm rot="6942857">
          <a:off x="3531788" y="3917746"/>
          <a:ext cx="396654" cy="620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200" kern="1200"/>
        </a:p>
      </dsp:txBody>
      <dsp:txXfrm rot="10800000">
        <a:off x="3617101" y="3988266"/>
        <a:ext cx="277658" cy="372377"/>
      </dsp:txXfrm>
    </dsp:sp>
    <dsp:sp modelId="{14AF6613-27F9-41FB-9773-8AA036C653D8}">
      <dsp:nvSpPr>
        <dsp:cNvPr id="0" name=""/>
        <dsp:cNvSpPr/>
      </dsp:nvSpPr>
      <dsp:spPr>
        <a:xfrm>
          <a:off x="2136770" y="4455184"/>
          <a:ext cx="1949612" cy="2114570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ปรับปรุงกิจของรัฐให้ทันเหตุการณ์ </a:t>
          </a:r>
          <a:endParaRPr lang="th-TH" sz="2200" kern="1200" dirty="0"/>
        </a:p>
      </dsp:txBody>
      <dsp:txXfrm>
        <a:off x="2422284" y="4764856"/>
        <a:ext cx="1378584" cy="1495226"/>
      </dsp:txXfrm>
    </dsp:sp>
    <dsp:sp modelId="{DA273DF7-FF54-4101-8B19-A6B223F43AEC}">
      <dsp:nvSpPr>
        <dsp:cNvPr id="0" name=""/>
        <dsp:cNvSpPr/>
      </dsp:nvSpPr>
      <dsp:spPr>
        <a:xfrm rot="10028571">
          <a:off x="2923217" y="3218380"/>
          <a:ext cx="429361" cy="620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200" kern="1200"/>
        </a:p>
      </dsp:txBody>
      <dsp:txXfrm rot="10800000">
        <a:off x="3050410" y="3328175"/>
        <a:ext cx="300553" cy="372377"/>
      </dsp:txXfrm>
    </dsp:sp>
    <dsp:sp modelId="{B4A4A726-C33B-4E9E-B749-EE204C75E1A7}">
      <dsp:nvSpPr>
        <dsp:cNvPr id="0" name=""/>
        <dsp:cNvSpPr/>
      </dsp:nvSpPr>
      <dsp:spPr>
        <a:xfrm>
          <a:off x="802429" y="2781972"/>
          <a:ext cx="1949612" cy="2114570"/>
        </a:xfrm>
        <a:prstGeom prst="ellipse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อำนวยความสะดวกตอบสนอง ความต้องการ</a:t>
          </a:r>
          <a:endParaRPr lang="th-TH" sz="2200" kern="1200" dirty="0"/>
        </a:p>
      </dsp:txBody>
      <dsp:txXfrm>
        <a:off x="1087943" y="3091644"/>
        <a:ext cx="1378584" cy="1495226"/>
      </dsp:txXfrm>
    </dsp:sp>
    <dsp:sp modelId="{53A732B9-97AA-411A-9684-31EAC9F362E9}">
      <dsp:nvSpPr>
        <dsp:cNvPr id="0" name=""/>
        <dsp:cNvSpPr/>
      </dsp:nvSpPr>
      <dsp:spPr>
        <a:xfrm rot="13114286">
          <a:off x="3146739" y="2320543"/>
          <a:ext cx="415541" cy="620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200" kern="1200"/>
        </a:p>
      </dsp:txBody>
      <dsp:txXfrm rot="10800000">
        <a:off x="3257802" y="2483532"/>
        <a:ext cx="290879" cy="372377"/>
      </dsp:txXfrm>
    </dsp:sp>
    <dsp:sp modelId="{70A72312-5D20-472B-A112-4DB0651CD400}">
      <dsp:nvSpPr>
        <dsp:cNvPr id="0" name=""/>
        <dsp:cNvSpPr/>
      </dsp:nvSpPr>
      <dsp:spPr>
        <a:xfrm>
          <a:off x="1278650" y="695511"/>
          <a:ext cx="1949612" cy="211457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ประเมินผลงาน</a:t>
          </a:r>
          <a:endParaRPr lang="th-TH" sz="2200" kern="1200" dirty="0"/>
        </a:p>
      </dsp:txBody>
      <dsp:txXfrm>
        <a:off x="1564164" y="1005183"/>
        <a:ext cx="1378584" cy="14952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C770F-B419-4514-B279-642907B37FD6}">
      <dsp:nvSpPr>
        <dsp:cNvPr id="0" name=""/>
        <dsp:cNvSpPr/>
      </dsp:nvSpPr>
      <dsp:spPr>
        <a:xfrm>
          <a:off x="3467559" y="2750927"/>
          <a:ext cx="1356145" cy="13561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 AM READY</a:t>
          </a:r>
          <a:endParaRPr lang="th-TH" sz="2600" kern="1200" dirty="0"/>
        </a:p>
      </dsp:txBody>
      <dsp:txXfrm>
        <a:off x="3666162" y="2949530"/>
        <a:ext cx="958939" cy="958939"/>
      </dsp:txXfrm>
    </dsp:sp>
    <dsp:sp modelId="{AE9C5919-97A3-49EA-8308-61DBCCE6DD2B}">
      <dsp:nvSpPr>
        <dsp:cNvPr id="0" name=""/>
        <dsp:cNvSpPr/>
      </dsp:nvSpPr>
      <dsp:spPr>
        <a:xfrm rot="16200000">
          <a:off x="3811291" y="1847097"/>
          <a:ext cx="668680" cy="583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100" kern="1200"/>
        </a:p>
      </dsp:txBody>
      <dsp:txXfrm>
        <a:off x="3898868" y="2051443"/>
        <a:ext cx="493526" cy="350309"/>
      </dsp:txXfrm>
    </dsp:sp>
    <dsp:sp modelId="{A79658A8-CD4F-4D8B-B8E4-C27054E19819}">
      <dsp:nvSpPr>
        <dsp:cNvPr id="0" name=""/>
        <dsp:cNvSpPr/>
      </dsp:nvSpPr>
      <dsp:spPr>
        <a:xfrm>
          <a:off x="3073486" y="111053"/>
          <a:ext cx="2144290" cy="13782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Integrity</a:t>
          </a:r>
          <a:endParaRPr lang="th-TH" sz="2000" kern="1200" dirty="0"/>
        </a:p>
      </dsp:txBody>
      <dsp:txXfrm>
        <a:off x="3387510" y="312887"/>
        <a:ext cx="1516242" cy="974544"/>
      </dsp:txXfrm>
    </dsp:sp>
    <dsp:sp modelId="{E9755474-CEBF-4490-95F6-C0A862586548}">
      <dsp:nvSpPr>
        <dsp:cNvPr id="0" name=""/>
        <dsp:cNvSpPr/>
      </dsp:nvSpPr>
      <dsp:spPr>
        <a:xfrm rot="18900000">
          <a:off x="4713256" y="2269748"/>
          <a:ext cx="599407" cy="583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100" kern="1200"/>
        </a:p>
      </dsp:txBody>
      <dsp:txXfrm>
        <a:off x="4738907" y="2448443"/>
        <a:ext cx="424253" cy="350309"/>
      </dsp:txXfrm>
    </dsp:sp>
    <dsp:sp modelId="{FFE7EE32-96A5-4C7A-BB11-635F2FBD884A}">
      <dsp:nvSpPr>
        <dsp:cNvPr id="0" name=""/>
        <dsp:cNvSpPr/>
      </dsp:nvSpPr>
      <dsp:spPr>
        <a:xfrm>
          <a:off x="4932357" y="881023"/>
          <a:ext cx="2144290" cy="1378212"/>
        </a:xfrm>
        <a:prstGeom prst="ellipse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Activeness</a:t>
          </a:r>
          <a:endParaRPr lang="th-TH" sz="2000" kern="1200" dirty="0"/>
        </a:p>
      </dsp:txBody>
      <dsp:txXfrm>
        <a:off x="5246381" y="1082857"/>
        <a:ext cx="1516242" cy="974544"/>
      </dsp:txXfrm>
    </dsp:sp>
    <dsp:sp modelId="{27A7D002-8616-4413-B581-C0D5218E3DF7}">
      <dsp:nvSpPr>
        <dsp:cNvPr id="0" name=""/>
        <dsp:cNvSpPr/>
      </dsp:nvSpPr>
      <dsp:spPr>
        <a:xfrm>
          <a:off x="5017001" y="3137076"/>
          <a:ext cx="465669" cy="583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100" kern="1200"/>
        </a:p>
      </dsp:txBody>
      <dsp:txXfrm>
        <a:off x="5017001" y="3253845"/>
        <a:ext cx="325968" cy="350309"/>
      </dsp:txXfrm>
    </dsp:sp>
    <dsp:sp modelId="{F141E8CB-0C1E-490D-A1F2-66635B9B0823}">
      <dsp:nvSpPr>
        <dsp:cNvPr id="0" name=""/>
        <dsp:cNvSpPr/>
      </dsp:nvSpPr>
      <dsp:spPr>
        <a:xfrm>
          <a:off x="5702326" y="2739893"/>
          <a:ext cx="2144290" cy="1378212"/>
        </a:xfrm>
        <a:prstGeom prst="ellipse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Morality</a:t>
          </a:r>
          <a:endParaRPr lang="th-TH" sz="2000" kern="1200" dirty="0"/>
        </a:p>
      </dsp:txBody>
      <dsp:txXfrm>
        <a:off x="6016350" y="2941727"/>
        <a:ext cx="1516242" cy="974544"/>
      </dsp:txXfrm>
    </dsp:sp>
    <dsp:sp modelId="{E961D4B7-4E39-405C-BB1D-BAEC7693C164}">
      <dsp:nvSpPr>
        <dsp:cNvPr id="0" name=""/>
        <dsp:cNvSpPr/>
      </dsp:nvSpPr>
      <dsp:spPr>
        <a:xfrm rot="2700000">
          <a:off x="4713256" y="4004404"/>
          <a:ext cx="599407" cy="583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100" kern="1200"/>
        </a:p>
      </dsp:txBody>
      <dsp:txXfrm>
        <a:off x="4738907" y="4059247"/>
        <a:ext cx="424253" cy="350309"/>
      </dsp:txXfrm>
    </dsp:sp>
    <dsp:sp modelId="{4CA5A0F6-59B0-4507-B35E-4253BA17CE7C}">
      <dsp:nvSpPr>
        <dsp:cNvPr id="0" name=""/>
        <dsp:cNvSpPr/>
      </dsp:nvSpPr>
      <dsp:spPr>
        <a:xfrm>
          <a:off x="4932357" y="4598764"/>
          <a:ext cx="2144290" cy="1378212"/>
        </a:xfrm>
        <a:prstGeom prst="ellipse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Responsiveness</a:t>
          </a:r>
          <a:endParaRPr lang="th-TH" sz="2000" kern="1200" dirty="0"/>
        </a:p>
      </dsp:txBody>
      <dsp:txXfrm>
        <a:off x="5246381" y="4800598"/>
        <a:ext cx="1516242" cy="974544"/>
      </dsp:txXfrm>
    </dsp:sp>
    <dsp:sp modelId="{909E76A4-8B64-4AB5-82D0-7E77100861D9}">
      <dsp:nvSpPr>
        <dsp:cNvPr id="0" name=""/>
        <dsp:cNvSpPr/>
      </dsp:nvSpPr>
      <dsp:spPr>
        <a:xfrm rot="5400000">
          <a:off x="3811291" y="4427054"/>
          <a:ext cx="668680" cy="583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100" kern="1200"/>
        </a:p>
      </dsp:txBody>
      <dsp:txXfrm>
        <a:off x="3898868" y="4456246"/>
        <a:ext cx="493526" cy="350309"/>
      </dsp:txXfrm>
    </dsp:sp>
    <dsp:sp modelId="{AF487A90-C83F-44FF-BF38-9DB8381DE5A2}">
      <dsp:nvSpPr>
        <dsp:cNvPr id="0" name=""/>
        <dsp:cNvSpPr/>
      </dsp:nvSpPr>
      <dsp:spPr>
        <a:xfrm>
          <a:off x="3073486" y="5368734"/>
          <a:ext cx="2144290" cy="1378212"/>
        </a:xfrm>
        <a:prstGeom prst="ellipse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Efficiency</a:t>
          </a:r>
          <a:endParaRPr lang="th-TH" sz="2000" kern="1200" dirty="0"/>
        </a:p>
      </dsp:txBody>
      <dsp:txXfrm>
        <a:off x="3387510" y="5570568"/>
        <a:ext cx="1516242" cy="974544"/>
      </dsp:txXfrm>
    </dsp:sp>
    <dsp:sp modelId="{6586209F-813B-4904-89E2-2661545742DA}">
      <dsp:nvSpPr>
        <dsp:cNvPr id="0" name=""/>
        <dsp:cNvSpPr/>
      </dsp:nvSpPr>
      <dsp:spPr>
        <a:xfrm rot="8100000">
          <a:off x="2978600" y="4004404"/>
          <a:ext cx="599407" cy="583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100" kern="1200"/>
        </a:p>
      </dsp:txBody>
      <dsp:txXfrm rot="10800000">
        <a:off x="3128103" y="4059247"/>
        <a:ext cx="424253" cy="350309"/>
      </dsp:txXfrm>
    </dsp:sp>
    <dsp:sp modelId="{78AD940B-BFAE-4F16-BEC6-53E0A6C7FABA}">
      <dsp:nvSpPr>
        <dsp:cNvPr id="0" name=""/>
        <dsp:cNvSpPr/>
      </dsp:nvSpPr>
      <dsp:spPr>
        <a:xfrm>
          <a:off x="1214615" y="4598764"/>
          <a:ext cx="2144290" cy="1378212"/>
        </a:xfrm>
        <a:prstGeom prst="ellipse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Accountability</a:t>
          </a:r>
          <a:endParaRPr lang="th-TH" sz="2000" kern="1200" dirty="0"/>
        </a:p>
      </dsp:txBody>
      <dsp:txXfrm>
        <a:off x="1528639" y="4800598"/>
        <a:ext cx="1516242" cy="974544"/>
      </dsp:txXfrm>
    </dsp:sp>
    <dsp:sp modelId="{BF41610C-D0E4-475E-A027-F7DE01F4AA08}">
      <dsp:nvSpPr>
        <dsp:cNvPr id="0" name=""/>
        <dsp:cNvSpPr/>
      </dsp:nvSpPr>
      <dsp:spPr>
        <a:xfrm rot="10800000">
          <a:off x="2808592" y="3137076"/>
          <a:ext cx="465669" cy="583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100" kern="1200"/>
        </a:p>
      </dsp:txBody>
      <dsp:txXfrm rot="10800000">
        <a:off x="2948293" y="3253845"/>
        <a:ext cx="325968" cy="350309"/>
      </dsp:txXfrm>
    </dsp:sp>
    <dsp:sp modelId="{1D1BE11E-5DE4-425E-A2C0-7BD9FB7E726D}">
      <dsp:nvSpPr>
        <dsp:cNvPr id="0" name=""/>
        <dsp:cNvSpPr/>
      </dsp:nvSpPr>
      <dsp:spPr>
        <a:xfrm>
          <a:off x="444646" y="2739893"/>
          <a:ext cx="2144290" cy="1378212"/>
        </a:xfrm>
        <a:prstGeom prst="ellipse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Democracy</a:t>
          </a:r>
          <a:endParaRPr lang="th-TH" sz="2000" kern="1200" dirty="0"/>
        </a:p>
      </dsp:txBody>
      <dsp:txXfrm>
        <a:off x="758670" y="2941727"/>
        <a:ext cx="1516242" cy="974544"/>
      </dsp:txXfrm>
    </dsp:sp>
    <dsp:sp modelId="{E911DB10-BB6E-4629-BA5C-1371B11A9D4E}">
      <dsp:nvSpPr>
        <dsp:cNvPr id="0" name=""/>
        <dsp:cNvSpPr/>
      </dsp:nvSpPr>
      <dsp:spPr>
        <a:xfrm rot="13500000">
          <a:off x="2978600" y="2269748"/>
          <a:ext cx="599407" cy="583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100" kern="1200"/>
        </a:p>
      </dsp:txBody>
      <dsp:txXfrm rot="10800000">
        <a:off x="3128103" y="2448443"/>
        <a:ext cx="424253" cy="350309"/>
      </dsp:txXfrm>
    </dsp:sp>
    <dsp:sp modelId="{764D07A5-1BE2-4BA7-819F-498001ADE181}">
      <dsp:nvSpPr>
        <dsp:cNvPr id="0" name=""/>
        <dsp:cNvSpPr/>
      </dsp:nvSpPr>
      <dsp:spPr>
        <a:xfrm>
          <a:off x="1214615" y="881023"/>
          <a:ext cx="2144290" cy="137821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Yield </a:t>
          </a:r>
          <a:endParaRPr lang="th-TH" sz="2000" kern="1200" dirty="0"/>
        </a:p>
      </dsp:txBody>
      <dsp:txXfrm>
        <a:off x="1528639" y="1082857"/>
        <a:ext cx="1516242" cy="974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68FD0-0419-4293-BB58-5F6AA8817E77}" type="datetimeFigureOut">
              <a:rPr lang="th-TH" smtClean="0"/>
              <a:pPr/>
              <a:t>18/04/60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CAC76-2583-4380-BE78-EB62E0B0E7B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917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995A-3237-4F70-9B94-14DD28A7E2DB}" type="datetimeFigureOut">
              <a:rPr lang="th-TH" smtClean="0"/>
              <a:pPr/>
              <a:t>18/04/60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12C4-BBBF-4AC4-A3D7-688B83A9D6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995A-3237-4F70-9B94-14DD28A7E2DB}" type="datetimeFigureOut">
              <a:rPr lang="th-TH" smtClean="0"/>
              <a:pPr/>
              <a:t>18/04/60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12C4-BBBF-4AC4-A3D7-688B83A9D6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995A-3237-4F70-9B94-14DD28A7E2DB}" type="datetimeFigureOut">
              <a:rPr lang="th-TH" smtClean="0"/>
              <a:pPr/>
              <a:t>18/04/60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12C4-BBBF-4AC4-A3D7-688B83A9D6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995A-3237-4F70-9B94-14DD28A7E2DB}" type="datetimeFigureOut">
              <a:rPr lang="th-TH" smtClean="0"/>
              <a:pPr/>
              <a:t>18/04/60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12C4-BBBF-4AC4-A3D7-688B83A9D6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995A-3237-4F70-9B94-14DD28A7E2DB}" type="datetimeFigureOut">
              <a:rPr lang="th-TH" smtClean="0"/>
              <a:pPr/>
              <a:t>18/04/60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12C4-BBBF-4AC4-A3D7-688B83A9D6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995A-3237-4F70-9B94-14DD28A7E2DB}" type="datetimeFigureOut">
              <a:rPr lang="th-TH" smtClean="0"/>
              <a:pPr/>
              <a:t>18/04/60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12C4-BBBF-4AC4-A3D7-688B83A9D6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995A-3237-4F70-9B94-14DD28A7E2DB}" type="datetimeFigureOut">
              <a:rPr lang="th-TH" smtClean="0"/>
              <a:pPr/>
              <a:t>18/04/60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12C4-BBBF-4AC4-A3D7-688B83A9D6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995A-3237-4F70-9B94-14DD28A7E2DB}" type="datetimeFigureOut">
              <a:rPr lang="th-TH" smtClean="0"/>
              <a:pPr/>
              <a:t>18/04/60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12C4-BBBF-4AC4-A3D7-688B83A9D6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995A-3237-4F70-9B94-14DD28A7E2DB}" type="datetimeFigureOut">
              <a:rPr lang="th-TH" smtClean="0"/>
              <a:pPr/>
              <a:t>18/04/60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12C4-BBBF-4AC4-A3D7-688B83A9D6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995A-3237-4F70-9B94-14DD28A7E2DB}" type="datetimeFigureOut">
              <a:rPr lang="th-TH" smtClean="0"/>
              <a:pPr/>
              <a:t>18/04/60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12C4-BBBF-4AC4-A3D7-688B83A9D6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995A-3237-4F70-9B94-14DD28A7E2DB}" type="datetimeFigureOut">
              <a:rPr lang="th-TH" smtClean="0"/>
              <a:pPr/>
              <a:t>18/04/60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12C4-BBBF-4AC4-A3D7-688B83A9D6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9995A-3237-4F70-9B94-14DD28A7E2DB}" type="datetimeFigureOut">
              <a:rPr lang="th-TH" smtClean="0"/>
              <a:pPr/>
              <a:t>18/04/60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512C4-BBBF-4AC4-A3D7-688B83A9D69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4" name="ลูกศรซ้าย-ขวา 3"/>
          <p:cNvSpPr/>
          <p:nvPr/>
        </p:nvSpPr>
        <p:spPr>
          <a:xfrm>
            <a:off x="323528" y="3284984"/>
            <a:ext cx="8568952" cy="504056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23528" y="242088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FFC000"/>
                </a:solidFill>
              </a:rPr>
              <a:t>การบริหารงานภาครัฐกับการสร้าง</a:t>
            </a:r>
            <a:r>
              <a:rPr lang="th-TH" sz="4800" b="1" dirty="0" err="1" smtClean="0">
                <a:solidFill>
                  <a:srgbClr val="FFC000"/>
                </a:solidFill>
              </a:rPr>
              <a:t>ธรรมาภิ</a:t>
            </a:r>
            <a:r>
              <a:rPr lang="th-TH" sz="4800" b="1" dirty="0" smtClean="0">
                <a:solidFill>
                  <a:srgbClr val="FFC000"/>
                </a:solidFill>
              </a:rPr>
              <a:t>บาล</a:t>
            </a:r>
            <a:endParaRPr lang="th-TH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th-TH" dirty="0" smtClean="0"/>
              <a:t>		หลังจากนั้น แนวคิด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บาลหรือ </a:t>
            </a:r>
            <a:r>
              <a:rPr lang="en-US" dirty="0" smtClean="0"/>
              <a:t>good governance </a:t>
            </a:r>
            <a:r>
              <a:rPr lang="th-TH" dirty="0" smtClean="0"/>
              <a:t>ถูกนำไป เป็นเงื่อนไขหนึ่งในการพิจารณาให้ความช่วยเหลือทางเศรษฐกิจแก่ประเทศ ทั้งหลาย และแพร่หลายเข้าไปในการบริหารภาคธุรกิจเอกชนที่เรียกว่า </a:t>
            </a:r>
            <a:r>
              <a:rPr lang="th-TH" dirty="0" err="1" smtClean="0"/>
              <a:t>บรรษัทภิ</a:t>
            </a:r>
            <a:r>
              <a:rPr lang="th-TH" dirty="0" smtClean="0"/>
              <a:t>บาลหรือ </a:t>
            </a:r>
            <a:r>
              <a:rPr lang="en-US" dirty="0" smtClean="0"/>
              <a:t>cooperate governance  </a:t>
            </a:r>
            <a:r>
              <a:rPr lang="th-TH" dirty="0" smtClean="0"/>
              <a:t>รวมถึงการบริหารภาครัฐที่เรียกว่า 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บาลหรือการบริหารกิจการบ้านเมืองที่ดี (</a:t>
            </a:r>
            <a:r>
              <a:rPr lang="en-US" dirty="0" smtClean="0"/>
              <a:t>good governance) </a:t>
            </a:r>
            <a:r>
              <a:rPr lang="th-TH" dirty="0" smtClean="0"/>
              <a:t>	ในปลายทศวรรษที่ 1980 สหภาพโซ</a:t>
            </a:r>
            <a:r>
              <a:rPr lang="th-TH" dirty="0" err="1" smtClean="0"/>
              <a:t>เวียตซึ่ง</a:t>
            </a:r>
            <a:r>
              <a:rPr lang="th-TH" dirty="0" smtClean="0"/>
              <a:t>เป็นผู้นำโลก คอมมิวนิสต์ต้องประสบกับการล่มสลายลงอันเป็นผลมาจากโลกา</a:t>
            </a:r>
            <a:r>
              <a:rPr lang="th-TH" dirty="0" err="1" smtClean="0"/>
              <a:t>ภิวัตน์</a:t>
            </a:r>
            <a:r>
              <a:rPr lang="th-TH" dirty="0" smtClean="0"/>
              <a:t>ที่มี ผลกัดเซาะให้อาณาจักรสหภาพโซ</a:t>
            </a:r>
            <a:r>
              <a:rPr lang="th-TH" dirty="0" err="1" smtClean="0"/>
              <a:t>เวียตต้</a:t>
            </a:r>
            <a:r>
              <a:rPr lang="th-TH" dirty="0" smtClean="0"/>
              <a:t>องแตกสลายกลายเป็นประเทศ อิสระหลายประเทศ และทำให้กระแสประชาธิปไตยกลายเป็นกระแส การเมืองการปกครองหลักของโลกหลังจากนั้น</a:t>
            </a:r>
          </a:p>
          <a:p>
            <a:pPr>
              <a:buNone/>
            </a:pPr>
            <a:r>
              <a:rPr lang="th-TH" dirty="0" smtClean="0"/>
              <a:t>		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th-TH" dirty="0" smtClean="0"/>
              <a:t>		ข้อ 27  ข้าราชการการเมืองท้องถิ่นต้องไม่ประพฤติตนอันอาจก่อให้ เกิดความเสื่อมเสียต่อเกียรติภูมิของชาติ  </a:t>
            </a:r>
          </a:p>
          <a:p>
            <a:pPr>
              <a:buNone/>
            </a:pPr>
            <a:r>
              <a:rPr lang="th-TH" dirty="0" smtClean="0"/>
              <a:t>		ข้อ 28 ข้าราชการการเมืองท้องถิ่นต้องไม่คบหาหรือให้การ สนับสนุนแก่ผู้ประพฤติผิดกฎหมาย หรือผู้ที่มีความประพฤติในทางเสื่อมเสีย เช่น ผู้เปิดบ่อนการพนัน หรือผู้ที่ข้องเกี่ยวกับ</a:t>
            </a:r>
            <a:r>
              <a:rPr lang="th-TH" dirty="0" err="1" smtClean="0"/>
              <a:t>ยาเสพติด</a:t>
            </a:r>
            <a:r>
              <a:rPr lang="th-TH" dirty="0" smtClean="0"/>
              <a:t> อันอาจ กระทบกระเทือนต่อความเชื่อถือศรัทธาของประชาชนในการปฏิบัติหน้าที่ ของตน  </a:t>
            </a:r>
          </a:p>
          <a:p>
            <a:pPr>
              <a:buNone/>
            </a:pPr>
            <a:r>
              <a:rPr lang="th-TH" dirty="0" smtClean="0"/>
              <a:t>		ข้อ 29  ข้าราชการการเมืองท้องถิ่นต้องแสดงความรับผิดชอบตาม ควรแก่กรณีเมื่อปฏิบัติหน้าที่บกพร่องหรือปฏิบัติหน้าที่ผิดพลาดร้ายแรง          	การที่องค์กรปกครองส่วนท้องถิ่นเริ่มมีการจัดทำมาตรฐานทาง จริยธรรมของข้าราชการการเมืองท้องถิ่นก็อาจทำให้การบริหารงานของ องค์กรปกครองส่วนท้องถิ่นมี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บาลเพิ่มขึ้นโดยเฉพาะในประเด็นของ ความโปร่งใส ตรวจสอบได้และยึดหลักกฎหมาย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err="1" smtClean="0"/>
              <a:t>อธรรมาภิ</a:t>
            </a:r>
            <a:r>
              <a:rPr lang="th-TH" dirty="0" smtClean="0"/>
              <a:t>บาลในระบบบริหารภาครัฐไทย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3917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dirty="0" smtClean="0"/>
              <a:t>		ระบบบริหารภาครัฐไทยนับเป็นสิ่งที่อยู่คู่กับสังคมไทยมานานนับ ร้อยปี และแม้ว่าระบบบริหารภาครัฐจะมีการพัฒนาหรือมีการปฏิรูปมา หลายครั้งก็ตามแต่ปัญหาสำคัญที่เรียกว่า“</a:t>
            </a:r>
            <a:r>
              <a:rPr lang="th-TH" dirty="0" err="1" smtClean="0"/>
              <a:t>อธรรมาภิ</a:t>
            </a:r>
            <a:r>
              <a:rPr lang="th-TH" dirty="0" smtClean="0"/>
              <a:t>บาล” ยังดำรงอยู่ ปัญหาที่สมควรกล่าวถึงในที่นี้คือ ปัญหาการคอรัปชั่น ปัญหาการใช้อำนาจ รัฐโดยไม่เป็นธรรม และปัญหาการใช้ระบบอุปถัมภ์ในระบบบริหารงาน บุคคลแบบคุณธรรม (</a:t>
            </a:r>
            <a:r>
              <a:rPr lang="en-US" dirty="0" smtClean="0"/>
              <a:t>Merit System)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dirty="0" smtClean="0"/>
              <a:t>ปัญหาการคอรัปชั่นกับระบบบริหารภาครัฐไทย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/>
              <a:t>		จากผลการจัดอันดับการคอรัปชั่นขององค์กรเพื่อความโปร่งใส (</a:t>
            </a:r>
            <a:r>
              <a:rPr lang="en-US" dirty="0" smtClean="0"/>
              <a:t>Transparency International) </a:t>
            </a:r>
            <a:r>
              <a:rPr lang="th-TH" dirty="0" smtClean="0"/>
              <a:t>ซึ่งได้ดำเนินการมาตั้งแต่ พ.ศ.2538 พบว่า ประเทศไทยไม่เคยได้รับคะแนนเกินร้อยละห้าสิบเลย และในเชิง เปรียบเทียบกับประเทศเพื่อนบ้านคือ มาเลเซีย เห็นได้ชัดว่า คะแนนของ มาเลเซียเกินร้อยละห้าสิบตลอด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th-TH" dirty="0" smtClean="0"/>
              <a:t>		</a:t>
            </a:r>
            <a:r>
              <a:rPr lang="th-TH" b="1" dirty="0" smtClean="0"/>
              <a:t>สำหรับประเทศไทยแล้ว	ทำไมสถานการณ์การคอรัปชั่นของ ไทยจึงไม่กระเตื้องในทิศทางที่ดีขึ้นเลย?	</a:t>
            </a:r>
            <a:r>
              <a:rPr lang="th-TH" dirty="0" smtClean="0"/>
              <a:t> </a:t>
            </a:r>
          </a:p>
          <a:p>
            <a:pPr>
              <a:buNone/>
            </a:pPr>
            <a:r>
              <a:rPr lang="th-TH" dirty="0" smtClean="0"/>
              <a:t>		การที่สถานการณ์การคอรัปชั่นของประเทศไทยไม่กระเตื้องขึ้นก็มาจากการคอรัปชั่นได้ฝังรากลึกลงไปในสังคมไทยแล้วเปรียบเสมือนต้นไม้ที่หยั่งรากลึกลงดินไปมากแล้ว เกรียงศักดิ์ เจริญวงศ์ศักดิ์ เห็นว่า การที่ระบบคอรัปชั่นมีโครงสร้างรากฐานอันแข็งแกร่งและดำรงอยู่จนถึง ปัจจุบันนี้มีสาเหตุมาจาก</a:t>
            </a:r>
          </a:p>
          <a:p>
            <a:pPr>
              <a:buNone/>
            </a:pPr>
            <a:r>
              <a:rPr lang="th-TH" dirty="0" smtClean="0"/>
              <a:t>	1. ระบบการเมืองและระบบราชการมีเกราะกำบังที่แน่นหนา  </a:t>
            </a:r>
          </a:p>
          <a:p>
            <a:pPr>
              <a:buNone/>
            </a:pPr>
            <a:r>
              <a:rPr lang="th-TH" dirty="0" smtClean="0"/>
              <a:t>	2. ภาคประชาชนขาดความเข้มแข็งและขาดผู้นำในการต่อต้าน  </a:t>
            </a:r>
          </a:p>
          <a:p>
            <a:pPr>
              <a:buNone/>
            </a:pPr>
            <a:r>
              <a:rPr lang="th-TH" dirty="0" smtClean="0"/>
              <a:t>	3. ค่านิยมที่เป็นอุปสรรคฝังรากลึกในสังคม  </a:t>
            </a:r>
          </a:p>
          <a:p>
            <a:pPr>
              <a:buNone/>
            </a:pPr>
            <a:r>
              <a:rPr lang="th-TH" dirty="0" smtClean="0"/>
              <a:t>	4. การขาดจิตสำนึกเพื่อส่วนรวม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dirty="0" smtClean="0"/>
              <a:t>	พรศักดิ์ ผ่องแผ้ว ได้ศึกษาเกี่ยวกับการคอรัปชั่นจากงานวิจัย แนวคิดทฤษฎีสรุปว่า สาเหตุสำคัญของการคอรัปชั่น ได้แก่ </a:t>
            </a:r>
          </a:p>
          <a:p>
            <a:pPr>
              <a:buNone/>
            </a:pPr>
            <a:r>
              <a:rPr lang="th-TH" dirty="0" smtClean="0"/>
              <a:t>	1.สาเหตุจากภายในตัวผู้กระทำ ได้แก่ โอกาส สิ่งจูงใจ การเสี่ยงภัย และความซื่อสัตย์  </a:t>
            </a:r>
          </a:p>
          <a:p>
            <a:pPr>
              <a:buNone/>
            </a:pPr>
            <a:r>
              <a:rPr lang="th-TH" dirty="0" smtClean="0"/>
              <a:t>	2.สาเหตุจากสภาพแวดล้อม  ได้แก่ มูลเหตุทางเศรษฐกิจและ การครองชีพ มูลเหตุจากการเมือง มูลเหตุจากสภาพแวดล้อมทางสังคม  มูลเหตุจากการบริหารของรัฐที่ขาดประสิทธิภาพ  มูลเหตุจากกฎหมาย ระเบียบที่มีช่องว่างหรือบกพร่อง มูลเหตุมาจากการมีตำแหน่งที่เอื้อต่อการ กระทำผิดมูลเหตุจากการตกอยู่ในอิทธิพลของสถานการณ์และมูลเหตุอื่นๆ  </a:t>
            </a:r>
          </a:p>
          <a:p>
            <a:pPr>
              <a:buNone/>
            </a:pPr>
            <a:r>
              <a:rPr lang="th-TH" dirty="0" smtClean="0"/>
              <a:t>		</a:t>
            </a:r>
            <a:r>
              <a:rPr lang="th-TH" dirty="0" err="1" smtClean="0"/>
              <a:t>ติน</a:t>
            </a:r>
            <a:r>
              <a:rPr lang="th-TH" dirty="0" smtClean="0"/>
              <a:t> ปรัชญาพฤทธิ์ เรียกการคอรัปชั่นในระบบบริหารภาครัฐว่า “พยาธิของระบบราชการ” ซึ่งแสดงให้เห็นว่าการคอรัปชั่นเป็นสิ่งแปลก ปลอมที่เข้ามากัดกินหรือมีผลต่อสุขภาพของระบบบริหารภาครัฐ เฉกเช่น เดียวกับพยาธิในร่างกายของมนุษย์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dirty="0" smtClean="0"/>
              <a:t>		ในหลายปีมานี้ มีผลการสำรวจชิ้นหนึ่งเกี่ยวกับทัศนะของเยาวชน ต่อปัญหาการคอรัปชั่น  พบว่า  ส่วนใหญ่ (กว่าร้อยละ 65.8)  คิดว่า “รัฐบาลทุกรัฐบาลมีการทุจริตคอรัปชั่นทั้งนั้นแต่ถ้าทุจริตคอรัปชั่น แล้วทำให้ประเทศชาติรุ่งเรือง ประชาชนกินดีอยู่ดีก็พอยอมรับได้” ทัศนคติดังกล่าวนับว่าเป็นอันตรายและทำให้การต่อต้านการคอรัปชั่น ประสบความสำเร็จยากมากขึ้น   </a:t>
            </a:r>
          </a:p>
          <a:p>
            <a:pPr>
              <a:buNone/>
            </a:pPr>
            <a:r>
              <a:rPr lang="th-TH" dirty="0" smtClean="0"/>
              <a:t>		นอกจากทัศนคติที่ยอมรับได้กับการคอรัปชั่นแล้ว อีกสาเหตุหนึ่งที่ สำคัญคือ สังคมไทยยังขาดการให้ความสำคัญกับการป้องกันแต่เริ่มต้น กล่าวคือ ขาดการปลูกฝังค่านิยมความซื่อสัตย์ให้แก่เด็กตั้งแต่เยาว์วัย เนื่องจากค่านิยมของผู้ปกครองส่วนมากในยุคปัจจุบันนี้คือ ต้องการให้ลูก หลานเป็น “คนเก่ง” เป็นลำดับแรก ดังจะเห็นได้ว่าผู้ปกครองนิยมส่งลูกหลานเรียนพิเศษช่วงเย็นหรือในวันเสาร์-อาทิตย์ จนกลายเป็นเรื่องปกติ แล้ว ส่วน “คนดี” กลายเป็นเรื่องรองลงไปจากคนเก่งซึ่งส่งผลให้เด็กต้อง แข่งกันเพื่อเป็นคนเก่งตามค่านิยมของผู้ปกครองโดยให้ความสำคัญกับ เรื่องสำคัญประการหนึ่งของ “คนดี” นั่นคือ ความซื่อสัตย์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6494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		หากเปรียบเทียบกับสังคมญี่ปุ่นที่ให้ความสำคัญกับการอบรมกล่อมเกลาให้เด็กตั้งแต่เด็กเล็กจนเติบโตเป็นเยาวชนมีความซื่อสัตย์ มีวินัย มีความรับผิดชอบ และมีจิตสาธารณะ โดยสถาบันที่สำคัญในการอบรม กล่อมเกล่าคือ สถาบันครอบครัวและสถาบันการศึกษา28    	นอกจากนี้ ค่านิยมหนึ่งของคนไทยคือ การยกย่องผู้มีสถานภาพทาง สังคม มีความมั่งคั่งโดยไม่ให้ความสนใจว่า สถานภาพทางสังคมและหรือ ความมั่งคั่งมีที่มาโดยชอบด้วยกฎหมายหรือไม่ เช่น นักการเมืองที่มีข่าวพัวพันกับการทุจริตก็ยังได้รับการยอมรับจากประชาชนและได้รับเลือกตั้ง กลับเข้ามาทุกครั้งหรือเกือบทุกครั้ง เป็นต้น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		หากเราพิจารณาในระบบบริหารภาครัฐไทยพบว่า ประเทศไทยมีกลไกที่เกี่ยวข้องเป็นการเฉพาะในการป้องกันและปราบปรามการทุจริต ทางการเมืองการบริหารหลายองค์กร ได้แก่  </a:t>
            </a:r>
          </a:p>
          <a:p>
            <a:pPr>
              <a:buNone/>
            </a:pPr>
            <a:r>
              <a:rPr lang="th-TH" dirty="0" smtClean="0"/>
              <a:t>	1.  คณะกรรมการป้องกันและปราบปรามการทุจริตแหง่ชาติ (</a:t>
            </a:r>
            <a:r>
              <a:rPr lang="th-TH" dirty="0" err="1" smtClean="0"/>
              <a:t>ปปช.</a:t>
            </a:r>
            <a:r>
              <a:rPr lang="th-TH" dirty="0" smtClean="0"/>
              <a:t>)   2.  คณะกรรมการตรวจเงินแผ่นดิน (</a:t>
            </a:r>
            <a:r>
              <a:rPr lang="th-TH" dirty="0" err="1" smtClean="0"/>
              <a:t>คตง.</a:t>
            </a:r>
            <a:r>
              <a:rPr lang="th-TH" dirty="0" smtClean="0"/>
              <a:t>)   </a:t>
            </a:r>
          </a:p>
          <a:p>
            <a:pPr>
              <a:buNone/>
            </a:pPr>
            <a:r>
              <a:rPr lang="th-TH" dirty="0" smtClean="0"/>
              <a:t>	3.  คณะกรรมการป้องกันและปราบปรามการทุจริตในภาครัฐ (</a:t>
            </a:r>
            <a:r>
              <a:rPr lang="th-TH" dirty="0" err="1" smtClean="0"/>
              <a:t>ปปท.</a:t>
            </a:r>
            <a:r>
              <a:rPr lang="th-TH" dirty="0" smtClean="0"/>
              <a:t>)  4.  ผู้ตรวจการแผ่นดิน   </a:t>
            </a:r>
          </a:p>
          <a:p>
            <a:pPr>
              <a:buNone/>
            </a:pPr>
            <a:r>
              <a:rPr lang="th-TH" dirty="0" smtClean="0"/>
              <a:t>	5.  คณะกรรมการการเลือกตั้ง (</a:t>
            </a:r>
            <a:r>
              <a:rPr lang="th-TH" dirty="0" err="1" smtClean="0"/>
              <a:t>กกต.</a:t>
            </a:r>
            <a:r>
              <a:rPr lang="th-TH" dirty="0" smtClean="0"/>
              <a:t>)  </a:t>
            </a:r>
          </a:p>
          <a:p>
            <a:pPr>
              <a:buNone/>
            </a:pPr>
            <a:r>
              <a:rPr lang="th-TH" dirty="0" smtClean="0"/>
              <a:t>	6.  คณะกรรมการป้องกันและปราบปรามการฟอกเงิน (</a:t>
            </a:r>
            <a:r>
              <a:rPr lang="th-TH" dirty="0" err="1" smtClean="0"/>
              <a:t>ปปง.</a:t>
            </a:r>
            <a:r>
              <a:rPr lang="th-TH" dirty="0" smtClean="0"/>
              <a:t>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h-TH" dirty="0" smtClean="0"/>
              <a:t>		หากพิจารณาในแง่ของการมีองค์กรต่างๆ ดังกล่าวแล้ว อาจกล่าวได้ ว่า ประเทศไทยให้ความสำคัญกับปัญหาการคอรัปชั่นมาก ในขณะเดียวกัน ก็แสดงให้เห็นว่า ปัญหาการคอรัปชั่นเป็นเรื่องใหญ่ของสังคมไทย แต่หาก พิจารณาถึงความสำเร็จในการปราบปรามการคอรัปชั่นแล้ว ก็สามารถกล่าว ได้ว่า ยังไม่ประสบความสำเร็จเนื่องจากอันดับการคอรัปชั่นของประเทศ ไทยจากการสำรวจของ </a:t>
            </a:r>
            <a:r>
              <a:rPr lang="en-US" dirty="0" smtClean="0"/>
              <a:t>Transparency International </a:t>
            </a:r>
            <a:r>
              <a:rPr lang="th-TH" dirty="0" smtClean="0"/>
              <a:t>ถูกลดลำดับลง สะท้อนให้เห็นว่า ปัญหาคอรัปชั่นของประเทศไทยมีวิกฤตเพิ่มขึ้นแทนที่จะ ลดลง  คำถามที่ถามมาก่อนหน้านี้แล้วคือ ทำไมการคอรัปชั่นในประเทศ ไทยโดยเฉพาะในการบริหารภาครัฐซึ่งเป็นผู้ใช้อำนาจรัฐแทน ประชาชนโดยส่วนรวมทั้งประเทศจึงไม่ลดน้อยลงแต่มีแนวโน้มเพิ่มมากขึ้นทั้งที่มีกลไกหรือองค์กรต่างๆมากหลายองค์กรดังกล่าวมา ข้างต้นเป็นเวลาเกือบยี่สิบปีแล้ว</a:t>
            </a:r>
          </a:p>
          <a:p>
            <a:pPr>
              <a:buNone/>
            </a:pPr>
            <a:r>
              <a:rPr lang="th-TH" dirty="0" smtClean="0"/>
              <a:t>		ผู้เขียนเห็นว่า องค์กรต่างๆ ที่เกี่ยวข้องกับการป้องกันและปราบปราม การคอรัปชั่นเป็นปลายเหตุของการคอรัปชั่นแล้ว เพราะมาตรการต่างๆ ขององค์กรเหล่านี้ส่วนมากเน้นไปที่การปราบปรามการคอรัปชั่นที่เกิดขึ้น แล้วมากกว่าการป้องกันอย่างจริงจัง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886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/>
              <a:t>		อาจกล่าวได้ว่า สถาบันหลักของสังคมไทยคือ สถาบันครอบครัว และสถาบันการศึกษาล้มเหลวในกระบวนการกล่อมเกลาเด็กเยาวชนไทยให้เป็น“คนดี”ของสังคมคือเป็นคนที่มีความซื่อสัตย์ มีวินัย มีความรับผิดชอบต่อสาธารณะเพื่อเข้าไปทำงานในส่วนต่างๆ ของสังคมรวมถึงระบบบริหารภาครัฐ  </a:t>
            </a:r>
          </a:p>
          <a:p>
            <a:pPr>
              <a:buNone/>
            </a:pPr>
            <a:r>
              <a:rPr lang="th-TH" dirty="0" smtClean="0"/>
              <a:t>		ในความเห็นของผู้เขียน เห็นว่า การต่อสู้กับปัญหาคอรัปชั่นต้อง อาศัยระยะเวลา และมีการดำเนินการอย่างเป็นระบบ จริงจังและต่อเนื่อง โดยที่สถาบันครอบครัวและสถาบันการศึกษาควรเป็นส่วนหนึ่งของสถาบัน หลักในการป้องกันการคอรัปชั่นในอนาคต  </a:t>
            </a:r>
          </a:p>
          <a:p>
            <a:pPr>
              <a:buNone/>
            </a:pPr>
            <a:r>
              <a:rPr lang="th-TH" dirty="0" smtClean="0"/>
              <a:t>		สถาบันทั้งสองคือ สถาบันครอบครัวและสถาบันการศึกษาต้องเป็น หุ้นส่วนที่สำคัญร่วมกันดำเนินการอย่าง</a:t>
            </a:r>
            <a:r>
              <a:rPr lang="th-TH" dirty="0" err="1" smtClean="0"/>
              <a:t>บูรณา</a:t>
            </a:r>
            <a:r>
              <a:rPr lang="th-TH" dirty="0" smtClean="0"/>
              <a:t>การในการกล่อมเกล่าเด็ก และเยาวชนไทยให้เป็น “คนดี” ของสังคมเพื่อผลิตคนที่ดีเข้าสู่ระบบบริหาร งานภาครัฐและสังคมโดยรวม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61926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dirty="0" smtClean="0"/>
              <a:t> 		 การเปลี่ยนแปลงทางการเมืองโลกดังกล่าวข้างต้นส่งผลกระทบต่อ ระบบบริหารภาครัฐเช่นกัน โดยทำให้ต้องมีการปรับเปลี่ยนให้สอดคล้องกับ กระแสประชาธิปไตย โดยเฉพาะการส่งเสริมการมีส่วนร่วมของประชาชน ในการบริหารกิจการของรัฐ  หลังจากนั้นไม่นานกระแสการบริหารที่สำคัญก็ติดตามมา นั่นคือ กระแสแนวคิดการบริหารภาครัฐแนวใหม่ (</a:t>
            </a:r>
            <a:r>
              <a:rPr lang="en-US" dirty="0" smtClean="0"/>
              <a:t>New Public Management </a:t>
            </a:r>
            <a:r>
              <a:rPr lang="th-TH" dirty="0" smtClean="0"/>
              <a:t>หรือ </a:t>
            </a:r>
            <a:r>
              <a:rPr lang="en-US" dirty="0" smtClean="0"/>
              <a:t>NPM) </a:t>
            </a:r>
            <a:r>
              <a:rPr lang="th-TH" dirty="0" smtClean="0"/>
              <a:t>ซึ่งเป็นแนวคิดที่มีผลกระทบต่อการบริหารภาครัฐโดยตรง การบริหารภาครัฐแนวใหม่มุ่งเน้นความสำเร็จมากกว่าเน้นกระบวนการให้ความสำคัญกับคุณภาพการบริการแก่ประชาชน การลด การควบคุมและกระจายอำนาจการบริหารให้แก่หน่วยงานบริการมากขึ้น  การให้ความสำคัญกับการแข่งขันระหว่างหน่วยงานของรัฐเพื่อการให้ บริการประชาชนรวมถึงการเปิดโอกาสให้ประชาชนมีส่วนร่วมในการบริหาร ของภาครัฐเพิ่มขึ้น 	</a:t>
            </a:r>
          </a:p>
          <a:p>
            <a:pPr>
              <a:buNone/>
            </a:pPr>
            <a:r>
              <a:rPr lang="th-TH" dirty="0" smtClean="0"/>
              <a:t>		จากการที่ทั้งสามกระแสหลักดังกล่าวข้างต้นได้มาบรรจบกันในช่วง ปลายทศวรรษ 1980 และต้นทศวรรษ 1990 ส่งผลกระทบต่อระบบ บริหารภาครัฐให้มีการปรับตัวอย่างขนานใหญ่หรือเรียกได้ว่า มีการปฏิรูป ระบบบริหารภาครัฐครั้งสำคัญนับแต่นั้นมาอย่างต่อเนื่องจนถึงขณะนี้ </a:t>
            </a:r>
          </a:p>
          <a:p>
            <a:pPr>
              <a:buNone/>
            </a:pP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h-TH" dirty="0" smtClean="0"/>
              <a:t>		ขณะนี้ สภาวะเศรษฐกิจที่ครอบครัวจำนวนมากต้องใช้เวลาส่วนใหญ่ ไปกับการทำมาหากินเพื่อการดำรงชีวิตและการส่งเสียให้บุตรหลานมีการ ศึกษา ทำให้ไม่มีเวลาเอาใจใส่สั่งสอนบุตรหลานให้เป็นคนดีได้ เด็กและ เยาวชนจำนวนมากจึงอยู่กับเทคโนโลยี ได้แก่ คอมพิวเตอร์ โทรศัพท์มือถือ และเพื่อน มากกว่าอยู่ภายใต้การอบรมสั่งสอนของผู้ปกครอง กลายเป็น ปัญหาสังคมเช่น เด็กติด</a:t>
            </a:r>
            <a:r>
              <a:rPr lang="th-TH" dirty="0" err="1" smtClean="0"/>
              <a:t>เกมส์</a:t>
            </a:r>
            <a:r>
              <a:rPr lang="th-TH" dirty="0" smtClean="0"/>
              <a:t>คอมพิวเตอร์ ติด</a:t>
            </a:r>
            <a:r>
              <a:rPr lang="th-TH" dirty="0" err="1" smtClean="0"/>
              <a:t>ยาเสพติด</a:t>
            </a:r>
            <a:r>
              <a:rPr lang="th-TH" dirty="0" smtClean="0"/>
              <a:t> เป็นต้น</a:t>
            </a:r>
          </a:p>
          <a:p>
            <a:pPr>
              <a:buNone/>
            </a:pPr>
            <a:r>
              <a:rPr lang="th-TH" dirty="0" smtClean="0"/>
              <a:t>		 เราอาจต้องมาพิจารณาว่า เด็กไทยต้องเรียนกันทั้งวันหรือไม่ หรือ เรียนวิชาการครึ่งวัน อีกครึ่งวันเป็นการให้เด็ก เยาวชนได้พัฒนาความคิด เชิงสร้างสรรค์ของตนตามความถนัดของนักเรียนรวมถึงการปลูกฝังเรื่อง ของคุณธรรม จริยธรรม ความซื่อสัตย์และความมีวินัยตลอดจนการพัฒนา จิตสาธารณะผ่านการเรียนรู้จากความเป็นจริงในชุมชน และมีการพิจารณา จัดหาสถานที่ที่เด็กและเยาวชนจะใช้เวลาหลังการเรียนและวันหยุดเพื่อให้ เด็กได้มีความรู้เชิงสร้างสรรค์ด้านคุณค่า และค่านิยมที่ดีต่อสังคม เช่น  ศูนย์ความรู้คู่คุณธรรมในชุมชน ซึ่งในศูนย์นี้จะมีความรู้เกี่ยวกับคุณธรรม จริยธรรมที่เหมาะสมกับเด็กและเยาวชนผ่านการใช้เทคโนโลยีสารสนเทศที่ทันสมัยเพื่อดึงดูดความสนใจของเด็กและเยาวชน รวมถึงการให้มีการเรียนการสอนเกี่ยวกับหน้าที่และความรับผิดชอบของพลเมืองในทุกชั้นเรียนโดยมีเนื้อหาที่เหมาะสมกับแต่ละวัย เป็นต้น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38884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/>
              <a:t>		กล่าวให้ชัดเจนก็คือ การนำเอาประเด็น “การต่อต้านการคอรัปชั่น” มาเป็นวาระแห่งชาติที่เป็นรูปธรรมและมีการรณรงค์อย่างต่อเนื่องตั้งแต่ ครอบครัวไปจนถึงสถานศึกษาและสถานที่งานเพื่อสร้างกระบวนการ กล่อมเกลาที่ครบวงจรและปลูกฝังค่านิยม “ไม่คอรัปชั่น” ในคนไทย นอก เหนือไปจากมาตรการทางกฎหมายที่ต้องมีการดำเนินการอย่างจริงจังเพื่อ เอาผิดกับเจ้าหน้าที่ของรัฐที่คอรัปชั่นโดยกำหนดให้โทษการคอรัปชั่นไม่มี อายุความแม้ว่าเจ้าหน้าที่ของรัฐที่เป็นนักการเมืองจะพ้นจากตำแหน่งหรือ เกษียณอายุไปแล้วก็ตาม </a:t>
            </a:r>
          </a:p>
          <a:p>
            <a:pPr>
              <a:buNone/>
            </a:pPr>
            <a:r>
              <a:rPr lang="th-TH" dirty="0" smtClean="0"/>
              <a:t>		</a:t>
            </a:r>
            <a:endParaRPr lang="th-TH" dirty="0"/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467544" y="4696544"/>
            <a:ext cx="8229600" cy="1396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พลเอก เปรม ติณสูลานนท์ ประธานองค์มนตรีและรัฐบุรุษ ได้กล่าว ปาฐกถาพิเศษในงาน 60 ปี วันสถาปนาวิทยาลัยป้องกันราชอาณาจักรเมื่อ วันที่ 2 กุมภาพันธ์ 2558 ว่า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th-TH" dirty="0" smtClean="0"/>
              <a:t>	“...คนไทยมักเฉย</a:t>
            </a:r>
            <a:r>
              <a:rPr lang="th-TH" dirty="0" err="1" smtClean="0"/>
              <a:t>เมย</a:t>
            </a:r>
            <a:r>
              <a:rPr lang="th-TH" dirty="0" smtClean="0"/>
              <a:t>ต่อการปราบคนโกงชาติ	บอกไม่ใช่หน้าที่ในการปราบคนโกงชาติ บอกจะเพิ่มศัตรูทำไม เสียเวลาทำมาหากินคิดอย่างนี้ได้ยังไง ความจริงไปห้ามเขาคิดไม่ได้ เพราะไม่มีกฎหมายลงโทษ แต่ผิดที่มีหน้าที่รับผิดชอบต่อบ้านเมือง ยังทำเฉย ยิ่งผิดมาก ยิ่งเป็นผู้ใหญ่ในและนอกราชการ ถ้าไม่ทำหน้าที่นี้ยิ่งเป็นเรื่องน่าขายหน้ามาก...วิธีการปราบคนโกง และเป็นคนดี คือ ขอให้ทุกคนสูดลมหายใจให้เต็มปอด และพูดว่า ผม ดิฉันไม่โกงต้องทำด้วย เราจะมีชีวิตอยู่ได้ มีฐานะดีได้ ถ้าเก่ง ขยัน และขอสนับสนุนให้มีการเปิดโปงคนโกงถ้าไม่กลัวลูกปืน ไม่ว่าเป็นใครใหญ่โตแค่ไหน อย่าไหว้ อย่าเคารพ จะมีบารมีมากแค่ไหน ก็มีไป เราต้องแสดงความ ขยะแขยง รังเกียจพวกโกงชาติบ้านเมืองพยายามอยู่ไกลๆ รักษาระยะห่าง เพราะเชื้อโรคการโกงจะมาติด คนโกงกลิ่นไม่ดี เราควรชี้หน้าแล้วบอกว่า คุณรวย	แต่คุณโกงเขามา...”	</a:t>
            </a:r>
          </a:p>
          <a:p>
            <a:pPr>
              <a:buNone/>
            </a:pPr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h-TH" dirty="0" smtClean="0"/>
              <a:t>		ปัญหาการคอรัปชั่นจึงเป็นปัญหาที่ทุกคนในสังคมต้องร่วมมือกัน อย่างจริงจังและใช้มาตรการทั้งทางกฎหมายและทางสังคมในการต่อสู้กับ ปัญหานี้ให้หมดสิ้นหรือลดน้อยลงตามลำดับ    </a:t>
            </a:r>
          </a:p>
          <a:p>
            <a:pPr>
              <a:buNone/>
            </a:pPr>
            <a:r>
              <a:rPr lang="th-TH" dirty="0" smtClean="0"/>
              <a:t>		นอกจากปัญหาการคอรัปชั่นแล้ว ปัญหาในระบบบริหารภาครัฐที่สำคัญที่สมควรกล่าวถึงเป็นปัญหาที่สองได้แก่ การใช้อำนาจรัฐอย่างไม่เป็นธรรม</a:t>
            </a:r>
          </a:p>
          <a:p>
            <a:pPr>
              <a:buNone/>
            </a:pPr>
            <a:r>
              <a:rPr lang="th-TH" dirty="0" smtClean="0"/>
              <a:t>		ในระบอบประชาธิปไตย การเข้าสู่อำนาจทางการเมืองหรือตำแหน่ง ทางการเมืองต้องผ่านกระบวนการเลือกตั้งโดยประชาชนผู้มีสิทธิเลือกตั้ง เป็นผู้ใช้สิทธิเลือกตัวแทนเข้าไปทำหน้าที่ที่ซึ่งเป็นหลักการสากลในระบอบ ประชาธิปไตย แต่การเลือกตั้งที่ผ่านมาไม่ได้รับประกันว่าจะได้นักการเมืองที่ดีเข้ามาทำหน้าที่ใช้อำนาจรัฐแทนประชาชนเนื่องจากมีระบบการซื้อเสียง อันเป็นปัญหาใหญ่สำหรับการเลือกตั้งในทุกระดับของประเทศไทย ระบบ การเลือกตั้งตกอยู่ภายใต้ภาวะของระบบอุปถัมภ์และการซื้อเสียงอย่างเป็น ระบบทั้งก่อนและหลังการเลือกตั้ง และเมื่อนักการเมืองเข้ามาทำหน้าที่ใน รัฐสภาและรัฐบาลแล้วได้นำเอาระบบพวกพ้องและระบบอุปถัมภ์มาใช้ด้วย เราจึงเห็นการบริหารงานที่คำนึงถึงพวกพ้องและการวางคนเพื่อประโยชน์ ของตนเองและพวกพ้องในการบริหารภาครัฐในช่วงที่ผ่านมา 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h-TH" dirty="0" smtClean="0"/>
              <a:t>		กรณีของนายถวิล เปลี่ยนสี อดีตเลขาธิการสภาความมั่นคงแห่งชาติ ซึ่งฟ้องต่อศาลปกครองว่า นายกรัฐมนตรีใช้อำนาจไม่ชอบด้วยกฎหมายในการมีคำสั่งให้โอนไปดำรงตำแหน่งที่ปรึกษานายกรัฐมนตรีฝ่าย ข้าราชการประจำเนื่องจากมีกระบวนการที่เร่งรัดดำเนินการเพื่อให้ นายถวิลฯ พ้นจากตำแหน่งเลขาธิการสภาความมั่นคงแห่งชาติโดยเร็วและเพื่อให้เป็นไปตามคำสัมภาษณ์และให้ข่าวของรองนายกรัฐมนตรี (ร้อยตำรวจเอกเฉลิม อยู่บำรุง) ในการโอนพลตำรวจเอก วิเชียร  พจน์โพธิ์ศรี ผู้บัญชาการตำรวจแห่งชาติในขณะนั้นมาดำรงตำแหน่งแทน นายถวิลฯ เพื่อให้สามารถแต่งตั้งคนของตนเองในตำแหน่งผู้บัญชาการ ตำรวจแห่งชาติได้ ในที่สุดศาลปกครองสูงสุดมีคำพิพากษาให้เพิกถอน ประกาศสำนักนายกรัฐมนตรีที่ให้นายถวิลฯ ไปดำรงตำแหน่งที่ปรึกษา นายกรัฐมนตรีฝ่ายข้าราชการประจำ และให้นายกรัฐมนตรีพิจารณา ดำเนินการตามกฎหมายเพื่อให้นายถวิลฯ กลับไปดำรงตำแหน่งเลขาธิการ สภาความมั่นคงแห่งชาติภายในสี่สิบห้าวันนับแต่วันที่มีคำพิพากษา30 กรณี ของนายถวิล เปลี่ยนสี จึงแสดงให้เห็นถึงการใช้อำนาจอย่างไม่เป็นธรรม ของผู้มีอำนาจตามกฎหมายต่อข้าราชการเพื่อผลประโยชน์ของพวกพ้อง 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0734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th-TH" dirty="0" smtClean="0"/>
              <a:t>		นอกจากกรณีนายถวิลฯ แล้วก็ยังมีข้าราชการชั้นผู้ใหญ่ที่ถูกใช้ อำนาจในการโยกย้ายอย่างไม่เป็นธรรมจากผู้มีอำนาจในรัฐบาลเช่น กรณี นายจา</a:t>
            </a:r>
            <a:r>
              <a:rPr lang="th-TH" dirty="0" err="1" smtClean="0"/>
              <a:t>ดุร</a:t>
            </a:r>
            <a:r>
              <a:rPr lang="th-TH" dirty="0" smtClean="0"/>
              <a:t> อภิชาตบุตร ถูกย้ายจากรองปลัดสำนักนายกรัฐมนตรีไปดำรง ตำแหน่งผู้ตรวจราชการ กระทรวงมหาดไทย นายพี</a:t>
            </a:r>
            <a:r>
              <a:rPr lang="th-TH" dirty="0" err="1" smtClean="0"/>
              <a:t>รพล</a:t>
            </a:r>
            <a:r>
              <a:rPr lang="th-TH" dirty="0" smtClean="0"/>
              <a:t> ไตรทศา</a:t>
            </a:r>
            <a:r>
              <a:rPr lang="th-TH" dirty="0" err="1" smtClean="0"/>
              <a:t>วิทย์</a:t>
            </a:r>
            <a:r>
              <a:rPr lang="th-TH" dirty="0" smtClean="0"/>
              <a:t> ปลัดกระทรวงมหาดไทยถูกย้ายไปดำรงตำแหน่งที่ปรึกษานายกรัฐมนตรี ฝ่ายข้าราชการประจำ สังกัดสำนักนายกรัฐมนตรี เป็นต้น ซึ่งทั้งสองคนได้ ฟ้องศาลปกครองและในที่สุดศาลปกครองสูงสุดมีคำพิพากษาว่า เป็นคำสั่ง ที่ไม่ชอบด้วยกฎหมาย และให้นายกรัฐมนตรีมีคำสั่งคืนตำแหน่งให้กลับไป ดำรงตำแหน่งเดิม ตัวอย่างนี้แสดงให้เห็นว่ามีการใช้อำนาจตามที่ได้รับมอบตามกฎหมายอย่างไม่เป็นธรรมเพื่อประโยชน์อื่นอันไม่ใช่ประโยชน์ ส่วนรวม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dirty="0" smtClean="0"/>
              <a:t>		นอกจากนี้ ผู้มีอำนาจทางการเมืองยังมีการใช้ตำแหน่งหน้าที่ในการ แทรกแซงการแต่งตั้งโยกย้ายข้าราชการเพื่อให้พวกของตนเองได้โยกย้าย เลื่อนตำแหน่งสูงขึ้นโดยไม่คำนึงถึงระบบอาวุโสหรือระบบคุณธรรมที่ใช้อยู่ ในระบบการบริหารงานบุคคลภาครัฐแต่อย่างใด ทั้งๆ ที่รัฐธรรมนูญมีบทบัญญัติห้ามมิให้ข้าราชการการเมืองยุ่งเกี่ยวกับการแต่งตั้งโยกย้าย ข้าราชการที่กฎหมายมิได้ให้อำนาจไว้ก็ตาม แต่ในทางปฏิบัติมีการ แทรกแซงการแต่งตั้งโยกย้ายจากฝ่ายการเมืองอย่างกว้างขวางผ่านทาง หัวหน้าหน่วยงานนั้นๆ ซึ่งก็ต้องยอมเนื่องจากเกรงถูกโยกย้ายออกจาก ตำแหน่ง  ดร.</a:t>
            </a:r>
            <a:r>
              <a:rPr lang="th-TH" dirty="0" err="1" smtClean="0"/>
              <a:t>ป๋วย</a:t>
            </a:r>
            <a:r>
              <a:rPr lang="th-TH" dirty="0" smtClean="0"/>
              <a:t> อึ้ง</a:t>
            </a:r>
            <a:r>
              <a:rPr lang="th-TH" dirty="0" err="1" smtClean="0"/>
              <a:t>ภากรณ์</a:t>
            </a:r>
            <a:r>
              <a:rPr lang="th-TH" dirty="0" smtClean="0"/>
              <a:t> เคยมีคำกล่าวว่า “ในขณะที่ดำรงตำแหน่งถ้าไม่พะวงกับเก้าอี้จะตัดสินใจได้ถูกต้อง” ซึ่งก็หมายความว่า ในขณะ ที่ดำรงตำแหน่งอยู่นั้น ต้องยึดความถูกต้องเป็นธรรมเป็นหลักสำคัญในการ ตัดสินใจโดยไม่ต้องห่วงว่าจะถูกโยกย้ายอย่างไม่เป็นธรรม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h-TH" dirty="0" smtClean="0"/>
              <a:t>		นอกจากปัญหาการใช้อำนาจรัฐอย่างไม่เป็นธรรมแล้ว อีกปัญหา สำคัญคือ การใช้ระบบอุปถัมภ์ในระบบบริหารงานบุคคลแบบคุณธรรม(</a:t>
            </a:r>
            <a:r>
              <a:rPr lang="en-US" dirty="0" smtClean="0"/>
              <a:t>Merit System)</a:t>
            </a:r>
            <a:r>
              <a:rPr lang="th-TH" dirty="0" smtClean="0"/>
              <a:t>ในปี 2518 ระบบบริหารงานบุคคลภาครัฐ  ได้เปลี่ยนจากระบบชั้นยศมาใช้ระบบจำแนกตำแหน่ง (</a:t>
            </a:r>
            <a:r>
              <a:rPr lang="en-US" dirty="0" smtClean="0"/>
              <a:t>Position Classification) </a:t>
            </a:r>
            <a:r>
              <a:rPr lang="th-TH" dirty="0" smtClean="0"/>
              <a:t>และใช้ระบบคุณธรรมมาเป็นสาระสำคัญในการบริหารงาน ตามระบบจำแนกตำแหน่ง แต่ยังปรากฏอย่างชัดเจนว่า ได้มีการใช้ระบบ อุปถัมภ์ในการแต่งตั้ง โยกย้าย เลื่อนตำแหน่งข้าราชการในกระทรวง กรม อย่างกว้างขวาง เราไม่อาจปฏิเสธได้ว่า ได้มีการกำหนดเงื่อนไขในการแต่งตั้ง โยกย้าย การเลื่อนตำแหน่งของข้าราชการไว้เป็นลายลักษณ์อักษร เพื่อป้องกันความไม่เป็นธรรมในเรื่องดังกล่าว แต่ในข้อเท็จจริง การใช้ ดุลพินิจของผู้มีอำนาจหรือผู้บังคับบัญชาบางคนไม่อยู่บนพื้นฐานของระบบ คุณธรรมหรือไม่มีคุณธรรมในการใช้อำนาจ กล่าวให้ชัดเจนก็คือ ใช้ระบบ อุปถัมภ์หรือการเล่นพรรคเล่นพวกในการแต่งตั้ง โยกย้าย เลื่อนตำแหน่ง ทำให้ระบบบริหารภาครัฐได้บุคคลที่ไม่มีคุณสมบัติในแง่ความรู้ความ สามารถเพียงพอในการปฏิบัติหน้าที่นั้นๆ และหากบุคคลดังกล่าว ได้ก้าวหน้าต่อไปเช่นนี้จนถึงระดับสูงของหน่วยงานก็ย่อมเป็นผลเสียต่อ ระบบบริหารภาครัฐและประเทศชาติโดยรวม ดังกรณีคำวินิจฉัยของคณะกรรมการพิทักษ์คุณธรรมที่นำเสนอในที่นี้ 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กรณีตัวอย่างคำวินิจฉัยของคณะกรรมการพิทักษ์คุณธรรม</a:t>
            </a:r>
            <a:br>
              <a:rPr lang="th-TH" dirty="0" smtClean="0"/>
            </a:br>
            <a:r>
              <a:rPr lang="th-TH" dirty="0" smtClean="0"/>
              <a:t>(</a:t>
            </a:r>
            <a:r>
              <a:rPr lang="th-TH" dirty="0" err="1" smtClean="0"/>
              <a:t>ก.พ.ค</a:t>
            </a:r>
            <a:r>
              <a:rPr lang="th-TH" dirty="0" smtClean="0"/>
              <a:t>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/>
              <a:t>		</a:t>
            </a:r>
            <a:r>
              <a:rPr lang="th-TH" b="1" dirty="0" smtClean="0"/>
              <a:t>กรณีตัวอย่างที่ 1 กรณีร้องทุกข์ว่าการแต่งตั้งอธิบดีกรมหนึ่งโดยที่ กระทรวงได้คัดเลือกผู้อำนวยการสำนักเพื่อเลื่อนขั้นแต่งตั้งให้ดำรง ตำแหน่งอธิบดีโดยข้ามอาวุโสระดับรองอธิบดีทั้งหมดนั้นเป็นการปฏิบัติที่ไม่ได้ยึดหลักแห่งคุณธรรม</a:t>
            </a:r>
          </a:p>
          <a:p>
            <a:pPr>
              <a:buNone/>
            </a:pPr>
            <a:r>
              <a:rPr lang="th-TH" dirty="0" smtClean="0"/>
              <a:t>		ผู้ที่จะได้รับการแต่งตั้งจะต้องมีคุณสมบัติเฉพาะสำหรับตำแหน่งที่จะ แต่งตั้ง ตามนัยมาตรา 62 วรรคหนึ่งแห่งพระราชบัญญัติระเบียบ ข้าราชการ</a:t>
            </a:r>
            <a:r>
              <a:rPr lang="th-TH" dirty="0" err="1" smtClean="0"/>
              <a:t>พลเรือน</a:t>
            </a:r>
            <a:r>
              <a:rPr lang="th-TH" dirty="0" smtClean="0"/>
              <a:t> พ.ศ. 2551 ซึ่งตามมาตรฐานกำหนดตำแหน่งตาม หนังสือสำนักงาน ก.พ. ที่ </a:t>
            </a:r>
            <a:r>
              <a:rPr lang="th-TH" dirty="0" err="1" smtClean="0"/>
              <a:t>นร.</a:t>
            </a:r>
            <a:r>
              <a:rPr lang="th-TH" dirty="0" smtClean="0"/>
              <a:t> 1008 /ว 10 ลงวันที่ 11 ธันวาคม 2551 กำหนดว่า การแต่งตั้งตำแหน่งประเภทบริหารระดับสูง ผู้ที่จะได้รับการแต่งตั้งจะต้องมีคุณสมบัติ คือ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/>
              <a:t>	1. ดำรงตำแหน่งใดตำแหน่งหนึ่งดังต่อไปนี้  </a:t>
            </a:r>
          </a:p>
          <a:p>
            <a:pPr>
              <a:buNone/>
            </a:pPr>
            <a:r>
              <a:rPr lang="th-TH" dirty="0" smtClean="0"/>
              <a:t>		1.1 ประเภทบริหารระดับต้นไม่น้อยกว่า 1 ปี       </a:t>
            </a:r>
          </a:p>
          <a:p>
            <a:pPr>
              <a:buNone/>
            </a:pPr>
            <a:r>
              <a:rPr lang="th-TH" dirty="0" smtClean="0"/>
              <a:t>		1.2  ประเภทอำนวยการ และประเภทบริหารระดับต้น รวมกันไม่ น้อยกว่า 3 ปี       </a:t>
            </a:r>
          </a:p>
          <a:p>
            <a:pPr>
              <a:buNone/>
            </a:pPr>
            <a:r>
              <a:rPr lang="th-TH" dirty="0" smtClean="0"/>
              <a:t>		1.3  ประเภทวิชาการ ระดับผู้ทรงคุณวุฒิและเคยดำรงตำแหน่ง ประเภทอำนวยการมาแล้วไม่น้อยกว่า 2 ปี       </a:t>
            </a:r>
          </a:p>
          <a:p>
            <a:pPr>
              <a:buNone/>
            </a:pPr>
            <a:r>
              <a:rPr lang="th-TH" dirty="0" smtClean="0"/>
              <a:t>		1.4  ตำแหน่งอื่นที่เทียบเท่า 1.1 – 1.3 ตามหลักเกณฑ์และ เงื่อนไขที่ ก.พ. กำหนดและ </a:t>
            </a:r>
          </a:p>
          <a:p>
            <a:pPr>
              <a:buNone/>
            </a:pPr>
            <a:r>
              <a:rPr lang="th-TH" dirty="0" smtClean="0"/>
              <a:t>	2. ผ่านการอบรมหลักสูตรนักบริหารระดับสูงของสำนักงาน ก.พ. ผ่านการอบรมหลักสูตรใดๆ ที่ ก.พ. พิจารณาให้เป็นผู้มีคุณสมบัติเสมือนได้ผ่านการฝึกอบรมหลักสูตรของสำนักงาน ก.พ. และผ่านการประเมิน สมรรถนะ ตามที่ ก.พ. กำหนด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รูปภาพที่ 1.2 กระแสแนวคิดหลักกับระบบบริหารภาครัฐ 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64137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		ข้อเท็จจริงพบว่า การแต่งตั้งอธิบดีไม่เป็นไปตามหลักเกณฑ์ คุณสมบัติเฉพาะตำแหน่ง มาตรฐานกำหนดตำแหน่งที่กำหนดไว้ใน พระราชบัญญัติระเบียบข้าราชการ</a:t>
            </a:r>
            <a:r>
              <a:rPr lang="th-TH" dirty="0" err="1" smtClean="0"/>
              <a:t>พลเรือน</a:t>
            </a:r>
            <a:r>
              <a:rPr lang="th-TH" dirty="0" smtClean="0"/>
              <a:t> พ.ศ. 2551 ตามหนังสือ สำนักงาน ก.พ. ที่ </a:t>
            </a:r>
            <a:r>
              <a:rPr lang="th-TH" dirty="0" err="1" smtClean="0"/>
              <a:t>นร</a:t>
            </a:r>
            <a:r>
              <a:rPr lang="th-TH" dirty="0" smtClean="0"/>
              <a:t> 1008 /ว 10 ลงวันที่ 11 ธันวาคม 2551 ซึ่งผู้อำนวยการสำนักผู้นี้ยังไม่เคยดำรงตำแหน่งประเภทบริหารระดับต้น มา ก่อน จึงไม่มีคุณสมบัติเฉพาะตำแหน่ง ที่จะให้แต่งตั้งให้ดำรงตำแหน่ง อธิบดีได้ จึงเป็นการดำเนินการที่มิชอบด้วยกฎหมาย</a:t>
            </a:r>
          </a:p>
          <a:p>
            <a:pPr>
              <a:buNone/>
            </a:pPr>
            <a:r>
              <a:rPr lang="th-TH" dirty="0" smtClean="0"/>
              <a:t>		</a:t>
            </a:r>
            <a:r>
              <a:rPr lang="th-TH" dirty="0" err="1" smtClean="0"/>
              <a:t>ก.พ.ค.</a:t>
            </a:r>
            <a:r>
              <a:rPr lang="th-TH" dirty="0" smtClean="0"/>
              <a:t> จึงวินิจฉัยให้ยกเลิกคำสั่งแต่งตั้งอธิบดี โดยให้ไปดำเนินการ คัดเลือกใหม่ให้ถูกต้อง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h-TH" b="1" dirty="0" smtClean="0"/>
              <a:t>กรณีตัวอย่างที่ 2 ให้ยกเลิกและให้คัดเลือกนายแพทย์ 9 </a:t>
            </a:r>
            <a:r>
              <a:rPr lang="th-TH" b="1" dirty="0" err="1" smtClean="0"/>
              <a:t>วช.</a:t>
            </a:r>
            <a:r>
              <a:rPr lang="th-TH" b="1" dirty="0" smtClean="0"/>
              <a:t>ใหม่ให้โปร่งใสยุติธรรมและชอบด้วยกฎหมาย</a:t>
            </a:r>
          </a:p>
          <a:p>
            <a:pPr>
              <a:buNone/>
            </a:pPr>
            <a:r>
              <a:rPr lang="th-TH" dirty="0" smtClean="0"/>
              <a:t>		นายแพทย์ระดับ 8 ร้องทุกข์กรณีไม่ได้รับความเป็นธรรมในการคัดเลือกเพื่อประเมินตำแหน่งนายแพทย์ 9 </a:t>
            </a:r>
            <a:r>
              <a:rPr lang="th-TH" dirty="0" err="1" smtClean="0"/>
              <a:t>วช.</a:t>
            </a:r>
            <a:r>
              <a:rPr lang="th-TH" dirty="0" smtClean="0"/>
              <a:t> ทั้งที่ในการคัดเลือกของ สำนักในกรม ผู้ร้องทุกข์ได้คะแนนที่ 1  กรณีนี้ </a:t>
            </a:r>
            <a:r>
              <a:rPr lang="th-TH" dirty="0" err="1" smtClean="0"/>
              <a:t>ก.พ.ค.</a:t>
            </a:r>
            <a:r>
              <a:rPr lang="th-TH" dirty="0" smtClean="0"/>
              <a:t> พิจารณาแล้วพบว่า ในกระบวนการคัดเลือกไม่มีหลักฐานว่า อ.</a:t>
            </a:r>
            <a:r>
              <a:rPr lang="th-TH" dirty="0" err="1" smtClean="0"/>
              <a:t>พ.พ.</a:t>
            </a:r>
            <a:r>
              <a:rPr lang="th-TH" dirty="0" smtClean="0"/>
              <a:t> กรมพิจารณาคัดเลือกตามองค์ประกอบที่กรมกำหนดไว้ ไม่ปรากฏการพิจารณาคะแนนและเหตุผลว่าทำไมจึงคัดเลือกผู้ที่ได้คะแนน น้อยกว่า จึงสั่งให้ยกเลิกคำสั่งของปลัดกระทรวงที่เห็นชอบให้นายแพทย์อีกคนหนึ่งเป็นผู้เข้ารับการประเมิน และยกคำร้องทุกข์ตามคำขอ คือ ขอให้ คำสั่งให้ผู้ร้องทุกข์เป็นผู้ได้รับการคัดเลือกโดย </a:t>
            </a:r>
            <a:r>
              <a:rPr lang="th-TH" dirty="0" err="1" smtClean="0"/>
              <a:t>ก.พ.ค.</a:t>
            </a:r>
            <a:r>
              <a:rPr lang="th-TH" dirty="0" smtClean="0"/>
              <a:t> สั่งให้กรมกำหนดหลักเกณฑ์ให้ชัดแจ้ง แจ้งข้อราชการทุกคนทราบ รวมทั้งให้ดำเนินการคัดเลือกใหม่ให้โปร่งใสและเป็นธรรม </a:t>
            </a:r>
          </a:p>
          <a:p>
            <a:pPr>
              <a:buNone/>
            </a:pPr>
            <a:r>
              <a:rPr lang="th-TH" dirty="0" smtClean="0"/>
              <a:t>		กล่าวได้ว่าระบบอุปถัมภ์เป็นเสมือนมะเร็งร้ายในระบบบริหารภาครัฐเช่นเดียวกับการคอรัปชั่นที่กัดกร่อนระบบบริหารภาครัฐมาช้านานและสร้างความเสียหายให้กับประเทศชาติโดยรวมในระยะยาว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การส่งเสริม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บาลในการบริหารภาครัฐ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/>
              <a:t>		เมื่อพิจารณาจากภัยของอ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บาลที่กล่าวมาข้างต้นแล้ว ทำให้ เราตระหนักว่า มีความจำเป็นที่คนไทยต้องร่วมมือกันขจัด</a:t>
            </a:r>
            <a:r>
              <a:rPr lang="th-TH" dirty="0" err="1" smtClean="0"/>
              <a:t>ปัญหาอธรรมาภิ</a:t>
            </a:r>
            <a:r>
              <a:rPr lang="th-TH" dirty="0" smtClean="0"/>
              <a:t>บาลที่เกิดขึ้นในระบบบริหารภาครัฐให้เหลือน้อยที่สุดเท่าที่เป็นไปได้ </a:t>
            </a:r>
          </a:p>
          <a:p>
            <a:pPr>
              <a:buNone/>
            </a:pPr>
            <a:r>
              <a:rPr lang="th-TH" dirty="0" smtClean="0"/>
              <a:t>		การส่งเสริม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บาลให้เกิดขึ้นในการบริหารภาครัฐอย่างเป็นรูปธรรม เท่าที่ผ่านมาเราเน้นไปที่การสร้างองค์กรใหม่ๆ ขึ้นมาเพื่อการ ปราบปรามการคอรัปชั่น เช่น  </a:t>
            </a:r>
            <a:r>
              <a:rPr lang="th-TH" dirty="0" err="1" smtClean="0"/>
              <a:t>ปปช.</a:t>
            </a:r>
            <a:r>
              <a:rPr lang="th-TH" dirty="0" smtClean="0"/>
              <a:t> </a:t>
            </a:r>
            <a:r>
              <a:rPr lang="th-TH" dirty="0" err="1" smtClean="0"/>
              <a:t>สตง.</a:t>
            </a:r>
            <a:r>
              <a:rPr lang="th-TH" dirty="0" smtClean="0"/>
              <a:t> </a:t>
            </a:r>
            <a:r>
              <a:rPr lang="th-TH" dirty="0" err="1" smtClean="0"/>
              <a:t>ปปท.</a:t>
            </a:r>
            <a:r>
              <a:rPr lang="th-TH" dirty="0" smtClean="0"/>
              <a:t> </a:t>
            </a:r>
            <a:r>
              <a:rPr lang="th-TH" dirty="0" err="1" smtClean="0"/>
              <a:t>ปปง.</a:t>
            </a:r>
            <a:r>
              <a:rPr lang="th-TH" dirty="0" smtClean="0"/>
              <a:t> เป็นต้น แต่สิ่งที่เป็น </a:t>
            </a:r>
            <a:r>
              <a:rPr lang="th-TH" dirty="0" err="1" smtClean="0"/>
              <a:t>อธรรมาภิ</a:t>
            </a:r>
            <a:r>
              <a:rPr lang="th-TH" dirty="0" smtClean="0"/>
              <a:t>บาลในระบบบริหารภาครัฐก็ยังดำรงอยู่และดูเสมือนว่ามีแนวโน้ม พัฒนาและขยายตัวออกมากขึ้นคล้ายกับการระบาดของโรคติดต่อ </a:t>
            </a:r>
          </a:p>
          <a:p>
            <a:pPr>
              <a:buNone/>
            </a:pPr>
            <a:r>
              <a:rPr lang="th-TH" dirty="0" smtClean="0"/>
              <a:t>		คำถามคือเราได้เข้าถึงต้นตอของปัญหาแล้วหรือยัง	หรือเรา ยังคงรักษาโรคตามอาการเท่านั้น?	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h-TH" dirty="0" smtClean="0"/>
              <a:t>		ในความเห็นของผู้เขียน เห็นว่า ต้นตอของอ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บาลในระบบ บริหารภาครัฐไทยคือ มาจาก “คน” ทั้งก่อนและหลังจากการเข้าสู่ระบบ บริหารภาครัฐแล้ว ก่อนเข้าสู่ระบบบริหารภาครัฐ หมายถึง คนในวัยเด็ก จนถึงเมื่อเป็นเยาวชนและพร้อมเข้าสู่การทำงานในระบบบริหารภาครัฐ  เราได้มีการเตรียมความพร้อมให้เด็กเพื่อเป็น “คนดี”อย่างจริงจังหรือไม่ อย่างไร คนดีในที่นี้หมายถึง คนที่มีคุณธรรม มีความซื่อสัตย์ มีวินัย มีจิตสาธารณะ </a:t>
            </a:r>
          </a:p>
          <a:p>
            <a:pPr>
              <a:buNone/>
            </a:pPr>
            <a:r>
              <a:rPr lang="th-TH" dirty="0" smtClean="0"/>
              <a:t>		เราจะพบว่า สังคมไทยในขณะนี้มีความเปลี่ยนแปลงแตกต่างไปจาก ในอดีตมาก ผู้ปกครองจำนวนมากไม่มีเวลาในการสั่งสอนลูกหลานให้เป็น คนดีหรือเป็นแบบอย่างที่ดีให้แก่บุตรหลานได้เนื่องจากคนส่วนใหญ่ของ สังคมต้องทำมาหากินเพื่อส่งเสียครอบครัว เลี้ยงตนเองให้อยู่รอดวันต่อวัน หรือเดือนต่อเดือน ทำให้เด็กตั้งแต่วัยเด็กไม่ได้รับการอบรมกล่อมเกลาให้มี อุปนิสัยที่เหมาะสมเช่น มีความซื่อสัตย์ กตัญญูกตเวที มีระเบียบวินัย มีจิตสาธารณะ เป็นต้น และเมื่อเติบโตขึ้นจนเข้าสู่วัยทำงานและบางส่วน เข้าสู่ระบบบริหารภาครัฐก็กลายเป็นปัญหาในระบบบริหารภาครัฐ แม้จะมี การฝึกอบรมใดๆ ก็ตามก็อาจไม่สามารถสร้างจิตสำนึกที่ดีให้เกิดขึ้นได้มาก พอเมื่อเข้ามาอยู่ในวัฒนธรรมของระบบบริหารภาครัฐที่มีระบบอุปถัมภ์ แทรกซึมอยู่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h-TH" dirty="0" smtClean="0"/>
              <a:t>		เราได้เห็นความพยายามของภาครัฐในการพัฒนาบุคลากรให้มีความรู้ ความสามารถในการปฏิบัติงาน รวมถึงการนำเทคโนโลยีสารสนเทศมาใช้ ในการอำนวยบริการประชาชนอย่างสะดวก รวดเร็วมากขึ้น แต่ในส่วนลึก ของบุคลากรภาครัฐคือ จิตสำนึกของความเป็นบุคลากรของรัฐเป็นสิ่งที่ ต้องได้รับความสำคัญส่งเสริมให้เกิดขึ้นอย่างจริงจังและต่อเนื่องด้วยการ สร้างแรงจูงใจ แรงกระตุ้นโดยมีค่าตอบแทนที่เหมาะสม และการมีกลไกการกำกับทั้งภายในและภายนอกระบบบริหารภาครัฐที่ทำให้ระบบคุณธรรม เป็นระบบหลักที่แท้จริงของระบบบริหารภาครัฐมากกว่าระบบอุปถัมภ์ </a:t>
            </a:r>
          </a:p>
          <a:p>
            <a:pPr>
              <a:buNone/>
            </a:pPr>
            <a:r>
              <a:rPr lang="th-TH" dirty="0" smtClean="0"/>
              <a:t>		สิ่งที่สำคัญที่สุดคือ การที่คนในสังคมไทยต้องหันมาให้ความสนใจต่อ การปฏิรูประบบบริหารภาครัฐโดยการเรียกร้องให้ระบบบริหารภาครัฐต้อง ตอบสนองปัญหาและความต้องการของประชาชนอย่างจริงจัง และมีการ กำกับตรวจสอบการดำเนินงานของภาครัฐอย่างใกล้ชิดผ่านช่องทางต่างๆ เช่น สื่อมวลชน เทคโนโลยีสารสนเทศ สื่อสังคมออนไลน์ เป็นต้น การเปิด เผยข้อมูลข่าวสารการดำเนินงานของภาครัฐต่อสาธารณะย่อมเป็นการ กระตุ้นให้บุคลากรในภาครัฐต้องปรับเปลี่ยนตนเองให้สอดคล้องกับสภาพการณ์ที่เปลี่ยนแปลงไปในทิศทางที่ระบบบริหารภาครัฐยึดประชาชนเป็น ศูนย์กลางอย่างแท้จริง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4644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		การสร้าง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บาลให้เกิดขึ้นในระบบบริหารภาครัฐจะไม่ประสบ ความสำเร็จหากเป็นการดำเนินการเพียงลำพังจากภาครัฐเท่านั้น ดังนั้น ภาคส่วนอื่นที่เกี่ยวข้อง ได้แก่ ภาคประชาชน ภาคธุรกิจเอกชน ภาคองค์กร เอกชน ภาคสื่อมวลชนต้องร่วมมือกันในการปฏิรูประบบบริหารภาครัฐใน ทุกมิติโดยเฉพาะการทำให้บุคลากรของรัฐยึดประโยชน์สุขของประชาชน เป็นเป้าหมายหลักในการปฏิบัติหน้าที่อย่างแท้จริง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07704" y="908720"/>
            <a:ext cx="5112568" cy="387444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dirty="0" smtClean="0"/>
              <a:t>ส่วนที่ 4 </a:t>
            </a:r>
            <a:br>
              <a:rPr lang="th-TH" dirty="0" smtClean="0"/>
            </a:br>
            <a:r>
              <a:rPr lang="th-TH" dirty="0" smtClean="0"/>
              <a:t>กรณีศึกษาการนำ</a:t>
            </a:r>
            <a:br>
              <a:rPr lang="th-TH" dirty="0" smtClean="0"/>
            </a:br>
            <a:r>
              <a:rPr lang="th-TH" dirty="0" smtClean="0"/>
              <a:t>หลัก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บาลมาใช้ในการบริหารภาครัฐไทย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กรณีศึกษาการนำหลัก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</a:t>
            </a:r>
            <a:br>
              <a:rPr lang="th-TH" dirty="0" smtClean="0"/>
            </a:br>
            <a:r>
              <a:rPr lang="th-TH" dirty="0" smtClean="0"/>
              <a:t>มาใช้ในการบริหารภาครัฐไทย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b="1" dirty="0" smtClean="0"/>
              <a:t>		หลักประสิทธิภาพและหลักการตอบสนองสำนักงานบริการ ขวัญใจประชาชน (</a:t>
            </a:r>
            <a:r>
              <a:rPr lang="en-US" b="1" dirty="0" smtClean="0"/>
              <a:t>Service Excellence Tax Office)</a:t>
            </a:r>
            <a:r>
              <a:rPr lang="th-TH" b="1" dirty="0" smtClean="0"/>
              <a:t> สรรพกรภาค 7 กรมสรรพกร</a:t>
            </a:r>
          </a:p>
          <a:p>
            <a:pPr>
              <a:buNone/>
            </a:pPr>
            <a:r>
              <a:rPr lang="th-TH" dirty="0" smtClean="0"/>
              <a:t>		สำนักงานสรรพกรภาคเหนือตอนล่างได้รับรางวัลชนะเลิศ (1</a:t>
            </a:r>
            <a:r>
              <a:rPr lang="en-US" dirty="0" err="1" smtClean="0"/>
              <a:t>st</a:t>
            </a:r>
            <a:r>
              <a:rPr lang="en-US" dirty="0" smtClean="0"/>
              <a:t> Place Winner) </a:t>
            </a:r>
            <a:r>
              <a:rPr lang="th-TH" dirty="0" smtClean="0"/>
              <a:t>สาขาการส่งเสริมการบริหารจัดการองค์ความรู้ภาครัฐ (</a:t>
            </a:r>
            <a:r>
              <a:rPr lang="en-US" dirty="0" smtClean="0"/>
              <a:t>Advancing Knowledge Management in Government) </a:t>
            </a:r>
            <a:r>
              <a:rPr lang="th-TH" dirty="0" smtClean="0"/>
              <a:t>จาก สหประชาชาติโดยเป็น 1 ใน 8 หน่วยงานทั่วโลก ที่ได้รับรางวัลนี้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ข้อมูลทั่วไป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h-TH" dirty="0" smtClean="0"/>
              <a:t>		สำนักงานสรรพกรภาค 7 เป็นหน่วยงานที่ทำหน้าที่ในการบริหารจัดเก็บภาษีอากรในพื้นที่ความรับผิดชอบ 8 จังหวัดได้แก่ จังหวัดเพชรบูรณ์ พิษณุโลก ตาก อุตรดิตถ์ พิจิตร นครสวรรค์ และกำแพงเพชร โดยให้บริการประชาชน ปีละประมาณ 428,000 คน  </a:t>
            </a:r>
          </a:p>
          <a:p>
            <a:pPr>
              <a:buNone/>
            </a:pPr>
            <a:r>
              <a:rPr lang="th-TH" dirty="0" smtClean="0"/>
              <a:t>		จากการที่มีสำนักงานสรรพกรกระจายอยู่หลายพื้นที่ทำให้การ ปฏิบัติงานของเจ้าหน้าที่ขาดการบูร</a:t>
            </a:r>
            <a:r>
              <a:rPr lang="th-TH" dirty="0" err="1" smtClean="0"/>
              <a:t>ณา</a:t>
            </a:r>
            <a:r>
              <a:rPr lang="th-TH" dirty="0" smtClean="0"/>
              <a:t>การกัน แม้ว่าบุคลากรของ สำนักงานสรรพกรส่วนใหญ่มีความรู้ ความสามารถและประสบการณ์มาก ก็ตาม แต่ยังไม่สามารถนำความรู้ ความสามารถ ประสบการณ์มาปรับใช้ใน การบริการประชาชนได้เต็มสมรรถภาพของแต่ละคน  </a:t>
            </a:r>
          </a:p>
          <a:p>
            <a:pPr>
              <a:buNone/>
            </a:pPr>
            <a:r>
              <a:rPr lang="th-TH" dirty="0" smtClean="0"/>
              <a:t>		ในขณะเดียวกัน ประชาชนที่มารับบริการจากสำนักงานสรรพกรทาง ด้านการชำระภาษี การให้คำแนะนำปรึกษาเกี่ยวกับภาษีอากร และบริการ อื่นๆ มองว่า สำนักงานสรรพกรมีภาพลักษณ์ที่น่ากลัวสำหรับประชาชน ผู้มาติดต่อว่ามีแต่เสียอย่างเดียวเมื่อมาติดต่อกับสำนักงานสรรพกร และ ต้องเสียเวลารอนาน การให้บริการไม่เป็นมาตรฐานเดียวกัน ทำให้เกิด ปัญหาการร้องเรียนด้านพฤติกรรมของเจ้าหน้าที่อยู่เสมอ 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/>
              <a:t>		สำนักงานสรรพกรภาค 7 จึงริเริ่มโครงการสำนักงานบริการขวัญใจ ประชาชนขึ้น เพื่อสร้างภาพลักษณ์ใหม่ลบล้างภาพลักษณ์เดิมที่ไม่ดี โดย การสำรวจผู้มาใช้บริการนำมาปรับปรุงมาตรฐานการให้บริการพร้อมกับ พัฒนาศักยภาพของบุคลากรในด้านการให้บริการอย่างต่อเนื่องตั้งแต่ปี 2551 จนถึงปี 2553   </a:t>
            </a:r>
          </a:p>
          <a:p>
            <a:pPr>
              <a:buNone/>
            </a:pPr>
            <a:r>
              <a:rPr lang="th-TH" dirty="0" smtClean="0"/>
              <a:t>		โครงการสำนักงานบริการขวัญใจประชาชนเน้นการปรับภาพลักษณ์ ใหม่ใน 3 ด้านคือ ปรับสถานที่ให้ทันสมัย (</a:t>
            </a:r>
            <a:r>
              <a:rPr lang="en-US" dirty="0" smtClean="0"/>
              <a:t>Modernize Organization) </a:t>
            </a:r>
            <a:r>
              <a:rPr lang="th-TH" dirty="0" smtClean="0"/>
              <a:t>ปรับ การใช้เทคโนโลยีให้เต็มรูปแบบ (</a:t>
            </a:r>
            <a:r>
              <a:rPr lang="en-US" dirty="0" smtClean="0"/>
              <a:t>Optimize use of IT) </a:t>
            </a:r>
            <a:r>
              <a:rPr lang="th-TH" dirty="0" smtClean="0"/>
              <a:t>และปรับคนของ องค์กรให้พร้อมให้บริการเต็มศักยภาพทั้งกาย วาจา ใจ โดยมุ่งเน้นผู้รับ บริการเป็นศูนย์กลางการให้บริการเพื่อให้เกิดบริการที่เป็นเลิศ ดังนี้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องค์ประกอบของ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3409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		หลังจากธนาคารโลกได้เผยแพร่รายงานเรื่อง </a:t>
            </a:r>
            <a:r>
              <a:rPr lang="en-US" dirty="0" smtClean="0"/>
              <a:t>Sub-Sahara From Crisis to Sustainable Growth </a:t>
            </a:r>
            <a:r>
              <a:rPr lang="th-TH" dirty="0" smtClean="0"/>
              <a:t>ออกไป ทำให้แนวคิด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  (</a:t>
            </a:r>
            <a:r>
              <a:rPr lang="en-US" dirty="0" smtClean="0"/>
              <a:t>good governance) </a:t>
            </a:r>
            <a:r>
              <a:rPr lang="th-TH" dirty="0" smtClean="0"/>
              <a:t>ได้รับความสนใจและมีการจัดทำองค์ประกอบของ 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บาลขึ้นในหลายองค์การเช่น </a:t>
            </a:r>
            <a:r>
              <a:rPr lang="en-US" dirty="0" smtClean="0"/>
              <a:t>UNDP </a:t>
            </a:r>
            <a:r>
              <a:rPr lang="th-TH" dirty="0" smtClean="0"/>
              <a:t>ซึ่งเป็นหน่วยงานให้การสนับสนุนการพัฒนาในประเทศต่างๆ ได้วางองค์ประกอบ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บาลดังนี้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0014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th-TH" dirty="0" smtClean="0"/>
              <a:t>	1.พัฒนาเจ้าหน้าที่ทุกกระบวนการสู่ความเป็นมืออาชีพโดย การจัดการความรู้อย่างเป็นระบบ มีการสำรวจ รวบรวมความรู้ที่ มีส่วนสัมพันธ์กับผู้รับบริการ ผู้มีส่วนได้เสีย มีการค้นหาความรู้ ทั้งที่เป็น </a:t>
            </a:r>
            <a:r>
              <a:rPr lang="en-US" dirty="0" smtClean="0"/>
              <a:t>Explicit Knowledge </a:t>
            </a:r>
            <a:r>
              <a:rPr lang="th-TH" dirty="0" smtClean="0"/>
              <a:t>และ </a:t>
            </a:r>
            <a:r>
              <a:rPr lang="en-US" dirty="0" smtClean="0"/>
              <a:t>Tacit Knowledge </a:t>
            </a:r>
            <a:r>
              <a:rPr lang="th-TH" dirty="0" smtClean="0"/>
              <a:t>การจัดตั้ง ชุมชนนักปฏิบัติเพื่อสร้างองค์ความรู้และนำข้อมูลองค์ความรู้ ต่างๆ มาถ่ายทอดแลกเปลี่ยนเรียนรู้ร่วมกันด้วยการจัดกิจกรรม ฝึกอบรม ประชุมสัมมนาเชิงปฏิบัติการ </a:t>
            </a:r>
          </a:p>
          <a:p>
            <a:pPr>
              <a:buNone/>
            </a:pPr>
            <a:r>
              <a:rPr lang="th-TH" dirty="0" smtClean="0"/>
              <a:t>	2.สร้างการมีส่วนร่วมและความเข้าใจตรงกันของเจ้าหน้าที่ ทั่วองค์การ เพื่อร่วมกำหนดทิศทาง เสนอความคิดการสร้าง  </a:t>
            </a:r>
            <a:r>
              <a:rPr lang="en-US" dirty="0" smtClean="0"/>
              <a:t>Brand Personality </a:t>
            </a:r>
            <a:r>
              <a:rPr lang="th-TH" dirty="0" smtClean="0"/>
              <a:t>และเป็นแรงขับเคลื่อนแผนงาน ตลอดจน รักษามาตรฐานการให้บริการอย่างต่อเนื่องให้เป็นวัฒนธรรมการ บริการขององค์การ 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8574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th-TH" dirty="0" smtClean="0"/>
              <a:t>	3.สร้างและพัฒนาทีมงานคุณภาพ  พัฒนากระบวนงานให้ เหมาะสมกับปัญหา และบริบทที่เป็นลักษณะเฉพาะของ สำนักงานสรรพกรพื้นที่ในสังกัดสำนักงานสรรพกรภาค 7  </a:t>
            </a:r>
          </a:p>
          <a:p>
            <a:pPr>
              <a:buNone/>
            </a:pPr>
            <a:r>
              <a:rPr lang="th-TH" dirty="0" smtClean="0"/>
              <a:t>	4.สร้างการมีส่วนร่วมกับประชาชน โดยการสร้างเครือข่าย จัด กิจกรรมสร้างความสัมพันธ์ รับฟังความคิดเห็น และข้อเสนอ แนะ ปรับปรุงสถานที่ สิ่งอำนวยความสะดวกต่างๆ ให้เป็น มาตรฐาน จัดทำคู่มือสำหรับบริการประชาชน </a:t>
            </a:r>
          </a:p>
          <a:p>
            <a:pPr>
              <a:buNone/>
            </a:pPr>
            <a:r>
              <a:rPr lang="th-TH" dirty="0" smtClean="0"/>
              <a:t>	5.นำเทคโนโลยีมาปรับใช้ในการให้บริการจัดทำคู่มือมาตรฐาน การให้บริการอิเล็กทรอนิกส์ จัดทำเข็มทิศภาษีช่วยในการ คำนวณภาษี และให้บริการด้วยระบบคิวอัตโนมัติ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กลยุทธ์ที่ใช้ในการดำเนินโครงการสำนักงานขวัญใจประชาชน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dirty="0" smtClean="0"/>
              <a:t>	1.</a:t>
            </a:r>
            <a:r>
              <a:rPr lang="th-TH" dirty="0" err="1" smtClean="0"/>
              <a:t>บูรณา</a:t>
            </a:r>
            <a:r>
              <a:rPr lang="th-TH" dirty="0" smtClean="0"/>
              <a:t>การองค์ความรู้อย่างเป็นระบบและต่อเนื่องโดยนำ แนวคิดการปรับการทำงานของข้าราชการและการยกระดับการ พัฒนาคุณภาพการบริหารจัดการภาครัฐ (</a:t>
            </a:r>
            <a:r>
              <a:rPr lang="en-US" dirty="0" smtClean="0"/>
              <a:t>PMQA) </a:t>
            </a:r>
            <a:r>
              <a:rPr lang="th-TH" dirty="0" smtClean="0"/>
              <a:t>มาเป็น แนวทางในการดำเนินงานในทุกกระบวนงาน จัดตั้งชุมชน  นักปฏิบัติ </a:t>
            </a:r>
          </a:p>
          <a:p>
            <a:pPr>
              <a:buNone/>
            </a:pPr>
            <a:r>
              <a:rPr lang="th-TH" dirty="0" smtClean="0"/>
              <a:t>	2.ใช้หลักการบริหารความสัมพันธ์กับลูกค้า เพื่อแลกเปลี่ยน เรียนรู้ร่วมกัน </a:t>
            </a:r>
          </a:p>
          <a:p>
            <a:pPr>
              <a:buNone/>
            </a:pPr>
            <a:r>
              <a:rPr lang="th-TH" dirty="0" smtClean="0"/>
              <a:t>	3.ใช้หลักการมีส่วนร่วมของบุคลากรในหน่วยงาน โดยจัด กิจกรรมให้บุคลากรมีส่วนร่วม  </a:t>
            </a:r>
          </a:p>
          <a:p>
            <a:pPr>
              <a:buNone/>
            </a:pPr>
            <a:r>
              <a:rPr lang="th-TH" dirty="0" smtClean="0"/>
              <a:t>	4.ใช้เทคโนโลยีช่วยให้การอำนวยความสะดวกแก่ผู้รับบริการ ได้แก่ บัตรคิวการรับบริการตามลำดับก่อนหลัง เข็มทิศภาษีช่วย ในการคำนวณภาษีอย่างง่าย การสื่อสารและประชาสัมพันธ์ทาง ระบบเครือข่ายอินเทอร์เน็ต การจัดทำคู่มือประชาชน 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ขั้นตอนการดำเนินงาน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dirty="0" smtClean="0"/>
              <a:t>	ในการดำเนินโครงการสำนักงานขวัญใจประชาชน มีขั้นตอน การดำเนินงาน ดังนี้ </a:t>
            </a:r>
          </a:p>
          <a:p>
            <a:pPr>
              <a:buNone/>
            </a:pPr>
            <a:r>
              <a:rPr lang="th-TH" dirty="0" smtClean="0"/>
              <a:t>	</a:t>
            </a:r>
            <a:r>
              <a:rPr lang="th-TH" b="1" dirty="0" smtClean="0"/>
              <a:t>ปีงบประมาณ 2552 </a:t>
            </a:r>
            <a:r>
              <a:rPr lang="th-TH" dirty="0" smtClean="0"/>
              <a:t>กำหนดให้เป็น </a:t>
            </a:r>
            <a:r>
              <a:rPr lang="en-US" dirty="0" smtClean="0"/>
              <a:t>Year of Awareness </a:t>
            </a:r>
            <a:r>
              <a:rPr lang="th-TH" dirty="0" smtClean="0"/>
              <a:t>โดย การพัฒนาคุณภาพบุคลากรตามแนวทางการยกระดับ </a:t>
            </a:r>
            <a:r>
              <a:rPr lang="en-US" dirty="0" smtClean="0"/>
              <a:t>PMQA </a:t>
            </a:r>
            <a:r>
              <a:rPr lang="th-TH" dirty="0" smtClean="0"/>
              <a:t>ปรับปรุง กระบวนการทำงานตามหน้าที่และความรู้ความชำนาญ มีอยู่ในทุกกระบวนงาน </a:t>
            </a:r>
          </a:p>
          <a:p>
            <a:pPr>
              <a:buNone/>
            </a:pPr>
            <a:r>
              <a:rPr lang="th-TH" dirty="0" smtClean="0"/>
              <a:t>	</a:t>
            </a:r>
            <a:r>
              <a:rPr lang="th-TH" b="1" dirty="0" smtClean="0"/>
              <a:t>ปีงบประมาณ 2553 </a:t>
            </a:r>
            <a:r>
              <a:rPr lang="th-TH" dirty="0" smtClean="0"/>
              <a:t>กำหนดให้เป็น </a:t>
            </a:r>
            <a:r>
              <a:rPr lang="en-US" dirty="0" smtClean="0"/>
              <a:t>Year of Action </a:t>
            </a:r>
            <a:r>
              <a:rPr lang="th-TH" dirty="0" smtClean="0"/>
              <a:t>โดยเตรียม ความพร้อมและนำมาตรฐานบริการสู่การปฏิบัติ ประกอบด้วย </a:t>
            </a:r>
          </a:p>
          <a:p>
            <a:pPr>
              <a:buNone/>
            </a:pPr>
            <a:r>
              <a:rPr lang="th-TH" dirty="0" smtClean="0"/>
              <a:t>		1.  กระบวนการเตรียมความพร้อม ได้แก่ กระบวนการ “ใจพร้อม”  กระบวนการ “ทีมพร้อม” กระบวนการ “ตัวพร้อม”   </a:t>
            </a:r>
          </a:p>
          <a:p>
            <a:pPr>
              <a:buNone/>
            </a:pPr>
            <a:r>
              <a:rPr lang="th-TH" dirty="0" smtClean="0"/>
              <a:t>		2.  กระบวนการนำมาตรฐานบริการสู่การปฏิบัติ   </a:t>
            </a:r>
          </a:p>
          <a:p>
            <a:pPr>
              <a:buNone/>
            </a:pPr>
            <a:r>
              <a:rPr lang="th-TH" dirty="0" smtClean="0"/>
              <a:t>		3.  กระบวนการพัฒนาอย่างต่อเนื่อง </a:t>
            </a:r>
          </a:p>
          <a:p>
            <a:pPr>
              <a:buNone/>
            </a:pPr>
            <a:r>
              <a:rPr lang="th-TH" dirty="0" smtClean="0"/>
              <a:t>	</a:t>
            </a:r>
            <a:r>
              <a:rPr lang="th-TH" b="1" dirty="0" smtClean="0"/>
              <a:t>ปีงบประมาณ2554 </a:t>
            </a:r>
            <a:r>
              <a:rPr lang="th-TH" dirty="0" smtClean="0"/>
              <a:t>กำหนดให้เป็น </a:t>
            </a:r>
            <a:r>
              <a:rPr lang="en-US" dirty="0" smtClean="0"/>
              <a:t>Year of Custom Satisfaction </a:t>
            </a:r>
            <a:r>
              <a:rPr lang="th-TH" dirty="0" smtClean="0"/>
              <a:t>กระบวนการปลูกฝังวัฒนธรรมให้บริการและพัฒนาสู่ความยั่งยืน </a:t>
            </a:r>
          </a:p>
          <a:p>
            <a:pPr>
              <a:buNone/>
            </a:pPr>
            <a:r>
              <a:rPr lang="th-TH" dirty="0" smtClean="0"/>
              <a:t>	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h-TH" b="1" dirty="0" smtClean="0"/>
              <a:t>	ปีงบประมาณ 2555 </a:t>
            </a:r>
            <a:r>
              <a:rPr lang="th-TH" dirty="0" smtClean="0"/>
              <a:t>กำหนดให้เป็น </a:t>
            </a:r>
            <a:r>
              <a:rPr lang="en-US" dirty="0" smtClean="0"/>
              <a:t>Year of Service Excellence </a:t>
            </a:r>
            <a:r>
              <a:rPr lang="th-TH" dirty="0" smtClean="0"/>
              <a:t>พัฒนาและรักษามาตรฐานบริการอย่างต่อเนื่องจนกระทั่งเป็นวัฒนธรรมการ ให้บริการ และจัดการบริหารคุณภาพโดยรวมเพื่อมุ่งสู่การเป็นที่ปรึกษา มืออาชีพ ให้บริการโดยมีประชาชนเป็นศูนย์กลาง ปรับเปลี่ยนภาพลักษณ์ กรมสรรพกรให้ทันการเปลี่ยนแปลงและปรับกระบวนการทำงานให้เป็น รูปแบบหุ้นส่วนอย่างแท้จริง </a:t>
            </a:r>
          </a:p>
          <a:p>
            <a:pPr>
              <a:buNone/>
            </a:pPr>
            <a:r>
              <a:rPr lang="th-TH" b="1" dirty="0" smtClean="0"/>
              <a:t>สรุป </a:t>
            </a:r>
          </a:p>
          <a:p>
            <a:pPr>
              <a:buNone/>
            </a:pPr>
            <a:r>
              <a:rPr lang="th-TH" dirty="0" smtClean="0"/>
              <a:t>	การดำเนินงานของสำนักงานสรรพกรภาค 7 ส่งผลให้สามารถ ยกระดับความพึงพอใจในการใช้บริการ และสามารถสร้างภาพลักษณ์งาน บริการที่ดีอย่างเป็นรูปธรรม ก่อให้เกิดประสิทธิภาพและประสิทธิผลในการ ปฏิบัติงาน  มีความคุ้มค่าและเกิดประโยชน์สูงสุดในการสร้างภาพลักษณ์ ในการให้บริการอย่างรวดเร็ว ทันสมัยของหน่วยงานราชการ และเป็นการปรับเปลี่ยนมุมมองของบุคลากรภาครัฐให้เกิดทัศนคติการทำงานในมิติใหม่ เพื่อเพิ่มคุณค่าของการให้บริการประชาชน และสามารถตอบสนองความ ต้องการของประชาชนผู้ใช้บริการให้สูงขึ้น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หลักการตอบสนอง</a:t>
            </a:r>
            <a:br>
              <a:rPr lang="th-TH" dirty="0" smtClean="0"/>
            </a:br>
            <a:r>
              <a:rPr lang="th-TH" dirty="0" smtClean="0"/>
              <a:t>การพัฒนางานบริการเพื่ออำนวยความสะดวก</a:t>
            </a:r>
            <a:br>
              <a:rPr lang="th-TH" dirty="0" smtClean="0"/>
            </a:br>
            <a:r>
              <a:rPr lang="th-TH" dirty="0" smtClean="0"/>
              <a:t>แก่ประชาชนอย่างต่อเนื่องของกรมขนส่งทางบก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		กรมการขนส่งทางบกเป็นหน่วยงานสังกัดกระทรวงคมนาคม มีบทบาทสำคัญในการให้บริการประชาชนในการรับชำระภาษีรถ จัดทำใบอนุญาตขับรถยนต์และรถจักรยานยนต์ ทั้งนี้กรมการขนส่งทางบก ได้พัฒนางานบริการเพื่ออำนวยความสะดวกแก่ประชาชนอย่างต่อเนื่อง ในงานด้านทะเบียนรถและด้านใบอนุญาตขับรถ โดยมีการปรับปรุงระบบ งานเพื่อลดขั้นตอนการติดต่อราชการ และเพิ่มช่องทางในการเข้าถึงงาน บริการให้มากขึ้น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h-TH" dirty="0" smtClean="0"/>
              <a:t>		ขณะนี้ กรมการขนส่งทางบกได้เปิดช่องทางการชำระภาษีรถประจำ ปีหลายช่องทาง อาทิ </a:t>
            </a:r>
            <a:r>
              <a:rPr lang="th-TH" dirty="0" err="1" smtClean="0"/>
              <a:t>ช็</a:t>
            </a:r>
            <a:r>
              <a:rPr lang="th-TH" dirty="0" smtClean="0"/>
              <a:t>อปให้พอแล้วต่อภาษี (</a:t>
            </a:r>
            <a:r>
              <a:rPr lang="en-US" dirty="0" smtClean="0"/>
              <a:t>Shop Thru for tax) </a:t>
            </a:r>
            <a:r>
              <a:rPr lang="th-TH" dirty="0" smtClean="0"/>
              <a:t>ซึ่งเปิด บริการให้ทุกวันเสาร์-อาทิตย์ที่ห้างสรรพสินค้า</a:t>
            </a:r>
            <a:r>
              <a:rPr lang="th-TH" dirty="0" err="1" smtClean="0"/>
              <a:t>บิ๊ก</a:t>
            </a:r>
            <a:r>
              <a:rPr lang="th-TH" dirty="0" smtClean="0"/>
              <a:t> ซี ทั้ง 13 สาขาและที่ ศูนย์บริการร่วมคมนาคมซึ่งเปิดให้บริการวันจันทร์-ศุกร์  รวมถึงการให้ บริการล้อเลื่อนต่อภาษี (</a:t>
            </a:r>
            <a:r>
              <a:rPr lang="en-US" dirty="0" smtClean="0"/>
              <a:t>Drive Thru for tax) </a:t>
            </a:r>
            <a:r>
              <a:rPr lang="th-TH" dirty="0" smtClean="0"/>
              <a:t>ด้วยการขับรถผ่าน ช่องทางด่วนที่เปิดให้บริการเพื่อรับชำระภาษีรถโดยต้องลงจากรถ ใช้เวลา ดำเนินการเพียง 1 – 2 นาทีเท่านั้น  นอกจากนี้ยังมีการชำระภาษีด้วยการ จัดรถบริการเคลื่อนที่ (</a:t>
            </a:r>
            <a:r>
              <a:rPr lang="en-US" dirty="0" smtClean="0"/>
              <a:t>Mobile for Tax) </a:t>
            </a:r>
            <a:r>
              <a:rPr lang="th-TH" dirty="0" smtClean="0"/>
              <a:t>ออกรับชำระให้แก่ประชาชนที่อยู่ ห่างไกล อีกทั้งยังมีการรับชำระผ่านทางระบบอินเทอร์เน็ตที่ </a:t>
            </a:r>
            <a:r>
              <a:rPr lang="en-US" dirty="0" smtClean="0"/>
              <a:t>www.dlteserv.in.th   </a:t>
            </a:r>
            <a:endParaRPr lang="th-TH" dirty="0" smtClean="0"/>
          </a:p>
          <a:p>
            <a:pPr>
              <a:buNone/>
            </a:pPr>
            <a:r>
              <a:rPr lang="th-TH" dirty="0" smtClean="0"/>
              <a:t>		สำหรับด้านใบอนุญาตขับรถ ได้เปิดโอกาสให้บริการขอรับใบอนุญาตขับรถรูปแบบใหม่ที่มีความสวยงาม คงทน และมีระบบป้องกัน การปลอมแปลงและเป็นรูปแบบที่เป็นมาตรฐานสากลสามารถนำไปใช้ใน กลุ่มประเทศอาเซียนได้ นอกจากนี้ยังการจัดรถเคลื่อนที่ </a:t>
            </a:r>
            <a:r>
              <a:rPr lang="en-US" dirty="0" smtClean="0"/>
              <a:t>E-exam </a:t>
            </a:r>
            <a:r>
              <a:rPr lang="th-TH" dirty="0" smtClean="0"/>
              <a:t>กระจายออกให้บริการทำใบอนุญาตขับรถยนต์และรถจักรยานยนต์แก่ประชาชนที่อาศัยตามแหล่งชุมชนในพื้นที่ห่างไกลอีกด้วย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/>
              <a:t>		เห็นได้ว่า กรมการขนส่งทางบกได้เปิดช่องทางการให้บริการแก่ ประชาชนที่หลากหลายมากโดยมุ่งอำนวยความสะดวกให้กับผู้ใช้บริการทั้ง ในเมืองและชนบทที่ห่างไกล จากสถิติของกรมการขนส่งทางบกชี้ให้เห็นว่า ตัวเลขของประชาชนที่ใช้บริการผ่านทางช่องทาง</a:t>
            </a:r>
            <a:r>
              <a:rPr lang="th-TH" dirty="0" err="1" smtClean="0"/>
              <a:t>ห้างบิ๊ก</a:t>
            </a:r>
            <a:r>
              <a:rPr lang="th-TH" dirty="0" smtClean="0"/>
              <a:t>ซีมีเพิ่มมากขึ้น ทำให้สามารถเก็บภาษีรถได้เพิ่มมากขึ้นด้วยซึ่งเท่ากับว่าประชาชนได้ ประโยชน์และรัฐก็ได้ประโยชน์ด้วยเช่นกันหรือ </a:t>
            </a:r>
            <a:r>
              <a:rPr lang="en-US" dirty="0" smtClean="0"/>
              <a:t>win – win </a:t>
            </a:r>
            <a:r>
              <a:rPr lang="th-TH" dirty="0" smtClean="0"/>
              <a:t>นั่นเอง </a:t>
            </a:r>
          </a:p>
          <a:p>
            <a:pPr>
              <a:buNone/>
            </a:pPr>
            <a:r>
              <a:rPr lang="th-TH" b="1" dirty="0" smtClean="0"/>
              <a:t>สรุป</a:t>
            </a:r>
          </a:p>
          <a:p>
            <a:pPr>
              <a:buNone/>
            </a:pPr>
            <a:r>
              <a:rPr lang="th-TH" dirty="0" smtClean="0"/>
              <a:t>		กรมการขนส่งทางบกได้ดำเนินการตามหลัก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บาลของ การบริหารกิจการบ้านเมืองที่ดี ส่งผลให้สามารถให้บริการประชาชนที่มา ติดต่อราชการกับกรมการขนส่งทางบกได้อย่างหลากหลายช่องทางและได้ รับความสะดวก รวดเร็ว ตอบสนองความต้องการและวิถีชีวิตของประชาชน โดยไม่จำกัดว่า ต้องอยู่ภายในเวลาราชการเท่านั้น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หลักการมีส่วนร่วม/การพยายามหาฉันทามติ</a:t>
            </a:r>
            <a:r>
              <a:rPr lang="en-US" dirty="0" smtClean="0"/>
              <a:t>: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โครงการส่งน้ำและบำรุงรักษากระเสียว</a:t>
            </a:r>
            <a:br>
              <a:rPr lang="th-TH" dirty="0" smtClean="0"/>
            </a:br>
            <a:r>
              <a:rPr lang="th-TH" dirty="0" smtClean="0"/>
              <a:t>จังหวัดสุพรรณบุรีกรมชลประทาน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dirty="0" smtClean="0"/>
              <a:t>		โครงการส่งน้ำและบำรุงรักษากระเสียว จังหวัดสุพรรณบุรี กรมชลประทานได้รับรางวัล </a:t>
            </a:r>
            <a:r>
              <a:rPr lang="en-US" dirty="0" smtClean="0"/>
              <a:t>United Nations Public Service Awards </a:t>
            </a:r>
            <a:r>
              <a:rPr lang="th-TH" dirty="0" smtClean="0"/>
              <a:t>ระดับรองชนะเลิศ กลุ่มประเทศ</a:t>
            </a:r>
            <a:r>
              <a:rPr lang="th-TH" dirty="0" err="1" smtClean="0"/>
              <a:t>เอเซีย</a:t>
            </a:r>
            <a:r>
              <a:rPr lang="th-TH" dirty="0" smtClean="0"/>
              <a:t>และแปซิฟิก สาขา </a:t>
            </a:r>
            <a:r>
              <a:rPr lang="en-US" dirty="0" smtClean="0"/>
              <a:t>Fostering Participation in Policy Making Decisions through Innovations Mechanisms </a:t>
            </a:r>
            <a:r>
              <a:rPr lang="th-TH" dirty="0" smtClean="0"/>
              <a:t>ประจำปี 2554 แห่งสหประชาชาติ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ข้อมูลทั่วไป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dirty="0" smtClean="0"/>
              <a:t>		โครงการส่งน้ำและบำรุงรักษากระเสียว ตั้งอยู่ทางทิศตะวันตก เฉียงเหนือของจังหวัดสุพรรณบุรี  ลำห้วยกระเสียวมีต้นน้ำเกิดจากภูเขาใน เขตอำเภอบ้านไร่ จังหวัดอุทัยธานี ไหล่ลงสู่อำเภอด่านช้าง จังหวัด สุพรรณบุรี ในช่วงฤดูฝนน้ำมีปริมาณมากและไหลท่วมพื้นที่เพาะปลูกเป็น ประจำเกือบทุกปีก่อให้เกิดความเสียหาย และในระยะฝนทิ้งช่วงก็ไม่มีน้ำ เพียงพอในการเพาะปลูก  </a:t>
            </a:r>
          </a:p>
          <a:p>
            <a:pPr>
              <a:buNone/>
            </a:pPr>
            <a:r>
              <a:rPr lang="th-TH" dirty="0" smtClean="0"/>
              <a:t>		กรมชลประทานจึงจัดทำโครงการสร้างแหล่งเก็บน้ำ และโครงการส่ง น้ำและบำรุงรักษากระเสียว มีแหล่งน้ำคือ อ่างเก็บน้ำกระเสียว ความจุ 240 ล้านลูกบาศก์เมตร พื้นที่รับผิดชอบ 164,852 ไร่ เริ่มโครงการปี 2509 และเสร็จสิ้นในปี 2524 โครงการนี้อยู่ในความรับผิดชอบของ สำนักงานชลประทานที่ 12 กรมชลประทาน </a:t>
            </a:r>
          </a:p>
          <a:p>
            <a:pPr>
              <a:buNone/>
            </a:pPr>
            <a:r>
              <a:rPr lang="th-TH" dirty="0" smtClean="0"/>
              <a:t>		 หลังจากการก่อสร้างได้เสร็จสิ้นลง ได้เกิดปัญหาการใช้น้ำทางการ เกษตรเนื่องจากปัญหาความขัดแย้งในพื้นที่โครงการฯ ที่เกิดจากการขาด จิตสำนึกของชาวบ้านในการเป็นเจ้าของระบบชลประทาน ความไม่เข้าใจใน การบริหารจัดการส่งน้ำ การไม่ให้ความร่วมมือในการบำรุงรักษา ปัญหา การแย่งน้ำ ความไม่เข้าใจระหว่างภาครัฐและเกษตรกร การชุมนุมประท้วง ของเกษตรกรผู้ใช้น้ำ และความขัดแย้งระหว่างเกษตรกรด้วยกันเอง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259632" y="332656"/>
          <a:ext cx="66247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th-TH" dirty="0" smtClean="0"/>
              <a:t>		จากปัญหาความขัดแย้งดังกล่าวข้างต้น โครงการส่งน้ำและบำรุง รักษากระเสียวได้นำการบริหารจัดการชลประทานโดยเกษตรกรมีส่วนร่วม มาใช้ โดยมีกลไกการมีส่วนร่วม 3 ระดับประกอบด้วย  </a:t>
            </a:r>
          </a:p>
          <a:p>
            <a:pPr>
              <a:buNone/>
            </a:pPr>
            <a:r>
              <a:rPr lang="th-TH" dirty="0" smtClean="0"/>
              <a:t>		ระดับที่ 1 จัดตั้งคณะกรรมการจัดการชลประทาน (</a:t>
            </a:r>
            <a:r>
              <a:rPr lang="en-US" dirty="0" smtClean="0"/>
              <a:t>Joint Management Committee for Irrigation) </a:t>
            </a:r>
            <a:r>
              <a:rPr lang="th-TH" dirty="0" smtClean="0"/>
              <a:t>จำนวน 1 คณะ มีกรรมการ 51 คน เพื่อให้ภาค ประชาชนเข้ามีส่วนร่วมในการตัดสินใจและแก้ไขปัญหาเรื่องน้ำในอ่างเก็บน้ำคณะกรรมการประกอบด้วย ตัวแทน 4 ภาคส่วนได้แก่ ผู้แทนองค์กรผู้ใช้น้ำ ชลประทาน 29 คน ผู้แทนองค์กรปกครองส่วนท้องถิ่น 11 คน ผู้แทน กรมชลประทาน 4 คน และผู้แทนหน่วยงานราชการ และผู้แทนหน่วยงาน ราชการและเอกชนที่เกี่ยวข้อง 7 คน โดยคณะกรรมการฯ มีหน้าที่ตัดสินใจ เรื่องการจัดสรรแบ่งปันน้ำ กำหนดวันส่งน้ำ และตั้งกติกาการใช้น้ำร่วมกัน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/>
              <a:t>		ระดับที่ 2  จัดตั้งกลุ่มผู้ใช้น้ำชลประทาน ได้แก่ กลุ่มผู้ใช้น้ำ ชลประทานพื้นฐานที่ดูแลการส่งน้ำและบำรุงรักษาในระดับคูส่งน้ำ จำนวน 278 กลุ่มพื้นฐาน และกลุ่มบริหารการใช้น้ำชลประทานที่ดูแลระดับคลอง ส่งน้ำ จำนวน 9 กลุ่มบริหารฯ  </a:t>
            </a:r>
          </a:p>
          <a:p>
            <a:pPr>
              <a:buNone/>
            </a:pPr>
            <a:r>
              <a:rPr lang="th-TH" dirty="0" smtClean="0"/>
              <a:t>		ระดับที่ 3  จัดตั้งอาสาสมัครชลประทาน จำนวน 29 คน โดยเป็น สมาชิกผู้ใช้น้ำที่ได้รับเลือกตั้งให้ทำหน้าที่ประสานงานระหว่างองค์กรผู้ใช้ น้ำกับโครงการชลประทานในการส่งน้ำและบำรุงรักษา  </a:t>
            </a:r>
          </a:p>
          <a:p>
            <a:pPr>
              <a:buNone/>
            </a:pPr>
            <a:r>
              <a:rPr lang="th-TH" dirty="0" smtClean="0"/>
              <a:t>		นอกจากนี้ โครงการฯ ยังให้ความรู้ความเข้าใจแก่ชุมชนโดยการ จัดการประชุมกลุ่มผู้ใช้น้ำชลประทานเป็นประจำ จัดฝึกอบรมและสัมมนา กลุ่มเกษตรกรเพื่อให้มีความเข้าใจในการบริหารจัดการน้ำชลประทาน ประชาสัมพันธ์ถึงสถานการณ์น้ำที่เกิดขึ้นเพื่อร่วมบริการจัดการใช้น้ำ ชลประทาน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โครงการฯ ใช้หลักการมีส่วนร่วมของประชาชนในทุกขั้นตอนการ ดำเนินงานโดยเน้นความสำคัญ 4</a:t>
            </a:r>
            <a:r>
              <a:rPr lang="en-US" dirty="0" smtClean="0"/>
              <a:t>S </a:t>
            </a:r>
            <a:r>
              <a:rPr lang="th-TH" dirty="0" smtClean="0"/>
              <a:t>ดังนี้ </a:t>
            </a:r>
            <a:endParaRPr lang="th-TH" dirty="0"/>
          </a:p>
        </p:txBody>
      </p:sp>
      <p:sp>
        <p:nvSpPr>
          <p:cNvPr id="7" name="ตัวยึดเนื้อหา 6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S1 </a:t>
            </a:r>
          </a:p>
          <a:p>
            <a:pPr>
              <a:buNone/>
            </a:pPr>
            <a:r>
              <a:rPr lang="en-US" dirty="0" smtClean="0"/>
              <a:t>		Starting Early </a:t>
            </a:r>
            <a:r>
              <a:rPr lang="th-TH" dirty="0" smtClean="0"/>
              <a:t>การเริ่มต้นเร็ว การบริหารราชการแบบมีส่วนร่วม ควรให้ประชาชนเข้ามีส่วนร่วมตั้งแต่ต้นทันทีที่ตระหนักถึง ปัญหาความจำเป็นโครงการ หรือในขั้นการหาข้อมูลพื้นฐาน </a:t>
            </a:r>
          </a:p>
          <a:p>
            <a:pPr>
              <a:buNone/>
            </a:pPr>
            <a:r>
              <a:rPr lang="en-US" dirty="0" smtClean="0"/>
              <a:t>S2</a:t>
            </a:r>
          </a:p>
          <a:p>
            <a:pPr>
              <a:buNone/>
            </a:pPr>
            <a:r>
              <a:rPr lang="en-US" dirty="0" smtClean="0"/>
              <a:t>		 Stakeholders </a:t>
            </a:r>
            <a:r>
              <a:rPr lang="th-TH" dirty="0" smtClean="0"/>
              <a:t>การครอบคลุมผู้ที่เกี่ยวข้อง ได้แก่ ผู้ที่ได้รับ </a:t>
            </a:r>
          </a:p>
          <a:p>
            <a:pPr>
              <a:buNone/>
            </a:pPr>
            <a:r>
              <a:rPr lang="th-TH" dirty="0" smtClean="0"/>
              <a:t> ผลกระทบหรือผู้มีส่วนได้เสียทุกฝ่ายไม่ว่าโดยทางตรงหรือ </a:t>
            </a:r>
          </a:p>
          <a:p>
            <a:pPr>
              <a:buNone/>
            </a:pPr>
            <a:r>
              <a:rPr lang="th-TH" dirty="0" smtClean="0"/>
              <a:t> ทางอ้อมและแต่ละกลุ่มอาจมีส่วนร่วมแตกต่างกัน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S3</a:t>
            </a:r>
          </a:p>
          <a:p>
            <a:pPr>
              <a:buNone/>
            </a:pPr>
            <a:r>
              <a:rPr lang="en-US" dirty="0" smtClean="0"/>
              <a:t>		Sincerity </a:t>
            </a:r>
            <a:r>
              <a:rPr lang="th-TH" dirty="0" smtClean="0"/>
              <a:t>ความจริงใจ การมีส่วนร่วมเป็นกระบวนการที่ละเอียด อ่อน และความสัมพันธ์ระหว่างหน่วยงานที่รับผิดชอบในการจัด กระบวนการมีส่วนร่วมกับประชาชนถือว่า เป็นหัวใจในการ บริหารการมีส่วนร่วมให้ประสบความสำเร็จ หน่วยงานรัฐที่เป็น เจ้าของโครงการต้องมีความจริงใจ เปิดเผย ซื่อสัตย์ ปราศจาก อคติ ให้เกียรติซึ่งกันและกัน มีการสื่อสารสองทางตลอดเวลา โดยเฉพาะการให้ข้อมูลที่ถูกต้องและเพียงพอต่อผู้มีส่วนได้เสีย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S4</a:t>
            </a:r>
          </a:p>
          <a:p>
            <a:pPr>
              <a:buNone/>
            </a:pPr>
            <a:r>
              <a:rPr lang="en-US" dirty="0" smtClean="0"/>
              <a:t>		 Suitability </a:t>
            </a:r>
            <a:r>
              <a:rPr lang="th-TH" dirty="0" smtClean="0"/>
              <a:t>วิธีการที่เหมาะสม  การเลือกรูปแบบการมีส่วนร่วม ของประชาชนต้องคำนึงถึงความเหมาะสมในการดำเนินการ โดยพิจารณาจากประเภทและขนาดโครงการ ความหลากหลาย และลักษณะที่แตกต่างของพื้นที่ และกลุ่มผู้มีส่วนได้เสียตลอดจนความแตกต่างด้านวัฒนธรรม สังคมและค่านิยมระดับ ความสนใจของชุมชนในโครงการ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b="1" dirty="0" smtClean="0"/>
              <a:t>สรุปได้ว่า </a:t>
            </a:r>
          </a:p>
          <a:p>
            <a:pPr>
              <a:buNone/>
            </a:pPr>
            <a:r>
              <a:rPr lang="th-TH" dirty="0" smtClean="0"/>
              <a:t>		โครงการส่งน้ำและบำรุงรักษากระเสียว ได้นำเอาหลัก 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บาลของการบริหารกิจการบ้านเมืองที่ดีด้านการมีส่วนร่วมและการ แสวงหาฉันทามติมาใช้อย่างประสบความสำเร็จ โดยปัจจัยสำคัญของความ สำเร็จได้แก่ การให้ประชาชนได้เข้ามีส่วนร่วมตั้งแต่ต้นและมีการให้ข้อมูล โครงการอย่างเปิดเผย จริงใจ และเพียงพอแก่ผู้มีส่วนได้ส่วนเสีย การเข้าร่วมกันดำเนินงานระหว่างเจ้าหน้าที่ของรัฐกับภาคส่วนต่างๆ ในพื้นที่ อย่างเป็นหุ้นส่วนทำให้การดำเนินงานโครงการประสบความสำเร็จ จึงนับ เป็นแบบอย่างที่ดีของหน่วยงานของรัฐในการดำเนินงานในพื้นที่ </a:t>
            </a:r>
            <a:endParaRPr lang="th-TH" dirty="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หลักการตอบสนองหลักเปิดเผย/โปร่งใส:การให้บริการยื่นแบบและชำระภาษีสรรพสามิตผ่านเครือข่ายอินเทอร์เน็ต(</a:t>
            </a:r>
            <a:r>
              <a:rPr lang="en-US" dirty="0" smtClean="0"/>
              <a:t>e-Excise)</a:t>
            </a:r>
            <a:r>
              <a:rPr lang="th-TH" dirty="0" smtClean="0"/>
              <a:t>ศูนย์เทคโนโลยีสารสนเทศกรมสรรพสามิต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th-TH" dirty="0" smtClean="0"/>
              <a:t>		กรมสรรพสามิตมีภารกิจหลักในการจัดเก็บภาษีสินค้าและบริการ ตามที่กฎหมายกำหนดโดยที่ผ่านมา กรมสรรพกรได้ให้ผู้ประกอบการต้อง ไปยื่นเรื่อง ณ สำนักงานสรรพสามิตพื้นที่ และการให้บริการที่ผ่านมาก็เป็น แบบที่ผู้ประกอบการต้องกรอกข้อมูลในแบบฟอร์มต่างๆ และนำส่งพร้อม กับเอกสารประกอบอื่นอีกจำนวนมาก และต้องดำเนินการในเวลาราชการ เท่านั้น ซึ่งก่อให้เกิดความไม่สะดวก สิ้นเปลืองเวลาและค่าใช้จ่าย และกรม สรรพกรต้องจัดเก็บเอกสารไว้เป็นจำนวนมากอีกด้วย</a:t>
            </a:r>
            <a:endParaRPr lang="th-TH"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dirty="0" smtClean="0"/>
              <a:t>		กรมสรรพสามติจึงได้นำเอาเทคโนโลยีสารสนเทศเข้ามาใช้ในการให้ บริการตาม</a:t>
            </a:r>
            <a:r>
              <a:rPr lang="th-TH" dirty="0" err="1" smtClean="0"/>
              <a:t>พันธ</a:t>
            </a:r>
            <a:r>
              <a:rPr lang="th-TH" dirty="0" smtClean="0"/>
              <a:t>กิจของกรมเพื่ออำนวยความสะดวก ความพึงพอใจ และ เพ</a:t>
            </a:r>
            <a:r>
              <a:rPr lang="th-TH" dirty="0" err="1" smtClean="0"/>
              <a:t>มิ่ชอ่งทาง</a:t>
            </a:r>
            <a:r>
              <a:rPr lang="th-TH" dirty="0" smtClean="0"/>
              <a:t>การ</a:t>
            </a:r>
            <a:r>
              <a:rPr lang="th-TH" dirty="0" err="1" smtClean="0"/>
              <a:t>ใหบ้รกิารแกป่ระ</a:t>
            </a:r>
            <a:r>
              <a:rPr lang="th-TH" dirty="0" smtClean="0"/>
              <a:t>ชาชน โดยในระยะแรกกรมสรรพสามติไดน้ำ ระบบเทคโนโลยีเข้ามาใช้ในการรับชำระภาษีผ่านเครือข่ายอินเทอร์เน็ต สำหรับสินค้าบางประเภท อาทิ รถยนต์ รถจักรยานยนต์ เครื่องปรับอากาศ และสถานบริการประเภทอาบน้ำหรืออบตัวและนวดเท่านั้น แต่บริการอื่น นอกจากนี้ยังต้องยื่นผ่านช่องทางการให้บริการเดิมคือ ณ กรมสรรพสามิต หรือสำนักงานสรรพสามิตพื้นที่ทั่วประเทศ  </a:t>
            </a:r>
          </a:p>
          <a:p>
            <a:pPr>
              <a:buNone/>
            </a:pPr>
            <a:r>
              <a:rPr lang="th-TH" dirty="0" smtClean="0"/>
              <a:t>		กรมสรรพสามิตจึงมีแนวคิดการพัฒนาและขยายบริการให้ครอบคลุม สินค้าและบริการที่ต้องจัดเก็บเพื่ออำนวยความสะดวกและตอบสนองความ ต้องการของผู้รับบริการให้สามารถเข้าถึงบริการได้สะดวก รวดเร็ว ไม่เสีย เวลา โดยนำเสนอนวัตกรรมการให้บริการที่เรียกว่า “บริการธุรกรรม อิเล็กทรอนิกส์ผ่านระบบอินเทอร์เน็ต”(</a:t>
            </a:r>
            <a:r>
              <a:rPr lang="en-US" dirty="0" smtClean="0"/>
              <a:t>e-Excise) </a:t>
            </a:r>
            <a:r>
              <a:rPr lang="th-TH" dirty="0" smtClean="0"/>
              <a:t>โดยสามารถให้ บริการได้ทุกวัน ทุกเวลา ไม่เว้นวันหยุดราชการ </a:t>
            </a:r>
            <a:endParaRPr lang="th-TH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766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h-TH" dirty="0" smtClean="0"/>
              <a:t>		บริการธุรกรรมอิเล็กทรอนิกส์ “ผ่านระบบอินเทอร์เน็ต” (</a:t>
            </a:r>
            <a:r>
              <a:rPr lang="en-US" dirty="0" smtClean="0"/>
              <a:t>e-Excise) </a:t>
            </a:r>
            <a:r>
              <a:rPr lang="th-TH" dirty="0" smtClean="0"/>
              <a:t>เป็นการให้บริการแบบออนไลน์ผ่านระบบอินเทอร์เน็ต ประกอบด้วยระบบ งานสำหรับให้ผู้รับบริการทำธุรกรรมต่างๆ เช่น การยื่นแบบแจ้งราคาขาย ณ โรงงานอุตสาหกรรม การยืนแบบชำระภาษี พร้อมทำรายการชำระภาษี ผ่านธนาคาร การยื่นแบบขอยกเว้น คืน และลดหย่อนภาษี และการยื่นแบบ รายการ งบเดือน เป็นต้น ซึ่งระบบจะสนับสนุนให้ผู้รับบริการสามารถ สืบค้นหรือตรวจติดตามสถานการณ์ทำธุรกรรมต่างๆ ผ่านทางเครือข่ายอินเทอร์เน็ตได้ด้วย ทำให้เกิดความโปร่งใสในการดำเนินงานของกรมสรรพสามิต </a:t>
            </a:r>
          </a:p>
          <a:p>
            <a:pPr>
              <a:buNone/>
            </a:pPr>
            <a:r>
              <a:rPr lang="th-TH" b="1" dirty="0" smtClean="0"/>
              <a:t>สรุป</a:t>
            </a:r>
          </a:p>
          <a:p>
            <a:pPr>
              <a:buNone/>
            </a:pPr>
            <a:r>
              <a:rPr lang="th-TH" dirty="0" smtClean="0"/>
              <a:t>		การให้บริการธุรกรรมอิเล็กทรอนิกส์ผ่านระบบอินเทอร์เน็ตของ ศูนย์เทคโนโลยีสารสนเทศ เป็นช่องทางในการให้บริการที่สอดคล้องกับ ความต้องการของผู้ใช้บริการในโลกยุคปัจจุบัน ซึ่งต้องการบริการที่รวดเร็ว สะดวก ประหยัดเวลา และค่าใช้จ่าย มีความโปร่งใส ตรวจสอบได้ ซึ่งมีผล ต่อความพึงพอใจของผู้ใช้บริการที่มีความพึงพอใจสูงถึงร้อยละ 85.6 ในปี 2554 การที่กรมสรรพสามิตมีการปรับตัวให้สอดคล้องกับการเปลี่ยนแปลง ของโลกา</a:t>
            </a:r>
            <a:r>
              <a:rPr lang="th-TH" dirty="0" err="1" smtClean="0"/>
              <a:t>ภิวัตน์</a:t>
            </a:r>
            <a:r>
              <a:rPr lang="th-TH" dirty="0" smtClean="0"/>
              <a:t>นับเป็นตัวอย่างที่ดีของหน่วยงานภาครัฐในการปรับตัวโดยนำหลัก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บาลของการบริหารกิจการบ้านเมืองที่ดีมาใช้อย่างได้ผลสัมฤทธิ์ ส่งผลดีต่อการให้บริการประชาชนและภาครัฐโดยรวม </a:t>
            </a:r>
            <a:endParaRPr lang="th-TH" dirty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บทส่งท้าย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h-TH" dirty="0" smtClean="0"/>
              <a:t>		การส่งเสริม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บาลในภาครัฐนับเป็นประเด็นที่ต้องเป็น “วาระ แห่งชาติ” ที่ต้องดำเนินการอย่างเร่งด่วนเนื่องจากเกี่ยวข้องโดยตรงกับผลประโยชน์ของประชาชนและประเทศชาติอย่างยิ่งในกระแสที่ประชาชน มีความตื่นตัวทางการเมือง และเรียกร้องบริการที่ดีจากภาครัฐมากกว่าแต่ก่อน รวมถึงได้รับการรับรองสิทธิจากรัฐธรรมนูญให้ประชาชนเข้ามามีส่วนร่วมในการบริหารงานภาครัฐผ่านช่องทางต่างๆ ที่หลากหลาย เช่น การรับรู้ข้อมูลข่าวสารของภาครัฐ การเสนอข้อร้องเรียน ข้อเรียกร้องผ่าน ช่องทางของรัฐและสื่อมวลชนตลอดจนสื่อสังคมออนไลน์  </a:t>
            </a:r>
          </a:p>
          <a:p>
            <a:pPr>
              <a:buNone/>
            </a:pPr>
            <a:r>
              <a:rPr lang="th-TH" dirty="0" smtClean="0"/>
              <a:t>		การสร้าง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บาลให้เกิดขึ้นในภาครัฐที่ผ่านมาหลังจากที่มีการ ดำเนินการในเรื่องนี้กว่าสิบปีเริ่มเห็นผลสำเร็จบ้างแล้ว ดังกรณีตัวอย่างที่ เกิดขึ้นกับหน่วยงานภาครัฐหลายหน่วยงานที่มีการปรับปรุงกระบวนทัศน์ กระบวนงานที่มุ่งเน้นประโยชน์ของประชาชนมากขึ้นโดยเฉพาะการนำ เทคโนโลยีสารสนเทศที่ทันสมัยเข้ามาใช้เพื่อให้เกิดความสะดวก รวดเร็ว และยังให้ความสำคัญกับการมีส่วนร่วมของภาคส่วนที่เกี่ยวข้องทำให้ภาพลักษณ์ของหน่วยงานภาครัฐนั้น ๆ ดีขึ้น ประชาชนมีความพึงพอใจในขั้นมาก </a:t>
            </a:r>
            <a:endParaRPr lang="th-TH" dirty="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th-TH" dirty="0" smtClean="0"/>
              <a:t>		อย่างไรก็ดี ระบบบริหารภาครัฐซึ่งมีขนาดใหญ่มากยังจำเป็นต้องได้ รับการ “ปฏิรูป” อย่างต่อเนื่อง และจริงจังโดยเฉพาะในด้านการคอรัปชั่น และความเป็นธรรมในการใช้อำนาจซึ่งยังเป็นปัญหาใหญ่ในระบบบริหาร ภาครัฐของไทย เราไม่อาจปฏิเสธได้ว่าการให้การศึกษาผ่านกระบวนการ ฝึกอบรมหรือการเรียนในระบบการศึกษาในระดับต่างๆ มีผลต่อทัศนคติค่านิยมพอสมควร แต่เราต้องเข้าไปถึงแก่นของปัญหาคือ ตัวบุคลากรใน ภาครัฐซึ่งเป็นตัวละครที่สำคัญในการบริหารงานภาครัฐ  </a:t>
            </a:r>
          </a:p>
          <a:p>
            <a:pPr>
              <a:buNone/>
            </a:pPr>
            <a:r>
              <a:rPr lang="th-TH" dirty="0" smtClean="0"/>
              <a:t>		กล่าวให้ชัดเจนก็คือ บุคลากรในภาครัฐทั้งฝ่ายการเมืองและฝ่าย ข้าราชการประจำต้องมีจิตสำนึกในการยึดประโยชน์สุขประชาชนและ ประเทศชาติเป็นเป้าหมายหลักของการปฏิบัติงานบนพื้นฐานของคุณธรรม จริยธรรมในการใช้อำนาจรัฐที่กฎหมายให้ไว้ </a:t>
            </a:r>
            <a:endParaRPr lang="th-TH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dirty="0" smtClean="0"/>
              <a:t>ในส่วนของ </a:t>
            </a:r>
            <a:r>
              <a:rPr lang="en-US" sz="2800" dirty="0" smtClean="0"/>
              <a:t>UNESCAP </a:t>
            </a:r>
            <a:r>
              <a:rPr lang="th-TH" sz="2800" dirty="0" smtClean="0"/>
              <a:t>ซึ่งเป็นอีกองค์กรหนึ่งของสหประชาชาติ  </a:t>
            </a:r>
            <a:br>
              <a:rPr lang="th-TH" sz="2800" dirty="0" smtClean="0"/>
            </a:br>
            <a:r>
              <a:rPr lang="th-TH" sz="2800" dirty="0" smtClean="0"/>
              <a:t> ได้กำหนดองค์ประกอบของ</a:t>
            </a:r>
            <a:r>
              <a:rPr lang="th-TH" sz="2800" dirty="0" err="1" smtClean="0"/>
              <a:t>ธรรมาภิ</a:t>
            </a:r>
            <a:r>
              <a:rPr lang="th-TH" sz="2800" dirty="0" smtClean="0"/>
              <a:t>บาลไว้ 8 ประการคือ</a:t>
            </a:r>
            <a:endParaRPr lang="th-TH" sz="2800" dirty="0"/>
          </a:p>
        </p:txBody>
      </p:sp>
      <p:graphicFrame>
        <p:nvGraphicFramePr>
          <p:cNvPr id="4" name="ตัวยึดเนื้อหา 3"/>
          <p:cNvGraphicFramePr>
            <a:graphicFrameLocks/>
          </p:cNvGraphicFramePr>
          <p:nvPr/>
        </p:nvGraphicFramePr>
        <p:xfrm>
          <a:off x="1259632" y="1196752"/>
          <a:ext cx="66247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		การทำให้บุคลากรของรัฐมีจิตสำนึกยึดประโยชน์สุขของประชาชน และประเทศชาติเป็นสำคัญเป็นเรื่องที่ต้องใช้กระบวนการกล่อมเกลาทาง จิตวิทยามากกว่าเพียงการให้ความรู้โดยการฝึกอบรม การสัมมนาเท่านั้นซึ่งกระบวนการกล่อมเกลาทางจิตวิทยาเป็นกระบวนการที่ต้องเข้าถึง จิตสำนึกและจิตใต้สำนึกของคน จิตสำนึกหมายถึง การใช้ความคิด เหตุผล ในการแสดงออก หรือตัดสินใจที่ส่งผลต่อการแสดงออกในพฤติกรรมต่างๆ โดยเลือกที่จะทำหรือไม่ทำโดยระลึกรู้ได้เกี่ยวกับตำแหน่งของตนในสังคม เช่น จิตสำนึกความเป็นครูบาอาจารย์ จิตสำนึกพลเมือง เป็นต้น ส่วน จิตใต้สำนึกเป็นสิ่งที่ซ่อนลึกอยู่ภายในของคนเสมือนส่วนของก้อนน้ำแข็ง ที่จมอยู่ใต้น้ำไม่ปรากฏให้เห็น จิตสำนึกจึงเป็นภาคสะสมประสบการณ์ใน อดีตมากมายที่ถูกเก็บไว้ที่พร้อมที่จะถูกปลดปล่อยออกมาในจังหวะที่ เหมาะสมต่อสิ่งเร้า  </a:t>
            </a:r>
            <a:endParaRPr lang="th-TH" dirty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h-TH" dirty="0" smtClean="0"/>
              <a:t>		ดังนั้น การที่จะทำให้บุคลากรของรัฐมีจิตสำนึกของความเป็นเจ้าหน้าที่ของรัฐที่ต้องยึดประโยชน์สุขของประชาชนและผลประโยชน์ ประเทศชาติเป็นสำคัญนั้นก็ต้องทำให้ตระหนักว่า ประชาชนเป็นผู้มอบ ความไว้วางใจให้พวกเจ้าหน้าที่ของรัฐเข้ามาทำหน้าที่ในการให้บริการแก่ ประชาชนโดยได้รับค่าตอบแทนซึ่งเป็นภาษีที่มาจากประชาชน ดังนั้น ประชาชนจึงไม่ใช่เพียงเป็น “ผู้รับบริการ” หรือ “ลูกค้า” แต่ที่สำคัญคือ ประชาชนเป็นเสมือน “นายจ้าง” ของพวกเขาด้วย  </a:t>
            </a:r>
          </a:p>
          <a:p>
            <a:pPr>
              <a:buNone/>
            </a:pPr>
            <a:r>
              <a:rPr lang="th-TH" dirty="0" smtClean="0"/>
              <a:t>		การที่เจ้าหน้าที่ของรัฐจะมีจิตสำนึกดังกล่าวข้างต้นได้ต้องมี กระบวนการกล่อมเกลา (</a:t>
            </a:r>
            <a:r>
              <a:rPr lang="en-US" dirty="0" smtClean="0"/>
              <a:t>socialization) </a:t>
            </a:r>
            <a:r>
              <a:rPr lang="th-TH" dirty="0" smtClean="0"/>
              <a:t>เจ้าหน้าที่ของรัฐอย่างเป็นระบบ และต่อเนื่องตั้งแต่เริ่มการคัดเลือกบุคคลเข้ารับราชการโดยมีการทดสอบ ทัศนคติว่า มีความเหมาะสมกับการทำงานราชการหรือไม่ ไม่เพียงวัดความ รู้เท่านั้น ต้องมีการคัด “คนดี” เป็นลำดับแรกและ “คนเก่ง” ลำดับรองลง มาเนื่องจากคนดีสามารถพัฒนาให้เป็นคนเก่งได้ในอนาคต แต่การพัฒนา คนเก่งให้เป็นคนดียากกว่า และเมื่อเข้ามารับราชการแล้วก็ต้องมีการปลูกฝังให้ตระหนักว่า หน้าที่ของเขาคือการตอบสนองความต้องการของ ประชาชนซึ่งเป็นผู้เสียภาษีอันเป็นที่มาของค่าตอบแทนของพวกเขา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dirty="0" smtClean="0"/>
              <a:t>		ในขณะเดียวกัน ภาครัฐก็ต้องสร้างแรงจูงใจที่เหมาะสมซึ่งหาก พิจารณาจากลำดับความต้องการตามแนวคิดทฤษฏีของมาส</a:t>
            </a:r>
            <a:r>
              <a:rPr lang="th-TH" dirty="0" err="1" smtClean="0"/>
              <a:t>โลว์</a:t>
            </a:r>
            <a:r>
              <a:rPr lang="th-TH" dirty="0" smtClean="0"/>
              <a:t> (</a:t>
            </a:r>
            <a:r>
              <a:rPr lang="en-US" dirty="0" smtClean="0"/>
              <a:t>Maslow) </a:t>
            </a:r>
            <a:r>
              <a:rPr lang="th-TH" dirty="0" smtClean="0"/>
              <a:t>แล้ว การให้แรงจูงใจด้านค่าตอบแทนที่เหมาะสมเพื่อให้สามารถตอบสนอง ความต้องการพื้นฐานในการดำรงชีวิตได้นับเป็นสิ่งที่จำเป็น ดังปรากฏใน หลายประเทศที่มีการให้ค่าตอบแทนแก่บุคลากรของรัฐที่ไม่ห่างไกลจาก ภาคธุรกิจเอกชนมากนักก็มีส่วนทำให้การคอรัปชั่นน้อยลงควบคู่ไปกับการ บังคับใช้กฎหมายอย่างจริงจังเช่น กรณีของสิงคโปร์ และเขตบริหารพิเศษ ฮ่องกง เป็นต้น  </a:t>
            </a:r>
          </a:p>
          <a:p>
            <a:pPr>
              <a:buNone/>
            </a:pPr>
            <a:r>
              <a:rPr lang="th-TH" dirty="0" smtClean="0"/>
              <a:t>		นอกจากแรงจูงใจด้านค่าตอบแทนแล้ว ความมั่นคงในอาชีพก็เป็นอีก สิ่งหนึ่งที่ทำให้เจ้าหน้าที่ของรัฐไม่ต้องพะวงกับความไม่ต่อเนื่องในอาชีพ ของตน แต่ในขณะเดียวกันความมั่นคงในอาชีพก็อาจเป็นดาบสองคมได้ เพราะในทางกลับกันความมั่นคงในอาชีพก็อาจทำให้บุคลากรของรัฐ ไม่กระตือรือร้นในการปฏิบัติงานก็ได้ซึ่งก็ต้องมีมาตรการอื่นมารองรับ เช่นกัน เช่น การมีตัวชี้วัดผลการปฏิบัติงาน การมีบรรยากาศในการทำงาน ที่มุ่งเน้นผลสัมฤทธิ์รายบุคคลที่ชัดเจน เป็นรูปธรรม เป็นต้น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h-TH" dirty="0" smtClean="0"/>
              <a:t>		มิตรภาพและความรัก (</a:t>
            </a:r>
            <a:r>
              <a:rPr lang="en-US" dirty="0" smtClean="0"/>
              <a:t>Friendship and love) </a:t>
            </a:r>
            <a:r>
              <a:rPr lang="th-TH" dirty="0" smtClean="0"/>
              <a:t>และความเคารพ นับถือ (</a:t>
            </a:r>
            <a:r>
              <a:rPr lang="en-US" dirty="0" smtClean="0"/>
              <a:t>Esteems)  </a:t>
            </a:r>
            <a:r>
              <a:rPr lang="th-TH" dirty="0" smtClean="0"/>
              <a:t>เป็นความต้องการเชิงจิตวิทยาที่ยกระดับสูงขึ้นมาอีก เหนือความต้องการสองประการแรกซึ่งเป็นความต้องการพื้นฐาน และความ ต้องการสูงสุดคือ ความสมบูรณ์แห่งชีวิต เป็นความปรารถนาที่จะเป็นมาก กว่าที่เขาเป็นอยู่เช่น ความปรารถนาตำแหน่งที่สูงในองค์กรนั้น เป็นต้น   </a:t>
            </a:r>
          </a:p>
          <a:p>
            <a:pPr>
              <a:buNone/>
            </a:pPr>
            <a:r>
              <a:rPr lang="th-TH" dirty="0" smtClean="0"/>
              <a:t>		หากระบบบริหารภาครัฐสามารถตอบสนองความต้องการดังกล่าวได้อย่างเป็นธรรม เสมอภาคกันแล้ว ก็ย่อมทำให้บุคลากรของรัฐใช้ความรู้ ความสามารถหรือศักยภาพของตนอย่างเต็มที่เพื่อบรรลุความสมบูรณ์แห่ง ชีวิตในการทำงานและทำให้ระบบบริหารภาครัฐมี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บาลได้</a:t>
            </a:r>
          </a:p>
          <a:p>
            <a:pPr>
              <a:buNone/>
            </a:pPr>
            <a:r>
              <a:rPr lang="th-TH" dirty="0" smtClean="0"/>
              <a:t>		สิ่งสำคัญที่ระบบบริหารภาครัฐต้องดำเนินการก็คือ การยึดระบบคุณธรรม (</a:t>
            </a:r>
            <a:r>
              <a:rPr lang="en-US" dirty="0" smtClean="0"/>
              <a:t>Merit System) </a:t>
            </a:r>
            <a:r>
              <a:rPr lang="th-TH" dirty="0" smtClean="0"/>
              <a:t>เป็นพื้นฐาน และหาทางป้องกันและปราบปราม ระบบอุปถัมภ์ที่แพร่ระบาดในระบบบริหารภาครัฐปัจจุบันให้ลดน้อยลงโดยการทำให้ระบบบริหารภาครัฐมีความโปร่งใส ตรวจสอบได้ตั้งแต่ กระบวนการสรรหา การแต่งตั้ง โยกย้าย และการให้รางวัลตอบแทน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29523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		การสร้าง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บาลในการบริหารภาครัฐจึงนับเป็นสิ่งที่สำคัญ อย่างเร่งด่วนในยุคที่มีการแข่งขันกันอย่างมากในกระแสโลกา</a:t>
            </a:r>
            <a:r>
              <a:rPr lang="th-TH" dirty="0" err="1" smtClean="0"/>
              <a:t>ภิวัตน์</a:t>
            </a:r>
            <a:r>
              <a:rPr lang="th-TH" dirty="0" smtClean="0"/>
              <a:t>เช่นทุก วันนี้ในฐานะที่ระบบบริหารภาครัฐเป็นกลไกสำคัญของรัฐบาลในการขับเคลื่อนนโยบายและยุทธศาสตร์การพัฒนาประเทศให้ไปข้างหน้าตามที่ มุ่งหวังไว้ </a:t>
            </a:r>
          </a:p>
          <a:p>
            <a:pPr>
              <a:buNone/>
            </a:pPr>
            <a:endParaRPr lang="th-TH" dirty="0" smtClean="0"/>
          </a:p>
          <a:p>
            <a:pPr>
              <a:buNone/>
            </a:pPr>
            <a:endParaRPr lang="th-TH" dirty="0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3731022"/>
            <a:ext cx="8229600" cy="12821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th-TH" sz="3200" dirty="0" smtClean="0"/>
              <a:t>	</a:t>
            </a:r>
            <a:br>
              <a:rPr lang="th-TH" sz="3200" dirty="0" smtClean="0"/>
            </a:br>
            <a:r>
              <a:rPr lang="th-TH" sz="3200" dirty="0" smtClean="0"/>
              <a:t>	ท้ายที่สุดนี้ ขออัญเชิญพระบรมราโชวาทของพระบาทสมเด็จพระเจ้าอยู่หัวในโอกาสวันข้าราชการ</a:t>
            </a:r>
            <a:r>
              <a:rPr lang="th-TH" sz="3200" dirty="0" err="1" smtClean="0"/>
              <a:t>พลเรือน</a:t>
            </a:r>
            <a:r>
              <a:rPr lang="th-TH" sz="3200" dirty="0" smtClean="0"/>
              <a:t>ปี 2550 ดังนี้ </a:t>
            </a:r>
            <a:r>
              <a:rPr lang="th-TH" sz="3600" dirty="0" smtClean="0"/>
              <a:t/>
            </a:r>
            <a:br>
              <a:rPr lang="th-TH" sz="3600" dirty="0" smtClean="0"/>
            </a:b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	</a:t>
            </a:r>
            <a:r>
              <a:rPr lang="th-TH" b="1" dirty="0" smtClean="0"/>
              <a:t>“งานของแผ่นดินนั้น เป็นงานส่วนรวม มีผลเกี่ยวเนื่องถึงความเจริญขึ้น หรือเสื่อมลงของบ้านเมืองและสุขทุกข์ของประชาชนทุกคน ข้าราชการผู้ปฏิบัติ บริหารงานของแผ่นดิน จึงต้องสำนึกตระหนักในความรับผิดชอบในงานที่มีอยู่ และตั้งใจพยามยามปฏิบัติหน้าที่โดยเต็มกำลังความสามารถ ด้วยความเข้มแข็ง สุจริต และด้วยปัญญารู้คิดพิจารณาว่าสิ่งใดเป็นความเจริญ สิ่งใดเป็นความเสื่อม อะไรเป็นสิ่งที่ต้องทำอะไรเป็นสิ่งที่ต้องละเว้นและจำกัดอย่างชัดเจน ถูก ตรง”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dirty="0" smtClean="0"/>
              <a:t>เกรียงศักดิ์ เจริญวงศ์ศักดิ์ ได้เสนอองค์ประกอบ</a:t>
            </a:r>
            <a:r>
              <a:rPr lang="th-TH" sz="3200" dirty="0" err="1" smtClean="0"/>
              <a:t>ธรรมาภิ</a:t>
            </a:r>
            <a:r>
              <a:rPr lang="th-TH" sz="3200" dirty="0" smtClean="0"/>
              <a:t>บาลตามความหมายของโครงการพัฒนาแห่งสหประชาชาติ ดังนี้ </a:t>
            </a:r>
            <a:endParaRPr lang="th-TH" sz="3200" dirty="0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1</a:t>
            </a:r>
            <a:r>
              <a:rPr lang="th-TH" dirty="0" smtClean="0"/>
              <a:t>.  การมีส่วนร่วมของประชาชน (</a:t>
            </a:r>
            <a:r>
              <a:rPr lang="en-US" dirty="0" smtClean="0"/>
              <a:t>Public Participation)</a:t>
            </a:r>
            <a:endParaRPr lang="th-TH" dirty="0" smtClean="0"/>
          </a:p>
          <a:p>
            <a:pPr lvl="0"/>
            <a:r>
              <a:rPr lang="en-US" dirty="0" smtClean="0"/>
              <a:t>2.  </a:t>
            </a:r>
            <a:r>
              <a:rPr lang="th-TH" dirty="0" smtClean="0"/>
              <a:t>กฎหมายที่ยุติธรรม (</a:t>
            </a:r>
            <a:r>
              <a:rPr lang="en-US" dirty="0" smtClean="0"/>
              <a:t>Rule of Law)</a:t>
            </a:r>
            <a:endParaRPr lang="th-TH" dirty="0" smtClean="0"/>
          </a:p>
          <a:p>
            <a:pPr lvl="0"/>
            <a:r>
              <a:rPr lang="en-US" dirty="0" smtClean="0"/>
              <a:t>3.  </a:t>
            </a:r>
            <a:r>
              <a:rPr lang="th-TH" dirty="0" smtClean="0"/>
              <a:t>ความเปิดเผย โปร่งใส (</a:t>
            </a:r>
            <a:r>
              <a:rPr lang="en-US" dirty="0" smtClean="0"/>
              <a:t>Transparency)</a:t>
            </a:r>
            <a:endParaRPr lang="th-TH" dirty="0" smtClean="0"/>
          </a:p>
          <a:p>
            <a:pPr lvl="0"/>
            <a:r>
              <a:rPr lang="en-US" dirty="0" smtClean="0"/>
              <a:t>4.  </a:t>
            </a:r>
            <a:r>
              <a:rPr lang="th-TH" dirty="0" smtClean="0"/>
              <a:t>การมีฉันทามติร่วมในสังคม (</a:t>
            </a:r>
            <a:r>
              <a:rPr lang="en-US" dirty="0" smtClean="0"/>
              <a:t>Consensus Orientation)</a:t>
            </a:r>
            <a:endParaRPr lang="th-TH" dirty="0" smtClean="0"/>
          </a:p>
          <a:p>
            <a:pPr lvl="0"/>
            <a:r>
              <a:rPr lang="en-US" dirty="0" smtClean="0"/>
              <a:t>5.  </a:t>
            </a:r>
            <a:r>
              <a:rPr lang="th-TH" dirty="0" smtClean="0"/>
              <a:t>กลไกการเมืองที่ชอบธรรม (</a:t>
            </a:r>
            <a:r>
              <a:rPr lang="en-US" dirty="0" smtClean="0"/>
              <a:t>Political Legitimacy)</a:t>
            </a:r>
            <a:endParaRPr lang="th-TH" dirty="0" smtClean="0"/>
          </a:p>
          <a:p>
            <a:pPr lvl="0"/>
            <a:r>
              <a:rPr lang="en-US" dirty="0" smtClean="0"/>
              <a:t>6.  </a:t>
            </a:r>
            <a:r>
              <a:rPr lang="th-TH" dirty="0" smtClean="0"/>
              <a:t>ความเสมอภาค (</a:t>
            </a:r>
            <a:r>
              <a:rPr lang="en-US" dirty="0" smtClean="0"/>
              <a:t>Equity)</a:t>
            </a:r>
            <a:endParaRPr lang="th-TH" dirty="0" smtClean="0"/>
          </a:p>
          <a:p>
            <a:pPr lvl="0"/>
            <a:r>
              <a:rPr lang="en-US" dirty="0" smtClean="0"/>
              <a:t>7.  </a:t>
            </a:r>
            <a:r>
              <a:rPr lang="th-TH" dirty="0" smtClean="0"/>
              <a:t>ประสิทธิภาพและประสิทธิผล (</a:t>
            </a:r>
            <a:r>
              <a:rPr lang="en-US" dirty="0" smtClean="0"/>
              <a:t>Effectiveness and Efficiency)</a:t>
            </a:r>
            <a:endParaRPr lang="th-TH" dirty="0" smtClean="0"/>
          </a:p>
          <a:p>
            <a:pPr lvl="0"/>
            <a:r>
              <a:rPr lang="en-US" dirty="0" smtClean="0"/>
              <a:t>8.  </a:t>
            </a:r>
            <a:r>
              <a:rPr lang="th-TH" dirty="0" smtClean="0"/>
              <a:t>พันธะความรับผิดชอบต่อสังคม (</a:t>
            </a:r>
            <a:r>
              <a:rPr lang="en-US" dirty="0" smtClean="0"/>
              <a:t>Accountability)</a:t>
            </a:r>
            <a:endParaRPr lang="th-TH" dirty="0" smtClean="0"/>
          </a:p>
          <a:p>
            <a:pPr lvl="0"/>
            <a:r>
              <a:rPr lang="en-US" dirty="0" smtClean="0"/>
              <a:t>9.  </a:t>
            </a:r>
            <a:r>
              <a:rPr lang="th-TH" dirty="0" smtClean="0"/>
              <a:t>การมีวิสัยทัศน์เชิงกลยุทธ์ (</a:t>
            </a:r>
            <a:r>
              <a:rPr lang="en-US" dirty="0" smtClean="0"/>
              <a:t>Strategic Value)</a:t>
            </a:r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600" dirty="0" smtClean="0"/>
              <a:t>สถาบันพระปกเกล้าได้กำหนดองค์ประกอบ</a:t>
            </a:r>
            <a:r>
              <a:rPr lang="th-TH" sz="3600" dirty="0" err="1" smtClean="0"/>
              <a:t>ธรรมาภิ</a:t>
            </a:r>
            <a:r>
              <a:rPr lang="th-TH" sz="3600" dirty="0" smtClean="0"/>
              <a:t>บาลหลักๆไว้ 10 ประการที่เรียกว่า ทศธรรม ดังนี้ </a:t>
            </a:r>
            <a:endParaRPr lang="th-TH" sz="36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th-TH" dirty="0" smtClean="0"/>
              <a:t>1.  หลักนิติธรรม    </a:t>
            </a:r>
          </a:p>
          <a:p>
            <a:r>
              <a:rPr lang="th-TH" dirty="0" smtClean="0"/>
              <a:t>2.  การมีส่วนร่วม  </a:t>
            </a:r>
          </a:p>
          <a:p>
            <a:r>
              <a:rPr lang="th-TH" dirty="0" smtClean="0"/>
              <a:t>3.  คุณธรรม  </a:t>
            </a:r>
          </a:p>
          <a:p>
            <a:r>
              <a:rPr lang="th-TH" dirty="0" smtClean="0"/>
              <a:t>4.  สำนึกรับผิดชอบ  </a:t>
            </a:r>
          </a:p>
          <a:p>
            <a:r>
              <a:rPr lang="th-TH" dirty="0" smtClean="0"/>
              <a:t>5.  ความคุ้มค่า  </a:t>
            </a:r>
          </a:p>
          <a:p>
            <a:r>
              <a:rPr lang="th-TH" dirty="0" smtClean="0"/>
              <a:t>6.  ความโปร่งใส  </a:t>
            </a:r>
          </a:p>
          <a:p>
            <a:r>
              <a:rPr lang="th-TH" dirty="0" smtClean="0"/>
              <a:t>7.  การพัฒนาทรัพยากรมนุษย์  </a:t>
            </a:r>
          </a:p>
          <a:p>
            <a:r>
              <a:rPr lang="th-TH" dirty="0" smtClean="0"/>
              <a:t>8.  องค์กรแห่งการเรียนรู้ </a:t>
            </a:r>
          </a:p>
          <a:p>
            <a:r>
              <a:rPr lang="th-TH" dirty="0" smtClean="0"/>
              <a:t>9.  การบริหารจัดการ  </a:t>
            </a:r>
          </a:p>
          <a:p>
            <a:r>
              <a:rPr lang="th-TH" dirty="0" smtClean="0"/>
              <a:t>10.  เทคโนโลยีสารสนเทศและการสื่อสาร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dirty="0" smtClean="0"/>
              <a:t>		เห็นได้ว่า องค์ประกอบที่นำเสนอในที่นี้ขององค์การและบุคคลต่างก็ มีความเหมือนและความต่างกันแต่ก็มีองค์ประกอบร่วมที่สำคัญ ได้แก่  การมีส่วนร่วม หลักนิติธรรม ประสิทธิภาพ/ประสิทธิผล ภาระรับผิดชอบ ความเสมอภาค/เที่ยงธรรม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31224" cy="108498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การวัด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8965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h-TH" dirty="0" smtClean="0"/>
              <a:t>		หลังจากที่หลักการ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บาลถูกนำมาใช้ในการบริหารภาครัฐกัน กว้างขวางมากขึ้น ก็มีคำถามว่า เราจะวัด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บาลอย่างไรให้เป็นรูปธรรม จะสามารถรู้ได้ว่า องค์การ บุคคลนั้นมี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บาลหรือไม่ หรือมี มากน้อยเพียงใด  ในส่วนของธนาคารโลกจึงได้กำหนดตัวชี้วัด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 ไว้ 6 ตัวชี้วัด ดังนี้</a:t>
            </a:r>
          </a:p>
          <a:p>
            <a:pPr>
              <a:buNone/>
            </a:pPr>
            <a:r>
              <a:rPr lang="th-TH" dirty="0" smtClean="0"/>
              <a:t>		</a:t>
            </a:r>
            <a:r>
              <a:rPr lang="en-US" dirty="0" smtClean="0"/>
              <a:t>1.</a:t>
            </a:r>
            <a:r>
              <a:rPr lang="th-TH" dirty="0" smtClean="0"/>
              <a:t>เสียงเรียกร้องและภาระรับผิดชอบ (</a:t>
            </a:r>
            <a:r>
              <a:rPr lang="en-US" dirty="0" smtClean="0"/>
              <a:t>Voice and Accountability)  </a:t>
            </a:r>
          </a:p>
          <a:p>
            <a:pPr marL="914400" lvl="1" indent="-514350">
              <a:buNone/>
            </a:pPr>
            <a:r>
              <a:rPr lang="th-TH" dirty="0" smtClean="0"/>
              <a:t>	</a:t>
            </a:r>
            <a:r>
              <a:rPr lang="en-US" dirty="0" smtClean="0"/>
              <a:t>2.</a:t>
            </a:r>
            <a:r>
              <a:rPr lang="th-TH" dirty="0" smtClean="0"/>
              <a:t>เสถียรภาพทางการเมืองและการปลอดจากความรุนแรง (</a:t>
            </a:r>
            <a:r>
              <a:rPr lang="en-US" dirty="0" smtClean="0"/>
              <a:t>Political Stability and Absence of Violence)  </a:t>
            </a:r>
          </a:p>
          <a:p>
            <a:pPr marL="514350" indent="-514350">
              <a:buNone/>
            </a:pPr>
            <a:r>
              <a:rPr lang="th-TH" dirty="0" smtClean="0"/>
              <a:t>		</a:t>
            </a:r>
            <a:r>
              <a:rPr lang="en-US" dirty="0" smtClean="0"/>
              <a:t>3.</a:t>
            </a:r>
            <a:r>
              <a:rPr lang="th-TH" dirty="0" smtClean="0"/>
              <a:t>ประสิทธิภาพของรัฐบาล (</a:t>
            </a:r>
            <a:r>
              <a:rPr lang="en-US" dirty="0" smtClean="0"/>
              <a:t>Government Effectiveness)  </a:t>
            </a:r>
            <a:endParaRPr lang="th-TH" dirty="0" smtClean="0"/>
          </a:p>
          <a:p>
            <a:pPr marL="514350" indent="-514350">
              <a:buNone/>
            </a:pPr>
            <a:r>
              <a:rPr lang="th-TH" dirty="0" smtClean="0"/>
              <a:t>		</a:t>
            </a:r>
            <a:r>
              <a:rPr lang="en-US" dirty="0" smtClean="0"/>
              <a:t>4.</a:t>
            </a:r>
            <a:r>
              <a:rPr lang="th-TH" dirty="0" smtClean="0"/>
              <a:t>คุณภาพของกฎหมาย กฎ ระเบียบ (</a:t>
            </a:r>
            <a:r>
              <a:rPr lang="en-US" dirty="0" smtClean="0"/>
              <a:t>Regulatory Quality)   </a:t>
            </a:r>
          </a:p>
          <a:p>
            <a:pPr marL="514350" indent="-514350">
              <a:buNone/>
            </a:pPr>
            <a:r>
              <a:rPr lang="th-TH" dirty="0" smtClean="0"/>
              <a:t>		</a:t>
            </a:r>
            <a:r>
              <a:rPr lang="en-US" dirty="0" smtClean="0"/>
              <a:t>5.</a:t>
            </a:r>
            <a:r>
              <a:rPr lang="th-TH" dirty="0" smtClean="0"/>
              <a:t>นิติธรรม (</a:t>
            </a:r>
            <a:r>
              <a:rPr lang="en-US" dirty="0" smtClean="0"/>
              <a:t>Rule of Law)  </a:t>
            </a:r>
          </a:p>
          <a:p>
            <a:pPr marL="514350" indent="-514350">
              <a:buNone/>
            </a:pPr>
            <a:r>
              <a:rPr lang="th-TH" dirty="0" smtClean="0"/>
              <a:t>		</a:t>
            </a:r>
            <a:r>
              <a:rPr lang="en-US" dirty="0" smtClean="0"/>
              <a:t>6.</a:t>
            </a:r>
            <a:r>
              <a:rPr lang="th-TH" dirty="0" smtClean="0"/>
              <a:t>การควบคุมคอรัปชั่น (</a:t>
            </a:r>
            <a:r>
              <a:rPr lang="en-US" dirty="0" smtClean="0"/>
              <a:t>Control of Corruption)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สารบัญ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30424" y="1739949"/>
            <a:ext cx="7283152" cy="34172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dirty="0" smtClean="0"/>
              <a:t>ส่วนที่ 1ความรู้เกี่ยวกับ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	</a:t>
            </a:r>
          </a:p>
          <a:p>
            <a:pPr>
              <a:buNone/>
            </a:pPr>
            <a:r>
              <a:rPr lang="th-TH" dirty="0" smtClean="0"/>
              <a:t>ส่วนที่ 2 ถอดบทเรียนการสร้าง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บาลในต่างประเทศ</a:t>
            </a:r>
          </a:p>
          <a:p>
            <a:pPr>
              <a:buNone/>
            </a:pPr>
            <a:r>
              <a:rPr lang="th-TH" dirty="0" smtClean="0"/>
              <a:t>ส่วนที่ 3 การส่งเสริม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บาลในการบริหารภาครัฐไทย	</a:t>
            </a:r>
          </a:p>
          <a:p>
            <a:pPr>
              <a:buNone/>
            </a:pPr>
            <a:r>
              <a:rPr lang="th-TH" dirty="0" smtClean="0"/>
              <a:t>ส่วนที่ 4	กรณีศึกษาการนำหลัก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บาลมาใช้</a:t>
            </a:r>
          </a:p>
          <a:p>
            <a:pPr>
              <a:buNone/>
            </a:pPr>
            <a:r>
              <a:rPr lang="th-TH" dirty="0" smtClean="0"/>
              <a:t>บรรณานุกรม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800" dirty="0" smtClean="0"/>
              <a:t>สถาบันพระปกเกล้าโดย ถวิลวดี บุรีกุลและคณะ ได้ทำการศึกษาวิจัย </a:t>
            </a:r>
            <a:br>
              <a:rPr lang="th-TH" sz="2800" dirty="0" smtClean="0"/>
            </a:br>
            <a:r>
              <a:rPr lang="th-TH" sz="2800" dirty="0" smtClean="0"/>
              <a:t> ตัวชี้วัดการบริหารกิจการบ้านเมืองที่ดีหรือ</a:t>
            </a:r>
            <a:r>
              <a:rPr lang="th-TH" sz="2800" dirty="0" err="1" smtClean="0"/>
              <a:t>ธรรมาภิ</a:t>
            </a:r>
            <a:r>
              <a:rPr lang="th-TH" sz="2800" dirty="0" smtClean="0"/>
              <a:t>บาลในปี 2549 และ กำหนดตัวชี้วัด</a:t>
            </a:r>
            <a:r>
              <a:rPr lang="th-TH" sz="2800" dirty="0" err="1" smtClean="0"/>
              <a:t>ธรรมาภิ</a:t>
            </a:r>
            <a:r>
              <a:rPr lang="th-TH" sz="2800" dirty="0" smtClean="0"/>
              <a:t>บาลไว้ ดังนี้</a:t>
            </a:r>
            <a:endParaRPr lang="th-TH" sz="28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th-TH" dirty="0" smtClean="0"/>
              <a:t>		หลักนิติธรรม มี 7 องค์ประกอบหลักได้แก่   </a:t>
            </a:r>
          </a:p>
          <a:p>
            <a:pPr marL="514350" indent="-514350">
              <a:buNone/>
            </a:pPr>
            <a:r>
              <a:rPr lang="th-TH" dirty="0" smtClean="0"/>
              <a:t>1) หลักการแบ่งแยกอำนาจ   </a:t>
            </a:r>
          </a:p>
          <a:p>
            <a:pPr marL="514350" indent="-514350">
              <a:buNone/>
            </a:pPr>
            <a:r>
              <a:rPr lang="th-TH" dirty="0" smtClean="0"/>
              <a:t>2)  หลักการคุ้มครองสิทธิและเสรีภาพ    </a:t>
            </a:r>
          </a:p>
          <a:p>
            <a:pPr marL="514350" indent="-514350">
              <a:buNone/>
            </a:pPr>
            <a:r>
              <a:rPr lang="th-TH" dirty="0" smtClean="0"/>
              <a:t>3)  หน่วยงานที่มีหลักความผูกพันต่อกฎหมายของเจ้าหน้าที่    </a:t>
            </a:r>
          </a:p>
          <a:p>
            <a:pPr marL="514350" indent="-514350">
              <a:buNone/>
            </a:pPr>
            <a:r>
              <a:rPr lang="th-TH" dirty="0" smtClean="0"/>
              <a:t>4)  หน่วยงานได้ปฏิบัติหน้าที่ตามหลักความชอบด้วยกฎหมายใน ทางเนื้อหา    </a:t>
            </a:r>
          </a:p>
          <a:p>
            <a:pPr marL="514350" indent="-514350">
              <a:buNone/>
            </a:pPr>
            <a:r>
              <a:rPr lang="th-TH" dirty="0" smtClean="0"/>
              <a:t>5)  ผู้มีอำนาจตัดสินใจในหน่วยงานมีความอิสระในการปฏิบัติหน้าที่  </a:t>
            </a:r>
          </a:p>
          <a:p>
            <a:pPr>
              <a:buNone/>
            </a:pPr>
            <a:r>
              <a:rPr lang="th-TH" dirty="0" smtClean="0"/>
              <a:t>6)  หน่วยงานยึดหลัก “ไม่มีความผิดไม่มีโทษโดยไม่มีกฎหมาย”   </a:t>
            </a:r>
          </a:p>
          <a:p>
            <a:pPr>
              <a:buNone/>
            </a:pPr>
            <a:r>
              <a:rPr lang="th-TH" dirty="0" smtClean="0"/>
              <a:t>7) หน่วยงานยึดหลักการทำงานภายใต้กฎ ระเบียบสูงสุด  </a:t>
            </a:r>
          </a:p>
          <a:p>
            <a:pPr>
              <a:buNone/>
            </a:pP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509520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โดยมีองค์ประกอบย่อย 9 องค์ประกอบ ดังนี้ </a:t>
            </a:r>
            <a:br>
              <a:rPr lang="th-TH" dirty="0" smtClean="0"/>
            </a:b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836711"/>
            <a:ext cx="5904656" cy="578034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277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dirty="0" smtClean="0"/>
              <a:t>มี 4 องค์ประกอบได้แก่   </a:t>
            </a:r>
          </a:p>
          <a:p>
            <a:pPr>
              <a:buNone/>
            </a:pPr>
            <a:r>
              <a:rPr lang="th-TH" dirty="0" smtClean="0"/>
              <a:t>	1)  การปลอดจากการทุจริต    </a:t>
            </a:r>
          </a:p>
          <a:p>
            <a:pPr>
              <a:buNone/>
            </a:pPr>
            <a:r>
              <a:rPr lang="th-TH" dirty="0" smtClean="0"/>
              <a:t>	2)  การปลอดจากการทำผิดวินัย    </a:t>
            </a:r>
          </a:p>
          <a:p>
            <a:pPr>
              <a:buNone/>
            </a:pPr>
            <a:r>
              <a:rPr lang="th-TH" dirty="0" smtClean="0"/>
              <a:t>	3)  การปลอดจากการกระทำผิดมาตรฐานวิชาชีพและจรรยาบรรณ   </a:t>
            </a:r>
          </a:p>
          <a:p>
            <a:pPr>
              <a:buNone/>
            </a:pPr>
            <a:r>
              <a:rPr lang="th-TH" dirty="0" smtClean="0"/>
              <a:t>	4)  ความเป็นกลางของผู้บริหาร  </a:t>
            </a:r>
          </a:p>
          <a:p>
            <a:pPr>
              <a:buNone/>
            </a:pPr>
            <a:r>
              <a:rPr lang="th-TH" dirty="0" smtClean="0"/>
              <a:t>	และมีองค์ประกอบย่อย 14 องค์ประกอบคือ  </a:t>
            </a:r>
            <a:endParaRPr lang="th-TH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2. หลักคุณธรรม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9740"/>
            <a:ext cx="5544616" cy="661852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55576" y="2060848"/>
            <a:ext cx="7848872" cy="39604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dirty="0" smtClean="0"/>
              <a:t>	มีองค์ประกอบ 4 องค์ประกอบหลักคือ   </a:t>
            </a:r>
          </a:p>
          <a:p>
            <a:pPr>
              <a:buNone/>
            </a:pPr>
            <a:r>
              <a:rPr lang="th-TH" dirty="0" smtClean="0"/>
              <a:t>		1)  ความโปร่งใสด้านโครงสร้างของระบบงาน    </a:t>
            </a:r>
          </a:p>
          <a:p>
            <a:pPr>
              <a:buNone/>
            </a:pPr>
            <a:r>
              <a:rPr lang="th-TH" dirty="0" smtClean="0"/>
              <a:t>		2)  ความโปร่งใสด้านระบบการให้คุณ    </a:t>
            </a:r>
          </a:p>
          <a:p>
            <a:pPr>
              <a:buNone/>
            </a:pPr>
            <a:r>
              <a:rPr lang="th-TH" dirty="0" smtClean="0"/>
              <a:t>		3)  ความโปร่งใสของระบบการให้โทษ    </a:t>
            </a:r>
          </a:p>
          <a:p>
            <a:pPr>
              <a:buNone/>
            </a:pPr>
            <a:r>
              <a:rPr lang="th-TH" dirty="0" smtClean="0"/>
              <a:t>		4)  ความโปร่งใสด้านการเปิดเผยของระบบงาน</a:t>
            </a:r>
          </a:p>
          <a:p>
            <a:pPr>
              <a:buNone/>
            </a:pPr>
            <a:r>
              <a:rPr lang="th-TH" dirty="0" smtClean="0"/>
              <a:t>โดยมีองค์ประกอบย่อย 21 องค์ประกอบคือ  </a:t>
            </a:r>
            <a:endParaRPr lang="th-TH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3.หลักความโปร่งใส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732" y="102610"/>
            <a:ext cx="4824536" cy="665278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3568" y="1988840"/>
            <a:ext cx="7848872" cy="4608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	ประกอบด้วย 4 องค์ประกอบหลักคือ  </a:t>
            </a:r>
          </a:p>
          <a:p>
            <a:pPr>
              <a:buNone/>
            </a:pPr>
            <a:r>
              <a:rPr lang="th-TH" dirty="0" smtClean="0"/>
              <a:t>		1)  การมีส่วนร่วมในระดับการให้ข้อมูลประชาชน    </a:t>
            </a:r>
          </a:p>
          <a:p>
            <a:pPr>
              <a:buNone/>
            </a:pPr>
            <a:r>
              <a:rPr lang="th-TH" dirty="0" smtClean="0"/>
              <a:t>		2)  การมีส่วนร่วมในระดับรับฟังความคิดเห็นและปรึกษาหารือ   </a:t>
            </a:r>
          </a:p>
          <a:p>
            <a:pPr>
              <a:buNone/>
            </a:pPr>
            <a:r>
              <a:rPr lang="th-TH" dirty="0" smtClean="0"/>
              <a:t>		3)  การมีส่วนร่วมในระดับวางแผน/ตัดสินใจ   </a:t>
            </a:r>
          </a:p>
          <a:p>
            <a:pPr>
              <a:buNone/>
            </a:pPr>
            <a:r>
              <a:rPr lang="th-TH" dirty="0" smtClean="0"/>
              <a:t>		4)  พัฒนาศักยภาพในการมีส่วนร่วม สร้างความเข้าใจให้กับ สาธารณชน  </a:t>
            </a:r>
          </a:p>
          <a:p>
            <a:pPr>
              <a:buNone/>
            </a:pPr>
            <a:r>
              <a:rPr lang="th-TH" dirty="0" smtClean="0"/>
              <a:t>	และมีองค์ประกอบย่อย 17 องค์ประกอบ ดังนี้ </a:t>
            </a:r>
            <a:endParaRPr lang="th-TH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4.หลักการมีส่วนร่วม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732" y="4437112"/>
            <a:ext cx="4824536" cy="216024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732" y="188640"/>
            <a:ext cx="4824536" cy="424847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99592" y="1556792"/>
            <a:ext cx="7056784" cy="478539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>
              <a:buNone/>
            </a:pPr>
            <a:r>
              <a:rPr lang="th-TH" sz="3200" dirty="0" smtClean="0"/>
              <a:t>มีองค์ประกอบ 6 องค์ประกอบคือ  </a:t>
            </a:r>
          </a:p>
          <a:p>
            <a:pPr lvl="1">
              <a:buNone/>
            </a:pPr>
            <a:r>
              <a:rPr lang="th-TH" sz="3200" dirty="0" smtClean="0"/>
              <a:t>	1)  หน่วยงานที่มีการสร้างความเป็นเจ้าของร่วมกัน    </a:t>
            </a:r>
          </a:p>
          <a:p>
            <a:pPr lvl="1">
              <a:buNone/>
            </a:pPr>
            <a:r>
              <a:rPr lang="th-TH" sz="3200" dirty="0" smtClean="0"/>
              <a:t>	2)  หน่วยงานที่มีเป้าหมายที่ชัดเจน    </a:t>
            </a:r>
          </a:p>
          <a:p>
            <a:pPr lvl="1">
              <a:buNone/>
            </a:pPr>
            <a:r>
              <a:rPr lang="th-TH" sz="3200" dirty="0" smtClean="0"/>
              <a:t>	3)  หน่วยงานมีการบริหารงานอย่างมีประสิทธิภาพ    </a:t>
            </a:r>
          </a:p>
          <a:p>
            <a:pPr lvl="1">
              <a:buNone/>
            </a:pPr>
            <a:r>
              <a:rPr lang="th-TH" sz="3200" dirty="0" smtClean="0"/>
              <a:t>	4)  หน่วยงานมีระบบติดตามประเมินผล    </a:t>
            </a:r>
          </a:p>
          <a:p>
            <a:pPr lvl="1">
              <a:buNone/>
            </a:pPr>
            <a:r>
              <a:rPr lang="th-TH" sz="3200" dirty="0" smtClean="0"/>
              <a:t>	5)  หน่วยงานมีการจัดการกับผู้ไม่มีผลงาน  </a:t>
            </a:r>
          </a:p>
          <a:p>
            <a:pPr lvl="1">
              <a:buNone/>
            </a:pPr>
            <a:r>
              <a:rPr lang="th-TH" sz="3200" dirty="0" smtClean="0"/>
              <a:t>	6)  หน่วยงานมีแผนสำรอง </a:t>
            </a:r>
          </a:p>
          <a:p>
            <a:pPr lvl="1">
              <a:buNone/>
            </a:pPr>
            <a:r>
              <a:rPr lang="th-TH" sz="3200" dirty="0" smtClean="0"/>
              <a:t>		และมีองค์ประกอบย่อย 15 องค์ประกอบ ดังนี้ </a:t>
            </a:r>
            <a:endParaRPr lang="th-TH" sz="3200" dirty="0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5.หลักสำนึกรับผิดชอบ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4702" y="130614"/>
            <a:ext cx="5934596" cy="659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4" name="สี่เหลี่ยมมุมมน 3"/>
          <p:cNvSpPr/>
          <p:nvPr/>
        </p:nvSpPr>
        <p:spPr>
          <a:xfrm>
            <a:off x="2195736" y="1844824"/>
            <a:ext cx="4752528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/>
              <a:t>ส่วนที่</a:t>
            </a:r>
          </a:p>
          <a:p>
            <a:pPr algn="ctr"/>
            <a:r>
              <a:rPr lang="th-TH" sz="4000" b="1" dirty="0" smtClean="0"/>
              <a:t>1</a:t>
            </a:r>
          </a:p>
          <a:p>
            <a:pPr algn="ctr"/>
            <a:r>
              <a:rPr lang="th-TH" sz="4000" b="1" dirty="0" smtClean="0"/>
              <a:t>ความรู้เกี่ยวกับ</a:t>
            </a:r>
            <a:r>
              <a:rPr lang="th-TH" sz="4000" b="1" dirty="0" err="1" smtClean="0"/>
              <a:t>ธรรมาภิ</a:t>
            </a:r>
            <a:r>
              <a:rPr lang="th-TH" sz="4000" b="1" dirty="0" smtClean="0"/>
              <a:t>บาล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6.หลักความคุ้มค่า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dirty="0" smtClean="0"/>
              <a:t>	  มีองค์ประกอบ 3 องค์ประกอบคือ   </a:t>
            </a:r>
          </a:p>
          <a:p>
            <a:pPr>
              <a:buNone/>
            </a:pPr>
            <a:r>
              <a:rPr lang="th-TH" dirty="0" smtClean="0"/>
              <a:t>		1)  การประหยัด   </a:t>
            </a:r>
          </a:p>
          <a:p>
            <a:pPr>
              <a:buNone/>
            </a:pPr>
            <a:r>
              <a:rPr lang="th-TH" dirty="0" smtClean="0"/>
              <a:t>		2)  การใช้ทรัพยากรให้เกิดประโยชน์สูงสุด    </a:t>
            </a:r>
          </a:p>
          <a:p>
            <a:pPr>
              <a:buNone/>
            </a:pPr>
            <a:r>
              <a:rPr lang="th-TH" dirty="0" smtClean="0"/>
              <a:t>		3)  มีศักยภาพในการแข่งขัน </a:t>
            </a:r>
          </a:p>
          <a:p>
            <a:pPr>
              <a:buNone/>
            </a:pPr>
            <a:r>
              <a:rPr lang="th-TH" dirty="0" smtClean="0"/>
              <a:t>	</a:t>
            </a:r>
          </a:p>
          <a:p>
            <a:pPr>
              <a:buNone/>
            </a:pPr>
            <a:r>
              <a:rPr lang="th-TH" dirty="0" smtClean="0"/>
              <a:t>	</a:t>
            </a:r>
          </a:p>
          <a:p>
            <a:pPr>
              <a:buNone/>
            </a:pPr>
            <a:r>
              <a:rPr lang="th-TH" dirty="0" smtClean="0"/>
              <a:t>	โดยมีองค์ประกอบย่อย 12 องค์ประกอบ ดังนี้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43"/>
          <a:stretch>
            <a:fillRect/>
          </a:stretch>
        </p:blipFill>
        <p:spPr bwMode="auto">
          <a:xfrm>
            <a:off x="1733676" y="94320"/>
            <a:ext cx="5676648" cy="666936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dirty="0" smtClean="0"/>
              <a:t>7.การพัฒนาทรัพยากรมนุษย์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h-TH" dirty="0" smtClean="0"/>
              <a:t>มี 10 องค์ประกอบ คือ   </a:t>
            </a:r>
          </a:p>
          <a:p>
            <a:pPr>
              <a:buNone/>
            </a:pPr>
            <a:r>
              <a:rPr lang="th-TH" dirty="0" smtClean="0"/>
              <a:t>	1)  การจัดการอย่าง</a:t>
            </a:r>
            <a:r>
              <a:rPr lang="th-TH" dirty="0" err="1" smtClean="0"/>
              <a:t>บูรณา</a:t>
            </a:r>
            <a:r>
              <a:rPr lang="th-TH" dirty="0" smtClean="0"/>
              <a:t>การ   </a:t>
            </a:r>
          </a:p>
          <a:p>
            <a:pPr>
              <a:buNone/>
            </a:pPr>
            <a:r>
              <a:rPr lang="th-TH" dirty="0" smtClean="0"/>
              <a:t>	2)  การติดต่อสื่อสาร </a:t>
            </a:r>
          </a:p>
          <a:p>
            <a:pPr>
              <a:buNone/>
            </a:pPr>
            <a:r>
              <a:rPr lang="th-TH" dirty="0" smtClean="0"/>
              <a:t>	3)  การบริหารให้เกิดการปฏิบัติงาน    </a:t>
            </a:r>
          </a:p>
          <a:p>
            <a:pPr>
              <a:buNone/>
            </a:pPr>
            <a:r>
              <a:rPr lang="th-TH" dirty="0" smtClean="0"/>
              <a:t>	4)  การสร้างสรรค์และสร้างเสริม    </a:t>
            </a:r>
          </a:p>
          <a:p>
            <a:pPr>
              <a:buNone/>
            </a:pPr>
            <a:r>
              <a:rPr lang="th-TH" dirty="0" smtClean="0"/>
              <a:t>	5)  การเชื่อมโยงในการทำงาน   </a:t>
            </a:r>
          </a:p>
          <a:p>
            <a:pPr>
              <a:buNone/>
            </a:pPr>
            <a:r>
              <a:rPr lang="th-TH" dirty="0" smtClean="0"/>
              <a:t>	6)  การพัฒนาความสามารถ   </a:t>
            </a:r>
          </a:p>
          <a:p>
            <a:pPr>
              <a:buNone/>
            </a:pPr>
            <a:r>
              <a:rPr lang="th-TH" dirty="0" smtClean="0"/>
              <a:t>	7)  การปรับปรุงอย่างต่อเนื่อง    </a:t>
            </a:r>
          </a:p>
          <a:p>
            <a:pPr>
              <a:buNone/>
            </a:pPr>
            <a:r>
              <a:rPr lang="th-TH" dirty="0" smtClean="0"/>
              <a:t>	8)  การเจ้าหน้าที่    </a:t>
            </a:r>
          </a:p>
          <a:p>
            <a:pPr>
              <a:buNone/>
            </a:pPr>
            <a:r>
              <a:rPr lang="th-TH" dirty="0" smtClean="0"/>
              <a:t>	9)  การสร้างความไว้วางใจ    </a:t>
            </a:r>
          </a:p>
          <a:p>
            <a:pPr>
              <a:buNone/>
            </a:pPr>
            <a:r>
              <a:rPr lang="th-TH" dirty="0" smtClean="0"/>
              <a:t>	10)  ความผูกพันหน่วยงาน  </a:t>
            </a:r>
          </a:p>
          <a:p>
            <a:pPr>
              <a:buNone/>
            </a:pPr>
            <a:r>
              <a:rPr lang="th-TH" dirty="0" smtClean="0"/>
              <a:t>โดยมี 27 องค์ประกอบย่อย ดังนี้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4664"/>
            <a:ext cx="5333733" cy="425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5764" r="1415" b="67758"/>
          <a:stretch>
            <a:fillRect/>
          </a:stretch>
        </p:blipFill>
        <p:spPr bwMode="auto">
          <a:xfrm>
            <a:off x="1619672" y="4653136"/>
            <a:ext cx="53285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2193" y="620688"/>
            <a:ext cx="4682055" cy="461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229200"/>
            <a:ext cx="46805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9" y="249127"/>
            <a:ext cx="4680520" cy="37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dirty="0" smtClean="0"/>
              <a:t>8.องค์กรแห่งการเรียนรู้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/>
              <a:t>	มีองค์ประกอบหลักคือ   </a:t>
            </a:r>
          </a:p>
          <a:p>
            <a:pPr>
              <a:buNone/>
            </a:pPr>
            <a:r>
              <a:rPr lang="th-TH" dirty="0" smtClean="0"/>
              <a:t>		1)  การมีการเรียนรู้จากภายนอก   </a:t>
            </a:r>
          </a:p>
          <a:p>
            <a:pPr>
              <a:buNone/>
            </a:pPr>
            <a:r>
              <a:rPr lang="th-TH" dirty="0" smtClean="0"/>
              <a:t>		2)  การพัฒนาการเรียนรู้จากภายนอก   </a:t>
            </a:r>
          </a:p>
          <a:p>
            <a:pPr>
              <a:buNone/>
            </a:pPr>
            <a:r>
              <a:rPr lang="th-TH" dirty="0" smtClean="0"/>
              <a:t>		3)  การนำความรู้มาใช้ในการปฏิบัติงาน    </a:t>
            </a:r>
          </a:p>
          <a:p>
            <a:pPr>
              <a:buNone/>
            </a:pPr>
            <a:r>
              <a:rPr lang="th-TH" dirty="0" smtClean="0"/>
              <a:t>		4)  การเสริมสร้างความสามารถ   </a:t>
            </a:r>
          </a:p>
          <a:p>
            <a:pPr>
              <a:buNone/>
            </a:pPr>
            <a:r>
              <a:rPr lang="th-TH" dirty="0" smtClean="0"/>
              <a:t>		5)  การจัดการความรู้    </a:t>
            </a:r>
          </a:p>
          <a:p>
            <a:pPr>
              <a:buNone/>
            </a:pPr>
            <a:r>
              <a:rPr lang="th-TH" dirty="0" smtClean="0"/>
              <a:t>		6)  การ</a:t>
            </a:r>
            <a:r>
              <a:rPr lang="th-TH" dirty="0" err="1" smtClean="0"/>
              <a:t>ใข้</a:t>
            </a:r>
            <a:r>
              <a:rPr lang="th-TH" dirty="0" smtClean="0"/>
              <a:t>เครื่องมือและเทคโนโลยี    </a:t>
            </a:r>
          </a:p>
          <a:p>
            <a:pPr>
              <a:buNone/>
            </a:pPr>
            <a:r>
              <a:rPr lang="th-TH" dirty="0" smtClean="0"/>
              <a:t>		7)  การสร้างวัฒนธรรมแห่งการเรียนรู้  </a:t>
            </a:r>
          </a:p>
          <a:p>
            <a:pPr>
              <a:buNone/>
            </a:pPr>
            <a:r>
              <a:rPr lang="th-TH" dirty="0" smtClean="0"/>
              <a:t>		และมีองค์ประกอบย่อย 30 องค์ประกอบ ดังนี้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381" y="370475"/>
            <a:ext cx="5004875" cy="241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4955" r="832" b="51394"/>
          <a:stretch>
            <a:fillRect/>
          </a:stretch>
        </p:blipFill>
        <p:spPr bwMode="auto">
          <a:xfrm>
            <a:off x="1863622" y="2780928"/>
            <a:ext cx="501263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49008" r="682"/>
          <a:stretch>
            <a:fillRect/>
          </a:stretch>
        </p:blipFill>
        <p:spPr bwMode="auto">
          <a:xfrm>
            <a:off x="2051720" y="980728"/>
            <a:ext cx="4752528" cy="381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18439" r="1531"/>
          <a:stretch>
            <a:fillRect/>
          </a:stretch>
        </p:blipFill>
        <p:spPr bwMode="auto">
          <a:xfrm>
            <a:off x="2051720" y="4797152"/>
            <a:ext cx="4752528" cy="166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620688"/>
            <a:ext cx="4759449" cy="37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9.การบริหารจัดการ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dirty="0" smtClean="0"/>
              <a:t>	มี 8 องค์ประกอบหลัก คือ   </a:t>
            </a:r>
          </a:p>
          <a:p>
            <a:pPr>
              <a:buNone/>
            </a:pPr>
            <a:r>
              <a:rPr lang="th-TH" dirty="0" smtClean="0"/>
              <a:t>		1)  มีแผนงานและการทบทวนภารกิจ  </a:t>
            </a:r>
          </a:p>
          <a:p>
            <a:pPr>
              <a:buNone/>
            </a:pPr>
            <a:r>
              <a:rPr lang="th-TH" dirty="0" smtClean="0"/>
              <a:t>		2)  การสำรวจความต้องการของประชาชน    </a:t>
            </a:r>
          </a:p>
          <a:p>
            <a:pPr>
              <a:buNone/>
            </a:pPr>
            <a:r>
              <a:rPr lang="th-TH" dirty="0" smtClean="0"/>
              <a:t>		3)  การมีกลยุทธ์ในการบริหาร    </a:t>
            </a:r>
          </a:p>
          <a:p>
            <a:pPr>
              <a:buNone/>
            </a:pPr>
            <a:r>
              <a:rPr lang="th-TH" dirty="0" smtClean="0"/>
              <a:t>		4)  การบริหารแบบมีส่วนร่วม    </a:t>
            </a:r>
          </a:p>
          <a:p>
            <a:pPr>
              <a:buNone/>
            </a:pPr>
            <a:r>
              <a:rPr lang="th-TH" dirty="0" smtClean="0"/>
              <a:t>		5)  การศึกษาวิจัย    </a:t>
            </a:r>
          </a:p>
          <a:p>
            <a:pPr>
              <a:buNone/>
            </a:pPr>
            <a:r>
              <a:rPr lang="th-TH" dirty="0" smtClean="0"/>
              <a:t>		6)  การคาดคะเนความเสี่ยง   </a:t>
            </a:r>
          </a:p>
          <a:p>
            <a:pPr>
              <a:buNone/>
            </a:pPr>
            <a:r>
              <a:rPr lang="th-TH" dirty="0" smtClean="0"/>
              <a:t>		7)  การมีการกระจายอำนาจ    </a:t>
            </a:r>
          </a:p>
          <a:p>
            <a:pPr>
              <a:buNone/>
            </a:pPr>
            <a:r>
              <a:rPr lang="th-TH" dirty="0" smtClean="0"/>
              <a:t>		8)  การบริการประชาชน มิใช่การกำกับ  </a:t>
            </a:r>
          </a:p>
          <a:p>
            <a:pPr>
              <a:buNone/>
            </a:pPr>
            <a:r>
              <a:rPr lang="th-TH" dirty="0" smtClean="0"/>
              <a:t>		โดยมีองค์ประกอบย่อย 17 องค์ประกอบ ดังนี้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1383" y="567701"/>
            <a:ext cx="5961234" cy="157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9570" r="1148"/>
          <a:stretch>
            <a:fillRect/>
          </a:stretch>
        </p:blipFill>
        <p:spPr bwMode="auto">
          <a:xfrm>
            <a:off x="1599970" y="2132856"/>
            <a:ext cx="594406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dirty="0" smtClean="0"/>
              <a:t> 		</a:t>
            </a:r>
            <a:r>
              <a:rPr lang="th-TH" sz="2800" dirty="0" smtClean="0"/>
              <a:t>คำที่ถูกใช้หรือพูดถึงกันอย่างแพร่หลายแต่ไม่มี คำจำกัดความเดียวที่อธิบายความหมายของคำนั้นอย่างเป็นที่ยอมรับกัน ทั่วไป เช่น คำว่า การเมือง เป็นต้น </a:t>
            </a:r>
            <a:r>
              <a:rPr lang="th-TH" sz="2800" dirty="0" err="1" smtClean="0"/>
              <a:t>ธรรมาภิ</a:t>
            </a:r>
            <a:r>
              <a:rPr lang="th-TH" sz="2800" dirty="0" smtClean="0"/>
              <a:t>บาลก็เช่นกันก็มีการให้ความหมายที่หลากหลายและแปลเป็นภาษาไทยก็มีการใช้หลายคำเช่น </a:t>
            </a:r>
            <a:r>
              <a:rPr lang="th-TH" sz="2800" dirty="0" err="1" smtClean="0"/>
              <a:t>ธรรมาภิ</a:t>
            </a:r>
            <a:r>
              <a:rPr lang="th-TH" sz="2800" dirty="0" smtClean="0"/>
              <a:t>บาล การบริหารกิจการบ้านเมืองที่ดี เป็นต้น ในหนังสือเล่มนี้  ผู้เขียนใช้คำว่า “</a:t>
            </a:r>
            <a:r>
              <a:rPr lang="th-TH" sz="2800" dirty="0" err="1" smtClean="0"/>
              <a:t>ธรรมาภิ</a:t>
            </a:r>
            <a:r>
              <a:rPr lang="th-TH" sz="2800" dirty="0" smtClean="0"/>
              <a:t>บาล”</a:t>
            </a:r>
          </a:p>
          <a:p>
            <a:pPr>
              <a:buNone/>
            </a:pPr>
            <a:r>
              <a:rPr lang="th-TH" sz="2800" dirty="0"/>
              <a:t>	</a:t>
            </a:r>
            <a:r>
              <a:rPr lang="th-TH" sz="2800" dirty="0" smtClean="0"/>
              <a:t>	หากพิจารณา</a:t>
            </a:r>
            <a:r>
              <a:rPr lang="th-TH" sz="2800" dirty="0" err="1" smtClean="0"/>
              <a:t>ธรรมาภิ</a:t>
            </a:r>
            <a:r>
              <a:rPr lang="th-TH" sz="2800" dirty="0" smtClean="0"/>
              <a:t>บาลหรือ </a:t>
            </a:r>
            <a:r>
              <a:rPr lang="en-US" sz="2800" dirty="0" smtClean="0"/>
              <a:t>good governance </a:t>
            </a:r>
            <a:r>
              <a:rPr lang="th-TH" sz="2800" dirty="0" smtClean="0"/>
              <a:t>ในความหมาย </a:t>
            </a:r>
          </a:p>
          <a:p>
            <a:pPr>
              <a:buNone/>
            </a:pPr>
            <a:r>
              <a:rPr lang="th-TH" sz="2800" dirty="0" smtClean="0"/>
              <a:t> กว้างๆ แล้ว เป็นคำที่มีความหมายถึงการปกครองหรือการบริหารที่ดี ที่มุ่ง ให้เกิดประโยชน์ต่อประชาชน สังคม ประเทศชาติหรือองค์กรนั้น </a:t>
            </a:r>
            <a:endParaRPr lang="th-TH" sz="2800" dirty="0"/>
          </a:p>
        </p:txBody>
      </p:sp>
      <p:sp>
        <p:nvSpPr>
          <p:cNvPr id="4" name="รูปห้าเหลี่ยม 3"/>
          <p:cNvSpPr/>
          <p:nvPr/>
        </p:nvSpPr>
        <p:spPr>
          <a:xfrm>
            <a:off x="539552" y="548680"/>
            <a:ext cx="5544616" cy="792088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ความหมายของ  “ </a:t>
            </a:r>
            <a:r>
              <a:rPr lang="th-TH" sz="3600" b="1" dirty="0" err="1" smtClean="0"/>
              <a:t>ธรรมาภิ</a:t>
            </a:r>
            <a:r>
              <a:rPr lang="th-TH" sz="3600" b="1" dirty="0" smtClean="0"/>
              <a:t>บาล ”</a:t>
            </a:r>
            <a:endParaRPr lang="th-TH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10.เทคโนโลยีสารสนเทศและการสื่อสาร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dirty="0" smtClean="0"/>
              <a:t>	มี 4 อง</a:t>
            </a:r>
            <a:r>
              <a:rPr lang="th-TH" dirty="0" err="1" smtClean="0"/>
              <a:t>คป์ระ</a:t>
            </a:r>
            <a:r>
              <a:rPr lang="th-TH" dirty="0" smtClean="0"/>
              <a:t>กอบหลัก คือ   </a:t>
            </a:r>
          </a:p>
          <a:p>
            <a:pPr>
              <a:buNone/>
            </a:pPr>
            <a:r>
              <a:rPr lang="th-TH" dirty="0" smtClean="0"/>
              <a:t>	1)  มีการจัดการชุดข้อมูล    </a:t>
            </a:r>
          </a:p>
          <a:p>
            <a:pPr>
              <a:buNone/>
            </a:pPr>
            <a:r>
              <a:rPr lang="th-TH" dirty="0" smtClean="0"/>
              <a:t>	2)  การมีเครือข่ายสารสนเทศ    </a:t>
            </a:r>
          </a:p>
          <a:p>
            <a:pPr>
              <a:buNone/>
            </a:pPr>
            <a:r>
              <a:rPr lang="th-TH" dirty="0" smtClean="0"/>
              <a:t>	3)  การมีการเชื่อมโยงเทคโนโลยี   </a:t>
            </a:r>
          </a:p>
          <a:p>
            <a:pPr>
              <a:buNone/>
            </a:pPr>
            <a:r>
              <a:rPr lang="th-TH" dirty="0" smtClean="0"/>
              <a:t>	4)  การนำเทคโนโลยีไปใช้จริง  </a:t>
            </a:r>
          </a:p>
          <a:p>
            <a:pPr>
              <a:buNone/>
            </a:pPr>
            <a:r>
              <a:rPr lang="th-TH" dirty="0" smtClean="0"/>
              <a:t>	โดยมีองค์ประกอบย่อย 10 องค์ประกอบ ดังนี้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837" y="836712"/>
            <a:ext cx="7074326" cy="134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12671" r="622"/>
          <a:stretch>
            <a:fillRect/>
          </a:stretch>
        </p:blipFill>
        <p:spPr bwMode="auto">
          <a:xfrm>
            <a:off x="1063943" y="2132856"/>
            <a:ext cx="701611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24048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th-TH" dirty="0" smtClean="0"/>
              <a:t>		นอกจากสถาบันพระปกเกล้าที่กำหนดตัวชี้วัด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บาลดังกล่าวข้างต้นแล้ว สำนักงานคณะกรรมการพัฒนาระบบราชการยังได้จัดระดับการ กำกับดูแลองค์การภาครัฐตามหลัก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บาลของการบริหารกิจการบ้านเมืองที่ดี (</a:t>
            </a:r>
            <a:r>
              <a:rPr lang="en-US" dirty="0" smtClean="0"/>
              <a:t>Good Governance Rating) </a:t>
            </a:r>
            <a:r>
              <a:rPr lang="th-TH" dirty="0" smtClean="0"/>
              <a:t>โดยให้น้ำหนักกับหลักการ บริหารกิจการบ้านเมืองที่ดี ดังนี้ </a:t>
            </a:r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80928"/>
            <a:ext cx="60440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703606"/>
            <a:ext cx="6048672" cy="74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		ที่น่าสังเกตคือ สำนักงาน </a:t>
            </a:r>
            <a:r>
              <a:rPr lang="th-TH" dirty="0" err="1" smtClean="0"/>
              <a:t>ก.พ.ร.</a:t>
            </a:r>
            <a:r>
              <a:rPr lang="th-TH" dirty="0" smtClean="0"/>
              <a:t> ให้ความสำคัญกับประสิทธิภาพ ประสิทธิผล ความโปร่งใส และการมีส่วนร่วมโดยภาระรับผิดชอบได้รับ ความสำคัญรองลงมา แต่ในความเห็นของผู้เขียนได้ให้ความสำคัญกับเรื่อง ของคุณธรรม และภาระรับผิดชอบเป็นสิ่งสำคัญลำดับแรกเนื่องจากการ ตัดสินใจและหรือดำเนินการใดๆ อย่างมีคุณธรรมก็เชื่อได้ว่าการกระทำนั้น เป็นสิ่งที่ดี มีเหตุและผลที่เกิดประโยชน์ต่อส่วนรวมโดยมีภาระรับผิดชอบที่อาจเกิดขึ้นในอนาคต กล่าวให้ชัดก็คือ ต้องการข้าราชการที่เป็นคนดีมาก่อนข้าราชการที่เก่ง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ความสำคัญของ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บาลต่อการบริหารภาครัฐ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dirty="0" smtClean="0"/>
              <a:t>		แนวคิด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บาลได้รับความสนใจและนำมาใช้ในการบริหารภาค รัฐอย่างกว้างขวางในหลายประเทศ คำถามก็คือ 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บาลมีความสำคัญ ต่อการบริหารภาครัฐอย่างไร ?    เราสามารถกล่าวได้ว่า 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บาลมีความสำคัญต่อการบริหารภาค รัฐในหลายมิติ ดังนี้	</a:t>
            </a:r>
            <a:endParaRPr lang="th-TH" dirty="0"/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539552" y="3861048"/>
          <a:ext cx="813690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dirty="0" smtClean="0"/>
              <a:t>มิติของภาครัฐ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sz="2800" b="1" dirty="0" smtClean="0"/>
              <a:t>ประการแรก </a:t>
            </a:r>
            <a:r>
              <a:rPr lang="th-TH" sz="2800" dirty="0" smtClean="0"/>
              <a:t>ช่วยส่งเสริมให้บุคลากรในภาครัฐมีเป้าหมายอยู่ที่การ ยึดประโยชน์สุขของประชาชนและประเทศชาติ</a:t>
            </a:r>
          </a:p>
          <a:p>
            <a:pPr>
              <a:buNone/>
            </a:pPr>
            <a:r>
              <a:rPr lang="th-TH" sz="2800" b="1" dirty="0" smtClean="0"/>
              <a:t>ประการที่สอง </a:t>
            </a:r>
            <a:r>
              <a:rPr lang="th-TH" sz="2800" dirty="0" smtClean="0"/>
              <a:t>ช่วยส่งเสริมให้บุคลากรภาครัฐให้ความสำคัญกับ </a:t>
            </a:r>
          </a:p>
          <a:p>
            <a:pPr>
              <a:buNone/>
            </a:pPr>
            <a:r>
              <a:rPr lang="th-TH" sz="2800" dirty="0" smtClean="0"/>
              <a:t>	ผลสำเร็จหรือผลงานมากกว่าการทำเสร็จ</a:t>
            </a:r>
          </a:p>
          <a:p>
            <a:pPr>
              <a:buNone/>
            </a:pPr>
            <a:r>
              <a:rPr lang="th-TH" sz="2800" b="1" dirty="0" smtClean="0"/>
              <a:t>ประการที่สาม </a:t>
            </a:r>
            <a:r>
              <a:rPr lang="th-TH" sz="2800" dirty="0" smtClean="0"/>
              <a:t>ช่วยให้ระบบการบริหารภาครัฐมีความโปร่งใส</a:t>
            </a:r>
          </a:p>
          <a:p>
            <a:pPr>
              <a:buNone/>
            </a:pPr>
            <a:r>
              <a:rPr lang="th-TH" sz="2800" dirty="0" smtClean="0"/>
              <a:t>	ตรวจสอบ</a:t>
            </a:r>
            <a:r>
              <a:rPr lang="th-TH" sz="2800" dirty="0" err="1" smtClean="0"/>
              <a:t>ได้มาก</a:t>
            </a:r>
            <a:r>
              <a:rPr lang="th-TH" sz="2800" dirty="0" smtClean="0"/>
              <a:t>ขึ้นโดยมีการปรับปรุงกฎหมาย กฎ ระเบียบของภาครัฐให้ รัดกุมและเปิดเผยต่อสาธารณะให้รับรู้กันทั่วไป</a:t>
            </a:r>
          </a:p>
          <a:p>
            <a:pPr>
              <a:buNone/>
            </a:pPr>
            <a:r>
              <a:rPr lang="th-TH" sz="2800" b="1" dirty="0" smtClean="0"/>
              <a:t>ประการที่สี่ </a:t>
            </a:r>
            <a:r>
              <a:rPr lang="th-TH" sz="2800" dirty="0" smtClean="0"/>
              <a:t>ช่วยส่งเสริมให้บุคลากรภาครัฐมีความตระหนักถึงความ สำนึกรับผิด (</a:t>
            </a:r>
            <a:r>
              <a:rPr lang="en-US" sz="2800" dirty="0" smtClean="0"/>
              <a:t>accountability) </a:t>
            </a:r>
            <a:r>
              <a:rPr lang="th-TH" sz="2800" dirty="0" smtClean="0"/>
              <a:t>ต่อประชาชนและองค์กรมากขึ้น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th-TH" b="1" dirty="0" smtClean="0"/>
              <a:t>ประการที่ห้า </a:t>
            </a:r>
            <a:r>
              <a:rPr lang="th-TH" dirty="0" smtClean="0"/>
              <a:t>ช่วยทำให้ระบบราชการเป็นระบบเปิดและเปิดโอกาส ให้ประชาชนมีช่องทางมีส่วนร่วมในการบริหารภาครัฐอย่างหลากหลายและ เป็นรูปธรรมมากขึ้น</a:t>
            </a:r>
            <a:endParaRPr lang="th-TH" b="1" dirty="0" smtClean="0"/>
          </a:p>
          <a:p>
            <a:pPr>
              <a:buNone/>
            </a:pPr>
            <a:r>
              <a:rPr lang="th-TH" b="1" dirty="0" smtClean="0"/>
              <a:t>ประการที่หก </a:t>
            </a:r>
            <a:r>
              <a:rPr lang="th-TH" dirty="0" smtClean="0"/>
              <a:t>ช่วยส่งเสริมให้บุคลากรภาครัฐยึดกฎหมายเป็นหลัก </a:t>
            </a:r>
            <a:r>
              <a:rPr lang="th-TH" dirty="0" err="1" smtClean="0"/>
              <a:t>ในก</a:t>
            </a:r>
            <a:r>
              <a:rPr lang="th-TH" dirty="0" smtClean="0"/>
              <a:t>ปฏิบัติหน้าที่มากกว่าการใช้ดุลพินิจหรือตามอำเภอใจ</a:t>
            </a:r>
          </a:p>
          <a:p>
            <a:pPr>
              <a:buNone/>
            </a:pPr>
            <a:r>
              <a:rPr lang="th-TH" b="1" dirty="0" smtClean="0"/>
              <a:t>ประการที่เจ็ด </a:t>
            </a:r>
            <a:r>
              <a:rPr lang="th-TH" dirty="0" smtClean="0"/>
              <a:t>ทำให้ระบบบริหารภาครัฐเป็นตัวขับเคลื่อนนโยบาย รัฐบาลและยุทธศาสตร์การพัฒนาประเทศได้อย่างมีประสิทธิภาพ ประสิทธิผลมากขึ้น</a:t>
            </a:r>
          </a:p>
          <a:p>
            <a:pPr>
              <a:buNone/>
            </a:pPr>
            <a:r>
              <a:rPr lang="th-TH" b="1" dirty="0" smtClean="0"/>
              <a:t>ประการที่แปด </a:t>
            </a:r>
            <a:r>
              <a:rPr lang="th-TH" dirty="0" smtClean="0"/>
              <a:t>ทำให้บุคลากรภาครัฐตระหนักถึงความสำคัญของ คุณธรรม จริยธรรมในการปฏิบัติหน้าที่ของตนในฐานะเป็นผู้ให้บริการ ประชาชนมิใช้เจ้านายของประชาชนหรือผู้มีสถานภาพที่เหนือกว่า ประชาชน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มิติภาคประชาชน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b="1" dirty="0" smtClean="0"/>
              <a:t>ประการแรก </a:t>
            </a:r>
            <a:r>
              <a:rPr lang="th-TH" dirty="0" smtClean="0"/>
              <a:t>ทำให้ประชาชนสามารถเข้าถึงข้อมูลข่าวสารของภาครัฐ</a:t>
            </a:r>
            <a:r>
              <a:rPr lang="th-TH" dirty="0" err="1" smtClean="0"/>
              <a:t>ได้มาก</a:t>
            </a:r>
            <a:r>
              <a:rPr lang="th-TH" dirty="0" smtClean="0"/>
              <a:t>ขึ้นเนื่องจากระบบราชการได้เปิดกว้างมากขึ้นอันเป็นผลมาจากการปรับปรุงแก้ไขกฎหมายเกี่ยวกับข้อมูลข่าวสารของทางราชการ </a:t>
            </a:r>
          </a:p>
          <a:p>
            <a:pPr>
              <a:buNone/>
            </a:pPr>
            <a:r>
              <a:rPr lang="th-TH" b="1" dirty="0" smtClean="0"/>
              <a:t>ประการที่สอง </a:t>
            </a:r>
            <a:r>
              <a:rPr lang="th-TH" dirty="0" smtClean="0"/>
              <a:t>ทำให้ประชาชนมีความตระหนักถึงสิทธิ หน้าที่ของ พลเมืองมากขึ้นหลังจากได้รับข้อมูลข่าวสารจากภาครัฐและแหล่งอื่นๆมากขึ้น และเข้ามามีส่วนร่วมในการบริหารภาครัฐอย่างเป็นรูปธรรม</a:t>
            </a:r>
          </a:p>
          <a:p>
            <a:pPr>
              <a:buNone/>
            </a:pPr>
            <a:r>
              <a:rPr lang="th-TH" b="1" dirty="0" smtClean="0"/>
              <a:t>ประการที่สาม </a:t>
            </a:r>
            <a:r>
              <a:rPr lang="th-TH" dirty="0" smtClean="0"/>
              <a:t>ทำให้ประชาชนได้รับบริการที่รวดเร็วมากขึ้นอันเป็น ผลมาจากการปรับรื้อกฎหมาย กฎระเบียบต่าง (</a:t>
            </a:r>
            <a:r>
              <a:rPr lang="en-US" dirty="0" smtClean="0"/>
              <a:t>deregulation) </a:t>
            </a:r>
          </a:p>
          <a:p>
            <a:pPr>
              <a:buNone/>
            </a:pPr>
            <a:r>
              <a:rPr lang="th-TH" b="1" dirty="0" smtClean="0"/>
              <a:t>ประการที่สี่ </a:t>
            </a:r>
            <a:r>
              <a:rPr lang="th-TH" dirty="0" smtClean="0"/>
              <a:t>ทำให้ประชาชนมีส่วนร่วมในการแก้ไขปัญหาของระบบ บริหารภาครัฐโดยเฉพาะประเด็นการคอรัปชั่น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dirty="0" smtClean="0"/>
              <a:t>ภาคธุรกิจเอกชน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sz="3000" b="1" dirty="0" smtClean="0"/>
              <a:t>ประการแรก </a:t>
            </a:r>
            <a:r>
              <a:rPr lang="th-TH" sz="3000" dirty="0" smtClean="0"/>
              <a:t>ทำให้การบริหารกิจการธุรกิจได้รับความสะดวก รวดเร็วมากขึ้นส่งผลให้การแข่งชันเชิงธุรกิจดำเนินไปได้ด้วยดี </a:t>
            </a:r>
          </a:p>
          <a:p>
            <a:pPr>
              <a:buNone/>
            </a:pPr>
            <a:r>
              <a:rPr lang="th-TH" sz="3000" b="1" dirty="0" smtClean="0"/>
              <a:t>ประการที่สอง </a:t>
            </a:r>
            <a:r>
              <a:rPr lang="th-TH" sz="3000" dirty="0" smtClean="0"/>
              <a:t>ทำให้ต้นทุนทางธุรกิจเป็นไปตามต้นทุนที่แท้จริง เนื่องจากภาครัฐมีความโปร่งใสในการดำเนินงานมากขึ้น มีการเรียกรับผลประโยชน์น้อยลง</a:t>
            </a:r>
          </a:p>
          <a:p>
            <a:pPr>
              <a:buNone/>
            </a:pPr>
            <a:r>
              <a:rPr lang="th-TH" sz="3000" b="1" dirty="0" smtClean="0"/>
              <a:t>ประการที่สาม </a:t>
            </a:r>
            <a:r>
              <a:rPr lang="th-TH" sz="3000" dirty="0" smtClean="0"/>
              <a:t>ทำให้ประเทศชาติสามารถแข่งขันทางธุรกิจในเวที การค้าโลกได้อย่างไม่เสียเปรียบโดยมีการบริหารภาครัฐเป็นตัวสนับสนุน เอื้ออำนวยเคียงคู่กับภาคธุรกิจเอกชน </a:t>
            </a:r>
            <a:endParaRPr lang="th-TH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65312" y="1993404"/>
            <a:ext cx="6213376" cy="2871192"/>
          </a:xfrm>
        </p:spPr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3" name="ลูกศรขวา 2"/>
          <p:cNvSpPr/>
          <p:nvPr/>
        </p:nvSpPr>
        <p:spPr>
          <a:xfrm>
            <a:off x="1043608" y="980728"/>
            <a:ext cx="7344816" cy="439248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403649" y="2564904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u="sng" dirty="0" err="1" smtClean="0"/>
              <a:t>ส่</a:t>
            </a:r>
            <a:r>
              <a:rPr lang="th-TH" u="sng" dirty="0" smtClean="0"/>
              <a:t> ว น ที่ 2</a:t>
            </a:r>
            <a:r>
              <a:rPr lang="th-TH" dirty="0" smtClean="0"/>
              <a:t>     ถอดบทเรียนการสร้าง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บาลในต่างประเทศ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	UNESCAP </a:t>
            </a:r>
            <a:r>
              <a:rPr lang="th-TH" dirty="0" smtClean="0"/>
              <a:t>ให้คำจำกัดความว่า การบริหารกิจการบ้านเมืองที่ดีเป็น เรื่องที่มีความเกี่ยวข้องกับการจัดการโครงสร้างและความสัมพันธ์ของ สถาบันทางการเมืองซึ่งครอบคลุมทั้งในส่วนของสถาบันทางการเมืองที่มี ลักษณะอย่างเป็นทางการและไม่เป็นทางการ การตัดสินใจจัดสรรทรัพยากร เพื่อบริหารกิจการของบ้านเมืองและแก้ไขปัญหาของสังคม ตลอดจน กระบวนการเข้ามามีส่วนร่วมของภาคส่วนหรือฝ่ายต่างๆ ในการกำหนด นโยบายสาธารณะและการนำนโยบายสาธารณะไปสู่การปฏิบัติภายใต้ กรอบและกระบวนการทางกฎหมายอันชอบธรรม</a:t>
            </a:r>
          </a:p>
          <a:p>
            <a:pPr>
              <a:buNone/>
            </a:pPr>
            <a:r>
              <a:rPr lang="en-US" dirty="0" smtClean="0"/>
              <a:t>		UNDP </a:t>
            </a:r>
            <a:r>
              <a:rPr lang="th-TH" dirty="0" smtClean="0"/>
              <a:t>ได้นิยามว่า เป็นเรื่องของการใช้อำนาจทางการเมือง เศรษฐกิจ และการบริหารราชการแผ่นดินเพื่อจัดการประเทศชาติ บ้านเมือง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ถอดบทเรียนการสร้าง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บาลในต่างประเทศ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กรณีประเทศเดนมาร์ก</a:t>
            </a:r>
          </a:p>
          <a:p>
            <a:pPr>
              <a:buNone/>
            </a:pPr>
            <a:r>
              <a:rPr lang="th-TH" dirty="0" smtClean="0"/>
              <a:t> 	จากการจัดอันดับของ </a:t>
            </a:r>
            <a:r>
              <a:rPr lang="en-US" dirty="0" smtClean="0"/>
              <a:t>Transparency International </a:t>
            </a:r>
            <a:r>
              <a:rPr lang="th-TH" dirty="0" smtClean="0"/>
              <a:t>ตามตารางที่  2.1 เห็นได้ว่า ประเทศเดนมาร์ก ถูกจัดอันดับให้อยู่ในอันดับที่หนึ่งถึงสามปีติดต่อกันตั้งแต่ปี ค.ศ. 2012 – 2014       ตารางที่ 2.1 อันดับการคอรัปชั่นของประเทศเดนมาร์ก ระหว่างปี ค.ศ. 2011 - 2014</a:t>
            </a:r>
            <a:endParaRPr lang="th-TH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149080"/>
            <a:ext cx="6552728" cy="244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dirty="0" smtClean="0"/>
              <a:t>		ประเทศเดนมาร์กเป็นประเทศที่ตั้งอยู่บน</a:t>
            </a:r>
            <a:r>
              <a:rPr lang="th-TH" dirty="0" err="1" smtClean="0"/>
              <a:t>คาบสมุทรจัต</a:t>
            </a:r>
            <a:r>
              <a:rPr lang="th-TH" dirty="0" smtClean="0"/>
              <a:t>แลนด์ทาง ตอนเหนือของทวีปยุโรป มีพื้นที่ 43,098 ตารางกิโลเมตร ประชากร ประมาณ 5.6 ล้านคน มีรายได้ต่อหัวประมาณ 46,255 เหรียญสหรัฐ  (ปีค.ศ. 2014) และมีการปกครองในระบอบประชาธิปไตยอันมีพระมหากษัตริย์ทรงเป็นประมุขภายใต้รัฐธรรมนูญและเป็นประเทศหนึ่งที่มี มาตรฐานการดำรงชีวิตที่สูงกว่ามาตรฐานเฉลี่ยของยุโรป เดนมาร์กมี ตัวเลขของผลิตภัณฑ์มวลรวมต่อประชากรสูงกว่าประเทศในแถบยุโรป ทั่วไป และสูงกว่าสหรัฐอเมริกาประมาณ 15 – 20 เปอร์เซ็นต์</a:t>
            </a:r>
          </a:p>
          <a:p>
            <a:pPr>
              <a:buNone/>
            </a:pPr>
            <a:r>
              <a:rPr lang="th-TH" dirty="0" smtClean="0"/>
              <a:t>		ประเทศเดนมาร์กเป็นรัฐสวัสดิการ (</a:t>
            </a:r>
            <a:r>
              <a:rPr lang="en-US" dirty="0" smtClean="0"/>
              <a:t>welfare state) </a:t>
            </a:r>
            <a:r>
              <a:rPr lang="th-TH" dirty="0" smtClean="0"/>
              <a:t>มีมาตรฐานสูง ในเรื่องการประกันสังคมและการให้บริการของรัฐ รวมทั้งด้านการศึกษา ร้อยละ 45 ของงบประมาณใช้เพื่อสวัสดิการสังคม ร้อยละ 12 และ 7 เพื่อ การศึกษา และการป้องกันประเทศ ตามลำดับ ประชากรที่มีอายุ 67 ปีขึ้น ไป หรือเป็นหม้ายอายุ 55 ปีขึ้นไป จะได้รับเบี้ยเลี้ยงจากรัฐ มีการกำหนด ชั่วโมงการทำงานมาตรฐานสัปดาห์ละ 40 ชั่วโมง ทั้งงานราชการและงาน เอกชน และมีสิทธิหยุดพักผ่อนปีละ 5 สัปดาห์ โดยได้รับค่าจ้าง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dirty="0" smtClean="0"/>
              <a:t>	</a:t>
            </a:r>
            <a:r>
              <a:rPr lang="th-TH" b="1" dirty="0" smtClean="0"/>
              <a:t>อะไรทำให้ประเทศเดนมาร์กได้รับการจัดอันดับเป็นประเทศที่ มีการคอรัปชั่นน้อยที่สุดในโลก</a:t>
            </a:r>
            <a:r>
              <a:rPr lang="th-TH" dirty="0" smtClean="0"/>
              <a:t>	</a:t>
            </a:r>
          </a:p>
          <a:p>
            <a:pPr>
              <a:buNone/>
            </a:pPr>
            <a:r>
              <a:rPr lang="th-TH" dirty="0" smtClean="0"/>
              <a:t>		เราหาคำตอบจากข้อคิดเห็นของนายมิ</a:t>
            </a:r>
            <a:r>
              <a:rPr lang="th-TH" dirty="0" err="1" smtClean="0"/>
              <a:t>เคล</a:t>
            </a:r>
            <a:r>
              <a:rPr lang="th-TH" dirty="0" smtClean="0"/>
              <a:t> เหมนิธิ </a:t>
            </a:r>
            <a:r>
              <a:rPr lang="th-TH" dirty="0" err="1" smtClean="0"/>
              <a:t>วินเธอร์</a:t>
            </a:r>
            <a:r>
              <a:rPr lang="th-TH" dirty="0" smtClean="0"/>
              <a:t>  เอกอัครราชทูตเดนมาร์กประจำประเทศไทยซึ่งให้ความเห็นว่า13 การที่ ประเทศเดนมาร์กเป็นประเทศที่ถูกจัดอันดับว่ามีคอรัปชั่นน้อยที่สุดในโลก ว่า อยู่ที่มีรัฐบาลที่ประชาชนเชื่อใจได้ และการปลูกฝังเรื่องศีลธรรมตั้งแต่เด็ก รวมถึงการดำเนินการต่างๆ ของรัฐบาล เจ้าหน้าที่ของรัฐต้องถูก ตรวจสอบได้ โดยที่เดนมาร์กไม่ต้องมีองค์กรเกี่ยวกับการป้องกันและปราบปรามการคอรัปชั่น และประชาชนถูกสอนให้ปฏิบัติต่อผู้อื่นอย่าง เท่าเทียมและถูกสอนให้ตั้งคำถามต่อรัฐบาล  </a:t>
            </a:r>
          </a:p>
          <a:p>
            <a:pPr>
              <a:buNone/>
            </a:pPr>
            <a:r>
              <a:rPr lang="th-TH" dirty="0" smtClean="0"/>
              <a:t>		นอกจากนี้หากเราพิจารณาข้อมูลพื้นฐานทางเศรษฐกิจ สังคมของ เดนมาร์กพบว่า เดนมาร์กเป็นประเทศที่มีความก้าวหน้าและมั่นคงทาง เศรษฐกิจ และเป็นสังคมที่ได้รับการจัดอันดับในปี 2555 ให้เป็นประเทศที่ มีความสุขที่สุดในโลกอันน่าจะเป็นพื้นฐานสำคัญของการเป็นสังคมที่ปลอด การคอรัปชั่นมากที่สุดของโลกด้วย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10146"/>
          </a:xfrm>
        </p:spPr>
        <p:txBody>
          <a:bodyPr>
            <a:normAutofit/>
          </a:bodyPr>
          <a:lstStyle/>
          <a:p>
            <a:r>
              <a:rPr lang="th-TH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กรณีประเทศสาธารณรัฐเกาหลี</a:t>
            </a:r>
            <a:endParaRPr lang="th-TH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		ประเทศสาธารณรัฐเกาหลีหรือเกาหลีใต้ที่เรารู้จักดี ตั้งอยู่บน คาบสมุทรเกาหลี มีประชากรประมาณ 50 ล้านคน มีรายได้ต่อหัว 31,243 เหรียญสหรัฐ (ปี 2555) </a:t>
            </a:r>
          </a:p>
          <a:p>
            <a:pPr>
              <a:buNone/>
            </a:pPr>
            <a:r>
              <a:rPr lang="th-TH" dirty="0" smtClean="0"/>
              <a:t>		ประเทศสาธารณรัฐเกาหลีหรือเกาหลีใต้ที่เรารู้จักกันดี เป็นประเทศที่ ถูกแบ่งออกเป็นสองประเทศ อันเป็นผลมาจากอุดมการณ์ทางการเมือง ที่แตกต่างกันและผลจากสงครามเกาหลีทำให้มีการแบ่งออกเป็นสอง ประเทศคือ ประเทศสาธารณรัฐประชาธิปไตยเกาหลี (เกาหลีเหนือ) และ สาธารณรัฐเกาหลี (เกาหลีใต้)  </a:t>
            </a:r>
          </a:p>
          <a:p>
            <a:pPr>
              <a:buNone/>
            </a:pPr>
            <a:r>
              <a:rPr lang="th-TH" dirty="0" smtClean="0"/>
              <a:t>		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28083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dirty="0" smtClean="0"/>
              <a:t>		สาธารณรัฐเกาหลีเป็นประเทศหนึ่งที่มีปัญหาการคอรัปชั่นมา ยาวนานนับแต่โบราณกาลแล้ว และปัญหานี้ได้สืบทอดกันมาจนถึงขณะนี้ หากพิจารณาจากการจัดอันดับการคอรัปชั่นที่จัดโดย </a:t>
            </a:r>
            <a:r>
              <a:rPr lang="en-US" dirty="0" smtClean="0"/>
              <a:t>Transparency International </a:t>
            </a:r>
            <a:r>
              <a:rPr lang="th-TH" dirty="0" smtClean="0"/>
              <a:t>พบว่า อันดับของสาธารณรัฐเกาหลีในปี ค.ศ. 2014 ดีขึ้น กว่าสองปีที่ผ่านมา 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27" y="3789040"/>
            <a:ext cx="7405747" cy="242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2565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dirty="0" smtClean="0"/>
              <a:t>		นอกจากนี้ กว่ายี่สิบปีที่ผ่านมาตั้งแต่มีรัฐบาล</a:t>
            </a:r>
            <a:r>
              <a:rPr lang="th-TH" dirty="0" err="1" smtClean="0"/>
              <a:t>พลเรือน</a:t>
            </a:r>
            <a:r>
              <a:rPr lang="th-TH" dirty="0" smtClean="0"/>
              <a:t>ใน พ.ศ. 2534 เป็นต้นมา ผู้นำประเทศส่วนมากให้ความสำคัญกับการต่อสู้กับ ปัญหาการคอรัปชั่นอย่างต่อเนื่อง ประกอบกับกระแสสังคมของเกาหลีใต้ให้ความสำคัญกับการขจัดปัญหาการคอรัปชั่นของนักการเมืองและ ข้าราชการมากขึ้นทำให้เราได้เห็นข่าวว่า มีการสอบสวนจับกุมนักการเมือง อยู่เป็นระยะ  ในสมัยของอดีตประธานาธิบดีลี เมียง </a:t>
            </a:r>
            <a:r>
              <a:rPr lang="th-TH" dirty="0" err="1" smtClean="0"/>
              <a:t>บัค</a:t>
            </a:r>
            <a:r>
              <a:rPr lang="th-TH" dirty="0" smtClean="0"/>
              <a:t> ถึงกับต้องออกมา ขอโทษต่อสาธารณะในกรณีที่พี่ชายของตนคือ นายลี ซังดึก สมาชิกรัฐสภา ถูกจับกุมในข้อหารับสินบนจากธนาคารแห่งหนึ่งเพื่อแลกกับความช่วยเหลือ โดยนายลี เมียง</a:t>
            </a:r>
            <a:r>
              <a:rPr lang="th-TH" dirty="0" err="1" smtClean="0"/>
              <a:t>บัค</a:t>
            </a:r>
            <a:r>
              <a:rPr lang="th-TH" dirty="0" smtClean="0"/>
              <a:t> ได้โค้งตัวต่ำและกล่าวขอโทษว่า </a:t>
            </a:r>
            <a:r>
              <a:rPr lang="th-TH" b="1" dirty="0" smtClean="0"/>
              <a:t>“ผมขอคำนับ เป็นการขออภัยต่อผู้คนจากความกังวลที่เกิดขึ้นในประเด็นเหล่านี้ ผมจะโทษใครได้ในจุดนี้	ทุกอย่างเป็นความผิดของผม ผมยินดีรับทุกๆการประณาม”</a:t>
            </a:r>
            <a:r>
              <a:rPr lang="th-TH" dirty="0" smtClean="0"/>
              <a:t>การกระทำของนายลี เมียง</a:t>
            </a:r>
            <a:r>
              <a:rPr lang="th-TH" dirty="0" err="1" smtClean="0"/>
              <a:t>บัค</a:t>
            </a:r>
            <a:r>
              <a:rPr lang="th-TH" dirty="0" smtClean="0"/>
              <a:t> สะท้อนได้ถึงความ สำนึกรับผิด(</a:t>
            </a:r>
            <a:r>
              <a:rPr lang="en-US" dirty="0" smtClean="0"/>
              <a:t>accountability) </a:t>
            </a:r>
            <a:r>
              <a:rPr lang="th-TH" dirty="0" smtClean="0"/>
              <a:t>ต่อสาธารณะแม้จะเป็นช่วงปลายสมัย ประธานาธิบดีก็ตาม 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31683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dirty="0" smtClean="0"/>
              <a:t>		อีกตัวอย่างหนึ่งของ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บาลในสาธารณรัฐเกาหลีได้แก่ กรณี ของมหานครโซล (</a:t>
            </a:r>
            <a:r>
              <a:rPr lang="en-US" dirty="0" smtClean="0"/>
              <a:t>Seoul Metropolitan Government, SMG) </a:t>
            </a:r>
            <a:r>
              <a:rPr lang="th-TH" dirty="0" smtClean="0"/>
              <a:t>ใน ค.ศ.2000 โดยนายกมหานครโซล นาย </a:t>
            </a:r>
            <a:r>
              <a:rPr lang="en-US" dirty="0" err="1" smtClean="0"/>
              <a:t>Goh</a:t>
            </a:r>
            <a:r>
              <a:rPr lang="en-US" dirty="0" smtClean="0"/>
              <a:t> Kun (1998 – 2002) </a:t>
            </a:r>
            <a:r>
              <a:rPr lang="th-TH" dirty="0" smtClean="0"/>
              <a:t>มีนโยบายชัดเจนในการต่อต้านการคอรัปชั่นโดยริเริ่มระบบที่เรียกว่า </a:t>
            </a:r>
            <a:r>
              <a:rPr lang="en-US" dirty="0" smtClean="0"/>
              <a:t>Online Procedures Enhancement for Civil Applications </a:t>
            </a:r>
            <a:r>
              <a:rPr lang="th-TH" dirty="0" smtClean="0"/>
              <a:t>หรือ </a:t>
            </a:r>
            <a:r>
              <a:rPr lang="en-US" dirty="0" smtClean="0"/>
              <a:t>OPEN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3356992"/>
            <a:ext cx="8229600" cy="28803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1">
              <a:buNone/>
            </a:pPr>
            <a:r>
              <a:rPr lang="th-TH" dirty="0" smtClean="0"/>
              <a:t>นโยบายสำคัญในเรื่องนี้ของนาย </a:t>
            </a:r>
            <a:r>
              <a:rPr lang="en-US" dirty="0" err="1" smtClean="0"/>
              <a:t>Goh</a:t>
            </a:r>
            <a:r>
              <a:rPr lang="en-US" dirty="0" smtClean="0"/>
              <a:t> Kun </a:t>
            </a:r>
            <a:r>
              <a:rPr lang="th-TH" dirty="0" smtClean="0"/>
              <a:t>มี 4 ประการคือ  </a:t>
            </a:r>
          </a:p>
          <a:p>
            <a:pPr lvl="1">
              <a:buNone/>
            </a:pPr>
            <a:r>
              <a:rPr lang="th-TH" dirty="0" smtClean="0"/>
              <a:t>		1.  ขจัดปัจจัยที่ก่อให้เกิดการคอรัปชั่นล่วงหน้า  </a:t>
            </a:r>
          </a:p>
          <a:p>
            <a:pPr lvl="1">
              <a:buNone/>
            </a:pPr>
            <a:r>
              <a:rPr lang="th-TH" dirty="0" smtClean="0"/>
              <a:t>		2.  มีการตรวจสอบและกำกับอย่างเข้มงวดในบริการที่เสี่ยงต่อการคอรัปชั่น    	3.  การทำให้ปลอดจากคอรัปชั่นโดยการทำงานร่วมกับประชาชน  </a:t>
            </a:r>
          </a:p>
          <a:p>
            <a:pPr lvl="1">
              <a:buNone/>
            </a:pPr>
            <a:r>
              <a:rPr lang="th-TH" dirty="0" smtClean="0"/>
              <a:t>		4.  การทำให้มีการบริหารที่โปร่งใสโดยทั่วหน้า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27584" y="1196752"/>
            <a:ext cx="4464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Mr.Goh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Kun  </a:t>
            </a: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อดีตนายกมหานครโซล </a:t>
            </a:r>
          </a:p>
          <a:p>
            <a:pPr algn="ctr"/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(1998 – 2002)</a:t>
            </a:r>
            <a:endParaRPr lang="th-T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รูปภาพ 5" descr="Photo_4X6.jpg"/>
          <p:cNvPicPr>
            <a:picLocks noChangeAspect="1"/>
          </p:cNvPicPr>
          <p:nvPr/>
        </p:nvPicPr>
        <p:blipFill>
          <a:blip r:embed="rId3" cstate="print"/>
          <a:srcRect r="-655" b="16040"/>
          <a:stretch>
            <a:fillRect/>
          </a:stretch>
        </p:blipFill>
        <p:spPr>
          <a:xfrm>
            <a:off x="5580112" y="332656"/>
            <a:ext cx="2160240" cy="27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046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h-TH" dirty="0" smtClean="0"/>
              <a:t>		ระบบการให้บริการของมหานครโซลออนไลน์นี้มุ่งลดโอกาสที่ ประชาชนผู้รับบริการต้องพบปะกับเจ้าหน้าที่ของมหานครโซลซึ่งจะทำให้ โอกาสที่เจ้าหน้าที่จะเรียกรับเงินหรือโอกาสที่ประชาชนจะให้เงินเพื่อขอรับ บริการที่เร็วน้อยลง และยังเป็นการอำนวยความสะดวกแก่ประชาชนในการ ลดการเดินทางไปติดต่อ ณ ที่ทำการของมหานครโซล   </a:t>
            </a:r>
          </a:p>
          <a:p>
            <a:pPr>
              <a:buNone/>
            </a:pPr>
            <a:r>
              <a:rPr lang="th-TH" dirty="0" smtClean="0"/>
              <a:t>		ระบบดังกล่าวนี้ได้รับการต่อต้านจากเจ้าหน้าที่ของมหานครโซลในระยะแรกๆ เนื่องจากระบบนี้ลดการใช้ดุลพินิจของเจ้าหน้าที่ลงและมี ระยะเวลาในการให้บริการในแต่ละขั้นตอนทำให้ประชาชนสามารถรู้ได้ว่า ระยะเวลาในการขอรับบริการในแต่ละขั้นตอนเป็นเท่าใดและใครรับผิดชอบ ในแต่ละขั้นตอนนั้น ซึ่งหากว่าประชาชนส่งหลักฐานในการขอรับบริการ ครบถ้วน เจ้าหน้าที่ต้องอนุญาตโดยไม่มีข้อแม้  </a:t>
            </a:r>
          </a:p>
          <a:p>
            <a:pPr>
              <a:buNone/>
            </a:pPr>
            <a:r>
              <a:rPr lang="th-TH" dirty="0" smtClean="0"/>
              <a:t>		อย่างไรก็ดี เมื่อระบบ </a:t>
            </a:r>
            <a:r>
              <a:rPr lang="en-US" dirty="0" smtClean="0"/>
              <a:t>OPEN </a:t>
            </a:r>
            <a:r>
              <a:rPr lang="th-TH" dirty="0" smtClean="0"/>
              <a:t>ดำเนินมาได้ระยะหนึ่งภายใต้การ สนับสนุนอย่างแข็งขันจากนายกมหานครโซลทำให้ประชาชนผู้รับบริการ มีความพึงพอใจมากขึ้นโดยจากการสำรวจพบว่า การคอรัปชั่นลดลงในทุก บริการของมหานครโซล และระบบ </a:t>
            </a:r>
            <a:r>
              <a:rPr lang="en-US" dirty="0" smtClean="0"/>
              <a:t>OPEN </a:t>
            </a:r>
            <a:r>
              <a:rPr lang="th-TH" dirty="0" smtClean="0"/>
              <a:t>ได้รับรางวัลจากสหประชาชาติ ว่า เป็นระบบที่ต่อต้านการคอรัปชั่นที่ดีที่สุดระบบหนึ่ง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3093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th-TH" dirty="0" smtClean="0"/>
              <a:t>		หลังจากที่มหานครโซลนำเอาระบบ </a:t>
            </a:r>
            <a:r>
              <a:rPr lang="en-US" dirty="0" smtClean="0"/>
              <a:t>OPEN </a:t>
            </a:r>
            <a:r>
              <a:rPr lang="th-TH" dirty="0" smtClean="0"/>
              <a:t>มาใช้ได้ประสบความ สำเร็จ รัฐบาลสาธารณรัฐเกาหลีก็ได้สั่งให้หน่วยงานส่วนกลางนำเอาระบบนี้ ไปใช้กันทั่วประเทศ นับเป็นความสำเร็จในการใช้จุดแข็งของประเทศด้าน เทคโนโลยีสารสนเทศมาใช้ในการต่อต้านการคอรัปชั่น  </a:t>
            </a:r>
          </a:p>
          <a:p>
            <a:pPr>
              <a:buNone/>
            </a:pPr>
            <a:r>
              <a:rPr lang="th-TH" dirty="0" smtClean="0"/>
              <a:t>		การดำเนินการในเรื่องการต่อต้านการคอรัปชั่นของสาธารณรัฐ เกาหลีหันมาให้ความสำคัญกับการอบรมกล่อมเกลาภาคส่วนที่เกี่ยวข้องกับ รัฐบาล ได้จัดตั้งสถาบันฝึกอบรมเพื่อการต่อต้านการคอรัปชั่น (</a:t>
            </a:r>
            <a:r>
              <a:rPr lang="en-US" dirty="0" err="1" smtClean="0"/>
              <a:t>AntiCorruption</a:t>
            </a:r>
            <a:r>
              <a:rPr lang="en-US" dirty="0" smtClean="0"/>
              <a:t> Training Institute, ACTI) </a:t>
            </a:r>
            <a:r>
              <a:rPr lang="th-TH" dirty="0" smtClean="0"/>
              <a:t>ขึ้นโดยให้การอบรมแก่บุคลากรของ รัฐ เด็ก เยาวชนเพื่อเปลี่ยนแปลงทัศนคติ และปลูกฝังค่านิยมความซื่อสัตย์ ซึ่งเจ้าหน้าที่ของสถาบันฯ ให้ความเห็นว่า การเปลี่ยนแปลงทัศนคติเป็น เรื่องที่ยากลำบากเพราะทัศนคติเป็นสิ่งที่อยู่ติดตัวบุคคลมาช้านาน ดังนั้น การฝึกอบรมจึงต้องให้ความสำคัญกับกระบวนการทางจิตวิทยามากกว่า การฝึกอบรมโดยใช้หลักเหตุผลอย่างเดิมๆ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/>
              <a:t>		สถาบันวิจัยเพื่อการพัฒนาประเทศไทยได้ให้คำจำกัดความว่า  หมายถึงการปกครอง การบริหาร การจัดการ การควบคุมดูแลกิจการต่างๆ ให้เป็นไปในครรลองธรรม นอกจากนี้ยังหมายถึงการบริหารจัดการที่ดี  ซึ่งสามารถนำไปใช้ได้ทั้งภาครัฐและภาคเอกชน ธรรมที่ใช้ในการบริหาร งานนี้มีความหมายอย่างกว้าง กล่าวคือ หาได้มีความหมายเพียงหลักธรรมทางศาสนาเท่านั้น แต่รวมถึงศีลธรรม คุณธรรม จริยธรรม และความถูกต้องชอบธรรมทั้งปวง ซึ่งวิญญูชนพึงมีและพึงประพฤติปฏิบัติ อาทิ ความโปร่งใส ตรวจสอบได้ การปราศจากการแทรกแซงจากองค์กร ภายนอก เป็นต้น  ในความเห็นของผู้เขียน 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บาลเป็นหลักการบริหารการ ปกครองที่มุ่งประโยชน์สูงสุดของประชาชน และประเทศชาติโดยยึดหลัก เหตุผล และความเป็นธรรม  กล่าวอีกแง่มุมหนึ่ง 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บาลเป็นทั้ง หลักการ (</a:t>
            </a:r>
            <a:r>
              <a:rPr lang="en-US" dirty="0" smtClean="0"/>
              <a:t>principles) </a:t>
            </a:r>
            <a:r>
              <a:rPr lang="th-TH" dirty="0" smtClean="0"/>
              <a:t>และแนวทาง (</a:t>
            </a:r>
            <a:r>
              <a:rPr lang="en-US" dirty="0" smtClean="0"/>
              <a:t>guidelines) </a:t>
            </a:r>
            <a:r>
              <a:rPr lang="th-TH" dirty="0" smtClean="0"/>
              <a:t>สำหรับการปฏิบัติให้เป็น ไปตามหลักการที่กำหนด 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4293096"/>
            <a:ext cx="8229600" cy="22322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th-TH" dirty="0" smtClean="0"/>
              <a:t>		</a:t>
            </a:r>
            <a:r>
              <a:rPr lang="th-TH" sz="2800" dirty="0" smtClean="0"/>
              <a:t>นอกจากการริเริ่มส่งเสริม</a:t>
            </a:r>
            <a:r>
              <a:rPr lang="th-TH" sz="2800" dirty="0" err="1" smtClean="0"/>
              <a:t>ธรรมาภิ</a:t>
            </a:r>
            <a:r>
              <a:rPr lang="th-TH" sz="2800" dirty="0" smtClean="0"/>
              <a:t>บาลโดยองค์กรปกครองส่วนท้องถิ่นแล้ว ในภาคประชาชนก็นับว่ามีส่วนสำคัญโดยมีกรณีที่น่าสนใจคือ ขบวนการทางสังคม (</a:t>
            </a:r>
            <a:r>
              <a:rPr lang="en-US" sz="2800" dirty="0" smtClean="0"/>
              <a:t>social movement) </a:t>
            </a:r>
            <a:r>
              <a:rPr lang="th-TH" sz="2800" dirty="0" smtClean="0"/>
              <a:t>ที่เรียกว่า  </a:t>
            </a:r>
            <a:r>
              <a:rPr lang="en-US" sz="2800" dirty="0" smtClean="0"/>
              <a:t>People’s  Solidarity for Participatory Democracy </a:t>
            </a:r>
            <a:r>
              <a:rPr lang="th-TH" sz="2800" dirty="0" smtClean="0"/>
              <a:t>หรือ </a:t>
            </a:r>
            <a:r>
              <a:rPr lang="en-US" sz="2800" dirty="0" smtClean="0"/>
              <a:t>PSPD </a:t>
            </a:r>
            <a:r>
              <a:rPr lang="th-TH" sz="2800" dirty="0" smtClean="0"/>
              <a:t>ซึ่งเป็นขบวนการทางสังคมที่มุ่ง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71600" y="260648"/>
            <a:ext cx="7200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 smtClean="0"/>
              <a:t> คณะนักศึกษา </a:t>
            </a:r>
            <a:r>
              <a:rPr lang="th-TH" dirty="0" err="1" smtClean="0"/>
              <a:t>ปปร.</a:t>
            </a:r>
            <a:r>
              <a:rPr lang="th-TH" dirty="0" smtClean="0"/>
              <a:t>รุ่นที่ 18 ศึกษาดูงาน  ณ </a:t>
            </a:r>
            <a:r>
              <a:rPr lang="en-US" dirty="0" smtClean="0"/>
              <a:t>Anti-Corruption Training Institute </a:t>
            </a:r>
            <a:r>
              <a:rPr lang="th-TH" dirty="0" smtClean="0"/>
              <a:t>สาธารณรัฐเกาหลี </a:t>
            </a:r>
            <a:endParaRPr lang="th-TH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660401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548681"/>
            <a:ext cx="8229600" cy="381642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h-TH" dirty="0" smtClean="0"/>
              <a:t>	ติดตามการดำเนินงานตามกฎหมายของรัฐบาลและต่อสู้กับการคอรัปชั่น ทางการเมืองโดยมีผู้ก่อตั้งคนสำคัญคือ นายปัก วัน ซุง (</a:t>
            </a:r>
            <a:r>
              <a:rPr lang="en-US" dirty="0" smtClean="0"/>
              <a:t>Park Won Soon) </a:t>
            </a:r>
            <a:r>
              <a:rPr lang="th-TH" dirty="0" smtClean="0"/>
              <a:t>ซึ่งเป็นนักต่อสู้ทางการเมืองในสมัยอดีตประธานาธิบดี ปัก </a:t>
            </a:r>
            <a:r>
              <a:rPr lang="th-TH" dirty="0" err="1" smtClean="0"/>
              <a:t>จุงฮี</a:t>
            </a:r>
            <a:r>
              <a:rPr lang="th-TH" dirty="0" smtClean="0"/>
              <a:t> และถูกจำคุก 4 เดือน ต่อมาได้เดินทางไปศึกษาต่อ ณ ประเทศอังกฤษและ สหรัฐอเมริกาทางด้านกฎหมายก่อนกลับมาร่วมจัดตั้งขบวนการ </a:t>
            </a:r>
            <a:r>
              <a:rPr lang="en-US" dirty="0" smtClean="0"/>
              <a:t>PSPD </a:t>
            </a:r>
            <a:r>
              <a:rPr lang="th-TH" dirty="0" smtClean="0"/>
              <a:t>ขึ้น จนประสบความสำเร็จในการทำให้นักการเมืองที่มีความพัวพันกับการคอรัปชั่นไม่สามารถกลับมาในการเลือกตั้งที่มีขึ้นอีกได้จากการที่ </a:t>
            </a:r>
            <a:r>
              <a:rPr lang="en-US" dirty="0" smtClean="0"/>
              <a:t>PSPD  </a:t>
            </a:r>
            <a:r>
              <a:rPr lang="th-TH" dirty="0" smtClean="0"/>
              <a:t>ได้ให้ความรู้และกระตุ้นให้ชาวเกาหลีตระหนักถึงความสำคัญของสิทธิใน การเลือกตั้งโดยไม่เลือกนักการเมืองที่คอรัปชั่นเข้ามาทำหน้าที่ในรัฐสภา  หลังจากนั้นเขาได้ลงสมัครเลือกตั้งในตำแหน่งนายกมหานครโซลและชนะ การเลือกตั้งในวันที่ 26 ตุลาคม 2554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67744" y="5157192"/>
            <a:ext cx="297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Mr.Park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Won Soon </a:t>
            </a:r>
            <a:endParaRPr lang="th-T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รูปภาพ 4" descr="220px-Park_won-soon_cr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005064"/>
            <a:ext cx="1872208" cy="2578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dirty="0" smtClean="0"/>
              <a:t>		กรณีของ </a:t>
            </a:r>
            <a:r>
              <a:rPr lang="en-US" dirty="0" smtClean="0"/>
              <a:t>PSPD </a:t>
            </a:r>
            <a:r>
              <a:rPr lang="th-TH" dirty="0" smtClean="0"/>
              <a:t>เป็นตัวอย่างให้เห็นถึงพลังทางสังคมในการต่อสู้กับ ปัญหาการคอรัปชั่นของนักการเมืองที่มาจากการเลือกตั้งของประชาชน ดังนั้น ถ้าประชาชนผู้มีสิทธิเลือกตั้งมีความตระหนักในความสำคัญของการ ใช้สิทธิเลือกตั้ง และไม่เลือกผู้สมัครที่เคยเป็นนักการเมืองที่มีความพัวพัน กับการคอรัปชั่นแล้วก็จะทำให้ผู้สมัครที่มีความมุ่งหมายเข้ามาทำหน้าที่เพื่อ ประโยชน์สาธารณะได้เข้ามาทำหน้าที่ในสภามากขึ้น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กรณีเขตบริหารพิเศษฮ่องกง</a:t>
            </a:r>
            <a:b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สาธารณรัฐประชาชนจีน</a:t>
            </a:r>
            <a:endParaRPr lang="th-TH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h-TH" dirty="0" smtClean="0"/>
              <a:t>		เขตบริหารพิเศษฮ่องกงเป็นเกาะทางตะวันออกเฉียงใต้ของจีน ประกอบด้วยเกาะฮ่องกง คาบสมุทร</a:t>
            </a:r>
            <a:r>
              <a:rPr lang="th-TH" dirty="0" err="1" smtClean="0"/>
              <a:t>เกาลูน</a:t>
            </a:r>
            <a:r>
              <a:rPr lang="th-TH" dirty="0" smtClean="0"/>
              <a:t> และดินแดนที่เรียกว่า   </a:t>
            </a:r>
            <a:r>
              <a:rPr lang="en-US" dirty="0" smtClean="0"/>
              <a:t>New Territories (</a:t>
            </a:r>
            <a:r>
              <a:rPr lang="th-TH" dirty="0" smtClean="0"/>
              <a:t>ซึ่งเป็นส่วนที่ติดกับชายแดนจีน) รวมถึงเกาะเล็กๆ อีก 235 เกาะ โดยเกาะที่ใหญ่ที่สุด คือ เกาะลันเตา (ซึ่งเป็นที่ตั้งของสนามบิน นานาชาติฮ่องกง และ </a:t>
            </a:r>
            <a:r>
              <a:rPr lang="en-US" dirty="0" smtClean="0"/>
              <a:t>Disneyland) </a:t>
            </a:r>
            <a:r>
              <a:rPr lang="th-TH" dirty="0" smtClean="0"/>
              <a:t>รวมพื้นที่ทั้งสิ้น 1,103 ตาราง กิโลเมตร18 มีประชากรประมาณ 7.17 ล้านคน   	ฮ่องกงเป็นเขตบริหารพิเศษของจีนอยู่ภายใต้หลักการ“หนึ่ง ประเทศ สอง ระบบ”(</a:t>
            </a:r>
            <a:r>
              <a:rPr lang="en-US" dirty="0" err="1" smtClean="0"/>
              <a:t>Onecountry,two</a:t>
            </a:r>
            <a:r>
              <a:rPr lang="en-US" dirty="0" smtClean="0"/>
              <a:t> systems) </a:t>
            </a:r>
            <a:r>
              <a:rPr lang="th-TH" dirty="0" smtClean="0"/>
              <a:t>ตามที่ระบุในกฎหมาย ธรรมนูญของฮ่องกง หรือที่เรียกกันว่า </a:t>
            </a:r>
            <a:r>
              <a:rPr lang="en-US" dirty="0" smtClean="0"/>
              <a:t>Basic Law </a:t>
            </a:r>
            <a:r>
              <a:rPr lang="th-TH" dirty="0" smtClean="0"/>
              <a:t>ซึ่งได้เริ่มใช้ตั้งแต่ฮ่องกง กลับคืนสู่การปกครองของสาธารณรัฐประชาชนจีนเมื่อปี 2540 กฎหมายนี้ ระบุให้ฮ่องกงธำรงไว้ซึ่งโครงสร้างทางเศรษฐกิจ กฎหมาย และสังคมใน ปัจจุบันเป็นเวลาอีก 50 ปี และภายใต้หลักการดังกล่าว รัฐบาลพรรค คอมมิวนิสต์จีนได้ให้อิสระแก่ฮ่องกงอย่างมากในการบริหารบ้านเมืองใน ด้านต่างๆ ยกเว้นด้านการต่างประเทศและด้านการทหาร ซึ่งรัฐบาลพรรค คอมมิวนิสต์จีนเป็นผู้ดูแล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403244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th-TH" b="1" dirty="0" smtClean="0"/>
              <a:t>ความเป็นมาของการต่อสู้กับปัญหาคอรัปชั่น</a:t>
            </a:r>
          </a:p>
          <a:p>
            <a:pPr>
              <a:buNone/>
            </a:pPr>
            <a:r>
              <a:rPr lang="th-TH" b="1" dirty="0" smtClean="0"/>
              <a:t>	</a:t>
            </a:r>
            <a:r>
              <a:rPr lang="th-TH" dirty="0" smtClean="0"/>
              <a:t>	เขตบริหารพิเศษฮ่องกงก็ไม่ต่างไปจากประเทศในเอเชียจำนวนมาก ที่ประสบปัญหาคอรัปชั่นมาช้านาน และในอดีต ฮ่องกงมีสำนักงานตำรวจ ปราบปรามการทุจริต (</a:t>
            </a:r>
            <a:r>
              <a:rPr lang="en-US" dirty="0" smtClean="0"/>
              <a:t>Police Anti-Corruption Office) </a:t>
            </a:r>
            <a:r>
              <a:rPr lang="th-TH" dirty="0" smtClean="0"/>
              <a:t>ก็ตามแต่ก็เป็น เสมือนเชิงสัญญาลักษณ์เท่านั้นเนื่องจากการคอรัปชั่นก็ยังคงมีอยู่อย่าง กว้างขวางและหยั่งรากลึกในสังคมฮ่องกง ตารางที่ 2.3  อันดับการคอรัปชั่นของเขตบริหารพิเศษฮ่องกง  สาธารณรัฐประชาชนจีน ระหว่างปี ค.ศ. 2011 - 2014 </a:t>
            </a:r>
            <a:endParaRPr lang="th-T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5966" y="4077072"/>
            <a:ext cx="6652068" cy="24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h-TH" dirty="0" smtClean="0"/>
              <a:t>		หลังจากอังกฤษทำสัญญาเช่าเกาะฮ่องกงจากจีนในปี ค.ศ. 1898 ได้มีพระราชบัญญัติลงโทษผู้กระทำผิด และในปี ค.ศ. 1948 มีพระราช บัญญัติป้องกันการทุจริตซึ่งลอกเลียนแบบมาจากกฎหมายของประเทศ อังกฤษ แต่หลังจากกฎหมายฉบับนี้ใช้บังคับปรากฏว่า การคอรัปชั่นกลับมีมากขึ้น  </a:t>
            </a:r>
          </a:p>
          <a:p>
            <a:pPr>
              <a:buNone/>
            </a:pPr>
            <a:r>
              <a:rPr lang="th-TH" dirty="0" smtClean="0"/>
              <a:t>		จุดเปลี่ยนแปลงครั้งสำคัญเกิดขึ้นในปี ค.ศ. 1971 เมื่อนายตำรวจ ระดับสูงชื่อ </a:t>
            </a:r>
            <a:r>
              <a:rPr lang="th-TH" dirty="0" err="1" smtClean="0"/>
              <a:t>ปิเตอร์</a:t>
            </a:r>
            <a:r>
              <a:rPr lang="th-TH" dirty="0" smtClean="0"/>
              <a:t> </a:t>
            </a:r>
            <a:r>
              <a:rPr lang="th-TH" dirty="0" err="1" smtClean="0"/>
              <a:t>ฟิซรอย</a:t>
            </a:r>
            <a:r>
              <a:rPr lang="th-TH" dirty="0" smtClean="0"/>
              <a:t> กอดเบอร์ (</a:t>
            </a:r>
            <a:r>
              <a:rPr lang="en-US" dirty="0" smtClean="0"/>
              <a:t>Peter Fitzroy </a:t>
            </a:r>
            <a:r>
              <a:rPr lang="en-US" dirty="0" err="1" smtClean="0"/>
              <a:t>Godber</a:t>
            </a:r>
            <a:r>
              <a:rPr lang="en-US" dirty="0" smtClean="0"/>
              <a:t>) </a:t>
            </a:r>
            <a:r>
              <a:rPr lang="th-TH" dirty="0" smtClean="0"/>
              <a:t>ได้หลบหนี ออกจากฮ่องกงไปอังกฤษในระหว่างการถูกสอบสวนความผิดฐานคอรัปชั่น ซึ่งนับเป็นคดีที่ได้รับความสนใจจากสาธารณะมากเนื่องจากมูลค่าการ คอรัปชั่นครั้งนี้มีหลายล้านเหรียญฮ่องกง  การหลบหนีครั้งนี้ได้สร้างความ โกรธแค้นให้กับประชาชนฮ่องกงอย่างมากทำให้ผู้ว่าการฮ่องกงในขณะนั้น คือ </a:t>
            </a:r>
            <a:r>
              <a:rPr lang="en-US" dirty="0" smtClean="0"/>
              <a:t>Sir Murray </a:t>
            </a:r>
            <a:r>
              <a:rPr lang="en-US" dirty="0" err="1" smtClean="0"/>
              <a:t>Mclehose</a:t>
            </a:r>
            <a:r>
              <a:rPr lang="en-US" dirty="0" smtClean="0"/>
              <a:t> </a:t>
            </a:r>
            <a:r>
              <a:rPr lang="th-TH" dirty="0" smtClean="0"/>
              <a:t>แต่งตั้งให้ทำการแก้ไขกฎหมายต่อต้านการ ทุจริต และได้มีการก่อตั้งคณะกรรมาธิการอิสระต่อต้านคอรัปชั่น (</a:t>
            </a:r>
            <a:r>
              <a:rPr lang="en-US" dirty="0" smtClean="0"/>
              <a:t>Independent Commission Against Corruption) </a:t>
            </a:r>
            <a:r>
              <a:rPr lang="th-TH" dirty="0" smtClean="0"/>
              <a:t>ขึ้นในที่สุด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h-TH" dirty="0" smtClean="0"/>
              <a:t>ฮ่องกงใช้มาตรการทางกฎหมายในการส่งเสริม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บาลในการ ปราบปรามคอรัปชั่น ได้แก่</a:t>
            </a:r>
          </a:p>
          <a:p>
            <a:pPr>
              <a:buNone/>
            </a:pPr>
            <a:r>
              <a:rPr lang="th-TH" b="1" dirty="0" smtClean="0"/>
              <a:t>		1.กฎหมายว่าด้วยการป้องกันการให้สินบน</a:t>
            </a:r>
            <a:r>
              <a:rPr lang="th-TH" dirty="0" smtClean="0"/>
              <a:t>(</a:t>
            </a:r>
            <a:r>
              <a:rPr lang="en-US" dirty="0" smtClean="0"/>
              <a:t>Prevention of Bribery Ordinance) </a:t>
            </a:r>
            <a:r>
              <a:rPr lang="th-TH" dirty="0" smtClean="0"/>
              <a:t>เป็นกฎหมายที่ห้ามการประพฤติปฏิบัติหลายประการ อาทิ ห้ามมิให้เจ้าหน้าที่ติดต่อหรือรับประโยชน์ใดๆ เพื่อตอบแทนการ ปฏิบัติ ไม่ปฏิบัติ หรือปฏิบัติล่าช้าของเจ้าหน้าที่ หากมีการฝ่าฝืนมีโทษปรับ 100,000 เหรียญ หรือจำคุก 1 ปีและต้องจ่ายค่าชดเชยให้รัฐตามที่ศาล กำหนด</a:t>
            </a:r>
          </a:p>
          <a:p>
            <a:pPr>
              <a:buNone/>
            </a:pPr>
            <a:r>
              <a:rPr lang="th-TH" b="1" dirty="0" smtClean="0"/>
              <a:t>		2.กฎหมายการทุจริตในการเลือกตั้ง</a:t>
            </a:r>
            <a:r>
              <a:rPr lang="th-TH" dirty="0" smtClean="0"/>
              <a:t>  โดยในปี ค.ศ. 2000 มีการออกกฎหมายการทุจริตในการเลือกตั้งซึ่งเป็นกฎหมายที่เกี่ยวข้องกับการกระทำทุจริตและการกระทำที่ขัดต่อกฎหมายในการเลือกตั้ง เป็นต้น</a:t>
            </a:r>
          </a:p>
          <a:p>
            <a:pPr>
              <a:buNone/>
            </a:pPr>
            <a:r>
              <a:rPr lang="th-TH" b="1" dirty="0" smtClean="0"/>
              <a:t>		3.กฎหมายจัดตั้งคณะกรรมาธิการอิสระต่อต้านคอรัปชั่น</a:t>
            </a:r>
            <a:r>
              <a:rPr lang="th-TH" dirty="0" smtClean="0"/>
              <a:t> กฎหมายฉบับนี้กำหนดให้มีสำนักงานคณะกรรมาธิการอิสระต่อต้าน คอรัปชั่น (</a:t>
            </a:r>
            <a:r>
              <a:rPr lang="en-US" dirty="0" smtClean="0"/>
              <a:t>Independent Commission Against Corruption Office </a:t>
            </a:r>
            <a:r>
              <a:rPr lang="th-TH" dirty="0" smtClean="0"/>
              <a:t>หรือ </a:t>
            </a:r>
            <a:r>
              <a:rPr lang="en-US" dirty="0" smtClean="0"/>
              <a:t>ICAC)  </a:t>
            </a:r>
            <a:r>
              <a:rPr lang="th-TH" dirty="0" smtClean="0"/>
              <a:t>โดยให้มีอำนาจหน้าที่เกี่ยวกับการปราบปรามการทุจริตและให้ อำนาจคณะกรรมาธิการฯ ในการดำเนินการสืบสวนกระบวนการในการ จัดการกับผู้ต้องสงสัยและจำหน่ายทรัพย์สินเกี่ยวกับการกระทำความผิด  และมีอำนาจจับกุม ออกหมายค้น  การค้นและยึดทรัพย์ การคุมขัง และการ ให้ประกันตัว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8326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dirty="0" smtClean="0"/>
              <a:t>		สำหรับคณะกรรมาธิการต่อต้านการทุจริตมีหน้าที่ในการรับและ พิจารณาคำร้องเกี่ยวกับการกระทำที่ต้องสงสัยว่าฝ่าฝืนกฎหมายนี้หรือ กฎหมายว่าด้วยการป้องกันการให้สินบน และกฎหมายว่าด้วยการทุจริตใน การเลือกตั้ง หรือกฎหมายเกี่ยวกับการขู่ว่าจะเปิดเผยความลับเพื่อให้เจ้าหน้าที่กระทำการโดยมิชอบ โดยคณะกรรมาธิการฯ มีอำนาจออกคำสั่ง ดำเนินการสอบสวนตามที่เห็นสมควร  </a:t>
            </a:r>
          </a:p>
          <a:p>
            <a:pPr>
              <a:buNone/>
            </a:pPr>
            <a:r>
              <a:rPr lang="th-TH" dirty="0" smtClean="0"/>
              <a:t>		กลยุทธ์สำคัญของคณะกรรมาธิการฯ ได้แก่ การตรวจสอบ การป้องกัน และการให้การศึกษา สำหรับปัจจัยสำคัญที่ทำให้การดำเนิน งานของคณะกรรมาธิการฯ ประสบความสำเร็จเป็นที่น่าพอใจก็คือ การสนับสนุนจากภาคประชาชนที่ต้องการให้คณะกรรมาธิการฯ ดำเนินงาน อย่างตรงไปตรงมาและไม่ต้องหวั่นเกรงอิทธิพลใดๆ และทำให้ฝ่ายการ</a:t>
            </a:r>
            <a:r>
              <a:rPr lang="th-TH" dirty="0" err="1" smtClean="0"/>
              <a:t>เมอืง</a:t>
            </a:r>
            <a:r>
              <a:rPr lang="th-TH" dirty="0" smtClean="0"/>
              <a:t> ไม่กล้าเข้ามาแทรกแซงการทำงานของคณะกรรมาธิการแต่อย่างใด และที่สำคัญอีกประการหนึ่งคือ การให้การศึกษาเกี่ยวกับการทุจริตเพื่อ สร้างความตื่นตัวให้กับประชาชนถึงผลเสียของการทุจริตและหนทางในการ ร่วมกันป้องกันแก้ไข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4332237"/>
            <a:ext cx="8229600" cy="21210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dirty="0" smtClean="0"/>
              <a:t>		หากพิจารณาดูจากการจัดอันดับของ </a:t>
            </a:r>
            <a:r>
              <a:rPr lang="en-US" dirty="0" smtClean="0"/>
              <a:t>Transparency International </a:t>
            </a:r>
            <a:r>
              <a:rPr lang="th-TH" dirty="0" smtClean="0"/>
              <a:t>ของ เขตบริหารพิเศษฮ่องกงพบว่า อันดับของเขตบริหารพิเศษลดลงตามลำดับ สะท้อนให้เห็นว่า ความพยายามขององค์กรต่อต้านการคอรัปชั่นยังประสบ ปัญหาอยู่พอสมควรแม้ว่าอันดับจะอยู่ในเกณฑ์ที่สูงเมื่อเปรียบเทียบกับ ประเทศใน</a:t>
            </a:r>
            <a:r>
              <a:rPr lang="th-TH" dirty="0" err="1" smtClean="0"/>
              <a:t>เอเซีย</a:t>
            </a:r>
            <a:r>
              <a:rPr lang="th-TH" dirty="0" smtClean="0"/>
              <a:t>ส่วนใหญ่ก็ตาม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5536" y="188641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คณะนักศึกษา </a:t>
            </a:r>
            <a:r>
              <a:rPr lang="th-TH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ปปร.</a:t>
            </a: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รุ่นที่ 18 ศึกษาดูงาน ณ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Independent Commission Against Corruption, ICAC </a:t>
            </a:r>
            <a:r>
              <a:rPr lang="th-TH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เขตบริหารพิเศษฮ่องกง </a:t>
            </a:r>
            <a:endParaRPr lang="th-T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56438"/>
            <a:ext cx="5688632" cy="306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กรณีสาธารณรัฐสิงคโปร์</a:t>
            </a:r>
            <a:endParaRPr lang="th-TH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600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dirty="0" smtClean="0"/>
              <a:t>		 สาธารณรัฐสิงคโปร์เป็นประเทศที่มีที่ตั้งอยู่บนเกาะที่มีพื้นที่ 697 ตารางกิโลเมตร  มีประชากรประมาณ 5 ล้านคนเศษ เป็นประเทศที่มี อัตราความเจริญเติบโตทางเศรษฐกิจที่สูง และมีพัฒนาการทางเศรษฐกิจที่ก้าวหน้ามาก จัดเป็นประเทศที่พัฒนาแล้ว ประชากรมีรายได้ประมาณ 5 หมื่นเหรียญสหรัฐ (ประมาณ 1.5 ล้านบาท) ต่อคนต่อปี    </a:t>
            </a:r>
          </a:p>
          <a:p>
            <a:pPr>
              <a:buNone/>
            </a:pPr>
            <a:r>
              <a:rPr lang="th-TH" dirty="0" smtClean="0"/>
              <a:t>		สาธารณรัฐสิงคโปร์เป็นประเทศเดียวในเอเชียที่ได้รับการจัดอันดับ จาก </a:t>
            </a:r>
            <a:r>
              <a:rPr lang="en-US" dirty="0" smtClean="0"/>
              <a:t>Transparency International </a:t>
            </a:r>
            <a:r>
              <a:rPr lang="th-TH" dirty="0" smtClean="0"/>
              <a:t>ให้อยู่ในอันดับ 1 ใน 10 ของประเทศที่มี คอรัปชั่นน้อยที่สุดในโลกนับแต่การจัดอันดับมาตั้งแต่ปี 2538 เป็นต้นมา</a:t>
            </a:r>
            <a:endParaRPr lang="th-TH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19" y="4437112"/>
            <a:ext cx="5659813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dirty="0" smtClean="0"/>
              <a:t>	</a:t>
            </a:r>
            <a:r>
              <a:rPr lang="th-TH" sz="2400" dirty="0" smtClean="0"/>
              <a:t> หลังจากสงครามโลกครั้งที่สองสิ้นสุดลง ประเทศที่ได้ผลกระทบจาก ภัยสงครามได้ทำการฟื้นฟูประเทศให้กลับคืนมาดังเดิม แต่หลายประเทศ </a:t>
            </a:r>
          </a:p>
          <a:p>
            <a:pPr>
              <a:buNone/>
            </a:pPr>
            <a:r>
              <a:rPr lang="th-TH" sz="2400" dirty="0" smtClean="0"/>
              <a:t> ไม่สามารถดำเนินการได้ด้วยตนเองเนื่องจากเป็นประเทศที่ยากจน </a:t>
            </a:r>
          </a:p>
          <a:p>
            <a:pPr>
              <a:buNone/>
            </a:pPr>
            <a:r>
              <a:rPr lang="th-TH" sz="2400" dirty="0" smtClean="0"/>
              <a:t> โดยเฉพาะกลุ่มประเทศในทวีป</a:t>
            </a:r>
            <a:r>
              <a:rPr lang="th-TH" sz="2400" dirty="0" err="1" smtClean="0"/>
              <a:t>แอฟ</a:t>
            </a:r>
            <a:r>
              <a:rPr lang="th-TH" sz="2400" dirty="0" smtClean="0"/>
              <a:t>ริกา ทำให้ประเทศที่พัฒนาแล้วและ องค์กรการเงินระหว่างประเทศโดยเฉพาะธนาคารโลกได้ให้ความช่วยเหลือ ทางเศรษฐกิจจำนวนมหาศาลแก่ประเทศต่างๆ ในทวีป</a:t>
            </a:r>
            <a:r>
              <a:rPr lang="th-TH" sz="2400" dirty="0" err="1" smtClean="0"/>
              <a:t>แอฟ</a:t>
            </a:r>
            <a:r>
              <a:rPr lang="th-TH" sz="2400" dirty="0" smtClean="0"/>
              <a:t>ริกาโดยเฉพาะ ภูมิภาคของทวีปที่เรียกว่า </a:t>
            </a:r>
            <a:r>
              <a:rPr lang="en-US" sz="2400" dirty="0" smtClean="0"/>
              <a:t>Sub-Sahara region </a:t>
            </a:r>
            <a:r>
              <a:rPr lang="th-TH" sz="2400" dirty="0" smtClean="0"/>
              <a:t>แต่หลังจากระยะเวลาผ่านไปหลายสิบปี สภาวะทางเศรษฐกิจ สังคม ของประเทศในทวีป</a:t>
            </a:r>
            <a:r>
              <a:rPr lang="th-TH" sz="2400" dirty="0" err="1" smtClean="0"/>
              <a:t>แอฟ</a:t>
            </a:r>
            <a:r>
              <a:rPr lang="th-TH" sz="2400" dirty="0" smtClean="0"/>
              <a:t>ริกากลับไม่ดีขึ้นเท่าที่ควร ยังปรากฏข่าวว่า  </a:t>
            </a:r>
          </a:p>
          <a:p>
            <a:pPr>
              <a:buNone/>
            </a:pPr>
            <a:r>
              <a:rPr lang="th-TH" sz="2400" dirty="0" smtClean="0"/>
              <a:t> มีประชาชนจำนวนมากอดอยาก ล้มตายเป็นจำนวนมากทุกปี จำนวนคน ยากจนยังมีเป็นจำนวนมาก ในขณะที่สงครามกลางเมืองก็ยังดำรงอยู่ใน หลายๆ ประเทศ ทำให้ธนาคารโลกส่งคณะทำงานเข้าไปศึกษาผลของ </a:t>
            </a:r>
          </a:p>
          <a:p>
            <a:pPr>
              <a:buNone/>
            </a:pPr>
            <a:r>
              <a:rPr lang="th-TH" sz="2400" dirty="0" smtClean="0"/>
              <a:t> การให้ความช่วยเหลือของธนาคารโลก และในปลายทศวรรษ 1979 </a:t>
            </a:r>
          </a:p>
          <a:p>
            <a:pPr>
              <a:buNone/>
            </a:pPr>
            <a:r>
              <a:rPr lang="th-TH" sz="2400" dirty="0" smtClean="0"/>
              <a:t> คณะทำงานได้นำเสนอรายงานชื่อ </a:t>
            </a:r>
            <a:r>
              <a:rPr lang="en-US" sz="2400" dirty="0" smtClean="0"/>
              <a:t>Sub-Sahara: From Crisis to Sustainable Growth </a:t>
            </a:r>
            <a:r>
              <a:rPr lang="th-TH" sz="2400" dirty="0" smtClean="0"/>
              <a:t>ต่อคณะกรรมการบริหารธนาคารโลก </a:t>
            </a:r>
            <a:endParaRPr lang="th-TH" sz="2400" dirty="0"/>
          </a:p>
        </p:txBody>
      </p:sp>
      <p:sp>
        <p:nvSpPr>
          <p:cNvPr id="4" name="รูปห้าเหลี่ยม 3"/>
          <p:cNvSpPr/>
          <p:nvPr/>
        </p:nvSpPr>
        <p:spPr>
          <a:xfrm>
            <a:off x="395536" y="332656"/>
            <a:ext cx="4536504" cy="864096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/>
              <a:t>ที่มาของ</a:t>
            </a:r>
            <a:r>
              <a:rPr lang="th-TH" sz="3600" dirty="0" err="1" smtClean="0"/>
              <a:t>ธรรมาภิ</a:t>
            </a:r>
            <a:r>
              <a:rPr lang="th-TH" sz="3600" dirty="0" smtClean="0"/>
              <a:t>บาล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1926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th-TH" dirty="0" smtClean="0"/>
              <a:t>การที่สาธารณรัฐสิงคโปร์สามารถมีอันดับการคอรัปชั่นน้อยที่สุดติดอันดับหนึ่งในสิบของโลกมาอย่างต่อเนื่องมาจากปัจจัยหลายประการคือ </a:t>
            </a:r>
          </a:p>
          <a:p>
            <a:pPr>
              <a:buNone/>
            </a:pPr>
            <a:r>
              <a:rPr lang="th-TH" b="1" dirty="0" smtClean="0"/>
              <a:t>ปัจจัยที่หนึ่ง </a:t>
            </a:r>
            <a:r>
              <a:rPr lang="th-TH" dirty="0" smtClean="0"/>
              <a:t>ภาวะผู้นำของประเทศ กล่าวได้ว่า นับแต่ก่อตั้ง ประเทศตั้งแต่วันที่ 9 สิงหาคม ค.ศ. 1965 หลังจากแยกตัวออกมาจาก สหภาพมาลายาเนื่องจากปัญหาทางเชื้อชาติกับมาเลเซีย โดยนายลี กวนยู เป็นนายกรัฐมนตรีคนแรกและอยู่ในตำแหน่งยาวนานประมาณสามสิบปี  นายลี กวนยูนับเป็นผู้นำประเทศที่เป็นแบบอย่างของผู้นำที่เสียสละ ยึดประโยชน์ประเทศชาติเป็นสำคัญ แตกต่างไปจากผู้นำของหลายประเทศ ในภูมิภาคนี้ที่มักใช้อำนาจในตำแหน่งเพื่อแสวงหาผลประโยชน์ส่วนตนและ พวกพ้อง</a:t>
            </a:r>
          </a:p>
          <a:p>
            <a:pPr>
              <a:buNone/>
            </a:pPr>
            <a:r>
              <a:rPr lang="th-TH" b="1" dirty="0" smtClean="0"/>
              <a:t>ปัจจัยที่สอง </a:t>
            </a:r>
            <a:r>
              <a:rPr lang="th-TH" dirty="0" smtClean="0"/>
              <a:t>นายลี กวนยู นายกรัฐมนตรีคนแรกของประเทศให้ ความสำคัญกับการพัฒนาทรัพยากรคนของสิงคโปร์ให้เป็นคนที่มีคุณภาพ สูงเพื่อเป็นกำลังสำคัญของการพัฒนาประเทศเนื่องจากสาธารณรัฐสิงคโปร์ ไม่มีทรัพยากรธรรมชาติใดๆ นอกจากคนสิงคโปร์เท่านั้น ดังนั้น การศึกษา ของสิงคโปร์จึงมีมาตรฐานที่สูงเทียบเท่าสถาบันการศึกษาชั้นนำของโลก ส่งผลให้ประชากรสิงคโปร์ได้รับการศึกษาที่สูง และเป็นทรัพยากรมนุษย์ที่มี คุณค่าสำหรับประเทศ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b="1" dirty="0" smtClean="0"/>
              <a:t>ปัจจัยที่สาม </a:t>
            </a:r>
            <a:r>
              <a:rPr lang="th-TH" dirty="0" smtClean="0"/>
              <a:t>การบังคับใช้กฎหมายอย่างจริงจัง เสมอภาคภายใต้ กฎหมายเดียวกัน เพื่อสร้างให้สังคมสิงคโปร์เป็นสังคมที่มีระเบียบวินัย เสมอภาคกันโดยไม่คำนึงถึงความแตกต่างทางเชื้อชาติ ศาสนาทำให้คนใน สาธารณรัฐสิงคโปร์ที่มีอยู่หลากหลายเชื้อชาติสามารถอยู่ร่วมกันอย่างสันติ ดังนั้น แม้ว่า สาธารณรัฐสิงคโปร์จะมีรูปแบบการเมืองการปกครองแบบ ประชาธิปไตยก็ตาม แต่สิทธิทางการเมืองบางอย่างของประชาชนก็ถูกงดเว้น เช่น สิทธิในการแสดงออกทางการเมือง การประท้วง เป็นต้น ซึ่งก็มี คำอธิบายจากอดีตผู้นำประเทศว่า เป็นประชาธิปไตยแบบสิงคโปร์เพื่อ ทำให้ประเทศสามารถพัฒนาประเทศไปได้ในบริบทของสิงคโปร์ที่แตกต่าง จากประเทศตะวันตก </a:t>
            </a:r>
          </a:p>
          <a:p>
            <a:pPr>
              <a:buNone/>
            </a:pPr>
            <a:r>
              <a:rPr lang="th-TH" b="1" dirty="0" smtClean="0"/>
              <a:t>ปัจจัยที่สี่ </a:t>
            </a:r>
            <a:r>
              <a:rPr lang="th-TH" dirty="0" smtClean="0"/>
              <a:t>การให้ค่าตอบแทนกับบุคลากรของรัฐที่สูง บุคลากรภาค รัฐของสิงคโปร์ได้รับค่าตอบแทนที่สูงใกล้เคียงกับภาคธุรกิจเอกชนทำให้ สร้างแรงจูงใจในการปฏิบัติงาน และไม่ไปแสวงหาผลประโยชน์ใดๆ จาก ตำแหน่ง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/>
              <a:t>		สาธารณรัฐสิงคโปร์มีองค์กรที่ทำหน้าที่ป้องกันและปราบปรามการ ทุจริตคล้ายกับ </a:t>
            </a:r>
            <a:r>
              <a:rPr lang="th-TH" dirty="0" err="1" smtClean="0"/>
              <a:t>ปปช.</a:t>
            </a:r>
            <a:r>
              <a:rPr lang="th-TH" dirty="0" smtClean="0"/>
              <a:t>ของไทยคือ </a:t>
            </a:r>
            <a:r>
              <a:rPr lang="en-US" dirty="0" smtClean="0"/>
              <a:t>Corrupt Practices Investigation Bureau </a:t>
            </a:r>
            <a:r>
              <a:rPr lang="th-TH" dirty="0" smtClean="0"/>
              <a:t>ซึ่งมีหน้าที่สำคัญคือ  </a:t>
            </a:r>
          </a:p>
          <a:p>
            <a:pPr>
              <a:buNone/>
            </a:pPr>
            <a:r>
              <a:rPr lang="th-TH" dirty="0" smtClean="0"/>
              <a:t>		1.  ทบทวนวิธีการทำงานอย่างสม่ำเสมอ    (</a:t>
            </a:r>
            <a:r>
              <a:rPr lang="en-US" dirty="0" smtClean="0"/>
              <a:t>Review of Work methods)  </a:t>
            </a:r>
          </a:p>
          <a:p>
            <a:pPr>
              <a:buNone/>
            </a:pPr>
            <a:r>
              <a:rPr lang="en-US" dirty="0" smtClean="0"/>
              <a:t>		2.  </a:t>
            </a:r>
            <a:r>
              <a:rPr lang="th-TH" dirty="0" smtClean="0"/>
              <a:t>การยื่นแสดงการไม่มีหนี้สินใดๆ    (</a:t>
            </a:r>
            <a:r>
              <a:rPr lang="en-US" dirty="0" smtClean="0"/>
              <a:t>Declaration of Non - Indebtedness  </a:t>
            </a:r>
          </a:p>
          <a:p>
            <a:pPr>
              <a:buNone/>
            </a:pPr>
            <a:r>
              <a:rPr lang="en-US" dirty="0" smtClean="0"/>
              <a:t>		3.  </a:t>
            </a:r>
            <a:r>
              <a:rPr lang="th-TH" dirty="0" smtClean="0"/>
              <a:t>การยื่นบัญชีทรัพย์สินและการลงทุน    (</a:t>
            </a:r>
            <a:r>
              <a:rPr lang="en-US" dirty="0" smtClean="0"/>
              <a:t>Declaration of Assets and investment)  </a:t>
            </a:r>
          </a:p>
          <a:p>
            <a:pPr>
              <a:buNone/>
            </a:pPr>
            <a:r>
              <a:rPr lang="en-US" dirty="0" smtClean="0"/>
              <a:t>		4.  </a:t>
            </a:r>
            <a:r>
              <a:rPr lang="th-TH" dirty="0" smtClean="0"/>
              <a:t>การไม่รับของขวัญใดๆ    (</a:t>
            </a:r>
            <a:r>
              <a:rPr lang="en-US" dirty="0" smtClean="0"/>
              <a:t>Non – acceptance of gifts)        </a:t>
            </a:r>
            <a:endParaRPr lang="th-TH" dirty="0" smtClean="0"/>
          </a:p>
          <a:p>
            <a:pPr>
              <a:buNone/>
            </a:pPr>
            <a:r>
              <a:rPr lang="th-TH" dirty="0" smtClean="0"/>
              <a:t>กล่าวได้ว่า สาธารณรัฐสิงคโปร์ประสบความสำเร็จในการต่อสู้กับการ คอรัปชั่นเนื่องจากปัจจัยที่กล่าวมาข้างต้น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67744" y="1916832"/>
            <a:ext cx="4968552" cy="29383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dirty="0" smtClean="0"/>
              <a:t>ส่วนที่</a:t>
            </a:r>
            <a:br>
              <a:rPr lang="th-TH" dirty="0" smtClean="0"/>
            </a:br>
            <a:r>
              <a:rPr lang="th-TH" dirty="0" smtClean="0"/>
              <a:t>3 </a:t>
            </a:r>
            <a:br>
              <a:rPr lang="th-TH" dirty="0" smtClean="0"/>
            </a:br>
            <a:r>
              <a:rPr lang="th-TH" dirty="0" smtClean="0"/>
              <a:t>การส่งเสริม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</a:t>
            </a:r>
            <a:br>
              <a:rPr lang="th-TH" dirty="0" smtClean="0"/>
            </a:br>
            <a:r>
              <a:rPr lang="th-TH" dirty="0" smtClean="0"/>
              <a:t>ในการบริหารภาครัฐไทย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err="1" smtClean="0"/>
              <a:t>ธรรมาภิ</a:t>
            </a:r>
            <a:r>
              <a:rPr lang="th-TH" dirty="0" smtClean="0"/>
              <a:t>บาลในการบริหารภาครัฐไทย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h-TH" dirty="0" smtClean="0"/>
              <a:t>		ระบบบริหารภาครัฐไทยหรือระบบราชการไทยเป็นระบบที่อยู่คู่กับ สังคมไทยมาช้านานตั้งแต่ก่อตั้งอาณาจักรย้อนไปถึงสมัยสุโขทัยเรื่อยมาถึง สมัยกรุงรัตนโกสินทร์และปัจจุบัน อาจกล่าวได้ว่า ระบบบริหารภาครัฐไม่เคยล่มสลายในขณะที่มีการเปลี่ยนแปลงผู้ปกครองตลอดเวลา บางช่วง เวลา ระบบบริหารภาครัฐกลายเป็นอาณาจักรที่ซ้อนอาณาจักรหรือเป็น อำนาจรัฐที่ซ้อนอยู่ในรัฐเช่น บางช่วงเวลาที่ “อำมาตย์” หรือ “ข้าราชการ” มีอำนาจในการเมืองการบริหารโดยตรง เช่น ดำรงตำแหน่งนายกรัฐมนตรี หรือรัฐมนตรี  เป็นต้น  </a:t>
            </a:r>
          </a:p>
          <a:p>
            <a:pPr>
              <a:buNone/>
            </a:pPr>
            <a:r>
              <a:rPr lang="th-TH" dirty="0" smtClean="0"/>
              <a:t>		ในระบอบสมบูรณาญาสิทธิราชย์ ผู้ปกครองหรือกษัตริย์ทรงเป็นผู้ใช้ อำนาจสูงสุดในการบริหารกิจการของบ้านเมือง โดยมีข้าราชการเป็นกลไก ในการใช้อำนาจของพระมหากษัตริย์ ซึ่งหากจะกล่าวไปแล้ว หลักคิดใน 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 หรือ </a:t>
            </a:r>
            <a:r>
              <a:rPr lang="en-US" dirty="0" smtClean="0"/>
              <a:t>good governance </a:t>
            </a:r>
            <a:r>
              <a:rPr lang="th-TH" dirty="0" smtClean="0"/>
              <a:t>ซึ่งมาจากต่างประเทศและเข้ามาสู่ สังคมไทยในยุคสมัยระบอบประชาธิปไตยนั้น ในความเป็นจริงแล้ว ก็มิใช่ เรื่องใหม่ทั้งหมดแต่ประการใดเลย เพราะผู้ปกครองในระบอบสมบูรณาญาสิทธิราชย์มีหลักการสำคัญที่ยึดถือปฏิบัติมาช้านานได้แก่ “หลักทศพิธราชธรรม” นั่นเอง 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dirty="0" smtClean="0"/>
              <a:t>		หลักทศพิธราชธรรมนับเป็นหลักคิดและหลักปฏิบัติที่เป็นเสมือน เสาเอกของการปกครองรัฐไทยสมัยสมบูรณาญาสิทธิราชย์มาช้านาน ประกอบด้วย  </a:t>
            </a:r>
          </a:p>
          <a:p>
            <a:pPr>
              <a:buNone/>
            </a:pPr>
            <a:r>
              <a:rPr lang="th-TH" dirty="0" smtClean="0"/>
              <a:t>	1. ทาน   การให้  </a:t>
            </a:r>
          </a:p>
          <a:p>
            <a:pPr>
              <a:buNone/>
            </a:pPr>
            <a:r>
              <a:rPr lang="th-TH" dirty="0" smtClean="0"/>
              <a:t>	2. ศีล   ความประพฤติที่ดีงามทั้งกาย วาจา ใจ  </a:t>
            </a:r>
          </a:p>
          <a:p>
            <a:pPr>
              <a:buNone/>
            </a:pPr>
            <a:r>
              <a:rPr lang="th-TH" dirty="0" smtClean="0"/>
              <a:t>	3. บริจาค  การเสียสละและความสุขส่วนตนเพื่อความสุขส่วนรวม  </a:t>
            </a:r>
          </a:p>
          <a:p>
            <a:pPr>
              <a:buNone/>
            </a:pPr>
            <a:r>
              <a:rPr lang="th-TH" dirty="0" smtClean="0"/>
              <a:t>	4. ความซื่อตรง  การไม่แสวงหาผลประโยชน์โดยไม่ชอบ  </a:t>
            </a:r>
          </a:p>
          <a:p>
            <a:pPr>
              <a:buNone/>
            </a:pPr>
            <a:r>
              <a:rPr lang="th-TH" dirty="0" smtClean="0"/>
              <a:t>	5.  ความอ่อนโยน  การมีอัธยาศัยอ่อนโยน  </a:t>
            </a:r>
          </a:p>
          <a:p>
            <a:pPr>
              <a:buNone/>
            </a:pPr>
            <a:r>
              <a:rPr lang="th-TH" dirty="0" smtClean="0"/>
              <a:t>	6.  ความเพียร  ความเพียร </a:t>
            </a:r>
          </a:p>
          <a:p>
            <a:pPr>
              <a:buNone/>
            </a:pPr>
            <a:r>
              <a:rPr lang="th-TH" dirty="0" smtClean="0"/>
              <a:t>	7.  ความไม่โกรธ  ความไม่แสดงความโกรธ  </a:t>
            </a:r>
          </a:p>
          <a:p>
            <a:pPr>
              <a:buNone/>
            </a:pPr>
            <a:r>
              <a:rPr lang="th-TH" dirty="0" smtClean="0"/>
              <a:t>	8.  ความไม่เบียดเบียน การไม่เบียดเบียน  </a:t>
            </a:r>
          </a:p>
          <a:p>
            <a:pPr>
              <a:buNone/>
            </a:pPr>
            <a:r>
              <a:rPr lang="th-TH" dirty="0" smtClean="0"/>
              <a:t>	9.  ความอดทน  การมีความอดทนต่อสิ่งทั้งปวง  </a:t>
            </a:r>
          </a:p>
          <a:p>
            <a:pPr>
              <a:buNone/>
            </a:pPr>
            <a:r>
              <a:rPr lang="th-TH" dirty="0" smtClean="0"/>
              <a:t>	10.  ความยุติธรรม  ความหนักแน่น ถือความถูกต้อง  เที่ยงธรรมเป็นหลัก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395536" y="188640"/>
          <a:ext cx="8507288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92941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th-TH" dirty="0" smtClean="0"/>
              <a:t>		หลังการเปลี่ยนแปลงการปกครองจากระบอบสม</a:t>
            </a:r>
            <a:r>
              <a:rPr lang="th-TH" dirty="0" err="1" smtClean="0"/>
              <a:t>บูรณาญา</a:t>
            </a:r>
            <a:r>
              <a:rPr lang="th-TH" dirty="0" smtClean="0"/>
              <a:t>สิทธิราช มาเป็นระบอบประชาธิปไตยในปี 2475  หลักทศพิธราชธรรมดูลดความ สำคัญไปตามสถานภาพของสถาบันพระมหากษัตริย์ซึ่งอยู่ภายใต้ รัฐธรรมนูญ และความสนใจของผู้ปกครองในยุคประชาธิปไตยหันไปสนใจ หลักประชาธิปไตยซึ่งให้ความสำคัญกับหลักสิทธิเสรีภาพ ความเสมอภาค มากขึ้น </a:t>
            </a:r>
          </a:p>
          <a:p>
            <a:pPr>
              <a:buNone/>
            </a:pPr>
            <a:r>
              <a:rPr lang="th-TH" dirty="0" smtClean="0"/>
              <a:t>		หลัก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บาลได้เข้ามาสู่สังคมไทยในปลายทศวรรษ 2530 หลัง เหตุการณ์พฤษภาทมิฬซึ่งจุดประกายต่อต้านผู้ปกครองที่เข้ามาโดยวิถีที่ไม่ สอดคล้องกับหลักการของประชาธิปไตยและไม่ยึดคำมั่นสัญญาที่ให้ไว้ต่อ สาธารณะ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dirty="0" smtClean="0"/>
              <a:t>		หลังจากนั้นไม่นาน หลัก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บาลเข้ามาถูกจังหวะเวลาในช่วง ของวิกฤตทางเศรษฐกิจที่เกิดขึ้นกับประเทศไทยที่เรียกว่า “วิกฤตต้มยำ กุ้ง”อันเนื่องมาจากความไม่พอเพียงของนักธุรกิจ นักลงทุน ความไม่ โปร่งใสในการปฏิบัติหน้าที่ของเจ้าหน้าที่ของรัฐ การแทรกแซงของนักการ เมืองในกิจการธนาคารและสถาบันการเงิน ทำให้รัฐบาลไทยต้องหันไปขอ ความช่วยเหลือจากกองทุนการเงินระหว่างประเทศ หรือ </a:t>
            </a:r>
            <a:r>
              <a:rPr lang="en-US" dirty="0" smtClean="0"/>
              <a:t>International Monetary Fund (IMF) </a:t>
            </a:r>
            <a:r>
              <a:rPr lang="th-TH" dirty="0" smtClean="0"/>
              <a:t>ซึ่งก็มีเงื่อนไขให้ประเทศไทยต้องปฏิบัติตามนั้นคือ ต้องมีการปฏิรูประบบกฎหมาย และการปฏิรูประบบบริหารภาครัฐ โดยในปี 2542 มีการวางระเบียบสำนักนายกรัฐมนตรีว่าด้วยการสร้างระบบบริหาร กิจการบ้านเมืองและสังคมที่ดี พ.ศ. 2542 และมีผลใช้บังคับกับหน่วย ราชการของรัฐตั้งแต่วันที่ 11 สิงหาคม 2542 (แต่ได้มีการยกเลิกไปแล้ว) โดยมีหลักการสำคัญ 6 ประการได้แก่ </a:t>
            </a:r>
          </a:p>
          <a:p>
            <a:pPr>
              <a:buNone/>
            </a:pPr>
            <a:r>
              <a:rPr lang="th-TH" dirty="0" smtClean="0"/>
              <a:t>			- หลักนิติธรรม  		- หลักคุณธรรม  </a:t>
            </a:r>
          </a:p>
          <a:p>
            <a:pPr>
              <a:buNone/>
            </a:pPr>
            <a:r>
              <a:rPr lang="th-TH" dirty="0" smtClean="0"/>
              <a:t>			- หลักความโปร่งใส 	- หลักการมีส่วนร่วม  </a:t>
            </a:r>
          </a:p>
          <a:p>
            <a:pPr>
              <a:buNone/>
            </a:pPr>
            <a:r>
              <a:rPr lang="th-TH" dirty="0" smtClean="0"/>
              <a:t>			- หลักความรับผิดชอบ 	- หลักความคุ้มค่า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/>
              <a:t>		นอกจากนี้ แผนพัฒนาเศรษฐกิจและสังคมแห่งชาติ ฉบับที่ 8 (พ.ศ. 2540 – 2544) ยังได้กำหนดว่า การบริหารจัดการประเทศต้องมีการ เสริมสร้างหลัก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บาลให้เข้มแข็งเพื่อให้ระบบบริหารจัดการที่ดีหรือ หลัก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บาลเป็นยุทธศาสตร์หลักในการป้องกันและแก้ไขปัญหาที่มี การ</a:t>
            </a:r>
            <a:r>
              <a:rPr lang="th-TH" dirty="0" err="1" smtClean="0"/>
              <a:t>หมักหมม</a:t>
            </a:r>
            <a:r>
              <a:rPr lang="th-TH" dirty="0" smtClean="0"/>
              <a:t>มานาน   </a:t>
            </a:r>
          </a:p>
          <a:p>
            <a:pPr>
              <a:buNone/>
            </a:pPr>
            <a:r>
              <a:rPr lang="th-TH" dirty="0" smtClean="0"/>
              <a:t>		ในปี 2545 มีการแก้ไขพระราชบัญญัติระเบียบบริหารราชการ แผ่นดิน (ฉบับที่ 5) มาตรา 3/1 มีจุดมุ่งหมายว่า การบริหารราชการจะ ต้องเป็นไปเพื่อประโยชน์สุขของประชาชนเกิดความสัมฤทธิ์ต่อภารกิจของ รัฐ ความมีประสิทธิภาพ ความคุ้มค่าเชิงภารกิจของรัฐ การลดขั้นตอนการปฏิบัติงาน การลดภารกิจและยุบเลิกหน่วยงานที่ไม่จำเป็น การกระจาย ภารกิจและทรัพยากรให้แก่ท้องถิ่น กระจายอำนาจการตัดสินใจ การอำนวย ความสะดวกและสนองตอบความต้องการของประชาชน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สภาพความอดอยาก และสงครามกลางเมืองในทวีป</a:t>
            </a:r>
            <a:r>
              <a:rPr lang="th-TH" dirty="0" err="1" smtClean="0"/>
              <a:t>แอฟ</a:t>
            </a:r>
            <a:r>
              <a:rPr lang="th-TH" dirty="0" smtClean="0"/>
              <a:t>ริกา</a:t>
            </a:r>
            <a:endParaRPr lang="th-TH" dirty="0"/>
          </a:p>
        </p:txBody>
      </p:sp>
      <p:pic>
        <p:nvPicPr>
          <p:cNvPr id="4" name="ตัวยึดเนื้อหา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4104456" cy="2998413"/>
          </a:xfrm>
        </p:spPr>
      </p:pic>
      <p:pic>
        <p:nvPicPr>
          <p:cNvPr id="5" name="รูปภาพ 4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2706" y="1988840"/>
            <a:ext cx="4309774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/>
              <a:t>		หลังจากปี 2545 ไม่ถึงปีก็มีกฎหมายสำคัญที่เกี่ยวข้องกับ 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บาลโดยตรงคือ พระราชกฤษฎีกาว่าด้วยหลักเกณฑ์และวิธีการ บริหารกิจการบ้านเมืองที่ดี พ.ศ. 2546 ได้วางแนวทางการบริหารกิจการ บ้านเมืองที่ดี หรือ “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บาล” ไว้ให้หน่วยงานของรัฐต้องยึดถือปฏิบัติ คือ </a:t>
            </a:r>
          </a:p>
          <a:p>
            <a:pPr>
              <a:buNone/>
            </a:pPr>
            <a:r>
              <a:rPr lang="th-TH" dirty="0" smtClean="0"/>
              <a:t>	1.  เกิดประโยชน์สุขของประชาชน  </a:t>
            </a:r>
          </a:p>
          <a:p>
            <a:pPr>
              <a:buNone/>
            </a:pPr>
            <a:r>
              <a:rPr lang="th-TH" dirty="0" smtClean="0"/>
              <a:t>	2.  เกิดผลสัมฤทธิ์ต่อภารกิจของรัฐ  </a:t>
            </a:r>
          </a:p>
          <a:p>
            <a:pPr>
              <a:buNone/>
            </a:pPr>
            <a:r>
              <a:rPr lang="th-TH" dirty="0" smtClean="0"/>
              <a:t>	3.  มีประสิทธิภาพและมีความคุ้มค่าในเชิงภารกิจของรัฐ  </a:t>
            </a:r>
          </a:p>
          <a:p>
            <a:pPr>
              <a:buNone/>
            </a:pPr>
            <a:r>
              <a:rPr lang="th-TH" dirty="0" smtClean="0"/>
              <a:t>	4.  ไม่มีขั้นตอนการปฏิบัติงานเกิดความจำเป็น  </a:t>
            </a:r>
          </a:p>
          <a:p>
            <a:pPr>
              <a:buNone/>
            </a:pPr>
            <a:r>
              <a:rPr lang="th-TH" dirty="0" smtClean="0"/>
              <a:t>	5.  มีการปรับปรุงภารกิจของส่วนราชการให้ทันต่อเหตุการณ์  </a:t>
            </a:r>
          </a:p>
          <a:p>
            <a:pPr>
              <a:buNone/>
            </a:pPr>
            <a:r>
              <a:rPr lang="th-TH" dirty="0" smtClean="0"/>
              <a:t>	6.  ประชาชนได้รับการอำนวยความสะดวกและได้รับการตอบสนองความต้องการ  </a:t>
            </a:r>
          </a:p>
          <a:p>
            <a:pPr>
              <a:buNone/>
            </a:pPr>
            <a:r>
              <a:rPr lang="th-TH" dirty="0" smtClean="0"/>
              <a:t>	7.  มีการประเมินผลการปฏิบัติงานอย่างสม่ำเสมอ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67544" y="260648"/>
          <a:ext cx="836327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หลัก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บาลในรัฐธรรมนูญแห่งราชอาณาจักรไทย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dirty="0" smtClean="0"/>
              <a:t>		ราชอาณาจักรไทย พุทธศักราช 2540  โดยมีหลักการสำคัญ ได้แก่  การสร้างความโปร่งใสในการบริหารประเทศ การตรวจสอบการใช้อำนาจรัฐ การมีส่วนร่วมของทุกภาคส่วนทั้งระดับชาติ ระดับท้องถิ่น ระดับชุมชน   </a:t>
            </a:r>
          </a:p>
          <a:p>
            <a:pPr>
              <a:buNone/>
            </a:pPr>
            <a:r>
              <a:rPr lang="th-TH" dirty="0" smtClean="0"/>
              <a:t>		ในรัฐธรรมนูญแห่งราชอาณาจักรไทย พุทธศักราช 2550 บัญญัติไว้ ดังนี้  </a:t>
            </a:r>
          </a:p>
          <a:p>
            <a:pPr>
              <a:buNone/>
            </a:pPr>
            <a:r>
              <a:rPr lang="th-TH" dirty="0" smtClean="0"/>
              <a:t>		มาตรา 74 วรรคหนึ่ง “บุคคลผู้เป็นข้าราชการ ข้าราชการลูกจ้าง ของหน่วยราชการ หน่วยงานของรัฐ รัฐวิสาหกิจ หรือเจ้าหน้าที่อื่นของรัฐ มีหน้าที่ดำเนินการให้เป็นไปตามกฎหมายเพื่อรักษาประโยชน์ส่วนรวม อำนวยความสะดวก และให้บริการแก่ประชาชนตามหลัก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บาลของ การบริหารกิจการบ้านเมืองที่ดี”</a:t>
            </a:r>
          </a:p>
          <a:p>
            <a:pPr>
              <a:buNone/>
            </a:pPr>
            <a:r>
              <a:rPr lang="th-TH" dirty="0" smtClean="0"/>
              <a:t>		มาตรา 78 “รัฐต้องดำเนินการตามแนวนโยบายในด้านการบริหาร ราชการแผ่นดิน โดยพัฒนาระบบภาครัฐโดยมุ่งเน้นการพัฒนาคุณภาพ คุณธรรม และจริยธรรมของเจ้าหน้าที่ของรัฐควบคู่ไปกับการปรับปรุงรูปแบบและวิธีการทำงาน เพื่อให้การบริหารราชการแผ่นดินเป็นไปอย่างมี ประสิทธิภาพ และส่งเสริมให้หน่วยงานของรัฐใช้หลักการบริหารกิจการบ้านเมืองที่ดีเป็นแนวทางในการปฏิบัติราชการ และจัดระบบงานราชการ และงานของรัฐอย่างอื่น เพื่อให้การจัดทำและการให้บริการสาธารณะเป็นไป อย่างรวดเร็ว มีประสิทธิภาพ โปร่งใสและตรวจสอบได้โดยคำนึงถึงการมี ส่วนร่วมของประชาชน”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 err="1" smtClean="0"/>
              <a:t>ธรรมาภิ</a:t>
            </a:r>
            <a:r>
              <a:rPr lang="th-TH" dirty="0" smtClean="0"/>
              <a:t>บาลกับแผนยุทธศาสตร์</a:t>
            </a:r>
            <a:br>
              <a:rPr lang="th-TH" dirty="0" smtClean="0"/>
            </a:br>
            <a:r>
              <a:rPr lang="th-TH" dirty="0" smtClean="0"/>
              <a:t>การพัฒนาระบบราชการไทย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dirty="0" smtClean="0"/>
              <a:t>		ผลจากรัฐธรรมนูญแห่งราชอาณาจักรไทย พุทธศักราช 2550 นำมา สู่การพัฒนาระบบบริหารภาครัฐหรือระบบราชการโดยคณะกรรมการพัฒนา ระบบราชการ (</a:t>
            </a:r>
            <a:r>
              <a:rPr lang="th-TH" dirty="0" err="1" smtClean="0"/>
              <a:t>ก.พ.ร</a:t>
            </a:r>
            <a:r>
              <a:rPr lang="th-TH" dirty="0" smtClean="0"/>
              <a:t>) กำหนดแผนยุทธศาสตร์การพัฒนาระบบราชการ ไทย (พ.ศ. 2551 – 2555) โดยมีเป้าหมายหลักเพื่อประโยชน์สุขของ ประชาชน โดยมีประเด็นหลัก 4 ประเด็น ได้แก่ 21 </a:t>
            </a:r>
          </a:p>
          <a:p>
            <a:pPr>
              <a:buNone/>
            </a:pPr>
            <a:r>
              <a:rPr lang="th-TH" b="1" dirty="0" smtClean="0"/>
              <a:t>ประเด็นยุทธศาสตร์ที่1 </a:t>
            </a:r>
            <a:r>
              <a:rPr lang="th-TH" dirty="0" smtClean="0"/>
              <a:t>ยกระดับการให้บริการและการทำงาน เพื่อตอบสนองความคาดหวังและความต้องการของประชาชนที่มีความสลับ ซับซ้อน หลากหลาย และเปลี่ยนแปลงไปอย่างรวดเร็ว </a:t>
            </a:r>
          </a:p>
          <a:p>
            <a:pPr>
              <a:buNone/>
            </a:pPr>
            <a:r>
              <a:rPr lang="th-TH" b="1" dirty="0" smtClean="0"/>
              <a:t>ประเด็นยุทธศาสตร์ที่2 </a:t>
            </a:r>
            <a:r>
              <a:rPr lang="th-TH" dirty="0" smtClean="0"/>
              <a:t>ปรับรูปแบบการทำงานให้มีลักษณะเชิง </a:t>
            </a:r>
            <a:r>
              <a:rPr lang="th-TH" dirty="0" err="1" smtClean="0"/>
              <a:t>บูรณา</a:t>
            </a:r>
            <a:r>
              <a:rPr lang="th-TH" dirty="0" smtClean="0"/>
              <a:t>การ เกิดการแสวงหาความร่วมมือและสร้างเครือข่ายกับฝ่ายต่างๆ รวมทั้งเปิดให้ประชาชนเข้ามีส่วนร่วม </a:t>
            </a:r>
          </a:p>
          <a:p>
            <a:pPr>
              <a:buNone/>
            </a:pPr>
            <a:r>
              <a:rPr lang="th-TH" b="1" dirty="0" smtClean="0"/>
              <a:t>ประเด็นยุทธศาสตร์ที่3 </a:t>
            </a:r>
            <a:r>
              <a:rPr lang="th-TH" dirty="0" smtClean="0"/>
              <a:t>มุ่งสู่การเป็นองค์การที่มีขีดสมรรถนะสูง บุคลากรมีความพร้อม และความสามารถในการเรียนรู้คิดริเริ่ม เปลี่ยนแปลง และปรับตัวอย่างเหมาะสมต่อสถานการณ์ต่างๆ </a:t>
            </a:r>
          </a:p>
          <a:p>
            <a:pPr>
              <a:buNone/>
            </a:pPr>
            <a:r>
              <a:rPr lang="th-TH" b="1" dirty="0" smtClean="0"/>
              <a:t>ประเด็นยุทธศาสตร์ที่4 </a:t>
            </a:r>
            <a:r>
              <a:rPr lang="th-TH" dirty="0" smtClean="0"/>
              <a:t>สร้างระบบการกำกับดูแลตนเองที่ดี เกิด ความโปร่งใส และมั่นใจ และสามารถตรวจสอบได้ รวมทั้งทำให้บุคลากร ปฏิบัติงานอย่างมีจิตสำนึกความรับผิดชอบต่อตนเอง ต่อประชาชนและต่อ สังคมโดยรวม </a:t>
            </a:r>
          </a:p>
          <a:p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หลักการบริหารกิจการบ้านเมืองที่ดี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h-TH" dirty="0" smtClean="0"/>
              <a:t>หลักที่ 1 การบริหารจัดการภาครัฐแนวใหม่(</a:t>
            </a:r>
            <a:r>
              <a:rPr lang="en-US" dirty="0" smtClean="0"/>
              <a:t>New Public Management)</a:t>
            </a:r>
            <a:r>
              <a:rPr lang="th-TH" dirty="0" smtClean="0"/>
              <a:t> ประกอบด้วยหลักย่อย 3 หลักได้แก่</a:t>
            </a:r>
          </a:p>
          <a:p>
            <a:pPr>
              <a:buNone/>
            </a:pPr>
            <a:r>
              <a:rPr lang="th-TH" b="1" dirty="0" smtClean="0"/>
              <a:t>		หลักย่อยที่ 1 </a:t>
            </a:r>
            <a:r>
              <a:rPr lang="th-TH" dirty="0" smtClean="0"/>
              <a:t>ประสิทธิภาพ (</a:t>
            </a:r>
            <a:r>
              <a:rPr lang="en-US" dirty="0" smtClean="0"/>
              <a:t>Efficiency) </a:t>
            </a:r>
            <a:r>
              <a:rPr lang="th-TH" dirty="0" smtClean="0"/>
              <a:t>หมายถึง การปฏิบัติ ราชการต้องใช้ทรัพยากรอย่างประหยัด เกิดผลิตภาพที่คุ้มค่าต่อการ ลงทุนและบังเกิดประโยชน์สูงสุดต่อส่วนรวม </a:t>
            </a:r>
          </a:p>
          <a:p>
            <a:pPr>
              <a:buNone/>
            </a:pPr>
            <a:r>
              <a:rPr lang="th-TH" dirty="0" smtClean="0"/>
              <a:t>  		</a:t>
            </a:r>
            <a:r>
              <a:rPr lang="th-TH" b="1" dirty="0" smtClean="0"/>
              <a:t>หลักย่อยที่ 2 </a:t>
            </a:r>
            <a:r>
              <a:rPr lang="th-TH" dirty="0" smtClean="0"/>
              <a:t>ประสิทธิผล (</a:t>
            </a:r>
            <a:r>
              <a:rPr lang="en-US" dirty="0" smtClean="0"/>
              <a:t>Effectiveness) </a:t>
            </a:r>
            <a:r>
              <a:rPr lang="th-TH" dirty="0" smtClean="0"/>
              <a:t>หมายถึง การปฏิบัติ ราชการที่มีวิสัยทัศน์เชิงยุทธศาสตร์เพื่อตอบสนองความต้องการ และผู้มีส่วนได้เสียทุกฝ่าย ปฏิบัติหน้าที่ตาม</a:t>
            </a:r>
            <a:r>
              <a:rPr lang="th-TH" dirty="0" err="1" smtClean="0"/>
              <a:t>พันธ</a:t>
            </a:r>
            <a:r>
              <a:rPr lang="th-TH" dirty="0" smtClean="0"/>
              <a:t>กิจให้บรรลุ วัตถุประสงค์องค์การ มีการวางเป้าหมายการปฏิบัติงานที่ชัดเจน และอยู่ในระดับที่อยู่ในความคาดหวังของประชาชน </a:t>
            </a:r>
          </a:p>
          <a:p>
            <a:pPr>
              <a:buNone/>
            </a:pPr>
            <a:r>
              <a:rPr lang="th-TH" dirty="0" smtClean="0"/>
              <a:t>  		</a:t>
            </a:r>
            <a:r>
              <a:rPr lang="th-TH" b="1" dirty="0" smtClean="0"/>
              <a:t>หลักย่อยที่ 3 </a:t>
            </a:r>
            <a:r>
              <a:rPr lang="th-TH" dirty="0" smtClean="0"/>
              <a:t>การตอบสนอง หมายถึงการปฏิบัติราชการต้อง สามารถให้บริการอย่างมีคุณภาพ ดำเนินการแล้วเสร็จในเวลาที่ กำหนด สร้างความเชื่อมั่นไว้วางใจ ตอบสนองความคาดหวัง/ความ ต้องการของประชาชนผู้รับบริการ 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h-TH" dirty="0" smtClean="0"/>
              <a:t>หลักที่ 2 ค่านิยมประชาธิปไตย(</a:t>
            </a:r>
            <a:r>
              <a:rPr lang="en-US" dirty="0" smtClean="0"/>
              <a:t>Democratic Value) </a:t>
            </a:r>
            <a:r>
              <a:rPr lang="th-TH" dirty="0" smtClean="0"/>
              <a:t>ประกอบ ด้วยหลักการย่อย 4 หลักได้แก่ </a:t>
            </a:r>
          </a:p>
          <a:p>
            <a:pPr>
              <a:buNone/>
            </a:pPr>
            <a:r>
              <a:rPr lang="th-TH" b="1" dirty="0" smtClean="0"/>
              <a:t>		หลักย่อยที่ 1 </a:t>
            </a:r>
            <a:r>
              <a:rPr lang="th-TH" dirty="0" smtClean="0"/>
              <a:t>ภาระรับผิดชอบ /สามารถตรวจสอบได้ หมายถึง การปฏิบัติราชการต้องสามารถตอบคำถามและชี้แจงได้เมื่อมีข้อ สงสัย มีการจัดวางระบบการรายงานความก้าวหน้าและผลสัมฤทธิ์ ตามเป้าหมายที่กำหนดไว้ต่อสาธารณะ  </a:t>
            </a:r>
          </a:p>
          <a:p>
            <a:pPr>
              <a:buNone/>
            </a:pPr>
            <a:r>
              <a:rPr lang="th-TH" b="1" dirty="0" smtClean="0"/>
              <a:t>  		หลักย่อยที่ 2 </a:t>
            </a:r>
            <a:r>
              <a:rPr lang="th-TH" dirty="0" smtClean="0"/>
              <a:t>ความเปิดเผย/โปร่งใส  หมายถึง การปฏิบัติราชการ ต้องเป็นไปด้วยความซื่อสัตย์ ตรงไปตรงมา และเปิดเผยข้อมูลที่จำเป็นและเชื่อถือได้ให้แก่ประชาชน </a:t>
            </a:r>
          </a:p>
          <a:p>
            <a:pPr>
              <a:buNone/>
            </a:pPr>
            <a:r>
              <a:rPr lang="th-TH" dirty="0" smtClean="0"/>
              <a:t>      	</a:t>
            </a:r>
            <a:r>
              <a:rPr lang="th-TH" b="1" dirty="0" smtClean="0"/>
              <a:t>หลักย่อยที่ 3 </a:t>
            </a:r>
            <a:r>
              <a:rPr lang="th-TH" dirty="0" smtClean="0"/>
              <a:t>หลักนิติธรรม  หมายถึง การปฏิบัติราชการต้องใช้ อำนาจของกฎหมาย กฎ ระเบียบ ข้อบังคับในการปฏิบัติงานอย่าง เคร่งครัด ด้วยความเป็นธรรม ไม่เลือกปฏิบัติ และคำนึงถึงสิทธิ เสรีภาพของประชาชนและผู้มีส่วนได้เสีย และ </a:t>
            </a:r>
          </a:p>
          <a:p>
            <a:pPr>
              <a:buNone/>
            </a:pPr>
            <a:r>
              <a:rPr lang="th-TH" b="1" dirty="0" smtClean="0"/>
              <a:t>     	หลักย่อยที่ 4 </a:t>
            </a:r>
            <a:r>
              <a:rPr lang="th-TH" dirty="0" smtClean="0"/>
              <a:t>หลักความเสมอภาค  หมายถึง การปฏิบัติราชการต้อง ให้บริการอย่างเท่าเทียม ไม่แบ่งแยกชาย หญิง ถิ่นกำเนิด เชื้อชาติ ภาษา เพศ อายุ สถานภาพทางกายหรือสุขภาพ สถานะของบุคคล ฐานะทางสังคม ศาสนาและอื่นๆ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th-TH" dirty="0" smtClean="0"/>
              <a:t>หลักที่ 3 ประชารัฐ(</a:t>
            </a:r>
            <a:r>
              <a:rPr lang="en-US" dirty="0" smtClean="0"/>
              <a:t>Participatory State) </a:t>
            </a:r>
            <a:r>
              <a:rPr lang="th-TH" dirty="0" smtClean="0"/>
              <a:t>ประกอบด้วยหลักการ ย่อย 2 หลักได้แก่ </a:t>
            </a:r>
          </a:p>
          <a:p>
            <a:pPr>
              <a:buNone/>
            </a:pPr>
            <a:r>
              <a:rPr lang="th-TH" dirty="0" smtClean="0"/>
              <a:t>		</a:t>
            </a:r>
            <a:r>
              <a:rPr lang="th-TH" b="1" dirty="0" smtClean="0"/>
              <a:t>หลักย่อยที่ 1 </a:t>
            </a:r>
            <a:r>
              <a:rPr lang="th-TH" dirty="0" smtClean="0"/>
              <a:t>กระจายอำนาจ  หมายถึง การปฏิบัติราชการควรมี การมอบอำนาจและกระจายความรับผิดชอบในการตัดสินใจและการ ดำเนินการให้แก่ผู้ปฏิบัติงานในระดับต่างๆ ได้อย่างเหมาะสมรวมถึงมีการโอนถ่ายบทบาทและภารกิจให้แก่องค์กรปกครองส่วน ท้องถิ่นหรือภาคส่วนอื่นๆ ในสังคม และ </a:t>
            </a:r>
          </a:p>
          <a:p>
            <a:pPr>
              <a:buNone/>
            </a:pPr>
            <a:r>
              <a:rPr lang="th-TH" dirty="0" smtClean="0"/>
              <a:t>		</a:t>
            </a:r>
            <a:r>
              <a:rPr lang="th-TH" b="1" dirty="0" smtClean="0"/>
              <a:t>หลักย่อยที่ 2 </a:t>
            </a:r>
            <a:r>
              <a:rPr lang="th-TH" dirty="0" smtClean="0"/>
              <a:t>การมีส่วนร่วม/การมุ่งเน้นฉันทามติ หมายถึง การปฏิบัติราชการต้องรับฟังความคิดเห็นของประชาชน รวมถึงเปิดโอกาสให้ประชาชนมีส่วนร่วมในการรับรู้ เรียนรู้ ทำความเข้าใจ ร่วมแสดงทัศนะ เสนอปัญหา ร่วมตัดสินใจและร่วมตรวจสอบ โดยมี ความพยายามในการแสวงหาฉันทามติหรือข้อตกลงร่วมกันระหว่าง กลุ่มผู้มีส่วนได้เสียที่เกี่ยวข้อง 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29089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หลักที่ 4 ความรับผิดชอบทางการบริหาร(</a:t>
            </a:r>
            <a:r>
              <a:rPr lang="en-US" dirty="0" smtClean="0"/>
              <a:t>Administrative Responsibility) </a:t>
            </a:r>
            <a:r>
              <a:rPr lang="th-TH" dirty="0" smtClean="0"/>
              <a:t>ประกอบด้วยหลักการย่อย 1 หลักได้แก่ คุณธรรม/ จริยธรรม หมายถึง การปฏิบัติราชการต้องมีจิตสำนึก ความรับผิดชอบใน การปฏิบัติหน้าที่อย่างมีศีลธรรม คุณธรรมและตรงตามความคาดหวังของ สังคม  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 descr="GGFrame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10028"/>
            <a:ext cx="6480720" cy="6437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คุณลักษณะที่พึงประสงค์ของระบบราชการไทย 8 ประการ</a:t>
            </a:r>
            <a:br>
              <a:rPr lang="th-TH" dirty="0" smtClean="0"/>
            </a:br>
            <a:r>
              <a:rPr lang="th-TH" dirty="0" smtClean="0"/>
              <a:t>(</a:t>
            </a:r>
            <a:r>
              <a:rPr lang="en-US" dirty="0" smtClean="0"/>
              <a:t>I AM READY)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/>
              <a:t>		คณะกรรมการพัฒนาระบบราชการกำหนดคุณลักษณะที่พึงประสงค์ ของระบบราชการไทย 8 ประการ (</a:t>
            </a:r>
            <a:r>
              <a:rPr lang="en-US" dirty="0" smtClean="0"/>
              <a:t>I AM READY) </a:t>
            </a:r>
            <a:r>
              <a:rPr lang="th-TH" dirty="0" smtClean="0"/>
              <a:t>ดังนี้  </a:t>
            </a:r>
          </a:p>
          <a:p>
            <a:pPr>
              <a:buNone/>
            </a:pPr>
            <a:r>
              <a:rPr lang="th-TH" dirty="0" smtClean="0"/>
              <a:t>	1.  ซื่อสัตย์และกล้ายืนหยัดในสิ่งที่ถูกต้อง (</a:t>
            </a:r>
            <a:r>
              <a:rPr lang="en-US" dirty="0" smtClean="0"/>
              <a:t>Integrity)  </a:t>
            </a:r>
          </a:p>
          <a:p>
            <a:pPr>
              <a:buNone/>
            </a:pPr>
            <a:r>
              <a:rPr lang="en-US" dirty="0" smtClean="0"/>
              <a:t>	2.  </a:t>
            </a:r>
            <a:r>
              <a:rPr lang="th-TH" dirty="0" smtClean="0"/>
              <a:t>ทำงานเชิงรุก คิดเชิงบวก และมีจิตบริการ (</a:t>
            </a:r>
            <a:r>
              <a:rPr lang="en-US" dirty="0" smtClean="0"/>
              <a:t>Activeness)  </a:t>
            </a:r>
          </a:p>
          <a:p>
            <a:pPr>
              <a:buNone/>
            </a:pPr>
            <a:r>
              <a:rPr lang="en-US" dirty="0" smtClean="0"/>
              <a:t>	3.  </a:t>
            </a:r>
            <a:r>
              <a:rPr lang="th-TH" dirty="0" smtClean="0"/>
              <a:t>มีศีลธรรม คุณธรรมและจริยธรรม (</a:t>
            </a:r>
            <a:r>
              <a:rPr lang="en-US" dirty="0" smtClean="0"/>
              <a:t>Morality)  </a:t>
            </a:r>
          </a:p>
          <a:p>
            <a:pPr>
              <a:buNone/>
            </a:pPr>
            <a:r>
              <a:rPr lang="en-US" dirty="0" smtClean="0"/>
              <a:t>	4.  </a:t>
            </a:r>
            <a:r>
              <a:rPr lang="th-TH" dirty="0" smtClean="0"/>
              <a:t>คำนึงถึงประโยชน์สุขของประชาชนเป็นที่ตั้ง (</a:t>
            </a:r>
            <a:r>
              <a:rPr lang="en-US" dirty="0" smtClean="0"/>
              <a:t>Responsiveness)  </a:t>
            </a:r>
          </a:p>
          <a:p>
            <a:pPr>
              <a:buNone/>
            </a:pPr>
            <a:r>
              <a:rPr lang="en-US" dirty="0" smtClean="0"/>
              <a:t>	5.  </a:t>
            </a:r>
            <a:r>
              <a:rPr lang="th-TH" dirty="0" smtClean="0"/>
              <a:t>มุ่งเน้นประสิทธิภาพ (</a:t>
            </a:r>
            <a:r>
              <a:rPr lang="en-US" dirty="0" smtClean="0"/>
              <a:t>Efficiency)  </a:t>
            </a:r>
          </a:p>
          <a:p>
            <a:pPr>
              <a:buNone/>
            </a:pPr>
            <a:r>
              <a:rPr lang="en-US" dirty="0" smtClean="0"/>
              <a:t>	6.  </a:t>
            </a:r>
            <a:r>
              <a:rPr lang="th-TH" dirty="0" smtClean="0"/>
              <a:t>ตรวจสอบได้ (</a:t>
            </a:r>
            <a:r>
              <a:rPr lang="en-US" dirty="0" smtClean="0"/>
              <a:t>Accountability)  </a:t>
            </a:r>
          </a:p>
          <a:p>
            <a:pPr>
              <a:buNone/>
            </a:pPr>
            <a:r>
              <a:rPr lang="en-US" dirty="0" smtClean="0"/>
              <a:t>	7.  </a:t>
            </a:r>
            <a:r>
              <a:rPr lang="th-TH" dirty="0" smtClean="0"/>
              <a:t>ยึดมั่นในหลักประชาธิปไตย (</a:t>
            </a:r>
            <a:r>
              <a:rPr lang="en-US" dirty="0" smtClean="0"/>
              <a:t>Democracy)  </a:t>
            </a:r>
          </a:p>
          <a:p>
            <a:pPr>
              <a:buNone/>
            </a:pPr>
            <a:r>
              <a:rPr lang="en-US" dirty="0" smtClean="0"/>
              <a:t>	8.  </a:t>
            </a:r>
            <a:r>
              <a:rPr lang="th-TH" dirty="0" smtClean="0"/>
              <a:t>มุ่งผลสัมฤทธิ์ (</a:t>
            </a:r>
            <a:r>
              <a:rPr lang="en-US" dirty="0" smtClean="0"/>
              <a:t>Yield)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ในรายงานฉบับนี้ได้วิเคราะห์สาเหตุสำคัญของปัญหาที่เกิดขึ้นกับ กลุ่มประเทศในภูมิภาคนี้ว่าสาเหตุสำคัญของปัญหาที่เกิดขึ้นกับ กลุ่มประเทศในภูมิภาคนี้ว่า ปัญหาของการพัฒนาประเทศที่ทำให้ไม่สามารถเจริญเติบโตทางเศรษฐกิจได้เกิดจากการคอรัปชั่นของผู้ปกครอง และเจ้าหน้าที่รัฐ  การไม่ยึดกฎหมายเป็นหลักในการปกครอง การขาด ประสิทธิภาพในการบริหารงาน การขาดการมีส่วนร่วมของประชาชน พร้อมกับได้เสนอว่า ระบบการบริหารภาครัฐต้องยึดหลัก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 (</a:t>
            </a:r>
            <a:r>
              <a:rPr lang="en-US" dirty="0" smtClean="0"/>
              <a:t>governance) </a:t>
            </a:r>
            <a:r>
              <a:rPr lang="th-TH" dirty="0" smtClean="0"/>
              <a:t>โดยในการให้ความช่วยเหลือทางเศรษฐกิจแก่ประเทศ ทั้งหลายควรคำนึงถึงหลัก</a:t>
            </a:r>
            <a:r>
              <a:rPr lang="th-TH" dirty="0" err="1" smtClean="0"/>
              <a:t>ธรรมาภิ</a:t>
            </a:r>
            <a:r>
              <a:rPr lang="th-TH" dirty="0" smtClean="0"/>
              <a:t>บาลด้วยโดยเฉพาะให้มีการปฏิรูป กฎหมาย และระบบบริหารภาครัฐ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9126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600" dirty="0" smtClean="0"/>
              <a:t>ค่านิยมหลักของมาตรฐานจริยธรรมสำหรับผู้ดำรงตำแหน่ง ทางการเมืองและเจ้าหน้าที่ของรัฐ</a:t>
            </a:r>
            <a:endParaRPr lang="th-TH" sz="36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h-TH" dirty="0" smtClean="0"/>
              <a:t>		ผู้ตรวจการแผ่นดินได้กำหนดค่านิยมหลักของมาตรฐานจริยธรรม สำหรับผู้ดำรงตำแหน่งทางการเมืองและเจ้าหน้าที่ของรัฐไว้ 9 ประการ ดังนี้</a:t>
            </a:r>
          </a:p>
          <a:p>
            <a:pPr>
              <a:buNone/>
            </a:pPr>
            <a:r>
              <a:rPr lang="th-TH" dirty="0" smtClean="0"/>
              <a:t>	1.  การยึดมั่นในคุณธรรมและจริยธรรม  </a:t>
            </a:r>
          </a:p>
          <a:p>
            <a:pPr>
              <a:buNone/>
            </a:pPr>
            <a:r>
              <a:rPr lang="th-TH" dirty="0" smtClean="0"/>
              <a:t>	2.  การมีจิตสำนึกที่ดี ซื่อสัตย์ สุจริต และรับผิดชอบ  </a:t>
            </a:r>
          </a:p>
          <a:p>
            <a:pPr>
              <a:buNone/>
            </a:pPr>
            <a:r>
              <a:rPr lang="th-TH" dirty="0" smtClean="0"/>
              <a:t>	3.  การยึดถือประโยชน์ของประเทศชาติเหนือกว่าประโยชน์ส่วนตน และไม่มีผลประโยชน์ทับซ้อน  </a:t>
            </a:r>
          </a:p>
          <a:p>
            <a:pPr>
              <a:buNone/>
            </a:pPr>
            <a:r>
              <a:rPr lang="th-TH" dirty="0" smtClean="0"/>
              <a:t>	4.  การยืนหยัดทำในสิ่งที่ถูกต้อง เป็นธรรม และถูกกฎหมาย  </a:t>
            </a:r>
          </a:p>
          <a:p>
            <a:pPr>
              <a:buNone/>
            </a:pPr>
            <a:r>
              <a:rPr lang="th-TH" dirty="0" smtClean="0"/>
              <a:t>	5.  การให้บริการแก่ประชาชนด้วยความรวดเร็ว มีอัธยาศัย และ ไม่เลือกปฏิบัติ  </a:t>
            </a:r>
          </a:p>
          <a:p>
            <a:pPr>
              <a:buNone/>
            </a:pPr>
            <a:r>
              <a:rPr lang="th-TH" dirty="0" smtClean="0"/>
              <a:t>	6.  การให้ข้อมูลข่าวสารแก่ประชาชนอย่างครบถ้วน ถูกต้อง  และ ไม่บิดเบือนข้อเท็จจริง  </a:t>
            </a:r>
          </a:p>
          <a:p>
            <a:pPr>
              <a:buNone/>
            </a:pPr>
            <a:r>
              <a:rPr lang="th-TH" dirty="0" smtClean="0"/>
              <a:t>	7.  การมุ่งผลสัมฤทธิ์ของงาน รักษามาตรฐาน มีคุณภาพ โปร่งใส และตรวจสอบได้  </a:t>
            </a:r>
          </a:p>
          <a:p>
            <a:pPr>
              <a:buNone/>
            </a:pPr>
            <a:r>
              <a:rPr lang="th-TH" dirty="0" smtClean="0"/>
              <a:t>	8.  การยึดมั่นในระบอบประชาธิปไตยอันมีพระมหากษัตริย์ทรงเป็น ประมุข  </a:t>
            </a:r>
          </a:p>
          <a:p>
            <a:pPr>
              <a:buNone/>
            </a:pPr>
            <a:r>
              <a:rPr lang="th-TH" dirty="0" smtClean="0"/>
              <a:t>	9.  การยึดมั่นในหลักจรรยาวิชาชีพขององค์การ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ประมวลจริยธรรมข้าราชการ</a:t>
            </a:r>
            <a:r>
              <a:rPr lang="th-TH" dirty="0" err="1" smtClean="0"/>
              <a:t>พลเรือน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25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dirty="0" smtClean="0"/>
              <a:t>		คณะกรรมการข้าราชการ</a:t>
            </a:r>
            <a:r>
              <a:rPr lang="th-TH" dirty="0" err="1" smtClean="0"/>
              <a:t>พลเรือน</a:t>
            </a:r>
            <a:r>
              <a:rPr lang="th-TH" dirty="0" smtClean="0"/>
              <a:t>ได้กำหนดให้มีประมวลจริยธรรม ข้าราชการ</a:t>
            </a:r>
            <a:r>
              <a:rPr lang="th-TH" dirty="0" err="1" smtClean="0"/>
              <a:t>พลเรือน</a:t>
            </a:r>
            <a:r>
              <a:rPr lang="th-TH" dirty="0" smtClean="0"/>
              <a:t>ตามพระราชบัญญัติข้าราชการ</a:t>
            </a:r>
            <a:r>
              <a:rPr lang="th-TH" dirty="0" err="1" smtClean="0"/>
              <a:t>พลเรือน</a:t>
            </a:r>
            <a:r>
              <a:rPr lang="th-TH" dirty="0" smtClean="0"/>
              <a:t> พ.ศ. 2551 ดังนี้</a:t>
            </a:r>
          </a:p>
          <a:p>
            <a:pPr>
              <a:buNone/>
            </a:pPr>
            <a:r>
              <a:rPr lang="th-TH" dirty="0" smtClean="0"/>
              <a:t>	1.  ข้าราชการต้องยึดมั่นในจริยธรรม และยืนหยัดกระทำในสิ่งที่ถูกต้อง และเป็นธรรม  </a:t>
            </a:r>
          </a:p>
          <a:p>
            <a:pPr>
              <a:buNone/>
            </a:pPr>
            <a:r>
              <a:rPr lang="th-TH" dirty="0" smtClean="0"/>
              <a:t>	2.  ข้าราชการต้องมีจิตสำนึกที่ดี และความรับผิดชอบต่อหน้าที่ เสียสละ และปฏิบัติหน้าที่ด้วยความรวดเร็ว โปร่งใส และ สามารถตรวจสอบได้  </a:t>
            </a:r>
          </a:p>
          <a:p>
            <a:pPr>
              <a:buNone/>
            </a:pPr>
            <a:r>
              <a:rPr lang="th-TH" dirty="0" smtClean="0"/>
              <a:t>	3.  ข้าราชการต้องแยกเรื่องส่วนตัวออกจากหน้าที่ และยึดถือ ประโยชน์ส่วนรวมของประเทศชาติเหนือกว่าประโยชน์ส่วนตน  </a:t>
            </a:r>
          </a:p>
          <a:p>
            <a:pPr>
              <a:buNone/>
            </a:pPr>
            <a:r>
              <a:rPr lang="th-TH" dirty="0" smtClean="0"/>
              <a:t>	4.  ข้าราชการต้องละเว้นจากการแสวงประโยชน์ที่มิชอบโดยอาศัย ตำแหน่งหน้าที่และไม่กระทำการอันเป็นการขัดกันระหว่าง ประโยชน์ส่วนตัว และประโยชน์ส่วนรวม  5.  ข้าราชการต้องเคารพและปฏิบัติตามรัฐธรรมนูญ และกฎหมาย อย่างตรงไปตรงมา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8326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/>
              <a:t>	6.  ข้าราชการต้องปฏิบัติหน้าที่ด้วยความเที่ยงธรรม เป็นกลาง ทางการเมือง ให้บริการแก่ประชาชน โดยมีอัธยาศัยที่ดี และไม่เลือกปฏิบัติโดยไม่เป็นธรรม  </a:t>
            </a:r>
          </a:p>
          <a:p>
            <a:pPr>
              <a:buNone/>
            </a:pPr>
            <a:r>
              <a:rPr lang="th-TH" dirty="0" smtClean="0"/>
              <a:t>	7.  ข้าราชการต้องปฏิบัติตามกฎหมายว่าด้วยข้อมูลข่าวสารของ ทางราชการอย่างเคร่งครัดและรวดเร็ว ไม่ถ่วงเวลาให้เนิ่นช้า และใช้ข้อมูลจากการดำเนินงานเพื่อการในหน้าที่ และให้ข้อมูล ข่าวสารแก่ประชาชนอย่างครบถ้วน ถูกต้อง ทันการณ์ และไม่บิดเบือนข้อเท็จจริง  </a:t>
            </a:r>
          </a:p>
          <a:p>
            <a:pPr>
              <a:buNone/>
            </a:pPr>
            <a:r>
              <a:rPr lang="th-TH" dirty="0" smtClean="0"/>
              <a:t>	8.  ข้าราชการต้องมุ่งผลสัมฤทธิ์ของงาน รักษาคุณภาพ และ มาตรฐานแห่งวิชาชีพโดยเคร่งครัด</a:t>
            </a:r>
          </a:p>
          <a:p>
            <a:pPr>
              <a:buNone/>
            </a:pPr>
            <a:r>
              <a:rPr lang="th-TH" dirty="0" smtClean="0"/>
              <a:t>	9.  ข้าราชการต้องยึดมั่นในการปกครองระบอบประชาธิปไตยอันมี พระมหากษัตริย์ทรงเป็นประมุข  </a:t>
            </a:r>
          </a:p>
          <a:p>
            <a:pPr>
              <a:buNone/>
            </a:pPr>
            <a:r>
              <a:rPr lang="th-TH" dirty="0" smtClean="0"/>
              <a:t>	10.  ข้าราชการต้องเป็นแบบอย่างที่ดีในการดำรงตน รักษาชื่อเสียง และภาพลักษณ์ของข้าราชการโดยรวม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33409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dirty="0" smtClean="0"/>
              <a:t>		ประมวลจริยธรรมข้าราชการ</a:t>
            </a:r>
            <a:r>
              <a:rPr lang="th-TH" dirty="0" err="1" smtClean="0"/>
              <a:t>พลเรือน</a:t>
            </a:r>
            <a:r>
              <a:rPr lang="th-TH" dirty="0" smtClean="0"/>
              <a:t>เป็นตัวอย่างหนึ่งของประมวล จริยธรรมที่ข้าราชการประเภทต่างๆ ควรกำหนดให้มีขึ้นเพื่อเป็นแนวทาง ปฏิบัติสำหรับข้าราชการประเภทนั้นๆ  อาทิ  องค์กรปกครองส่วนท้องถิ่น ก็ได้มีการกำหนดระเบียบว่าด้วยประมวลจริยธรรมของข้าราชการส่วนท้องถิ่นไว้เช่นกัน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 smtClean="0"/>
              <a:t>ระเบียบ/ข้อบังคับ/ประกาศ/</a:t>
            </a:r>
            <a:br>
              <a:rPr lang="th-TH" dirty="0" smtClean="0"/>
            </a:br>
            <a:r>
              <a:rPr lang="th-TH" dirty="0" smtClean="0"/>
              <a:t>ว่าด้วยประมวลจริยธรรมของข้าราชการ</a:t>
            </a:r>
            <a:br>
              <a:rPr lang="th-TH" dirty="0" smtClean="0"/>
            </a:br>
            <a:r>
              <a:rPr lang="th-TH" dirty="0" smtClean="0"/>
              <a:t>การเมืองท้องถิ่นฝ่ายบริหาร</a:t>
            </a:r>
            <a:br>
              <a:rPr lang="th-TH" dirty="0" smtClean="0"/>
            </a:br>
            <a:r>
              <a:rPr lang="th-TH" dirty="0" smtClean="0"/>
              <a:t>(ชื่อหน่วยงาน)... พ.ศ. ....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		ในส่วนขององค์กรปกครองส่วนท้องถิ่นซึ่งแตกต่างไปจากส่วน ราชการทั้งหลายเนื่องจากผู้บริหารท้องถิ่นมาจากการเลือกตั้งของประชาชน แทนการแต่งตั้งจากผู้บังคับบัญชา ได้มีการจัดทำระเบียบ / ข้อบังคับ / ประกาศ /ว่าด้วยประมวลจริยธรรมของข้าราชการการเมืองท้องถิ่นฝ่าย บริหาร (ชื่อหน่วยงาน)... พ.ศ. ....ในส่วนของมาตรฐานทางจริยธรรมของ ข้าราชการการเมืองท้องถิ่นมีกำหนดไว้ ดังนี้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h-TH" b="1" dirty="0" smtClean="0"/>
              <a:t>ส่วนที่ 2 มาตรฐานทางจริยธรรมของข้าราชการการเมืองท้องถิ่น</a:t>
            </a:r>
          </a:p>
          <a:p>
            <a:pPr>
              <a:buNone/>
            </a:pPr>
            <a:r>
              <a:rPr lang="th-TH" dirty="0" smtClean="0"/>
              <a:t>		ข้อ 6  ข้าราชการการเมืองท้องถิ่นต้องจงรักภักดีต่อชาติ ศาสนา และพระมหากษัตริย์ ตลอดจนเป็นแบบอย่างที่ดีในการเคารพและรักษา ระบอบประชาธิปไตยอันมีพระมหากษัตริย์ทรงเป็นประมุข</a:t>
            </a:r>
          </a:p>
          <a:p>
            <a:pPr>
              <a:buNone/>
            </a:pPr>
            <a:r>
              <a:rPr lang="th-TH" dirty="0" smtClean="0"/>
              <a:t>		ข้อ 7  ข้าราชการการเมืองท้องถิ่นต้องเป็นแบบอย่างที่ดีในการ รักษาไว้และปฏิบัติตามซึ่งรัฐธรรมนูญแห่งราชอาณาจักรไทยทุกประการ  </a:t>
            </a:r>
          </a:p>
          <a:p>
            <a:pPr>
              <a:buNone/>
            </a:pPr>
            <a:r>
              <a:rPr lang="th-TH" dirty="0" smtClean="0"/>
              <a:t>		ข้อ 8  ข้าราชการการเมืองท้องถิ่นต้องเป็นแบบอย่างที่ดีในการเป็น พลเมืองดี เคารพ และปฏิบัติตามกฎหมายอย่างเคร่งครัด  </a:t>
            </a:r>
          </a:p>
          <a:p>
            <a:pPr>
              <a:buNone/>
            </a:pPr>
            <a:r>
              <a:rPr lang="th-TH" dirty="0" smtClean="0"/>
              <a:t>		ข้อ 9  ข้าราชการการเมืองท้องถิ่นต้องปฏิบัติตนอยู่ในกรอบ จริยธรรม คุณธรรม และศีลธรรม ทั้งโดยส่วนตัวและโดยหน้าที่รับผิดชอบ ต่อสาธารณชน ทั้งต้องวางตนให้เป็นที่เชื่อถือศรัทธาของประชาชน  </a:t>
            </a:r>
          </a:p>
          <a:p>
            <a:pPr>
              <a:buNone/>
            </a:pPr>
            <a:r>
              <a:rPr lang="th-TH" dirty="0" smtClean="0"/>
              <a:t>		ข้อ 10 ข้าราชการการเมืองท้องถิ่นต้องเคารพสิทธิเสรีภาพส่วนบุคคลของผู้อื่นโดยไม่แสดงกิริยาหรือใช้วาจาอันไม่สุภาพ อาฆาตมาดร้าย หรือใส่ร้ายหรือเสียดสีบุคคลใด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dirty="0" smtClean="0"/>
              <a:t>		ข้อ 11  ข้าราชการการเมืองท้องถิ่นต้องมีอุดมการณ์ในการทำงาน เพื่อประเทศชาติ และต้องถือเอาผลประโยชน์ของประเทศชาติและ ประชาชนเป็นสิ่งสูงสุด  </a:t>
            </a:r>
          </a:p>
          <a:p>
            <a:pPr>
              <a:buNone/>
            </a:pPr>
            <a:r>
              <a:rPr lang="th-TH" dirty="0" smtClean="0"/>
              <a:t>		ข้อ 12  ข้าราชการการเมืองท้องถิ่นต้องรับใช้ประชาชนอย่างเต็ม ความสามารถด้วยความรับผิดชอบ ซื่อสัตย์ สุจริต เสียสละ เป็นธรรมไม่เลือกปฏิบัติและปราศจากอคติ   </a:t>
            </a:r>
          </a:p>
          <a:p>
            <a:pPr>
              <a:buNone/>
            </a:pPr>
            <a:r>
              <a:rPr lang="th-TH" dirty="0" smtClean="0"/>
              <a:t>		ข้อ 13 ข้าราชการการเมืองท้องถิ่นต้องสร้างจิตสำนึกให้ประชาชน ในท้องถิ่นประพฤติตนเป็นพลเมืองที่ดี ร่วมกันพัฒนาชุมชนให้น่าอยู่คู่คุณธรรม และดูแลรักษาสภาพสิ่งแวดล้อมในพื้นที่รับผิดชอบ  </a:t>
            </a:r>
          </a:p>
          <a:p>
            <a:pPr>
              <a:buNone/>
            </a:pPr>
            <a:r>
              <a:rPr lang="th-TH" dirty="0" smtClean="0"/>
              <a:t>		ข้อ 14  ข้าราชการการเมืองท้องถิ่นต้องไม่ใช้หรือยินยอมให้ผู้อื่นใช้ สถานะหรือตำแหน่งการเป็นข้าราชการการเมืองไปแสวงหาผลประโยชน์ที่มิควรได้โดยชอบด้วยกฎหมายสำหรับตนเองหรือผู้อื่น ไม่ว่าจะเป็น ประโยชน์ในทางทรัพย์สินหรือไม่ก็ตาม </a:t>
            </a:r>
          </a:p>
          <a:p>
            <a:pPr>
              <a:buNone/>
            </a:pPr>
            <a:r>
              <a:rPr lang="th-TH" dirty="0" smtClean="0"/>
              <a:t>		ข้อ 15  ข้าราชการการเมืองท้องถิ่นต้องไม่ใช้สถานะหรือตำแหน่ง การเป็นข้าราชการการเมืองเข้าไปก้าวก่ายหรือแทรกแซงการบรรจุ แต่งตั้ง ย้าย โอน เลื่อนตำแหน่ง และเลื่อนขั้นเงินเดือน ของข้าราชการซึ่งมี ตำแหน่งหรือเงินเดือนประจำ และมิใช่ข้าราชการการเมือง พนักงาน หรือ ลูกจ้างของหน่วยราชการ หน่วยงานของรัฐ รัฐวิสาหกิจ กิจการที่รัฐถือหุ้นใหญ่ หรือราชการส่วนท้องถิ่น หรือให้บุคคลดังกล่าวพ้นจากตำแหน่ง ทั้งนี้ เว้นแต่เป็นการปฏิบัติตามอำนาจหน้าที่ตามกฎหมาย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h-TH" dirty="0" smtClean="0"/>
              <a:t>		ข้อ 16  ข้าราชการการเมืองท้องถิ่นต้องไม่ยินยอมให้คู่สมรส ญาติ สนิท บุคคลในครอบครัวหรือผู้ใกล้ชิดก้าวก่ายหรือแทรกแซงการปฏิบัติ หน้าที่ของตนหรือของผู้อื่น และต้องไม่ยินยอมให้ผู้อื่นใช้อำนาจหน้าที่ของ ตนโดยมิชอบ  </a:t>
            </a:r>
          </a:p>
          <a:p>
            <a:pPr>
              <a:buNone/>
            </a:pPr>
            <a:r>
              <a:rPr lang="th-TH" dirty="0" smtClean="0"/>
              <a:t>		ข้อ 17  ข้าราชการการเมืองท้องถิ่นต้องระมัดระวังมิให้การประกอบ วิชาชีพ อาชีพหรือการงานอื่นใดของคู่สมรส ญาติสนิท หรือบุคคลใน ครอบครัวของตนที่มีลักษณะเป็นการกระทบกระเทือนต่อความเชื่อถือ ศรัทธาของประชาชนในการปฏิบัติหน้าที่ของตน  </a:t>
            </a:r>
          </a:p>
          <a:p>
            <a:pPr>
              <a:buNone/>
            </a:pPr>
            <a:r>
              <a:rPr lang="th-TH" dirty="0" smtClean="0"/>
              <a:t>		ข้อ 18  ข้าราชการการเมืองท้องถิ่นต้องรักษาความลับของทาง ราชการ เว้นแต่เป็นการปฏิบัติตามอำนาจหน้าที่ตามกฎหมาย  </a:t>
            </a:r>
          </a:p>
          <a:p>
            <a:pPr>
              <a:buNone/>
            </a:pPr>
            <a:r>
              <a:rPr lang="th-TH" dirty="0" smtClean="0"/>
              <a:t>		ข้อ 19 ข้าราชการการเมืองท้องถิ่นต้องยึดมั่นในกฎหมายและคำนึง ถึงระบบคุณธรรมในการแต่งตั้งผู้สมควรดำรงตำแหน่งต่างๆ  </a:t>
            </a:r>
          </a:p>
          <a:p>
            <a:pPr>
              <a:buNone/>
            </a:pPr>
            <a:r>
              <a:rPr lang="th-TH" dirty="0" smtClean="0"/>
              <a:t>		ข้อ 20  ข้าราชการการเมืองท้องถิ่นเมื่อพ้นจากตำแหน่งแล้ว ต้องไม่ นำข้อมูลข่าวสารอันเป็นความลับของทางราชการซึ่งตนได้มาในระหว่างอยู่ ในตำแหน่งไปใช้เพื่อเกิดประโยชน์แก่องค์กรเอกชน ทั้งนี้ ภายในกำหนด ระยะเวลาสองปี นับจากวันที่พ้นจากตำแหน่ง 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12479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h-TH" dirty="0" smtClean="0"/>
              <a:t>		ข้อ 21  ข้าราชการการเมืองท้องถิ่นต้องเปิดเผยข้อมูลการทุจริต การใช้อำนาจในทางที่ผิด การฉ้อฉล หลอกลวง หรือกระทำการอื่นใดที่ ทำให้ราชการเสียหายต่อเจ้าหน้าที่ผู้รับผิดชอบ  </a:t>
            </a:r>
          </a:p>
          <a:p>
            <a:pPr>
              <a:buNone/>
            </a:pPr>
            <a:r>
              <a:rPr lang="th-TH" dirty="0" smtClean="0"/>
              <a:t>		ข้อ 22  ข้าราชการการเมืองท้องถิ่นต้องไม่เรียกร้องของขวัญ ของ กำนัล หรือประโยชน์อื่นใดจากบุคคลอื่น เพื่อประโยชน์ต่างๆ อันอาจเกิด จากการปฏิบัติหน้าที่ของตน และจะต้องดูแลให้คู่สมรส ญาติสนิท หรือ บุคคลในครอบครัวของตนปฏิบัติเช่นเดียวกันด้วย  </a:t>
            </a:r>
          </a:p>
          <a:p>
            <a:pPr>
              <a:buNone/>
            </a:pPr>
            <a:r>
              <a:rPr lang="th-TH" dirty="0" smtClean="0"/>
              <a:t>		ข้อ 23  ข้าราชการการเมืองท้องถิ่นต้องปฏิบัติต่อองค์กรธุรกิจที่ ติดต่อทำธุรกิจกับหน่วยงานของรัฐตามระเบียบ และขั้นตอนอย่างเท่าเทียม กัน โดยไม่เลือกปฏิบัติ  ข้อ </a:t>
            </a:r>
          </a:p>
          <a:p>
            <a:pPr>
              <a:buNone/>
            </a:pPr>
            <a:r>
              <a:rPr lang="th-TH" dirty="0" smtClean="0"/>
              <a:t>		24  ข้าราชการการเมืองท้องถิ่นพึงพบปะเยี่ยมเยียนประชาชน อย่างสม่ำเสมอ เอาใจใส่ทุกข์สุข และรับฟังเรื่องราวร้องทุกข์ของประชาชน และรีบหาทางช่วยเหลืออย่างเร่งด่วน อย่างเท่าเทียมกัน โดยไม่เลือกปฏิบัติ  </a:t>
            </a:r>
          </a:p>
          <a:p>
            <a:pPr>
              <a:buNone/>
            </a:pPr>
            <a:r>
              <a:rPr lang="th-TH" dirty="0" smtClean="0"/>
              <a:t>		ข้อ 25  ข้าราชการการเมืองท้องถิ่น ต้องไม่ใช้หรือบิดเบือนข้อมูล ข่าวสารของราชการเพื่อให้เกิดความเข้าใจผิด หรือเพื่อผลประโยชน์สำหรับ ตนเองและผู้อื่น  </a:t>
            </a:r>
          </a:p>
          <a:p>
            <a:pPr>
              <a:buNone/>
            </a:pPr>
            <a:r>
              <a:rPr lang="th-TH" dirty="0" smtClean="0"/>
              <a:t>		ข้อ 26  ข้าราชการการเมืองท้องถิ่นต้องรักษาทรัพย์สินของทาง ราชการและใช้ทรัพย์สินของทางราชการให้เป็นไปตามวัตถุประสงค์นั้นๆ เท่านั้น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1666</Words>
  <Application>Microsoft Office PowerPoint</Application>
  <PresentationFormat>On-screen Show (4:3)</PresentationFormat>
  <Paragraphs>554</Paragraphs>
  <Slides>155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155</vt:i4>
      </vt:variant>
    </vt:vector>
  </HeadingPairs>
  <TitlesOfParts>
    <vt:vector size="156" baseType="lpstr">
      <vt:lpstr>ชุดรูปแบบของ Office</vt:lpstr>
      <vt:lpstr>PowerPoint Presentation</vt:lpstr>
      <vt:lpstr>สารบัญ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สภาพความอดอยาก และสงครามกลางเมืองในทวีปแอฟริกา</vt:lpstr>
      <vt:lpstr>PowerPoint Presentation</vt:lpstr>
      <vt:lpstr>PowerPoint Presentation</vt:lpstr>
      <vt:lpstr>PowerPoint Presentation</vt:lpstr>
      <vt:lpstr>รูปภาพที่ 1.2 กระแสแนวคิดหลักกับระบบบริหารภาครัฐ </vt:lpstr>
      <vt:lpstr>องค์ประกอบของธรรมาภิบาล</vt:lpstr>
      <vt:lpstr>PowerPoint Presentation</vt:lpstr>
      <vt:lpstr>ในส่วนของ UNESCAP ซึ่งเป็นอีกองค์กรหนึ่งของสหประชาชาติ    ได้กำหนดองค์ประกอบของธรรมาภิบาลไว้ 8 ประการคือ</vt:lpstr>
      <vt:lpstr>เกรียงศักดิ์ เจริญวงศ์ศักดิ์ ได้เสนอองค์ประกอบธรรมาภิบาลตามความหมายของโครงการพัฒนาแห่งสหประชาชาติ ดังนี้ </vt:lpstr>
      <vt:lpstr>สถาบันพระปกเกล้าได้กำหนดองค์ประกอบธรรมาภิบาลหลักๆไว้ 10 ประการที่เรียกว่า ทศธรรม ดังนี้ </vt:lpstr>
      <vt:lpstr>PowerPoint Presentation</vt:lpstr>
      <vt:lpstr>การวัดธรรมาภิบาล</vt:lpstr>
      <vt:lpstr>สถาบันพระปกเกล้าโดย ถวิลวดี บุรีกุลและคณะ ได้ทำการศึกษาวิจัย   ตัวชี้วัดการบริหารกิจการบ้านเมืองที่ดีหรือธรรมาภิบาลในปี 2549 และ กำหนดตัวชี้วัดธรรมาภิบาลไว้ ดังนี้</vt:lpstr>
      <vt:lpstr> โดยมีองค์ประกอบย่อย 9 องค์ประกอบ ดังนี้  </vt:lpstr>
      <vt:lpstr>2. หลักคุณธรรม</vt:lpstr>
      <vt:lpstr>PowerPoint Presentation</vt:lpstr>
      <vt:lpstr>3.หลักความโปร่งใส</vt:lpstr>
      <vt:lpstr>PowerPoint Presentation</vt:lpstr>
      <vt:lpstr>4.หลักการมีส่วนร่วม</vt:lpstr>
      <vt:lpstr>PowerPoint Presentation</vt:lpstr>
      <vt:lpstr>5.หลักสำนึกรับผิดชอบ</vt:lpstr>
      <vt:lpstr>PowerPoint Presentation</vt:lpstr>
      <vt:lpstr>6.หลักความคุ้มค่า</vt:lpstr>
      <vt:lpstr>PowerPoint Presentation</vt:lpstr>
      <vt:lpstr>7.การพัฒนาทรัพยากรมนุษย์</vt:lpstr>
      <vt:lpstr>PowerPoint Presentation</vt:lpstr>
      <vt:lpstr>PowerPoint Presentation</vt:lpstr>
      <vt:lpstr>8.องค์กรแห่งการเรียนรู้</vt:lpstr>
      <vt:lpstr>PowerPoint Presentation</vt:lpstr>
      <vt:lpstr>PowerPoint Presentation</vt:lpstr>
      <vt:lpstr>9.การบริหารจัดการ</vt:lpstr>
      <vt:lpstr>PowerPoint Presentation</vt:lpstr>
      <vt:lpstr>10.เทคโนโลยีสารสนเทศและการสื่อสาร</vt:lpstr>
      <vt:lpstr>PowerPoint Presentation</vt:lpstr>
      <vt:lpstr>PowerPoint Presentation</vt:lpstr>
      <vt:lpstr>PowerPoint Presentation</vt:lpstr>
      <vt:lpstr>ความสำคัญของธรรมาภิบาลต่อการบริหารภาครัฐ</vt:lpstr>
      <vt:lpstr>มิติของภาครัฐ</vt:lpstr>
      <vt:lpstr>PowerPoint Presentation</vt:lpstr>
      <vt:lpstr>มิติภาคประชาชน</vt:lpstr>
      <vt:lpstr>ภาคธุรกิจเอกชน</vt:lpstr>
      <vt:lpstr>PowerPoint Presentation</vt:lpstr>
      <vt:lpstr>ถอดบทเรียนการสร้างธรรมาภิบาลในต่างประเทศ</vt:lpstr>
      <vt:lpstr>PowerPoint Presentation</vt:lpstr>
      <vt:lpstr>PowerPoint Presentation</vt:lpstr>
      <vt:lpstr>กรณีประเทศสาธารณรัฐเกาหลี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กรณีเขตบริหารพิเศษฮ่องกง สาธารณรัฐประชาชนจีน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กรณีสาธารณรัฐสิงคโปร์</vt:lpstr>
      <vt:lpstr>PowerPoint Presentation</vt:lpstr>
      <vt:lpstr>PowerPoint Presentation</vt:lpstr>
      <vt:lpstr>PowerPoint Presentation</vt:lpstr>
      <vt:lpstr>ส่วนที่ 3  การส่งเสริมธรรมาภิบาล ในการบริหารภาครัฐไทย</vt:lpstr>
      <vt:lpstr>ธรรมาภิบาลในการบริหารภาครัฐไทย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หลักธรรมาภิบาลในรัฐธรรมนูญแห่งราชอาณาจักรไทย</vt:lpstr>
      <vt:lpstr>ธรรมาภิบาลกับแผนยุทธศาสตร์ การพัฒนาระบบราชการไทย</vt:lpstr>
      <vt:lpstr>หลักการบริหารกิจการบ้านเมืองที่ดี</vt:lpstr>
      <vt:lpstr>PowerPoint Presentation</vt:lpstr>
      <vt:lpstr>PowerPoint Presentation</vt:lpstr>
      <vt:lpstr>PowerPoint Presentation</vt:lpstr>
      <vt:lpstr>PowerPoint Presentation</vt:lpstr>
      <vt:lpstr>คุณลักษณะที่พึงประสงค์ของระบบราชการไทย 8 ประการ (I AM READY)</vt:lpstr>
      <vt:lpstr>PowerPoint Presentation</vt:lpstr>
      <vt:lpstr>ค่านิยมหลักของมาตรฐานจริยธรรมสำหรับผู้ดำรงตำแหน่ง ทางการเมืองและเจ้าหน้าที่ของรัฐ</vt:lpstr>
      <vt:lpstr>ประมวลจริยธรรมข้าราชการพลเรือน</vt:lpstr>
      <vt:lpstr>PowerPoint Presentation</vt:lpstr>
      <vt:lpstr>PowerPoint Presentation</vt:lpstr>
      <vt:lpstr>ระเบียบ/ข้อบังคับ/ประกาศ/ ว่าด้วยประมวลจริยธรรมของข้าราชการ การเมืองท้องถิ่นฝ่ายบริหาร (ชื่อหน่วยงาน)... พ.ศ. 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อธรรมาภิบาลในระบบบริหารภาครัฐไทย</vt:lpstr>
      <vt:lpstr>ปัญหาการคอรัปชั่นกับระบบบริหารภาครัฐไทย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กรณีตัวอย่างคำวินิจฉัยของคณะกรรมการพิทักษ์คุณธรรม (ก.พ.ค)</vt:lpstr>
      <vt:lpstr>PowerPoint Presentation</vt:lpstr>
      <vt:lpstr>PowerPoint Presentation</vt:lpstr>
      <vt:lpstr>PowerPoint Presentation</vt:lpstr>
      <vt:lpstr>การส่งเสริมธรรมาภิบาลในการบริหารภาครัฐ</vt:lpstr>
      <vt:lpstr>PowerPoint Presentation</vt:lpstr>
      <vt:lpstr>PowerPoint Presentation</vt:lpstr>
      <vt:lpstr>PowerPoint Presentation</vt:lpstr>
      <vt:lpstr>ส่วนที่ 4  กรณีศึกษาการนำ หลักธรรมาภิบาลมาใช้ในการบริหารภาครัฐไทย</vt:lpstr>
      <vt:lpstr>กรณีศึกษาการนำหลักธรรมาภิบาล มาใช้ในการบริหารภาครัฐไทย</vt:lpstr>
      <vt:lpstr>ข้อมูลทั่วไป</vt:lpstr>
      <vt:lpstr>PowerPoint Presentation</vt:lpstr>
      <vt:lpstr>PowerPoint Presentation</vt:lpstr>
      <vt:lpstr>PowerPoint Presentation</vt:lpstr>
      <vt:lpstr>กลยุทธ์ที่ใช้ในการดำเนินโครงการสำนักงานขวัญใจประชาชน </vt:lpstr>
      <vt:lpstr>ขั้นตอนการดำเนินงาน</vt:lpstr>
      <vt:lpstr>PowerPoint Presentation</vt:lpstr>
      <vt:lpstr>หลักการตอบสนอง การพัฒนางานบริการเพื่ออำนวยความสะดวก แก่ประชาชนอย่างต่อเนื่องของกรมขนส่งทางบก</vt:lpstr>
      <vt:lpstr>PowerPoint Presentation</vt:lpstr>
      <vt:lpstr>PowerPoint Presentation</vt:lpstr>
      <vt:lpstr>หลักการมีส่วนร่วม/การพยายามหาฉันทามติ: โครงการส่งน้ำและบำรุงรักษากระเสียว จังหวัดสุพรรณบุรีกรมชลประทาน</vt:lpstr>
      <vt:lpstr>ข้อมูลทั่วไป</vt:lpstr>
      <vt:lpstr>PowerPoint Presentation</vt:lpstr>
      <vt:lpstr>PowerPoint Presentation</vt:lpstr>
      <vt:lpstr>โครงการฯ ใช้หลักการมีส่วนร่วมของประชาชนในทุกขั้นตอนการ ดำเนินงานโดยเน้นความสำคัญ 4S ดังนี้ </vt:lpstr>
      <vt:lpstr>PowerPoint Presentation</vt:lpstr>
      <vt:lpstr>PowerPoint Presentation</vt:lpstr>
      <vt:lpstr>หลักการตอบสนองหลักเปิดเผย/โปร่งใส:การให้บริการยื่นแบบและชำระภาษีสรรพสามิตผ่านเครือข่ายอินเทอร์เน็ต(e-Excise)ศูนย์เทคโนโลยีสารสนเทศกรมสรรพสามิต</vt:lpstr>
      <vt:lpstr>PowerPoint Presentation</vt:lpstr>
      <vt:lpstr>PowerPoint Presentation</vt:lpstr>
      <vt:lpstr>บทส่งท้าย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ท้ายที่สุดนี้ ขออัญเชิญพระบรมราโชวาทของพระบาทสมเด็จพระเจ้าอยู่หัวในโอกาสวันข้าราชการพลเรือนปี 2550 ดังนี้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ASUS</dc:creator>
  <cp:lastModifiedBy>Office</cp:lastModifiedBy>
  <cp:revision>85</cp:revision>
  <dcterms:created xsi:type="dcterms:W3CDTF">2017-02-15T15:04:45Z</dcterms:created>
  <dcterms:modified xsi:type="dcterms:W3CDTF">2017-04-18T07:05:56Z</dcterms:modified>
</cp:coreProperties>
</file>