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AA1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2152A-B3F3-4588-A18E-5EC57F1A4188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7019E-E270-4135-8C18-F309D6813172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529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7019E-E270-4135-8C18-F309D6813172}" type="slidenum">
              <a:rPr lang="th-TH" smtClean="0"/>
              <a:pPr/>
              <a:t>3</a:t>
            </a:fld>
            <a:endParaRPr 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6CDD8-2B1D-4453-959F-CFB026121368}" type="slidenum">
              <a:rPr lang="th-TH" smtClean="0">
                <a:solidFill>
                  <a:prstClr val="black"/>
                </a:solidFill>
              </a:rPr>
              <a:pPr/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6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93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0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6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4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73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838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5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17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42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C1BC-B46E-4FC2-9D2A-3273379EAA07}" type="datetimeFigureOut">
              <a:rPr lang="th-TH" smtClean="0"/>
              <a:pPr/>
              <a:t>12/09/64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2E5D-1EFC-4BC8-B503-9F50F5F7810A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FF82A-A986-4C4B-8EEE-388C1EEC8F4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12/09/64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B8ED-B538-4D9D-851A-76D796C8E7F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8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-4000" contrast="4000"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66800" y="685800"/>
            <a:ext cx="9677400" cy="9906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Chiller" pitchFamily="82" charset="0"/>
              </a:rPr>
              <a:t>        </a:t>
            </a:r>
            <a:r>
              <a:rPr lang="en-US" sz="6600" b="1" dirty="0" smtClean="0">
                <a:solidFill>
                  <a:srgbClr val="C00000"/>
                </a:solidFill>
                <a:latin typeface="Chiller" pitchFamily="82" charset="0"/>
              </a:rPr>
              <a:t>Strange &amp; Unusual</a:t>
            </a:r>
            <a:endParaRPr lang="th-TH" sz="6600" b="1" dirty="0">
              <a:solidFill>
                <a:srgbClr val="C00000"/>
              </a:solidFill>
              <a:latin typeface="Chiller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9624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Chiller" pitchFamily="82" charset="0"/>
              </a:rPr>
              <a:t>American  Superstitions</a:t>
            </a:r>
            <a:endParaRPr lang="th-TH" sz="9600" dirty="0">
              <a:solidFill>
                <a:srgbClr val="C00000"/>
              </a:solidFill>
              <a:latin typeface="Chiller" pitchFamily="82" charset="0"/>
            </a:endParaRP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Reading Comprehension</a:t>
            </a:r>
            <a:endParaRPr lang="th-TH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1815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</a:rPr>
              <a:t>Make each statement as either true (T) or false(F) 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</a:rPr>
              <a:t> </a:t>
            </a:r>
          </a:p>
          <a:p>
            <a:pPr algn="just">
              <a:buFont typeface="+mj-lt"/>
              <a:buAutoNum type="arabicPeriod"/>
            </a:pP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__ Gamers are thought not to be like normal  people.</a:t>
            </a:r>
          </a:p>
          <a:p>
            <a:pPr algn="just">
              <a:buFont typeface="+mj-lt"/>
              <a:buAutoNum type="arabicPeriod"/>
            </a:pP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__ Gamers are thought to be antisocial.</a:t>
            </a:r>
          </a:p>
          <a:p>
            <a:pPr algn="just">
              <a:buFont typeface="+mj-lt"/>
              <a:buAutoNum type="arabicPeriod"/>
            </a:pP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__ Gamers are thought to be very peaceful.</a:t>
            </a:r>
          </a:p>
          <a:p>
            <a:pPr algn="just">
              <a:buFont typeface="+mj-lt"/>
              <a:buAutoNum type="arabicPeriod"/>
            </a:pP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__ Many gamers play games as a way to enjoy time with friends.</a:t>
            </a:r>
          </a:p>
          <a:p>
            <a:pPr algn="just">
              <a:buFont typeface="+mj-lt"/>
              <a:buAutoNum type="arabicPeriod"/>
            </a:pPr>
            <a:r>
              <a:rPr lang="en-US" sz="3900" b="1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__ 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More men play video games than women.</a:t>
            </a:r>
          </a:p>
        </p:txBody>
      </p:sp>
    </p:spTree>
    <p:extLst>
      <p:ext uri="{BB962C8B-B14F-4D97-AF65-F5344CB8AC3E}">
        <p14:creationId xmlns:p14="http://schemas.microsoft.com/office/powerpoint/2010/main" val="50807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Haettenschweiler" pitchFamily="34" charset="0"/>
              </a:rPr>
              <a:t>Can you answer these questions?</a:t>
            </a:r>
            <a:endParaRPr lang="th-TH" sz="4000" dirty="0">
              <a:solidFill>
                <a:schemeClr val="tx2">
                  <a:lumMod val="50000"/>
                </a:schemeClr>
              </a:solidFill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Haettenschweiler" pitchFamily="34" charset="0"/>
              </a:rPr>
              <a:t>What is the main idea of this reading?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900" dirty="0" smtClean="0">
                <a:solidFill>
                  <a:srgbClr val="C00000"/>
                </a:solidFill>
              </a:rPr>
              <a:t>Gamers are different from people’s idea of them.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Haettenschweiler" pitchFamily="34" charset="0"/>
              </a:rPr>
              <a:t>Why do people think that gamers play computer games?</a:t>
            </a:r>
          </a:p>
          <a:p>
            <a:pPr marL="514350" indent="-514350">
              <a:buNone/>
            </a:pPr>
            <a:r>
              <a:rPr lang="en-US" sz="2900" dirty="0" smtClean="0"/>
              <a:t>	</a:t>
            </a:r>
            <a:r>
              <a:rPr lang="en-US" sz="2900" dirty="0" smtClean="0">
                <a:solidFill>
                  <a:srgbClr val="C00000"/>
                </a:solidFill>
              </a:rPr>
              <a:t>Because gamers have no friends.</a:t>
            </a:r>
          </a:p>
          <a:p>
            <a:pPr marL="514350" indent="-514350">
              <a:buAutoNum type="arabicPeriod" startAt="3"/>
            </a:pPr>
            <a:r>
              <a:rPr lang="en-US" sz="2900" dirty="0" smtClean="0">
                <a:solidFill>
                  <a:schemeClr val="tx2">
                    <a:lumMod val="50000"/>
                  </a:schemeClr>
                </a:solidFill>
                <a:latin typeface="Haettenschweiler" pitchFamily="34" charset="0"/>
              </a:rPr>
              <a:t>Why </a:t>
            </a:r>
            <a:r>
              <a:rPr lang="en-US" sz="2900" smtClean="0">
                <a:solidFill>
                  <a:schemeClr val="tx2">
                    <a:lumMod val="50000"/>
                  </a:schemeClr>
                </a:solidFill>
                <a:latin typeface="Haettenschweiler" pitchFamily="34" charset="0"/>
              </a:rPr>
              <a:t>is it </a:t>
            </a:r>
            <a:r>
              <a:rPr lang="en-US" sz="2900" dirty="0" smtClean="0">
                <a:solidFill>
                  <a:schemeClr val="tx2">
                    <a:lumMod val="50000"/>
                  </a:schemeClr>
                </a:solidFill>
                <a:latin typeface="Haettenschweiler" pitchFamily="34" charset="0"/>
              </a:rPr>
              <a:t>dangerous if gamers think that video games are the real world?</a:t>
            </a:r>
          </a:p>
          <a:p>
            <a:pPr marL="514350" indent="-514350">
              <a:buNone/>
            </a:pPr>
            <a:r>
              <a:rPr lang="en-US" sz="2900" dirty="0" smtClean="0"/>
              <a:t>	</a:t>
            </a:r>
            <a:r>
              <a:rPr lang="en-US" sz="2900" dirty="0" smtClean="0">
                <a:solidFill>
                  <a:srgbClr val="C00000"/>
                </a:solidFill>
              </a:rPr>
              <a:t>They may hurt other people or things in the real world.</a:t>
            </a:r>
          </a:p>
          <a:p>
            <a:pPr marL="514350" indent="-514350">
              <a:buAutoNum type="arabicPeriod" startAt="4"/>
            </a:pPr>
            <a:r>
              <a:rPr lang="en-US" sz="2900" dirty="0" smtClean="0">
                <a:solidFill>
                  <a:schemeClr val="tx2">
                    <a:lumMod val="50000"/>
                  </a:schemeClr>
                </a:solidFill>
                <a:latin typeface="Haettenschweiler" pitchFamily="34" charset="0"/>
              </a:rPr>
              <a:t>What is NOT a stereotype of a gamer?</a:t>
            </a:r>
          </a:p>
          <a:p>
            <a:pPr marL="514350" indent="-514350">
              <a:buNone/>
            </a:pPr>
            <a:r>
              <a:rPr lang="en-US" sz="2900" dirty="0" smtClean="0">
                <a:latin typeface="Haettenschweiler" pitchFamily="34" charset="0"/>
              </a:rPr>
              <a:t>	</a:t>
            </a:r>
            <a:r>
              <a:rPr lang="en-US" sz="2900" dirty="0" smtClean="0">
                <a:solidFill>
                  <a:srgbClr val="C00000"/>
                </a:solidFill>
              </a:rPr>
              <a:t>They frequently interact with other people.</a:t>
            </a:r>
          </a:p>
        </p:txBody>
      </p:sp>
    </p:spTree>
    <p:extLst>
      <p:ext uri="{BB962C8B-B14F-4D97-AF65-F5344CB8AC3E}">
        <p14:creationId xmlns:p14="http://schemas.microsoft.com/office/powerpoint/2010/main" val="223102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Haettenschweiler" pitchFamily="34" charset="0"/>
              </a:rPr>
              <a:t>Reading Comprehension (continued)</a:t>
            </a:r>
            <a:endParaRPr lang="th-TH" sz="4000" dirty="0"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  </a:t>
            </a:r>
            <a:r>
              <a:rPr lang="en-US" b="1" dirty="0" smtClean="0"/>
              <a:t>5.</a:t>
            </a:r>
            <a:r>
              <a:rPr lang="en-US" dirty="0" smtClean="0"/>
              <a:t>	</a:t>
            </a:r>
            <a:r>
              <a:rPr lang="en-US" sz="3000" dirty="0" smtClean="0">
                <a:latin typeface="Haettenschweiler" pitchFamily="34" charset="0"/>
              </a:rPr>
              <a:t>According to the reading, what does stereotype probably mean?</a:t>
            </a:r>
          </a:p>
          <a:p>
            <a:pPr marL="514350" indent="-514350">
              <a:buNone/>
            </a:pPr>
            <a:r>
              <a:rPr lang="en-US" dirty="0" smtClean="0">
                <a:latin typeface="Haettenschweiler" pitchFamily="34" charset="0"/>
              </a:rPr>
              <a:t>       </a:t>
            </a:r>
            <a:r>
              <a:rPr lang="en-US" sz="2900" b="1" dirty="0" smtClean="0">
                <a:solidFill>
                  <a:srgbClr val="C00000"/>
                </a:solidFill>
                <a:cs typeface="AngsanaUPC" pitchFamily="18" charset="-34"/>
              </a:rPr>
              <a:t>An idea about gamers that is often to simple.</a:t>
            </a:r>
          </a:p>
          <a:p>
            <a:pPr marL="514350" indent="-514350">
              <a:buNone/>
            </a:pPr>
            <a:r>
              <a:rPr lang="en-US" sz="2900" dirty="0" smtClean="0">
                <a:solidFill>
                  <a:srgbClr val="C00000"/>
                </a:solidFill>
                <a:latin typeface="Haettenschweiler" pitchFamily="34" charset="0"/>
              </a:rPr>
              <a:t>         </a:t>
            </a:r>
            <a:endParaRPr lang="th-TH" sz="2900" dirty="0">
              <a:solidFill>
                <a:srgbClr val="C00000"/>
              </a:solidFill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533400"/>
            <a:ext cx="8229600" cy="152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Gungsuh" pitchFamily="18" charset="-127"/>
                <a:ea typeface="Gungsuh" pitchFamily="18" charset="-127"/>
              </a:rPr>
              <a:t>A short Reading Paragraph</a:t>
            </a:r>
            <a:endParaRPr lang="th-TH" sz="32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458200" cy="5715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A marketing research firm </a:t>
            </a:r>
            <a:r>
              <a:rPr lang="en-US" sz="2800" dirty="0" smtClean="0">
                <a:solidFill>
                  <a:srgbClr val="C00000"/>
                </a:solidFill>
              </a:rPr>
              <a:t>conducted </a:t>
            </a:r>
            <a:r>
              <a:rPr lang="en-US" sz="2800" dirty="0" smtClean="0"/>
              <a:t>a survey to find out information about the superstitious </a:t>
            </a:r>
            <a:r>
              <a:rPr lang="en-US" sz="2800" dirty="0" smtClean="0">
                <a:solidFill>
                  <a:srgbClr val="C00000"/>
                </a:solidFill>
              </a:rPr>
              <a:t>beliefs</a:t>
            </a:r>
            <a:r>
              <a:rPr lang="en-US" sz="2800" dirty="0" smtClean="0"/>
              <a:t> of Americans. It was found through the survey that many Americans actually </a:t>
            </a:r>
            <a:r>
              <a:rPr lang="en-US" sz="2800" dirty="0" smtClean="0">
                <a:solidFill>
                  <a:srgbClr val="C00000"/>
                </a:solidFill>
              </a:rPr>
              <a:t>confessed to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being at least “somewhat”  superstitious. Most people see themselves as ” </a:t>
            </a:r>
            <a:r>
              <a:rPr lang="en-US" sz="2800" dirty="0" smtClean="0">
                <a:solidFill>
                  <a:srgbClr val="C00000"/>
                </a:solidFill>
              </a:rPr>
              <a:t>optimistically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superstitious,” meaning they believe in good luck than bad luck superstitions. Some common good </a:t>
            </a:r>
            <a:r>
              <a:rPr lang="en-US" sz="2800" dirty="0" smtClean="0">
                <a:solidFill>
                  <a:srgbClr val="C00000"/>
                </a:solidFill>
              </a:rPr>
              <a:t>luck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superstitions in the survey included picking four-leaf </a:t>
            </a:r>
            <a:r>
              <a:rPr lang="en-US" sz="2800" dirty="0" smtClean="0">
                <a:solidFill>
                  <a:srgbClr val="C00000"/>
                </a:solidFill>
              </a:rPr>
              <a:t>clovers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luck and kissing for luck under </a:t>
            </a:r>
            <a:r>
              <a:rPr lang="en-US" sz="2800" dirty="0" smtClean="0">
                <a:solidFill>
                  <a:srgbClr val="C00000"/>
                </a:solidFill>
              </a:rPr>
              <a:t>mistletoe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Bad luck superstition on the survey included walking under a </a:t>
            </a:r>
            <a:r>
              <a:rPr lang="en-US" sz="2800" dirty="0" smtClean="0">
                <a:solidFill>
                  <a:srgbClr val="C00000"/>
                </a:solidFill>
              </a:rPr>
              <a:t>ladder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breaking a mirror. Of the people who </a:t>
            </a:r>
            <a:r>
              <a:rPr lang="en-US" sz="2800" dirty="0" smtClean="0">
                <a:solidFill>
                  <a:srgbClr val="C00000"/>
                </a:solidFill>
              </a:rPr>
              <a:t>responded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the survey, more women admitted superstitions than men. And young people said they were </a:t>
            </a:r>
            <a:r>
              <a:rPr lang="en-US" sz="2800" dirty="0" smtClean="0">
                <a:solidFill>
                  <a:srgbClr val="C00000"/>
                </a:solidFill>
              </a:rPr>
              <a:t>superstitions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more often than old people. </a:t>
            </a:r>
            <a:endParaRPr lang="th-TH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Vocabulary and Idiom Preview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superstitious    </a:t>
            </a:r>
            <a:r>
              <a:rPr lang="en-US" sz="2500" dirty="0" smtClean="0">
                <a:solidFill>
                  <a:schemeClr val="bg2">
                    <a:lumMod val="10000"/>
                  </a:schemeClr>
                </a:solidFill>
              </a:rPr>
              <a:t>inclined to believe in chance or magic</a:t>
            </a:r>
          </a:p>
          <a:p>
            <a:pPr>
              <a:buNone/>
            </a:pP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outgrow            </a:t>
            </a:r>
            <a:r>
              <a:rPr lang="en-US" sz="2500" dirty="0" smtClean="0">
                <a:solidFill>
                  <a:schemeClr val="bg2">
                    <a:lumMod val="10000"/>
                  </a:schemeClr>
                </a:solidFill>
              </a:rPr>
              <a:t>to stop believing something due to maturity</a:t>
            </a:r>
          </a:p>
          <a:p>
            <a:pPr>
              <a:buNone/>
            </a:pP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clover  </a:t>
            </a:r>
            <a:r>
              <a:rPr lang="en-US" sz="2500" dirty="0" smtClean="0">
                <a:solidFill>
                  <a:schemeClr val="bg2">
                    <a:lumMod val="10000"/>
                  </a:schemeClr>
                </a:solidFill>
              </a:rPr>
              <a:t>               a small flowering, usually with three  leaves</a:t>
            </a:r>
          </a:p>
          <a:p>
            <a:pPr>
              <a:buNone/>
            </a:pP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conduct              </a:t>
            </a:r>
            <a:r>
              <a:rPr lang="en-US" sz="2500" dirty="0" smtClean="0">
                <a:solidFill>
                  <a:schemeClr val="bg2">
                    <a:lumMod val="10000"/>
                  </a:schemeClr>
                </a:solidFill>
              </a:rPr>
              <a:t>to do</a:t>
            </a:r>
          </a:p>
          <a:p>
            <a:pPr>
              <a:buNone/>
            </a:pP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confess  </a:t>
            </a:r>
            <a:r>
              <a:rPr lang="en-US" sz="2500" dirty="0" smtClean="0">
                <a:solidFill>
                  <a:schemeClr val="bg2">
                    <a:lumMod val="10000"/>
                  </a:schemeClr>
                </a:solidFill>
              </a:rPr>
              <a:t>             to admit: to say</a:t>
            </a:r>
          </a:p>
          <a:p>
            <a:pPr>
              <a:buNone/>
            </a:pP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ladder</a:t>
            </a:r>
            <a:r>
              <a:rPr lang="en-US" sz="2500" dirty="0" smtClean="0">
                <a:solidFill>
                  <a:schemeClr val="bg2">
                    <a:lumMod val="10000"/>
                  </a:schemeClr>
                </a:solidFill>
              </a:rPr>
              <a:t>                 portable steps used to reach a high place</a:t>
            </a:r>
          </a:p>
          <a:p>
            <a:pPr>
              <a:buNone/>
            </a:pP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mistletoe </a:t>
            </a:r>
            <a:r>
              <a:rPr lang="en-US" sz="2500" dirty="0" smtClean="0">
                <a:solidFill>
                  <a:schemeClr val="bg2">
                    <a:lumMod val="10000"/>
                  </a:schemeClr>
                </a:solidFill>
              </a:rPr>
              <a:t>         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a parasitic plant growing in trees, with white  berries 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optimistically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        positively; in a positive way 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respond   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             to answer; to say back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survey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                    a gathering of opinions; a poll</a:t>
            </a:r>
            <a:endParaRPr lang="th-TH" sz="2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344" name="AutoShape 8" descr="data:image/jpg;base64,/9j/4AAQSkZJRgABAQAAAQABAAD/2wCEAAkGBhQSEBQUEhQQFRUWFBQVFRYUFBAUEBUUFRQVFBUVFRQXHCYeFxkjGRQVHy8gIycpLCwsFR4xNTAqNSYrLCkBCQoKDgwOGA8PFyolHSQsLCo1NC4sLCwsLCopLCkvLCwsLCwsLCwsKSwsLSwpNDUvKSksLCwsLCwsLCkxKSwsKf/AABEIANoA5wMBIgACEQEDEQH/xAAcAAEAAQUBAQAAAAAAAAAAAAAABgIDBAUHAQj/xAA5EAACAQIDBgQEBAQHAQAAAAAAAQIDEQQFIQYSMUFRYRMicYEHkaGxMsHR8EJSYuEUM0NygpKiI//EABoBAQADAQEBAAAAAAAAAAAAAAADBAUCAQb/xAAuEQEAAgIBAgQEBQUBAAAAAAAAAQIDEQQSIRMxQVEFIoHRMmFxkcEjM0KhsRT/2gAMAwEAAhEDEQA/AO4gAAAAAAAAAAAAAAAAAAAAAAAAAAAAAAAAAAAAAAAAAAAAAAAAAAAAAAAAAAAAAAAAAAAAAAAAAAAAAAAAAAAAAAAAAAAABjYnHRhxZZzbMlShx1OYZ9tFOrJpNqH3/sVOVyq8eu583F7RWNymWP28pwdo+Z9uHzNdH4jyvrTVv92v2IH42hZdUwL/ABHk3ncTr6fdTtyJ9HUqPxEouylGa9LOxIcuzalXjelNS6r+Jeq4o4Q673jOyzO50ailCTTT/afVE+L4nmrP9SImP2l3Tkd+7uoNTs3n8cVRU1ZSWk49H1XZmxxOIUIOUtEldn0FMlb1i9Z7StxO3tfERhFym1FLi27IieafEijB2pRdR9eEPnzIZtXtVPFTdnamn5V17sjjrGNyPiNtzXD+6tkz6nUJpW+JtdvRU4rpZv8AMzsv+Jc/9SEZd4tp/JnOKszyhXsUf/VyPxReUEZrO7ZTtNRxFlGVpfyy0l7dfY2xwnA413Wp1DY/aN1o+HUd5xV0+ckuvdGjw/iXiX8LLGp9J91vHliyTAA2UwAAAAAAAAAAAAAAAAAGBznb3M34jgiC1pkt2+pWq765uzIjJ31PlufMzmnanyd7eREmUxPGUtKKiSLSepdmWoolh7CXfD/OXSxMU35Z+SXTXg/Z2Jd8SczdPDKCdnUlb/itWcqw1dxmmuKaZMPiJmXizoJPTwlP3kk/1LuDNNMGSn7fXzXcd58OfyQ6pUMeEiqoWm9CnEdlMrTueQkW2xT4kmuwz8PUsSbZzHunVhNcpJ+3NfK5GKMTe5PTbnGK1baS9W7Ip5dxMTXzSY51Z2wHkVoen3DUAAAAAAAAAAAAAAAADTbU57HC0HJ8XpFc2zcnIvifmviYxU0/LSiuHDelq/pYrcrN4WObR5uL26azLSZxtHUrt7zSV+CS+7NbRqLg/YsTLaZ83bd+9p7s+15t5s+TsU3LdOoV3uQ60hChnsmWqlQ6iBU5G2znF79SH9NCkv8AxH9TUQ6mbjNa0u0Yr5QivyOpnUTCxT+3b6MasuJjGZNGHUWoorrVrsu046lKie+NZacSSe/kM6i+6Xd6I2GRbROhV34wjJr8Lley7pLmR5Sb4mVRI+npnq9XVZ13dfyHbyNRqNZKDfCSd4379CXpnCsFXsdN2JzvxIeFJ+aCvF9Y9PY0uB8Qte/hZfP0n+GhiydXZKAAbqcAAAAAAAAAAAAAY+YVd2lOS5RbOF5nJ1Ks5y4yd9Tu2Lp71OS6pnG9o8udOo/V/v8AfUx/idbTWJjyhFmruiPSgUSpGSoFEjFizLlYasebxdmY9WZ3HcVKsUyjfgWVIyKR3MadQqprQy5eac33Z5QhFpvhZXb5Jdy/ht13aa1bv+nqV7W80/TPhzpj1o6GHUkkZ2M7cDXumd4/JW8lDkUsr3TxxJwijIpvgWYouQZxYZtGtYkGzOc+FiKcuW8k/R6P6Mi8Jamdg1eSt2K8x0zFo847pMczFod+BRSVopdl9is+1aoAAAAAAAAAAAAAES2qyJTT0JaW6tFSVmcXpF41I4VjMFKEnGXL6rqYVSJ2DOdj4Vuz5NcUQ3M/h9iI33EprtZS+p85n4GXHb5I3ChkwTvcIVVmYlWRI6uyWKvbwan0t87mThdg5Lz4mcYRWrjFpz+fBfU8xYMk/wCMooxWn0RvKMtqV57lON7cXwjHu3yJVDIKOHX/ANH4tS34VpBfr7/I8rbQUqUfCw0VCC4ySvJvr1b7s0dfOpOT3Yr1k7t92uYyWrXtSNz7+kfp7p4ilPNlY2trdJLokkoJLtzMrLqtKDcasU4zlvOVkpRei5cUaXxXJ3buyqrW4fIqVm1ZcznneoSjMNlG471FqUWrpN8u0iL4rCOMrSTTXJqzJFsxtL4PkqXdJv1cO67diZ43IqWJpqS3ZRavFr7pmjTj489erF2n2deHXJG4ck8ItziSrONkKlK7inKPZeZeq5+xHKtMp2rfHbV40q2pas92OoniepejEeDc86nmntOFyWbF5K62Igv4Yvfl6R1+ui9zRZfgm2tDsOyWR/4egrrzz1l1S5R9vuzvi4Z5GaI/xjvP2+q1gx7nbeAA+rXgAAAAAAAAAAAAAAAAtVaqS1Feuoq7Iln+0NrqOsuS/Uiy5qYqza86h5K5tDtHCjFuT9ubOY53tBUxD1bUOUfzZTnWJdSp5nvW+V+i7Gv3TBz8y2by7Qp5ss+UESlw1K7CWhSU9qYs9q8ihPUqmrv0R76iqlVJFs5tPUw0rJ71Nu7g+HrHoyOJFcXYRa1J6qTqXdbzWezuOUZnRxcLwav/ABRekl6r8zFzXYbD17tx3ZdY6P36+5yzKM4nRqRnCTjJfuz6o7Bs5tBHFUrrSatvx6PquzNrjcqnJjw8sR1f9/Rex3i8alDcT8KpJ+Sqrf1R1+jMjB/DC346i9o/m2dBBPPA48zvp/3KTwq+zTZPsrRw7vGO9L+aWrXp0NyAW8eOuOOmkah3EaAAdvQAAAAAAAAAAAAALdasoq7Fasoq7IfnGeupPw6er+xX5HIpgp1Wke5znTnLchx+xVQ2X3aM6lW7lutpP7v9DZ5Bs8qa36ivN6pPl3fc3OKp70JLqmZ9ONfkf1c/0r7fr+ZHm+fJq7fq/uyndNjm2BdKvOL6tr0bNfUMa0TW01Zmf8cqZMx6kyqrIxXPUkrVDpkU5alal5mWaKuy7BeYSLyiUyZcsN0i28URZJtkM5dGvB30vaS6xfFfn7EdUTNy2m99W6nNrzX5o847psUzFo072C3h4tQinxUUn6pFw+zidxtqAAPQAAAAAAAAAAAAACirVUVdns5pK7IbtNtA2/Dp8X9O5DnzVw0m9hbz/PpVJ+HS48NOX9zc7ObOKjFTnrN668vXuWtltnfDXiVFeb1V+K7vuSQpcfDbLbx80d/SPaPu5iN95AAabpz74ibPv/PguH4rdOpzetA+hqtJSTUkmno0zl212w8qMnUopypPVpauH9jD5/FmLeLSP1+6rnxb+aHP6jMbcvqbDFYVlNLCN20M6t4iNqWnmFiuft6l+NI2uH2cm6fibr3U/L3fYxpUCK8zGpn1SWpMRtjbhSlqZLolUcMR9cIemWOqbTJXsXlHi4mF1pF70vSOv3svc1WEwDlJJJtvgktWdU2VyL/DUvNbflrLsuUbljh4Z5OWI18sd5+31W8GOd7luwAfXLwAAAAAAAAAAAAAHkpWPSO7T5+qUXCP4np6keTJXHWbWntAxNptobeSGrfC35jZfZz/AFq2reqT5932LGzGz7qS8atrrdX5v9ETNIzcFLcq8Z8sfLH4Y/mXOtvQAazoAAA8aPQBo8fsZharbdNJvnFuP2LGF2CwsHfccu0pNr5EjBBPGwzO5pH7OemPZgY3K4ygopJJKySSSSIdmexl5Nw0fPo/0OgFLgM3Hx5q9N4LViXLlsZWvwj/ANjY4LYCo2t+UYrtds6Aqa6FRQj4Tx4nc7n6uIxQ1WUbOUsPrFXl/NLj7dDagGljx0x16aRqEkRoABI9AAAAAAAAAAAAAGDnGN8Kk5LjwIdk+VTxVffqX3Vx7Lp6k6xOHU42lwGHw0YK0Ul+b6lLkcWc9q9U/LHeY9/Z5MK6dNRSSVklZIqALr0AAAAAAAAAAAAAAAAAAAAAAAAAAAAAAAAAAAAAAAAAAAAAAAAAAAAAAAA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12713" y="-1003300"/>
            <a:ext cx="2200275" cy="207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/>
          </a:p>
        </p:txBody>
      </p:sp>
      <p:pic>
        <p:nvPicPr>
          <p:cNvPr id="14354" name="Picture 18" descr="http://t0.gstatic.com/images?q=tbn:ANd9GcTnuJwB_egSAr9AWooyw9hyu81HEoEOGwlFWze-thDk6DSljmlv2qLq6RzTm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995297" cy="964550"/>
          </a:xfrm>
          <a:prstGeom prst="rect">
            <a:avLst/>
          </a:prstGeom>
          <a:noFill/>
        </p:spPr>
      </p:pic>
      <p:pic>
        <p:nvPicPr>
          <p:cNvPr id="14358" name="Picture 22" descr="http://t2.gstatic.com/images?q=tbn:ANd9GcRpWu6-Qd2KtH5kzsW2Zafwd84perYNw1oyNXHwbpa7Yldx-sXl1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52400"/>
            <a:ext cx="12192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806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806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Book Antiqua" pitchFamily="18" charset="0"/>
              </a:rPr>
              <a:t>Reading Comprehension</a:t>
            </a:r>
            <a:endParaRPr lang="th-TH" sz="3600" b="1" dirty="0">
              <a:solidFill>
                <a:srgbClr val="FF0066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sz="2000" b="1" u="sng" dirty="0" smtClean="0">
                <a:solidFill>
                  <a:srgbClr val="FF0066"/>
                </a:solidFill>
                <a:latin typeface="Bell MT" pitchFamily="18" charset="0"/>
              </a:rPr>
              <a:t>True or False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Bell MT" pitchFamily="18" charset="0"/>
              </a:rPr>
              <a:t>Make each statement as either true (T) or false(F) according to the reading</a:t>
            </a:r>
          </a:p>
          <a:p>
            <a:pPr>
              <a:buNone/>
            </a:pPr>
            <a:endParaRPr lang="en-US" sz="1800" b="1" dirty="0">
              <a:solidFill>
                <a:srgbClr val="002060"/>
              </a:solidFill>
              <a:latin typeface="Bell MT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__</a:t>
            </a:r>
            <a:r>
              <a:rPr lang="en-US" sz="2000" b="1" dirty="0" smtClean="0">
                <a:solidFill>
                  <a:srgbClr val="C00000"/>
                </a:solidFill>
                <a:latin typeface="Bell MT" pitchFamily="18" charset="0"/>
              </a:rPr>
              <a:t>T</a:t>
            </a: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_ </a:t>
            </a:r>
            <a:r>
              <a:rPr lang="en-US" sz="2000" b="1" dirty="0" smtClean="0">
                <a:solidFill>
                  <a:srgbClr val="FF0066"/>
                </a:solidFill>
                <a:latin typeface="Bell MT" pitchFamily="18" charset="0"/>
              </a:rPr>
              <a:t>The majority of people said they do not believe in bad luck.</a:t>
            </a:r>
          </a:p>
          <a:p>
            <a:pPr>
              <a:buFont typeface="+mj-lt"/>
              <a:buAutoNum type="arabicPeriod"/>
            </a:pPr>
            <a:endParaRPr lang="en-US" sz="2000" b="1" dirty="0">
              <a:solidFill>
                <a:srgbClr val="002060"/>
              </a:solidFill>
              <a:latin typeface="Bell MT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__</a:t>
            </a:r>
            <a:r>
              <a:rPr lang="en-US" sz="2000" b="1" dirty="0" smtClean="0">
                <a:solidFill>
                  <a:srgbClr val="C00000"/>
                </a:solidFill>
                <a:latin typeface="Bell MT" pitchFamily="18" charset="0"/>
              </a:rPr>
              <a:t>T</a:t>
            </a:r>
            <a:r>
              <a:rPr lang="en-US" sz="2000" b="1" dirty="0" smtClean="0">
                <a:solidFill>
                  <a:srgbClr val="FF0066"/>
                </a:solidFill>
                <a:latin typeface="Bell MT" pitchFamily="18" charset="0"/>
              </a:rPr>
              <a:t>_ The young thought </a:t>
            </a:r>
            <a:r>
              <a:rPr lang="en-US" sz="2000" b="1" smtClean="0">
                <a:solidFill>
                  <a:srgbClr val="FF0066"/>
                </a:solidFill>
                <a:latin typeface="Bell MT" pitchFamily="18" charset="0"/>
              </a:rPr>
              <a:t>had more </a:t>
            </a:r>
            <a:r>
              <a:rPr lang="en-US" sz="2000" b="1" dirty="0" smtClean="0">
                <a:solidFill>
                  <a:srgbClr val="FF0066"/>
                </a:solidFill>
                <a:latin typeface="Bell MT" pitchFamily="18" charset="0"/>
              </a:rPr>
              <a:t>belief in superstitions than the old.</a:t>
            </a:r>
          </a:p>
          <a:p>
            <a:pPr>
              <a:buFont typeface="+mj-lt"/>
              <a:buAutoNum type="arabicPeriod"/>
            </a:pPr>
            <a:endParaRPr lang="en-US" sz="2000" b="1" dirty="0">
              <a:solidFill>
                <a:srgbClr val="002060"/>
              </a:solidFill>
              <a:latin typeface="Bell MT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__</a:t>
            </a:r>
            <a:r>
              <a:rPr lang="en-US" sz="2000" b="1" dirty="0" smtClean="0">
                <a:solidFill>
                  <a:srgbClr val="C00000"/>
                </a:solidFill>
                <a:latin typeface="Bell MT" pitchFamily="18" charset="0"/>
              </a:rPr>
              <a:t>F</a:t>
            </a: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_ </a:t>
            </a:r>
            <a:r>
              <a:rPr lang="en-US" sz="2000" b="1" dirty="0" smtClean="0">
                <a:solidFill>
                  <a:srgbClr val="FF0066"/>
                </a:solidFill>
                <a:latin typeface="Bell MT" pitchFamily="18" charset="0"/>
              </a:rPr>
              <a:t>More than half of the “very” superstitious people were women.</a:t>
            </a:r>
          </a:p>
          <a:p>
            <a:pPr>
              <a:buFont typeface="+mj-lt"/>
              <a:buAutoNum type="arabicPeriod"/>
            </a:pPr>
            <a:endParaRPr lang="en-US" sz="2000" b="1" dirty="0" smtClean="0">
              <a:solidFill>
                <a:srgbClr val="002060"/>
              </a:solidFill>
              <a:latin typeface="Bell MT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__</a:t>
            </a:r>
            <a:r>
              <a:rPr lang="en-US" sz="2000" b="1" dirty="0" smtClean="0">
                <a:solidFill>
                  <a:srgbClr val="C00000"/>
                </a:solidFill>
                <a:latin typeface="Bell MT" pitchFamily="18" charset="0"/>
              </a:rPr>
              <a:t>F</a:t>
            </a: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_ </a:t>
            </a:r>
            <a:r>
              <a:rPr lang="en-US" sz="2000" b="1" dirty="0" smtClean="0">
                <a:solidFill>
                  <a:srgbClr val="FF0066"/>
                </a:solidFill>
                <a:latin typeface="Bell MT" pitchFamily="18" charset="0"/>
              </a:rPr>
              <a:t>It is bad to climb a ladder .</a:t>
            </a:r>
          </a:p>
          <a:p>
            <a:pPr>
              <a:buFont typeface="+mj-lt"/>
              <a:buAutoNum type="arabicPeriod"/>
            </a:pPr>
            <a:endParaRPr lang="en-US" sz="2000" b="1" dirty="0">
              <a:solidFill>
                <a:srgbClr val="002060"/>
              </a:solidFill>
              <a:latin typeface="Bell MT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__</a:t>
            </a:r>
            <a:r>
              <a:rPr lang="en-US" sz="2000" b="1" dirty="0" smtClean="0">
                <a:solidFill>
                  <a:srgbClr val="C00000"/>
                </a:solidFill>
                <a:latin typeface="Bell MT" pitchFamily="18" charset="0"/>
              </a:rPr>
              <a:t>F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itchFamily="18" charset="0"/>
              </a:rPr>
              <a:t>_</a:t>
            </a:r>
            <a:r>
              <a:rPr lang="en-US" sz="2000" b="1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000" b="1" dirty="0" smtClean="0">
                <a:solidFill>
                  <a:srgbClr val="FF0066"/>
                </a:solidFill>
                <a:latin typeface="Bell MT" pitchFamily="18" charset="0"/>
              </a:rPr>
              <a:t>Few people thought that breaking a mirror was bad luck.</a:t>
            </a:r>
            <a:endParaRPr lang="th-TH" sz="2000" b="1" dirty="0">
              <a:solidFill>
                <a:srgbClr val="FF0066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66"/>
                </a:solidFill>
              </a:rPr>
              <a:t>Can you answer these questions?</a:t>
            </a:r>
            <a:endParaRPr lang="th-TH" sz="40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1.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FF0066"/>
                </a:solidFill>
              </a:rPr>
              <a:t>What was the main purpose of the survey?</a:t>
            </a:r>
          </a:p>
          <a:p>
            <a:pPr>
              <a:buNone/>
            </a:pPr>
            <a:r>
              <a:rPr lang="en-US" sz="2800" dirty="0" smtClean="0"/>
              <a:t>    To determine how many Americans are superstitious 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2.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66"/>
                </a:solidFill>
              </a:rPr>
              <a:t>According to the passage, what would bring bad luck?</a:t>
            </a:r>
          </a:p>
          <a:p>
            <a:pPr>
              <a:buNone/>
            </a:pPr>
            <a:r>
              <a:rPr lang="en-US" sz="2800" dirty="0" smtClean="0"/>
              <a:t>    A cracked mirror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3.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66"/>
                </a:solidFill>
              </a:rPr>
              <a:t>Who would be likely to admit being superstitious?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  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nineteen- year-old female college student </a:t>
            </a:r>
            <a:endParaRPr lang="en-US" sz="28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4.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66"/>
                </a:solidFill>
              </a:rPr>
              <a:t>What good- luck tradition was most commonly followed by non- believer ?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Kissing under  mistletoe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5. From the passage, what would bring good luck?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 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Picking clover</a:t>
            </a:r>
            <a:endParaRPr lang="en-US" sz="2800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239000" cy="2590800"/>
          </a:xfrm>
        </p:spPr>
        <p:txBody>
          <a:bodyPr>
            <a:normAutofit fontScale="90000"/>
          </a:bodyPr>
          <a:lstStyle/>
          <a:p>
            <a:r>
              <a:rPr lang="en-US" sz="8800" dirty="0" smtClean="0">
                <a:solidFill>
                  <a:schemeClr val="accent6"/>
                </a:solidFill>
                <a:latin typeface="Britannic Bold" pitchFamily="34" charset="0"/>
              </a:rPr>
              <a:t/>
            </a:r>
            <a:br>
              <a:rPr lang="en-US" sz="8800" dirty="0" smtClean="0">
                <a:solidFill>
                  <a:schemeClr val="accent6"/>
                </a:solidFill>
                <a:latin typeface="Britannic Bold" pitchFamily="34" charset="0"/>
              </a:rPr>
            </a:br>
            <a:r>
              <a:rPr lang="en-US" sz="8800" dirty="0" smtClean="0">
                <a:solidFill>
                  <a:schemeClr val="accent6"/>
                </a:solidFill>
                <a:latin typeface="Britannic Bold" pitchFamily="34" charset="0"/>
              </a:rPr>
              <a:t>G</a:t>
            </a:r>
            <a:r>
              <a:rPr lang="en-US" sz="8800" dirty="0" smtClean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</a:rPr>
              <a:t>a</a:t>
            </a:r>
            <a:r>
              <a:rPr lang="en-US" sz="8800" dirty="0" smtClean="0">
                <a:solidFill>
                  <a:schemeClr val="bg1">
                    <a:lumMod val="50000"/>
                  </a:schemeClr>
                </a:solidFill>
                <a:latin typeface="Britannic Bold" pitchFamily="34" charset="0"/>
              </a:rPr>
              <a:t>m</a:t>
            </a:r>
            <a:r>
              <a:rPr lang="en-US" sz="8800" dirty="0" smtClean="0">
                <a:solidFill>
                  <a:srgbClr val="FF0000"/>
                </a:solidFill>
                <a:latin typeface="Britannic Bold" pitchFamily="34" charset="0"/>
              </a:rPr>
              <a:t>e</a:t>
            </a:r>
            <a:r>
              <a:rPr lang="en-US" sz="8800" dirty="0" smtClean="0">
                <a:solidFill>
                  <a:srgbClr val="7030A0"/>
                </a:solidFill>
                <a:latin typeface="Britannic Bold" pitchFamily="34" charset="0"/>
              </a:rPr>
              <a:t>r</a:t>
            </a:r>
            <a:r>
              <a:rPr lang="en-US" sz="8800" dirty="0" smtClean="0">
                <a:solidFill>
                  <a:srgbClr val="00B050"/>
                </a:solidFill>
                <a:latin typeface="Britannic Bold" pitchFamily="34" charset="0"/>
              </a:rPr>
              <a:t>s</a:t>
            </a:r>
            <a:endParaRPr lang="th-TH" sz="8800" dirty="0">
              <a:solidFill>
                <a:srgbClr val="00B050"/>
              </a:solidFill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Image</a:t>
            </a:r>
            <a:r>
              <a:rPr lang="en-US" sz="6600" b="1" dirty="0" smtClean="0">
                <a:latin typeface="Britannic Bold" pitchFamily="34" charset="0"/>
              </a:rPr>
              <a:t> </a:t>
            </a:r>
            <a:r>
              <a:rPr lang="en-US" sz="6600" b="1" dirty="0" smtClean="0">
                <a:solidFill>
                  <a:srgbClr val="C00000"/>
                </a:solidFill>
                <a:latin typeface="Britannic Bold" pitchFamily="34" charset="0"/>
              </a:rPr>
              <a:t>and</a:t>
            </a:r>
            <a:r>
              <a:rPr lang="en-US" sz="6600" b="1" dirty="0" smtClean="0">
                <a:latin typeface="Britannic Bold" pitchFamily="34" charset="0"/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  <a:latin typeface="Britannic Bold" pitchFamily="34" charset="0"/>
              </a:rPr>
              <a:t>Reality</a:t>
            </a:r>
            <a:endParaRPr lang="th-TH" sz="6600" b="1" dirty="0">
              <a:solidFill>
                <a:srgbClr val="0070C0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5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endParaRPr lang="th-TH" sz="8000" b="1" dirty="0">
              <a:solidFill>
                <a:schemeClr val="tx1">
                  <a:lumMod val="95000"/>
                  <a:lumOff val="5000"/>
                </a:schemeClr>
              </a:solidFill>
              <a:latin typeface="Edwardian Script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4102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People who enjoy computer games seem to have a particular </a:t>
            </a:r>
            <a:r>
              <a:rPr lang="en-US" dirty="0" smtClean="0">
                <a:solidFill>
                  <a:srgbClr val="C00000"/>
                </a:solidFill>
              </a:rPr>
              <a:t>stereotype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. For most people, the image of a gamer is a man who is overweight and </a:t>
            </a:r>
            <a:r>
              <a:rPr lang="en-US" dirty="0" smtClean="0">
                <a:solidFill>
                  <a:srgbClr val="C00000"/>
                </a:solidFill>
              </a:rPr>
              <a:t>antisocial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Because gamers sit in front of computers all day, their lack of physical </a:t>
            </a:r>
            <a:r>
              <a:rPr lang="en-US" dirty="0" smtClean="0">
                <a:solidFill>
                  <a:srgbClr val="C00000"/>
                </a:solidFill>
              </a:rPr>
              <a:t>activity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makes them overweight .And because  games typically focus on killing, gamers lose touch with reality and begin to</a:t>
            </a:r>
            <a:endParaRPr lang="th-TH" sz="3000" dirty="0"/>
          </a:p>
        </p:txBody>
      </p:sp>
    </p:spTree>
    <p:extLst>
      <p:ext uri="{BB962C8B-B14F-4D97-AF65-F5344CB8AC3E}">
        <p14:creationId xmlns:p14="http://schemas.microsoft.com/office/powerpoint/2010/main" val="202146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th-TH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imagine</a:t>
            </a:r>
            <a:r>
              <a:rPr lang="en-US" sz="30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violence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smtClean="0"/>
              <a:t>normal. However, research indicates that this old stereotype of gamers is </a:t>
            </a:r>
            <a:r>
              <a:rPr lang="en-US" sz="3000" b="1" dirty="0" smtClean="0">
                <a:solidFill>
                  <a:srgbClr val="FF0000"/>
                </a:solidFill>
              </a:rPr>
              <a:t>no longer</a:t>
            </a:r>
            <a:r>
              <a:rPr lang="en-US" sz="3000" b="1" dirty="0" smtClean="0"/>
              <a:t> valid. According to one survey, there are almost </a:t>
            </a:r>
            <a:r>
              <a:rPr lang="en-US" sz="3000" b="1" dirty="0" smtClean="0">
                <a:solidFill>
                  <a:srgbClr val="FF0000"/>
                </a:solidFill>
              </a:rPr>
              <a:t>equal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smtClean="0"/>
              <a:t>numbers of men and women 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 enjoy computer games. In addition, most </a:t>
            </a:r>
            <a:r>
              <a:rPr lang="en-US" sz="3000" b="1" dirty="0" smtClean="0">
                <a:solidFill>
                  <a:srgbClr val="FF0000"/>
                </a:solidFill>
              </a:rPr>
              <a:t>gamers </a:t>
            </a:r>
            <a:r>
              <a:rPr lang="en-US" sz="3000" b="1" dirty="0" smtClean="0">
                <a:solidFill>
                  <a:schemeClr val="bg1"/>
                </a:solidFill>
              </a:rPr>
              <a:t>reported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spending only part of their free time </a:t>
            </a:r>
            <a:r>
              <a:rPr lang="en-US" sz="3000" b="1" dirty="0" smtClean="0">
                <a:solidFill>
                  <a:srgbClr val="FF0000"/>
                </a:solidFill>
              </a:rPr>
              <a:t>gaming</a:t>
            </a:r>
            <a:r>
              <a:rPr lang="en-US" sz="3000" b="1" dirty="0" smtClean="0">
                <a:solidFill>
                  <a:schemeClr val="bg1"/>
                </a:solidFill>
              </a:rPr>
              <a:t>. These gamers said they  absolutely enjoyed</a:t>
            </a:r>
          </a:p>
          <a:p>
            <a:pPr algn="just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    </a:t>
            </a:r>
            <a:r>
              <a:rPr lang="en-US" sz="3000" b="1" dirty="0" smtClean="0">
                <a:solidFill>
                  <a:srgbClr val="FF0000"/>
                </a:solidFill>
              </a:rPr>
              <a:t>social </a:t>
            </a:r>
            <a:r>
              <a:rPr lang="en-US" sz="3000" b="1" dirty="0" smtClean="0">
                <a:solidFill>
                  <a:schemeClr val="bg1"/>
                </a:solidFill>
              </a:rPr>
              <a:t>activities away from computers. And they easily </a:t>
            </a:r>
            <a:r>
              <a:rPr lang="en-US" sz="3000" b="1" dirty="0" smtClean="0">
                <a:solidFill>
                  <a:srgbClr val="FF0000"/>
                </a:solidFill>
              </a:rPr>
              <a:t>recognized</a:t>
            </a:r>
            <a:r>
              <a:rPr lang="en-US" sz="3000" b="1" dirty="0" smtClean="0">
                <a:solidFill>
                  <a:schemeClr val="bg1"/>
                </a:solidFill>
              </a:rPr>
              <a:t> appropriate and inappropriate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behavior and did not act anymore violently than non-gamers.</a:t>
            </a:r>
            <a:endParaRPr lang="th-TH" sz="3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h-TH" sz="3000" b="1" dirty="0"/>
          </a:p>
        </p:txBody>
      </p:sp>
    </p:spTree>
    <p:extLst>
      <p:ext uri="{BB962C8B-B14F-4D97-AF65-F5344CB8AC3E}">
        <p14:creationId xmlns:p14="http://schemas.microsoft.com/office/powerpoint/2010/main" val="22568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Vocabulary and Idiom Preview</a:t>
            </a:r>
            <a:endParaRPr lang="th-TH" sz="3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activity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an action; a way to enjoy free time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antisocial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disliking other people; not fitting in with others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connect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to meet or to relate at some level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image	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a picture; an idea of how something looks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no longer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not anymore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pretend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to act as someone you are not; to make believe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recognize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to see and understand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social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	with or related to others in society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sophisticated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highly developed; complicated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violence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	actions to hurt or kill others						                </a:t>
            </a:r>
            <a:endParaRPr lang="th-TH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675</Words>
  <Application>Microsoft Office PowerPoint</Application>
  <PresentationFormat>On-screen Show (4:3)</PresentationFormat>
  <Paragraphs>79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        Strange &amp; Unusual</vt:lpstr>
      <vt:lpstr>A short Reading Paragraph</vt:lpstr>
      <vt:lpstr>Vocabulary and Idiom Preview</vt:lpstr>
      <vt:lpstr>Reading Comprehension</vt:lpstr>
      <vt:lpstr>Can you answer these questions?</vt:lpstr>
      <vt:lpstr> Gamers</vt:lpstr>
      <vt:lpstr>PowerPoint Presentation</vt:lpstr>
      <vt:lpstr>PowerPoint Presentation</vt:lpstr>
      <vt:lpstr>Vocabulary and Idiom Preview</vt:lpstr>
      <vt:lpstr> Reading Comprehension</vt:lpstr>
      <vt:lpstr>Can you answer these questions?</vt:lpstr>
      <vt:lpstr>Reading Comprehension (continued)</vt:lpstr>
    </vt:vector>
  </TitlesOfParts>
  <Company>TrueFasterOS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     Strange &amp; Unusual</dc:title>
  <dc:creator>TrueFasterUser</dc:creator>
  <cp:lastModifiedBy>User</cp:lastModifiedBy>
  <cp:revision>44</cp:revision>
  <dcterms:created xsi:type="dcterms:W3CDTF">2011-06-20T02:10:39Z</dcterms:created>
  <dcterms:modified xsi:type="dcterms:W3CDTF">2021-09-12T08:43:18Z</dcterms:modified>
</cp:coreProperties>
</file>