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5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C8821-57F9-47DE-86F2-12FA5AFEFE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THL4210 </a:t>
            </a:r>
            <a:br>
              <a:rPr lang="th-TH" dirty="0"/>
            </a:br>
            <a:r>
              <a:rPr lang="th-TH" dirty="0"/>
              <a:t>การฝึกประสบการณ์วิชาชีพภาษาไทย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5A3ED9-F79B-4098-B3D8-DBC58FC651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55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C3973-D50F-416A-82BD-CE68910E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1" y="92222"/>
            <a:ext cx="9520158" cy="597561"/>
          </a:xfrm>
        </p:spPr>
        <p:txBody>
          <a:bodyPr/>
          <a:lstStyle/>
          <a:p>
            <a:r>
              <a:rPr lang="th-TH" dirty="0"/>
              <a:t>กำหนดการ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9DE00A-AA4E-4558-8491-C17AA46DC1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256568"/>
              </p:ext>
            </p:extLst>
          </p:nvPr>
        </p:nvGraphicFramePr>
        <p:xfrm>
          <a:off x="320041" y="853441"/>
          <a:ext cx="11673840" cy="582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768">
                  <a:extLst>
                    <a:ext uri="{9D8B030D-6E8A-4147-A177-3AD203B41FA5}">
                      <a16:colId xmlns:a16="http://schemas.microsoft.com/office/drawing/2014/main" val="3944590292"/>
                    </a:ext>
                  </a:extLst>
                </a:gridCol>
                <a:gridCol w="2334768">
                  <a:extLst>
                    <a:ext uri="{9D8B030D-6E8A-4147-A177-3AD203B41FA5}">
                      <a16:colId xmlns:a16="http://schemas.microsoft.com/office/drawing/2014/main" val="525489134"/>
                    </a:ext>
                  </a:extLst>
                </a:gridCol>
                <a:gridCol w="2334768">
                  <a:extLst>
                    <a:ext uri="{9D8B030D-6E8A-4147-A177-3AD203B41FA5}">
                      <a16:colId xmlns:a16="http://schemas.microsoft.com/office/drawing/2014/main" val="3901042115"/>
                    </a:ext>
                  </a:extLst>
                </a:gridCol>
                <a:gridCol w="2334768">
                  <a:extLst>
                    <a:ext uri="{9D8B030D-6E8A-4147-A177-3AD203B41FA5}">
                      <a16:colId xmlns:a16="http://schemas.microsoft.com/office/drawing/2014/main" val="1293041683"/>
                    </a:ext>
                  </a:extLst>
                </a:gridCol>
                <a:gridCol w="2334768">
                  <a:extLst>
                    <a:ext uri="{9D8B030D-6E8A-4147-A177-3AD203B41FA5}">
                      <a16:colId xmlns:a16="http://schemas.microsoft.com/office/drawing/2014/main" val="3151237820"/>
                    </a:ext>
                  </a:extLst>
                </a:gridCol>
              </a:tblGrid>
              <a:tr h="612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สัปดาห์ที่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กิจกรรม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วัน เดือน ปี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สถานที่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เวลา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4447974"/>
                  </a:ext>
                </a:extLst>
              </a:tr>
              <a:tr h="722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ก่อนเปิด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ภาคเรียน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ปฐมนิเทศ/นักศึกษารับเอกสารการฝึกงาน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๖  กรกฎาคม ๒๕๖๕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ห้องเรียน อาคาร ๓๕ หรือห้องประชุมออนไลน์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๐๙.๐๐ – ๑๒.๐๐ น.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031522"/>
                  </a:ext>
                </a:extLst>
              </a:tr>
              <a:tr h="1094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๑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ส่งตัวนักศึกษา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เริ่มฝึกประสบการณ์วิชาชีพภาษาไทย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๑๑ กรกฎาคม ๒๕๖๕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สถานที่ฝึกประสบการณ์วิชาชีพ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38436"/>
                  </a:ext>
                </a:extLst>
              </a:tr>
              <a:tr h="612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๔ – ๖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อาจารย์นิเทศก์เยี่ยมนักศึกษา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๑ – ๑๙ สิงหาคม ๒๕๖๕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สถานที่ฝึกประสบการณ์วิชาชีพ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884044"/>
                  </a:ext>
                </a:extLst>
              </a:tr>
              <a:tr h="722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๗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มัชฌิมนิเทศ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๗ กันยายน ๒๕๖๕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ห้องนิภานภดล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หรือห้องประชุมออนไลน์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๐๙.๐๐ – ๑๖.๐๐ น.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762296"/>
                  </a:ext>
                </a:extLst>
              </a:tr>
              <a:tr h="612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๑๓ - ๑๔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นิเทศการฝึกประสบการณ์วิชาชีพ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๓ – ๑๔ ตุลาคม ๒๕๖๕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สถานที่ฝึกประสบการณ์วิชาชีพ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063375"/>
                  </a:ext>
                </a:extLst>
              </a:tr>
              <a:tr h="722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๑๔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สิ้นสุดการฝึกประสบการณ์วิชาชีพ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๑๔ ตุลาคม ๒๕๖๕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สถานที่ฝึกประสบการณ์วิชาชีพ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2099315"/>
                  </a:ext>
                </a:extLst>
              </a:tr>
              <a:tr h="722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๑๖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ปัจฉิมนิเทศ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๒๘ ตุลาคม ๒๕๖๕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ห้องนิภานภดล หรือ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ห้องประชุมออนไลน์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๐๙.๐๐ – ๑๖.๐๐ น.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88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899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CECBF-800F-4A5E-BCBE-F0290516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4F335-C8C3-4C55-82B7-BA4C7CBB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sz="2800" dirty="0"/>
              <a:t>นักศึกษาทุกคนต้องฝึกประสบการณ์วิชาชีพในระยะเวลาตามปฏิทินการฝึกประสบการณ์วิชาชีพภาษาไทยที่สาขาวิชากำหนดให้และมีชั่วโมงการฝึกประสบการณ์วิชาชีพไม่น้อยกว่า ๓๕๐ ชั่วโมง</a:t>
            </a:r>
            <a:endParaRPr lang="en-US" sz="2800" dirty="0"/>
          </a:p>
          <a:p>
            <a:r>
              <a:rPr lang="th-TH" sz="2800" dirty="0"/>
              <a:t>หลังจากฝึกประสบการณ์วิชาชีพเสร็จแล้ว (๑๔ ตุลาคม ๒๕๖๕) ให้รวบรวมเอกสารต่าง ๆ ได้แก่ คู่มือการฝึกประสบการณ์วิชาชีพภาษาไทย ใบลงเวลาปฏิบัติงาน บันทึกการปฏิบัติงานประจำวัน  รายงานการฝึกประสบการณ์วิชาชีพ และหนังสือส่งตัวกลับ ส่งที่อาจารย์นิเทศก์ </a:t>
            </a:r>
            <a:r>
              <a:rPr lang="th-TH" sz="2800" b="1" u="sng" dirty="0"/>
              <a:t>ภายในวันที่ ๒๘ ตุลาคม ๒๕๖๕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1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49127-B13F-4BA3-AB69-47A830C2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ขั้นตอนการฝึกประสบการณ์วิชาชีพ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031DF-B45E-4C0C-AF84-9D1AEB1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758144" cy="4037749"/>
          </a:xfrm>
        </p:spPr>
        <p:txBody>
          <a:bodyPr>
            <a:normAutofit/>
          </a:bodyPr>
          <a:lstStyle/>
          <a:p>
            <a:r>
              <a:rPr lang="th-TH" sz="2400" dirty="0"/>
              <a:t>นักศึกษาลงทะเบียนเรียนรายวิชาฝึกประสบการณ์วิชาชีพภาษาไทย  โดยผู้ที่มีสิทธิ์ลงทะเบียนได้จะต้องผ่านการประเมินผลการเรียนในรายวิชาเตรียมฝึกประสบการณ์วิชาชีพมาแล้ว</a:t>
            </a:r>
            <a:endParaRPr lang="en-US" sz="2400" dirty="0"/>
          </a:p>
          <a:p>
            <a:pPr lvl="0"/>
            <a:r>
              <a:rPr lang="th-TH" sz="2400" dirty="0"/>
              <a:t>นักศึกษาติดต่อสถานที่ฝึกประสบการณ์ จากนั้นนำหนังสือตอบรับจากหน่วยงานมามอบให้แก่อาจารย์ที่ปรึกษา เพื่อดำเนินการออกหนังสือส่งตัว</a:t>
            </a:r>
            <a:endParaRPr lang="en-US" sz="2400" dirty="0"/>
          </a:p>
          <a:p>
            <a:pPr lvl="0"/>
            <a:r>
              <a:rPr lang="th-TH" sz="2400" dirty="0"/>
              <a:t>นักศึกษาเข้ารับการปฐมนิเทศก่อนออกฝึกประสบการณ์วิชาชีพ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49127-B13F-4BA3-AB69-47A830C2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ขั้นตอนการฝึกประสบการณ์วิชาชีพ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031DF-B45E-4C0C-AF84-9D1AEB1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758144" cy="4037749"/>
          </a:xfrm>
        </p:spPr>
        <p:txBody>
          <a:bodyPr>
            <a:normAutofit/>
          </a:bodyPr>
          <a:lstStyle/>
          <a:p>
            <a:pPr lvl="0"/>
            <a:r>
              <a:rPr lang="th-TH" sz="2400"/>
              <a:t>นักศึกษา</a:t>
            </a:r>
            <a:r>
              <a:rPr lang="th-TH" sz="2400" dirty="0"/>
              <a:t>ออกฝึกประสบการณ์วิชาชีพ โดยมีหนังสือส่งตัวจากมหาวิทยาลัย และมีอาจารย์นิเทศก์กับผู้ควบคุมการฝึกประสบการณ์วิชาชีพของหน่วยงานเป็นผู้ดูแล การดูแลของอาจารย์นิเทศก์ และผู้ควบคุมการฝึกประสบการณ์วิชาชีพของหน่วยงาน</a:t>
            </a:r>
            <a:endParaRPr lang="en-US" sz="2400" dirty="0"/>
          </a:p>
          <a:p>
            <a:pPr lvl="0"/>
            <a:r>
              <a:rPr lang="th-TH" sz="2400" dirty="0"/>
              <a:t>นักศึกษารวบรวมเอกสารต่าง ๆ ได้แก่ คู่มือการฝึกประสบการณ์วิชาชีพและหนังสือส่งตัวกลับมอบให้อาจารย์นิเทศก์สาขาวิชาภาษาไทย</a:t>
            </a:r>
            <a:endParaRPr lang="en-US" sz="2400" dirty="0"/>
          </a:p>
          <a:p>
            <a:pPr lvl="0"/>
            <a:r>
              <a:rPr lang="th-TH" sz="2400" dirty="0"/>
              <a:t>นักศึกษาเข้าร่วมปัจฉิมนิเทศหลังฝึกประสบการณ์วิชาชีพ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351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CC30-3DA5-42D7-B660-834FFB7D5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แนวปฏิบัติสำหรับนักศึกษาฝึกประสบการณ์วิชาชีพ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7EBA-EAB1-4B01-B5CE-AA8D4B10D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ปฏิบัติตนให้ถูกต้องตามระเบียบของหน่วยงานและมหาวิทยาลัย  </a:t>
            </a:r>
            <a:endParaRPr lang="en-US" sz="2800" dirty="0"/>
          </a:p>
          <a:p>
            <a:r>
              <a:rPr lang="th-TH" sz="2800" dirty="0"/>
              <a:t>ลงเวลาปฏิบัติงานทุกวันทั้งไปและกลับ</a:t>
            </a:r>
            <a:endParaRPr lang="en-US" sz="2800" dirty="0"/>
          </a:p>
          <a:p>
            <a:pPr lvl="0"/>
            <a:r>
              <a:rPr lang="th-TH" sz="2800" dirty="0"/>
              <a:t>แจ้งเหตุผลในใบลงเวลาเมื่อมีความจำเป็นไม่สามารถปฏิบัติงานได้ตามปกติ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163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CC30-3DA5-42D7-B660-834FFB7D5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แนวปฏิบัติสำหรับนักศึกษาฝึกประสบการณ์วิชาชีพ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7EBA-EAB1-4B01-B5CE-AA8D4B10D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2800" dirty="0"/>
              <a:t>ขออนุญาตผู้ควบคุมการฝึกประสบการณ์วิชาชีพ  เมื่อมีความจำเป็นที่จะต้องออกไปติดต่องานนอกสถานที่</a:t>
            </a:r>
            <a:endParaRPr lang="en-US" sz="2800" dirty="0"/>
          </a:p>
          <a:p>
            <a:pPr lvl="0"/>
            <a:r>
              <a:rPr lang="th-TH" sz="2800" dirty="0"/>
              <a:t>ปฏิบัติตนตามแนวปฏิบัติของหน่วยงานนั้น ๆ ที่กำหนดไว้</a:t>
            </a:r>
          </a:p>
          <a:p>
            <a:r>
              <a:rPr lang="th-TH" sz="2800" dirty="0"/>
              <a:t>บันทึกการปฏิบัติงานในแบบบันทึกการปฏิบัติงานประจำวัน แล้วนำเสนอผู้ควบคุมการฝึกประสบการณ์วิชาชีพ ให้ตรวจและลงลายมือชื่อรับทราบทุกสัปดาห์ และจัดทำรายงานการฝึกประสบการณ์วิชาชีพ เมื่อเสร็จสิ้นการฝึกประสบการณ์วิชาชีพแล้ว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887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CC30-3DA5-42D7-B660-834FFB7D5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แนวปฏิบัติสำหรับนักศึกษาฝึกประสบการณ์วิชาชีพ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7EBA-EAB1-4B01-B5CE-AA8D4B10D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แต่งกายให้สุภาพเรียบร้อยตามระเบียบของมหาวิทยาลัยราชภัฏสวน</a:t>
            </a:r>
            <a:r>
              <a:rPr lang="th-TH" sz="2800" dirty="0" err="1"/>
              <a:t>สุนัน</a:t>
            </a:r>
            <a:r>
              <a:rPr lang="th-TH" sz="2800" dirty="0"/>
              <a:t>ทา หรือตามระเบียบของหน่วยงานนั้น ๆ</a:t>
            </a:r>
            <a:endParaRPr lang="en-US" sz="2800" dirty="0"/>
          </a:p>
          <a:p>
            <a:r>
              <a:rPr lang="th-TH" sz="2800" dirty="0"/>
              <a:t>เคารพเชื่อฟังหัวหน้าหน่วยงาน หรือบุคคลที่มีหน้าที่ดูแลการฝึกประสบการณ์วิชาชีพ</a:t>
            </a:r>
            <a:endParaRPr lang="en-US" sz="2800" dirty="0"/>
          </a:p>
          <a:p>
            <a:r>
              <a:rPr lang="th-TH" sz="2800" dirty="0"/>
              <a:t>ปฏิบัติตนให้เป็นผู้มีวัฒนธรรมอันดีงาน เช่น การใช้คำพูด กิริยามารยาท การวางตัวให้เหมาะสม สุภาพ อ่อนน้อมถ่อมตน มีน้ำใจต่อเพื่อนร่วมงาน และมีมนุษยสัมพันธ์ที่ดี</a:t>
            </a:r>
          </a:p>
          <a:p>
            <a:r>
              <a:rPr lang="th-TH" sz="2800" dirty="0"/>
              <a:t>เป็นบุคคลที่มีความรับผิดชอบ ซื่อสัตย์ ขยัน อดทน เอาใจใส่ต่องานและไม่นิ่งดูดาย  ช่วยงานอื่นนอกเหนือจากหน้าที่ให้เต็มความสามารถ</a:t>
            </a:r>
          </a:p>
        </p:txBody>
      </p:sp>
    </p:spTree>
    <p:extLst>
      <p:ext uri="{BB962C8B-B14F-4D97-AF65-F5344CB8AC3E}">
        <p14:creationId xmlns:p14="http://schemas.microsoft.com/office/powerpoint/2010/main" val="320213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CC30-3DA5-42D7-B660-834FFB7D5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แนวปฏิบัติสำหรับนักศึกษาฝึกประสบการณ์วิชาชีพ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7EBA-EAB1-4B01-B5CE-AA8D4B10D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450613"/>
          </a:xfrm>
        </p:spPr>
        <p:txBody>
          <a:bodyPr>
            <a:noAutofit/>
          </a:bodyPr>
          <a:lstStyle/>
          <a:p>
            <a:r>
              <a:rPr lang="th-TH" sz="2800" dirty="0"/>
              <a:t>เป็นบุคคลที่ตรงต่อเวลา มีความกระตือรือร้น มีความริเริ่มสร้างสรรค์ และมีเจตคติที่ดีต่องาน</a:t>
            </a:r>
          </a:p>
          <a:p>
            <a:r>
              <a:rPr lang="th-TH" sz="2800" dirty="0"/>
              <a:t>รู้จักดูแลรักษาเครื่องมือ เครื่องใช้ และผลประโยชน์ของหน่วยงาน</a:t>
            </a:r>
            <a:endParaRPr lang="en-US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80112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CC30-3DA5-42D7-B660-834FFB7D5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แนวปฏิบัติสำหรับนักศึกษาฝึกประสบการณ์วิชาชีพ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7EBA-EAB1-4B01-B5CE-AA8D4B10D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352504" cy="3450613"/>
          </a:xfrm>
        </p:spPr>
        <p:txBody>
          <a:bodyPr>
            <a:normAutofit fontScale="85000" lnSpcReduction="10000"/>
          </a:bodyPr>
          <a:lstStyle/>
          <a:p>
            <a:pPr algn="thaiDist"/>
            <a:r>
              <a:rPr lang="th-TH" sz="2800" dirty="0"/>
              <a:t>คำนึงถึงคุณภาพของงาน และความปลอดภัยในการทำงาน </a:t>
            </a:r>
            <a:r>
              <a:rPr lang="th-TH" sz="2800" b="1" dirty="0"/>
              <a:t>โดยเฉพาะอย่างยิ่งการปฏิบัติงานในช่วงสถานการณ์การแพร่ระบาดของเชื้อไวรัสโค</a:t>
            </a:r>
            <a:r>
              <a:rPr lang="th-TH" sz="2800" b="1" dirty="0" err="1"/>
              <a:t>โร</a:t>
            </a:r>
            <a:r>
              <a:rPr lang="th-TH" sz="2800" b="1" dirty="0"/>
              <a:t>นา (</a:t>
            </a:r>
            <a:r>
              <a:rPr lang="en-US" sz="2800" b="1" dirty="0"/>
              <a:t>COVID-</a:t>
            </a:r>
            <a:r>
              <a:rPr lang="th-TH" sz="2800" b="1" dirty="0"/>
              <a:t>19) สาขาวิชาไม่อนุญาตให้นักศึกษาเดินทางไปปฏิบัติงานในต่างจังหวัด หรือสถานที่ที่มีความเสี่ยงต่อการติดเชื้อโรค เช่น สถานที่ที่แออัด สถานที่ที่มีอากาศไม่ถ่ายเท สถานที่ที่ต้องลงพื้นที่ในชุมชน ตลาด หรือแหล่งท่องเที่ยวที่มีคนจำนวนมาก นอกจากนี้นักศึกษาจะต้องคำนึงถึงสุขภาพของตนเองเป็นสำคัญ ควรใส่หน้ากากอนามัยระหว่างปฏิบัติงาน  หมั่นล้างมือให้สะอาดหรือเช็ดด้วยเจลแอลกอฮอล์  ไม่ใช้สิ่งของร่วมกับผู้อื่น เช่น  แก้วน้ำ  ช้อนส้อม  อุปกรณ์เครื่องเขียน  หากนักศึกษาคนใดมีอาการไข้สูง ปวดหัว  เจ็บคอไอแห้ง อ่อนเพลีย ครั่นเนื้อครั่นตัว หายใจเหนื่อยหอบ และเจ็บแน่นหน้าอก ควรแจ้งต่อหัวหน้าหรือ    พี่เลี้ยง และอาจารย์นิเทศก</a:t>
            </a:r>
            <a:r>
              <a:rPr lang="th-TH" sz="2800" b="1" dirty="0" err="1"/>
              <a:t>์ท</a:t>
            </a:r>
            <a:r>
              <a:rPr lang="th-TH" sz="2800" b="1" dirty="0"/>
              <a:t>ราบทันที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7779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CC30-3DA5-42D7-B660-834FFB7D5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แนวปฏิบัติสำหรับนักศึกษาฝึกประสบการณ์วิชาชีพ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7EBA-EAB1-4B01-B5CE-AA8D4B10D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450613"/>
          </a:xfrm>
        </p:spPr>
        <p:txBody>
          <a:bodyPr>
            <a:normAutofit/>
          </a:bodyPr>
          <a:lstStyle/>
          <a:p>
            <a:r>
              <a:rPr lang="th-TH" sz="3300" dirty="0"/>
              <a:t>หลังเสร็จสิ้นการฝึกประสบการณ์วิชาชีพ  ให้นำสมุดคู่มือการฝึกประสบการณ์วิชาชีพภาษาไทย  ใบลงเวลาการปฏิบัติงาน  แบบบันทึกการปฏิบัติงานประจำวัน  รายงานการฝึกประสบการณ์วิชาชีพและหนังสือส่งตัวกลับ  มอบให้แก่อาจารย์นิเทศก์สาขาวิชาภาษาไทย</a:t>
            </a:r>
            <a:endParaRPr lang="en-US" sz="3300" dirty="0"/>
          </a:p>
          <a:p>
            <a:pPr lvl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1008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12</TotalTime>
  <Words>835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Angsana New</vt:lpstr>
      <vt:lpstr>Arial</vt:lpstr>
      <vt:lpstr>Cordia New</vt:lpstr>
      <vt:lpstr>Palatino Linotype</vt:lpstr>
      <vt:lpstr>TH SarabunPSK</vt:lpstr>
      <vt:lpstr>Times New Roman</vt:lpstr>
      <vt:lpstr>Gallery</vt:lpstr>
      <vt:lpstr>THL4210  การฝึกประสบการณ์วิชาชีพภาษาไทย</vt:lpstr>
      <vt:lpstr>ขั้นตอนการฝึกประสบการณ์วิชาชีพ</vt:lpstr>
      <vt:lpstr>ขั้นตอนการฝึกประสบการณ์วิชาชีพ</vt:lpstr>
      <vt:lpstr>แนวปฏิบัติสำหรับนักศึกษาฝึกประสบการณ์วิชาชีพ</vt:lpstr>
      <vt:lpstr>แนวปฏิบัติสำหรับนักศึกษาฝึกประสบการณ์วิชาชีพ</vt:lpstr>
      <vt:lpstr>แนวปฏิบัติสำหรับนักศึกษาฝึกประสบการณ์วิชาชีพ</vt:lpstr>
      <vt:lpstr>แนวปฏิบัติสำหรับนักศึกษาฝึกประสบการณ์วิชาชีพ</vt:lpstr>
      <vt:lpstr>แนวปฏิบัติสำหรับนักศึกษาฝึกประสบการณ์วิชาชีพ</vt:lpstr>
      <vt:lpstr>แนวปฏิบัติสำหรับนักศึกษาฝึกประสบการณ์วิชาชีพ</vt:lpstr>
      <vt:lpstr>กำหนดการ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THL4210  การฝึกประสบการณ์วิชาชีพภาษาไทย</dc:title>
  <dc:creator>Lenovo</dc:creator>
  <cp:lastModifiedBy>Lenovo</cp:lastModifiedBy>
  <cp:revision>2</cp:revision>
  <dcterms:created xsi:type="dcterms:W3CDTF">2022-08-31T14:25:01Z</dcterms:created>
  <dcterms:modified xsi:type="dcterms:W3CDTF">2022-08-31T14:37:27Z</dcterms:modified>
</cp:coreProperties>
</file>