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CC"/>
    <a:srgbClr val="FFCC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0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4000" b="0"/>
            </a:lvl1pPr>
            <a:lvl2pPr>
              <a:defRPr sz="3600" b="0"/>
            </a:lvl2pPr>
            <a:lvl3pPr>
              <a:defRPr sz="3200" b="0"/>
            </a:lvl3pPr>
            <a:lvl4pPr>
              <a:defRPr sz="2800" b="0"/>
            </a:lvl4pPr>
            <a:lvl5pPr>
              <a:defRPr sz="2400" b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F176F10A-4653-4272-BD7B-CFB63B0D3AC8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A80F0DE6-89F7-4933-A283-D1305FBAE9D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มโนทัศน์กับความเข้าใจความหมาย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3550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solidFill>
            <a:schemeClr val="bg1"/>
          </a:solidFill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4191000" y="3039374"/>
            <a:ext cx="457200" cy="457200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96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ภาษาหรือสัญลักษณ์กับมโนทัศน์เกี่ยวข้องกันอย่างไร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สัญลักษณ์ หมายถึง สิ่งที่เราใช้แทนสิ่งอื่นที่กล่าวถึง  เช่น  “หนังสือ”  เป็นสัญลักษณ์ที่ใช้แทนสิ่งพิมพ์ที่เป็นกระดาษมีปกหุ้มเป็นเล่มๆ</a:t>
            </a:r>
          </a:p>
          <a:p>
            <a:r>
              <a:rPr lang="th-TH" dirty="0" smtClean="0"/>
              <a:t>คำ เป็นส่วนประกอบสำคัญในระบบสัญลักษณ์ใช้เรียกสิ่งต่าง ๆ และยังใช้แทนสิ่งที่เป็นนามธรรม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38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4343400"/>
            <a:ext cx="6172200" cy="221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5900" y="628650"/>
            <a:ext cx="6172200" cy="3714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8865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CC"/>
          </a:solidFill>
        </p:spPr>
        <p:txBody>
          <a:bodyPr/>
          <a:lstStyle/>
          <a:p>
            <a:r>
              <a:rPr lang="th-TH" dirty="0" smtClean="0"/>
              <a:t>สรุปการสร้างมโนทัศน์ด้วยภาษา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thaiDist">
              <a:buNone/>
            </a:pPr>
            <a:r>
              <a:rPr lang="th-TH" dirty="0" smtClean="0"/>
              <a:t>	การสร้างมโนทัศน์ด้วยภาษาต้องอาศัยการรับรู้สิ่งต่าง ๆ เช่น  ความรู้  ประสบการณ์  สิ่งแวดล้อม ฯลฯ  ประกอบด้วยสัญลักษณ์และความจำที่เข้มข้นสร้างเป็นมโนทัศน์ขึ้นมา  และเมื่อจำเป็นต้องใช้มโนทัศน์ที่เก็บไว้  สัญลักษณ์เข้มข้นก็จะกระตุ้นให้คิดถึงรายละเอียดอื่นๆ ได้อีก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51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การอ่านเกี่ยวข้องกับการสร้างมโนทัศน์อย่างไร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ความสามารถในการอ่านมีความสัมพันธ์อย่างใกล้ชิดกับความสามารถในการสร้างหรือจัดระเบียบมโนทัศน์</a:t>
            </a:r>
          </a:p>
          <a:p>
            <a:r>
              <a:rPr lang="th-TH" dirty="0"/>
              <a:t>การสร้างรายการความคิดในสมองต้องสรุปจากชิ้นส่วนต่าง ๆ ของข้อมูลที่เราเก็บผสมผสานจากหลายแหล่ง แล้วนำมารวมอย่างมีระบบตามหลักความเข้าใจ</a:t>
            </a:r>
          </a:p>
          <a:p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22438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การอ่านเกี่ยวข้องกับการสร้างมโนทัศน์อย่างไร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การอ่านเป็นการสร้างมโนทัศน์  เพราะเริ่มจากการเห็นภาพอักษรในหน้ากระดาษ แล้วเราจำและบันทึกไว้  กระทั่งสุดท้ายเราเกิดความเข้าใจในความสัมพันธ์ระหว่างความคิดของผู้เขียนกับความคิดของเราเองมากขึ้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3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มโนทัศน์ (</a:t>
            </a:r>
            <a:r>
              <a:rPr lang="en-US" b="1" dirty="0" smtClean="0"/>
              <a:t>concept</a:t>
            </a:r>
            <a:r>
              <a:rPr lang="th-TH" b="1" dirty="0"/>
              <a:t>)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วิตติ้ง </a:t>
            </a:r>
            <a:r>
              <a:rPr lang="en-US" dirty="0" smtClean="0"/>
              <a:t>(Witting) </a:t>
            </a:r>
            <a:r>
              <a:rPr lang="th-TH" dirty="0" smtClean="0"/>
              <a:t>โฮลคอมบ์ </a:t>
            </a:r>
            <a:r>
              <a:rPr lang="en-US" dirty="0" smtClean="0"/>
              <a:t>(Holcomb) </a:t>
            </a:r>
            <a:r>
              <a:rPr lang="th-TH" dirty="0" smtClean="0"/>
              <a:t>และดันน์ </a:t>
            </a:r>
            <a:r>
              <a:rPr lang="en-US" dirty="0" smtClean="0"/>
              <a:t>(Dunn) </a:t>
            </a:r>
            <a:r>
              <a:rPr lang="th-TH" dirty="0" smtClean="0"/>
              <a:t>อธิบายว่า มโนทัศน์เป็นภาพทางจิต </a:t>
            </a:r>
            <a:r>
              <a:rPr lang="en-US" dirty="0" smtClean="0"/>
              <a:t>(mental images) </a:t>
            </a:r>
            <a:r>
              <a:rPr lang="th-TH" dirty="0" smtClean="0"/>
              <a:t>ที่สร้างจากหรือเกิดจากประสบการณ์ของเราผนวกกับสิ่งที่เป็นนามธรรม  หรือผสมผสานกับเหตุการณ์ต่าง ๆ ในชีวิตประจำวัน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133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มโนทัศน์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มโนทัศน์มีการรับรู้</a:t>
            </a:r>
            <a:r>
              <a:rPr lang="th-TH" dirty="0"/>
              <a:t>เป็น</a:t>
            </a:r>
            <a:r>
              <a:rPr lang="th-TH" dirty="0" smtClean="0"/>
              <a:t>พฤติกรรมเบื้องต้น  และการแปลความหมายจากสัมผัส</a:t>
            </a:r>
          </a:p>
          <a:p>
            <a:r>
              <a:rPr lang="th-TH" dirty="0" smtClean="0"/>
              <a:t>สรุป</a:t>
            </a:r>
          </a:p>
          <a:p>
            <a:pPr lvl="1"/>
            <a:r>
              <a:rPr lang="th-TH" dirty="0" smtClean="0">
                <a:solidFill>
                  <a:schemeClr val="bg2">
                    <a:lumMod val="50000"/>
                  </a:schemeClr>
                </a:solidFill>
              </a:rPr>
              <a:t>มโนทัศน์เป็นความเข้าใจและความคิดขั้นสุดท้ายของคน ๆ หนึ่ง ที่มีต่อสิ่งใดสิ่งหนึ่ง  ความเข้าใจและความคิดนั้นเป็นนามธรรม และเป็นข้อสรุปเกี่ยวกับเรื่องนั้นในระยะหนึ่งหรือตลอดไปก็ได้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2291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ความสัมพันธ์ระหว่างมโนทัศน์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มโนทัศน์ที่แตกต่างกัน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676400" y="3429000"/>
            <a:ext cx="1524000" cy="14478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chemeClr val="bg2">
                    <a:lumMod val="50000"/>
                  </a:schemeClr>
                </a:solidFill>
              </a:rPr>
              <a:t>แมว</a:t>
            </a:r>
            <a:endParaRPr lang="en-US" sz="6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3352800" y="3124200"/>
            <a:ext cx="2971800" cy="14478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6000" dirty="0" smtClean="0">
                <a:solidFill>
                  <a:srgbClr val="FF0000"/>
                </a:solidFill>
              </a:rPr>
              <a:t>เครื่องบิน</a:t>
            </a:r>
            <a:endParaRPr lang="en-US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7320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ความสัมพันธ์ระหว่างมโนทัศน์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มโนทัศน์ที่ใกล้ชิดกัน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1676400" y="3066690"/>
            <a:ext cx="5486400" cy="2267309"/>
            <a:chOff x="1676400" y="3066691"/>
            <a:chExt cx="2286000" cy="1219200"/>
          </a:xfrm>
        </p:grpSpPr>
        <p:sp>
          <p:nvSpPr>
            <p:cNvPr id="6" name="Rectangle 5"/>
            <p:cNvSpPr/>
            <p:nvPr/>
          </p:nvSpPr>
          <p:spPr>
            <a:xfrm>
              <a:off x="1676400" y="3066691"/>
              <a:ext cx="762000" cy="12192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2438400" y="3066691"/>
              <a:ext cx="762000" cy="1219200"/>
            </a:xfrm>
            <a:prstGeom prst="rect">
              <a:avLst/>
            </a:prstGeom>
            <a:solidFill>
              <a:srgbClr val="FF66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3200400" y="3066691"/>
              <a:ext cx="762000" cy="1219200"/>
            </a:xfrm>
            <a:prstGeom prst="rect">
              <a:avLst/>
            </a:prstGeom>
            <a:solidFill>
              <a:srgbClr val="FFCC99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83165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ความสัมพันธ์ระหว่างมโนทัศน์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มโนทัศน์ที่เหมือนกันบางส่วน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981200" y="2971800"/>
            <a:ext cx="2819400" cy="3124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rgbClr val="002060"/>
                </a:solidFill>
              </a:rPr>
              <a:t>สัตว์เลี้ยง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67200" y="3308949"/>
            <a:ext cx="2057400" cy="24499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rgbClr val="002060"/>
                </a:solidFill>
              </a:rPr>
              <a:t>แมว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078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th-TH" dirty="0" smtClean="0"/>
              <a:t>ความสัมพันธ์ระหว่างมโนทัศน์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/>
              <a:t>มโนทัศน์ที่รวมเอามโนทัศน์อื่นๆ ไว้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295400" y="2302174"/>
            <a:ext cx="5943600" cy="3886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4800" dirty="0" smtClean="0">
                <a:solidFill>
                  <a:srgbClr val="002060"/>
                </a:solidFill>
              </a:rPr>
              <a:t>สัตว์เลี้ยง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4254260" y="2677423"/>
            <a:ext cx="1600200" cy="15678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rgbClr val="002060"/>
                </a:solidFill>
              </a:rPr>
              <a:t>แมว</a:t>
            </a:r>
            <a:endParaRPr lang="en-US" sz="4800" dirty="0">
              <a:solidFill>
                <a:srgbClr val="00206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326147" y="4245274"/>
            <a:ext cx="1600200" cy="156785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800" dirty="0" smtClean="0">
                <a:solidFill>
                  <a:srgbClr val="002060"/>
                </a:solidFill>
              </a:rPr>
              <a:t>หมา</a:t>
            </a:r>
            <a:endParaRPr lang="en-US" sz="4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75134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มโนทัศน์เกี่ยวข้องกับความเข้าใจความหมายอย่างไร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2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/>
              <a:t>มโนทัศน์เกี่ยวข้องกับความเข้าใจความหมายอย่างไร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กรอบของการอ้างอิง  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(Frame of Reference)</a:t>
            </a:r>
          </a:p>
          <a:p>
            <a:r>
              <a:rPr lang="th-TH" dirty="0" smtClean="0">
                <a:latin typeface="Angsana New" pitchFamily="18" charset="-34"/>
                <a:cs typeface="Angsana New" pitchFamily="18" charset="-34"/>
              </a:rPr>
              <a:t>มโนทัศน์ (</a:t>
            </a: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Concept</a:t>
            </a:r>
            <a:r>
              <a:rPr lang="th-TH" dirty="0" smtClean="0">
                <a:latin typeface="Angsana New" pitchFamily="18" charset="-34"/>
                <a:cs typeface="Angsana New" pitchFamily="18" charset="-34"/>
              </a:rPr>
              <a:t>)</a:t>
            </a:r>
            <a:endParaRPr lang="en-US" dirty="0">
              <a:latin typeface="Angsana New" pitchFamily="18" charset="-34"/>
              <a:cs typeface="Angsana New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5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290</TotalTime>
  <Words>369</Words>
  <Application>Microsoft Office PowerPoint</Application>
  <PresentationFormat>On-screen Show (4:3)</PresentationFormat>
  <Paragraphs>39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Angsana New</vt:lpstr>
      <vt:lpstr>Arial</vt:lpstr>
      <vt:lpstr>Cordia New</vt:lpstr>
      <vt:lpstr>Clarity</vt:lpstr>
      <vt:lpstr>มโนทัศน์กับความเข้าใจความหมาย</vt:lpstr>
      <vt:lpstr>มโนทัศน์ (concept)</vt:lpstr>
      <vt:lpstr>มโนทัศน์</vt:lpstr>
      <vt:lpstr>ความสัมพันธ์ระหว่างมโนทัศน์</vt:lpstr>
      <vt:lpstr>ความสัมพันธ์ระหว่างมโนทัศน์</vt:lpstr>
      <vt:lpstr>ความสัมพันธ์ระหว่างมโนทัศน์</vt:lpstr>
      <vt:lpstr>ความสัมพันธ์ระหว่างมโนทัศน์</vt:lpstr>
      <vt:lpstr>มโนทัศน์เกี่ยวข้องกับความเข้าใจความหมายอย่างไร</vt:lpstr>
      <vt:lpstr>มโนทัศน์เกี่ยวข้องกับความเข้าใจความหมายอย่างไร</vt:lpstr>
      <vt:lpstr>PowerPoint Presentation</vt:lpstr>
      <vt:lpstr>ภาษาหรือสัญลักษณ์กับมโนทัศน์เกี่ยวข้องกันอย่างไร</vt:lpstr>
      <vt:lpstr>PowerPoint Presentation</vt:lpstr>
      <vt:lpstr>สรุปการสร้างมโนทัศน์ด้วยภาษา</vt:lpstr>
      <vt:lpstr>การอ่านเกี่ยวข้องกับการสร้างมโนทัศน์อย่างไร</vt:lpstr>
      <vt:lpstr>การอ่านเกี่ยวข้องกับการสร้างมโนทัศน์อย่างไร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มโนทัศน์กับความเข้าใจความหมาย</dc:title>
  <dc:creator>Thaicenterhs</dc:creator>
  <cp:lastModifiedBy>user</cp:lastModifiedBy>
  <cp:revision>12</cp:revision>
  <dcterms:created xsi:type="dcterms:W3CDTF">2014-09-08T03:28:23Z</dcterms:created>
  <dcterms:modified xsi:type="dcterms:W3CDTF">2020-08-19T07:58:42Z</dcterms:modified>
</cp:coreProperties>
</file>