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82" r:id="rId9"/>
    <p:sldId id="263" r:id="rId10"/>
    <p:sldId id="283" r:id="rId11"/>
    <p:sldId id="265" r:id="rId12"/>
    <p:sldId id="284" r:id="rId13"/>
    <p:sldId id="264" r:id="rId14"/>
    <p:sldId id="285" r:id="rId15"/>
    <p:sldId id="276" r:id="rId16"/>
    <p:sldId id="286" r:id="rId17"/>
    <p:sldId id="269" r:id="rId18"/>
    <p:sldId id="274" r:id="rId19"/>
    <p:sldId id="271" r:id="rId20"/>
    <p:sldId id="288" r:id="rId21"/>
    <p:sldId id="273" r:id="rId22"/>
    <p:sldId id="278" r:id="rId23"/>
    <p:sldId id="287" r:id="rId24"/>
    <p:sldId id="289" r:id="rId25"/>
    <p:sldId id="275" r:id="rId26"/>
    <p:sldId id="290" r:id="rId27"/>
    <p:sldId id="266" r:id="rId28"/>
    <p:sldId id="291" r:id="rId29"/>
    <p:sldId id="279" r:id="rId30"/>
    <p:sldId id="293" r:id="rId31"/>
    <p:sldId id="292" r:id="rId32"/>
    <p:sldId id="294" r:id="rId33"/>
    <p:sldId id="295" r:id="rId34"/>
    <p:sldId id="296" r:id="rId35"/>
    <p:sldId id="297" r:id="rId36"/>
    <p:sldId id="298" r:id="rId37"/>
    <p:sldId id="299" r:id="rId38"/>
    <p:sldId id="301" r:id="rId39"/>
    <p:sldId id="302" r:id="rId40"/>
    <p:sldId id="303" r:id="rId41"/>
    <p:sldId id="300" r:id="rId42"/>
    <p:sldId id="304" r:id="rId43"/>
    <p:sldId id="305" r:id="rId44"/>
    <p:sldId id="280" r:id="rId45"/>
  </p:sldIdLst>
  <p:sldSz cx="18288000" cy="10287000"/>
  <p:notesSz cx="6858000" cy="9144000"/>
  <p:embeddedFontLst>
    <p:embeddedFont>
      <p:font typeface="Adobe Arabic" panose="02040503050201020203" charset="-78"/>
      <p:regular r:id="rId46"/>
      <p:bold r:id="rId47"/>
      <p:italic r:id="rId48"/>
      <p:boldItalic r:id="rId49"/>
    </p:embeddedFont>
    <p:embeddedFont>
      <p:font typeface="Adobe Hebrew" panose="02040503050201020203" charset="-79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ordia New" panose="020B0304020202020204" pitchFamily="34" charset="-34"/>
      <p:regular r:id="rId58"/>
      <p:bold r:id="rId59"/>
      <p:italic r:id="rId60"/>
      <p:boldItalic r:id="rId61"/>
    </p:embeddedFont>
    <p:embeddedFont>
      <p:font typeface="Muli Bold" panose="020B0604020202020204" charset="0"/>
      <p:regular r:id="rId62"/>
    </p:embeddedFont>
    <p:embeddedFont>
      <p:font typeface="Muli Bold Bold" panose="020B0604020202020204" charset="0"/>
      <p:regular r:id="rId63"/>
    </p:embeddedFont>
    <p:embeddedFont>
      <p:font typeface="Muli Regular" panose="020B0604020202020204" charset="0"/>
      <p:regular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38"/>
    <a:srgbClr val="9BD8D7"/>
    <a:srgbClr val="FFC33C"/>
    <a:srgbClr val="233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22" autoAdjust="0"/>
  </p:normalViewPr>
  <p:slideViewPr>
    <p:cSldViewPr>
      <p:cViewPr varScale="1">
        <p:scale>
          <a:sx n="47" d="100"/>
          <a:sy n="47" d="100"/>
        </p:scale>
        <p:origin x="3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3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96880" y="-1715983"/>
            <a:ext cx="10371943" cy="13718966"/>
            <a:chOff x="0" y="0"/>
            <a:chExt cx="2354580" cy="3114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114403"/>
            </a:xfrm>
            <a:custGeom>
              <a:avLst/>
              <a:gdLst/>
              <a:ahLst/>
              <a:cxnLst/>
              <a:rect l="l" t="t" r="r" b="b"/>
              <a:pathLst>
                <a:path w="2353310" h="3114403">
                  <a:moveTo>
                    <a:pt x="784860" y="3047092"/>
                  </a:moveTo>
                  <a:cubicBezTo>
                    <a:pt x="905510" y="3087733"/>
                    <a:pt x="1042670" y="3114403"/>
                    <a:pt x="1177290" y="3114403"/>
                  </a:cubicBezTo>
                  <a:cubicBezTo>
                    <a:pt x="1311910" y="3114403"/>
                    <a:pt x="1441450" y="3091542"/>
                    <a:pt x="1560830" y="3050903"/>
                  </a:cubicBezTo>
                  <a:cubicBezTo>
                    <a:pt x="1563370" y="3049633"/>
                    <a:pt x="1565910" y="3049633"/>
                    <a:pt x="1568450" y="3048363"/>
                  </a:cubicBezTo>
                  <a:cubicBezTo>
                    <a:pt x="2016760" y="2885803"/>
                    <a:pt x="2346960" y="2456543"/>
                    <a:pt x="2353310" y="195413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952678"/>
                  </a:lnTo>
                  <a:cubicBezTo>
                    <a:pt x="6350" y="2459082"/>
                    <a:pt x="331470" y="2888342"/>
                    <a:pt x="784860" y="30470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429000" y="1104900"/>
            <a:ext cx="5715000" cy="4924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8800" dirty="0">
                <a:solidFill>
                  <a:srgbClr val="23344D"/>
                </a:solidFill>
                <a:latin typeface="Muli Bold Bold"/>
              </a:rPr>
              <a:t>Unit 1</a:t>
            </a:r>
            <a:br>
              <a:rPr lang="en-US" sz="8800" dirty="0">
                <a:solidFill>
                  <a:srgbClr val="23344D"/>
                </a:solidFill>
                <a:latin typeface="Muli Bold Bold"/>
              </a:rPr>
            </a:br>
            <a:br>
              <a:rPr lang="en-US" sz="8800" dirty="0">
                <a:solidFill>
                  <a:srgbClr val="23344D"/>
                </a:solidFill>
                <a:latin typeface="Muli Bold Bold"/>
              </a:rPr>
            </a:br>
            <a:r>
              <a:rPr lang="en-US" sz="8800" dirty="0">
                <a:solidFill>
                  <a:srgbClr val="23344D"/>
                </a:solidFill>
                <a:latin typeface="Muli Bold Bold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6073111" y="2928611"/>
            <a:ext cx="4429778" cy="442977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281228" y="5797290"/>
            <a:ext cx="2156785" cy="215678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BD8D7"/>
            </a:solidFill>
          </p:spPr>
        </p:sp>
      </p:grpSp>
      <p:sp>
        <p:nvSpPr>
          <p:cNvPr id="11" name="TextBox 4">
            <a:extLst>
              <a:ext uri="{FF2B5EF4-FFF2-40B4-BE49-F238E27FC236}">
                <a16:creationId xmlns:a16="http://schemas.microsoft.com/office/drawing/2014/main" id="{97FD64CD-18E5-486A-A506-8B9EFDBD90BA}"/>
              </a:ext>
            </a:extLst>
          </p:cNvPr>
          <p:cNvSpPr txBox="1"/>
          <p:nvPr/>
        </p:nvSpPr>
        <p:spPr>
          <a:xfrm>
            <a:off x="609600" y="3711827"/>
            <a:ext cx="14249400" cy="661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8800" i="0" dirty="0">
                <a:solidFill>
                  <a:srgbClr val="23344D"/>
                </a:solidFill>
                <a:effectLst/>
                <a:latin typeface="Muli Bold Bold" panose="020B0604020202020204" charset="0"/>
              </a:rPr>
              <a:t>   Subject-verb </a:t>
            </a:r>
            <a:br>
              <a:rPr lang="en-US" sz="8800" i="0" dirty="0">
                <a:solidFill>
                  <a:srgbClr val="23344D"/>
                </a:solidFill>
                <a:effectLst/>
                <a:latin typeface="Muli Bold Bold" panose="020B0604020202020204" charset="0"/>
              </a:rPr>
            </a:br>
            <a:r>
              <a:rPr lang="en-US" sz="8800" i="0" dirty="0">
                <a:solidFill>
                  <a:srgbClr val="23344D"/>
                </a:solidFill>
                <a:effectLst/>
                <a:latin typeface="Muli Bold Bold" panose="020B0604020202020204" charset="0"/>
              </a:rPr>
              <a:t>    Agreement</a:t>
            </a:r>
            <a:br>
              <a:rPr lang="en-US" sz="8800" dirty="0">
                <a:solidFill>
                  <a:srgbClr val="23344D"/>
                </a:solidFill>
                <a:latin typeface="Muli Bold Bold" panose="020B0604020202020204" charset="0"/>
              </a:rPr>
            </a:br>
            <a:br>
              <a:rPr lang="en-US" sz="8800" dirty="0">
                <a:solidFill>
                  <a:srgbClr val="23344D"/>
                </a:solidFill>
                <a:latin typeface="Muli Bold Bold" panose="020B0604020202020204" charset="0"/>
              </a:rPr>
            </a:br>
            <a:r>
              <a:rPr lang="en-US" sz="8800" dirty="0">
                <a:solidFill>
                  <a:srgbClr val="23344D"/>
                </a:solidFill>
                <a:latin typeface="Muli Bold Bold" panose="020B060402020202020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3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210933" y="5141094"/>
            <a:ext cx="5145906" cy="51459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3142094" y="0"/>
            <a:ext cx="5145906" cy="514590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896600" y="1562100"/>
            <a:ext cx="1408326" cy="140832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994754F-EEA7-41E2-9BF8-13DB79C05514}"/>
              </a:ext>
            </a:extLst>
          </p:cNvPr>
          <p:cNvSpPr/>
          <p:nvPr/>
        </p:nvSpPr>
        <p:spPr>
          <a:xfrm>
            <a:off x="656608" y="2400300"/>
            <a:ext cx="9822979" cy="58751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12.  Annie had a hard time when she was coming home from the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   store because the bag of groceries (was, were) too heavy for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   her to carry.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13.  Why (was, were) Yoko and Alex late for the meeting?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14.  (Is, Are)  having the responsibility for taking care of pets good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   for young children?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15.  I like to go shopping when I’m on vacation, but I don’t buy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   many things. A lot of the stuff* in tourist shops (is, are)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   cheaply made and overpriced.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676BFD-9D93-4E60-BF23-B556A78D0A03}"/>
              </a:ext>
            </a:extLst>
          </p:cNvPr>
          <p:cNvCxnSpPr>
            <a:cxnSpLocks/>
          </p:cNvCxnSpPr>
          <p:nvPr/>
        </p:nvCxnSpPr>
        <p:spPr>
          <a:xfrm>
            <a:off x="6400800" y="3467100"/>
            <a:ext cx="45555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F88372-EE5C-409E-A121-5CC763DDE759}"/>
              </a:ext>
            </a:extLst>
          </p:cNvPr>
          <p:cNvCxnSpPr>
            <a:cxnSpLocks/>
          </p:cNvCxnSpPr>
          <p:nvPr/>
        </p:nvCxnSpPr>
        <p:spPr>
          <a:xfrm>
            <a:off x="3048000" y="4686300"/>
            <a:ext cx="60740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E0E86B-FE20-4D68-B9FC-CEE5F2F88765}"/>
              </a:ext>
            </a:extLst>
          </p:cNvPr>
          <p:cNvCxnSpPr>
            <a:cxnSpLocks/>
          </p:cNvCxnSpPr>
          <p:nvPr/>
        </p:nvCxnSpPr>
        <p:spPr>
          <a:xfrm>
            <a:off x="1346453" y="5304643"/>
            <a:ext cx="30370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86A4F1-6450-4BF4-B868-85002391C83E}"/>
              </a:ext>
            </a:extLst>
          </p:cNvPr>
          <p:cNvCxnSpPr>
            <a:cxnSpLocks/>
          </p:cNvCxnSpPr>
          <p:nvPr/>
        </p:nvCxnSpPr>
        <p:spPr>
          <a:xfrm>
            <a:off x="8001000" y="7048500"/>
            <a:ext cx="30370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209083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16079" y="0"/>
            <a:ext cx="2971921" cy="10287000"/>
            <a:chOff x="0" y="0"/>
            <a:chExt cx="1005316" cy="3479800"/>
          </a:xfrm>
          <a:solidFill>
            <a:srgbClr val="9BD8D7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005316" cy="3479800"/>
            </a:xfrm>
            <a:custGeom>
              <a:avLst/>
              <a:gdLst/>
              <a:ahLst/>
              <a:cxnLst/>
              <a:rect l="l" t="t" r="r" b="b"/>
              <a:pathLst>
                <a:path w="1005316" h="3479800">
                  <a:moveTo>
                    <a:pt x="0" y="0"/>
                  </a:moveTo>
                  <a:lnTo>
                    <a:pt x="1005316" y="0"/>
                  </a:lnTo>
                  <a:lnTo>
                    <a:pt x="1005316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2344158" y="0"/>
            <a:ext cx="2971921" cy="10287000"/>
            <a:chOff x="0" y="0"/>
            <a:chExt cx="1005316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05316" cy="3479800"/>
            </a:xfrm>
            <a:custGeom>
              <a:avLst/>
              <a:gdLst/>
              <a:ahLst/>
              <a:cxnLst/>
              <a:rect l="l" t="t" r="r" b="b"/>
              <a:pathLst>
                <a:path w="1005316" h="3479800">
                  <a:moveTo>
                    <a:pt x="0" y="0"/>
                  </a:moveTo>
                  <a:lnTo>
                    <a:pt x="1005316" y="0"/>
                  </a:lnTo>
                  <a:lnTo>
                    <a:pt x="100531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55317" y="2020742"/>
            <a:ext cx="4178803" cy="20894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12052174" y="6231109"/>
            <a:ext cx="4343158" cy="2171579"/>
          </a:xfrm>
          <a:prstGeom prst="rect">
            <a:avLst/>
          </a:prstGeom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03AF1E11-6477-4E0E-9C5E-6415E4A3FB43}"/>
              </a:ext>
            </a:extLst>
          </p:cNvPr>
          <p:cNvSpPr/>
          <p:nvPr/>
        </p:nvSpPr>
        <p:spPr>
          <a:xfrm>
            <a:off x="1351260" y="2324100"/>
            <a:ext cx="8919558" cy="576064"/>
          </a:xfrm>
          <a:prstGeom prst="roundRect">
            <a:avLst/>
          </a:prstGeom>
          <a:solidFill>
            <a:srgbClr val="9BD8D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10 : Warm-up.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60BB14-A5A5-4EC7-8A7A-782583204F4D}"/>
              </a:ext>
            </a:extLst>
          </p:cNvPr>
          <p:cNvSpPr/>
          <p:nvPr/>
        </p:nvSpPr>
        <p:spPr>
          <a:xfrm>
            <a:off x="1351259" y="5113361"/>
            <a:ext cx="6533260" cy="294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1.  Some of this book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2.  Some of those books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interesting.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3.  Most of those books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interesting.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4.  Most of the book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interesting.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5.  One of those books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Linda’s.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6.  Each of those books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yours.</a:t>
            </a:r>
          </a:p>
        </p:txBody>
      </p:sp>
      <p:sp>
        <p:nvSpPr>
          <p:cNvPr id="15" name="Rectangular Callout 6">
            <a:extLst>
              <a:ext uri="{FF2B5EF4-FFF2-40B4-BE49-F238E27FC236}">
                <a16:creationId xmlns:a16="http://schemas.microsoft.com/office/drawing/2014/main" id="{5B5705A2-DFD6-4AF2-A636-AC2A78964671}"/>
              </a:ext>
            </a:extLst>
          </p:cNvPr>
          <p:cNvSpPr/>
          <p:nvPr/>
        </p:nvSpPr>
        <p:spPr>
          <a:xfrm>
            <a:off x="1351259" y="3177577"/>
            <a:ext cx="8927871" cy="831364"/>
          </a:xfrm>
          <a:prstGeom prst="wedgeRectCallout">
            <a:avLst>
              <a:gd name="adj1" fmla="val -22466"/>
              <a:gd name="adj2" fmla="val 88572"/>
            </a:avLst>
          </a:prstGeom>
          <a:solidFill>
            <a:srgbClr val="FF7338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Look at the verbs in blue. How do you know when to use a singular or a plural verb?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933D03-CBBC-4FEA-B435-9C635CF32DE3}"/>
              </a:ext>
            </a:extLst>
          </p:cNvPr>
          <p:cNvCxnSpPr>
            <a:cxnSpLocks/>
          </p:cNvCxnSpPr>
          <p:nvPr/>
        </p:nvCxnSpPr>
        <p:spPr>
          <a:xfrm>
            <a:off x="4468674" y="5524500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CF3D29-738C-4F70-BE8D-456438E3E830}"/>
              </a:ext>
            </a:extLst>
          </p:cNvPr>
          <p:cNvCxnSpPr>
            <a:cxnSpLocks/>
          </p:cNvCxnSpPr>
          <p:nvPr/>
        </p:nvCxnSpPr>
        <p:spPr>
          <a:xfrm>
            <a:off x="4876800" y="5981700"/>
            <a:ext cx="39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153331-0693-4AF4-B3B5-81CE919A4AF2}"/>
              </a:ext>
            </a:extLst>
          </p:cNvPr>
          <p:cNvCxnSpPr>
            <a:cxnSpLocks/>
          </p:cNvCxnSpPr>
          <p:nvPr/>
        </p:nvCxnSpPr>
        <p:spPr>
          <a:xfrm>
            <a:off x="4720674" y="6515100"/>
            <a:ext cx="5521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275D78-F4F8-4397-A1F3-5A3AF32CDF25}"/>
              </a:ext>
            </a:extLst>
          </p:cNvPr>
          <p:cNvCxnSpPr>
            <a:cxnSpLocks/>
          </p:cNvCxnSpPr>
          <p:nvPr/>
        </p:nvCxnSpPr>
        <p:spPr>
          <a:xfrm>
            <a:off x="4310472" y="6972300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A1F1DF-96AB-4690-A015-2A6B3BAFBFD1}"/>
              </a:ext>
            </a:extLst>
          </p:cNvPr>
          <p:cNvCxnSpPr>
            <a:cxnSpLocks/>
          </p:cNvCxnSpPr>
          <p:nvPr/>
        </p:nvCxnSpPr>
        <p:spPr>
          <a:xfrm>
            <a:off x="4624800" y="7429500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3638A9-4F08-4542-BFB1-10EE650AF230}"/>
              </a:ext>
            </a:extLst>
          </p:cNvPr>
          <p:cNvCxnSpPr>
            <a:cxnSpLocks/>
          </p:cNvCxnSpPr>
          <p:nvPr/>
        </p:nvCxnSpPr>
        <p:spPr>
          <a:xfrm>
            <a:off x="4720674" y="7962900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73722" y="7504795"/>
            <a:ext cx="10914278" cy="2782205"/>
            <a:chOff x="0" y="0"/>
            <a:chExt cx="3691990" cy="941141"/>
          </a:xfrm>
          <a:solidFill>
            <a:srgbClr val="23344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91990" cy="941141"/>
            </a:xfrm>
            <a:custGeom>
              <a:avLst/>
              <a:gdLst/>
              <a:ahLst/>
              <a:cxnLst/>
              <a:rect l="l" t="t" r="r" b="b"/>
              <a:pathLst>
                <a:path w="3691990" h="941141">
                  <a:moveTo>
                    <a:pt x="0" y="0"/>
                  </a:moveTo>
                  <a:lnTo>
                    <a:pt x="3691990" y="0"/>
                  </a:lnTo>
                  <a:lnTo>
                    <a:pt x="3691990" y="941141"/>
                  </a:lnTo>
                  <a:lnTo>
                    <a:pt x="0" y="94114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-108475" y="7504795"/>
            <a:ext cx="9262000" cy="2782205"/>
            <a:chOff x="0" y="0"/>
            <a:chExt cx="3133072" cy="941141"/>
          </a:xfrm>
          <a:solidFill>
            <a:srgbClr val="9BD8D7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133072" cy="941141"/>
            </a:xfrm>
            <a:custGeom>
              <a:avLst/>
              <a:gdLst/>
              <a:ahLst/>
              <a:cxnLst/>
              <a:rect l="l" t="t" r="r" b="b"/>
              <a:pathLst>
                <a:path w="3133072" h="941141">
                  <a:moveTo>
                    <a:pt x="0" y="0"/>
                  </a:moveTo>
                  <a:lnTo>
                    <a:pt x="3133072" y="0"/>
                  </a:lnTo>
                  <a:lnTo>
                    <a:pt x="3133072" y="941141"/>
                  </a:lnTo>
                  <a:lnTo>
                    <a:pt x="0" y="941141"/>
                  </a:ln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6361795" y="7504795"/>
            <a:ext cx="2782205" cy="2782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144000" y="7504795"/>
            <a:ext cx="2782205" cy="278220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505795" y="7504795"/>
            <a:ext cx="2782205" cy="2782205"/>
            <a:chOff x="0" y="0"/>
            <a:chExt cx="6350000" cy="6350000"/>
          </a:xfrm>
          <a:solidFill>
            <a:srgbClr val="FF7338"/>
          </a:solidFill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6" name="AutoShape 16"/>
          <p:cNvSpPr/>
          <p:nvPr/>
        </p:nvSpPr>
        <p:spPr>
          <a:xfrm>
            <a:off x="9134463" y="2543345"/>
            <a:ext cx="53401" cy="2685880"/>
          </a:xfrm>
          <a:prstGeom prst="rect">
            <a:avLst/>
          </a:prstGeom>
          <a:solidFill>
            <a:srgbClr val="9BD8D7"/>
          </a:solidFill>
        </p:spPr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A017B93-DE6B-43E5-BB4D-C705478F6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267113"/>
              </p:ext>
            </p:extLst>
          </p:nvPr>
        </p:nvGraphicFramePr>
        <p:xfrm>
          <a:off x="158493" y="503202"/>
          <a:ext cx="8814818" cy="646909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09219">
                  <a:extLst>
                    <a:ext uri="{9D8B030D-6E8A-4147-A177-3AD203B41FA5}">
                      <a16:colId xmlns:a16="http://schemas.microsoft.com/office/drawing/2014/main" val="509325190"/>
                    </a:ext>
                  </a:extLst>
                </a:gridCol>
                <a:gridCol w="2397513">
                  <a:extLst>
                    <a:ext uri="{9D8B030D-6E8A-4147-A177-3AD203B41FA5}">
                      <a16:colId xmlns:a16="http://schemas.microsoft.com/office/drawing/2014/main" val="2410942253"/>
                    </a:ext>
                  </a:extLst>
                </a:gridCol>
                <a:gridCol w="4308086">
                  <a:extLst>
                    <a:ext uri="{9D8B030D-6E8A-4147-A177-3AD203B41FA5}">
                      <a16:colId xmlns:a16="http://schemas.microsoft.com/office/drawing/2014/main" val="3018066233"/>
                    </a:ext>
                  </a:extLst>
                </a:gridCol>
              </a:tblGrid>
              <a:tr h="74205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Subject - Verb Agreement: Using Expressions of Quantity</a:t>
                      </a:r>
                      <a:endParaRPr lang="en-US" sz="24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29272"/>
                  </a:ext>
                </a:extLst>
              </a:tr>
              <a:tr h="656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Singular Verb</a:t>
                      </a:r>
                      <a:endParaRPr lang="en-US" sz="20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Plural Verb</a:t>
                      </a:r>
                      <a:endParaRPr lang="en-US" sz="20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 </a:t>
                      </a:r>
                      <a:endParaRPr lang="en-US" sz="20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98813"/>
                  </a:ext>
                </a:extLst>
              </a:tr>
              <a:tr h="28057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(a)  Some of the </a:t>
                      </a:r>
                      <a:b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</a:t>
                      </a:r>
                      <a:r>
                        <a:rPr lang="en-US" sz="1700" b="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book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is good.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(c)  A lot of the </a:t>
                      </a:r>
                      <a:b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</a:t>
                      </a:r>
                      <a:r>
                        <a:rPr lang="en-US" sz="1700" b="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equipment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is new.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(e)  Two-thirds of </a:t>
                      </a:r>
                      <a:b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the </a:t>
                      </a:r>
                      <a:r>
                        <a:rPr lang="en-US" sz="1700" b="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money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is mine.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(g)  Most of our </a:t>
                      </a:r>
                      <a:b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</a:t>
                      </a:r>
                      <a:r>
                        <a:rPr lang="en-US" sz="1700" b="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homework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is easy.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(b)  Some of the </a:t>
                      </a:r>
                      <a:r>
                        <a:rPr lang="en-US" sz="1700" b="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books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b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are good.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(d)  A lot of my </a:t>
                      </a:r>
                      <a:r>
                        <a:rPr lang="en-US" sz="1700" b="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friends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</a:t>
                      </a:r>
                      <a:b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are here.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(f)  Two-thirds of the </a:t>
                      </a:r>
                      <a:b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</a:t>
                      </a:r>
                      <a:r>
                        <a:rPr lang="en-US" sz="1700" b="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boys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are here.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(h)  Most of our   </a:t>
                      </a:r>
                      <a:b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</a:t>
                      </a:r>
                      <a:r>
                        <a:rPr lang="en-US" sz="1700" b="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assignments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are easy.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In most expressions of quantity, the verb is determined by the noun (or pronoun) that follows of.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For example in (a) and (b) 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some of + singular noun = singular verb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some of + plural noun = plural verb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27004"/>
                  </a:ext>
                </a:extLst>
              </a:tr>
              <a:tr h="2265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</a:t>
                      </a:r>
                      <a:r>
                        <a:rPr lang="en-US" sz="1700" b="0" dirty="0" err="1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)  </a:t>
                      </a:r>
                      <a:r>
                        <a:rPr lang="en-US" sz="1700" b="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One of 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my friends </a:t>
                      </a:r>
                      <a:b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is here.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(j)  </a:t>
                      </a:r>
                      <a:r>
                        <a:rPr lang="en-US" sz="1700" b="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Each of 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my friends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is here.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(k)  </a:t>
                      </a:r>
                      <a:r>
                        <a:rPr lang="en-US" sz="1700" b="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Every one of 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my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friends is here.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EXCEPTIONS: One of, each of, and every one of take singular verb.</a:t>
                      </a:r>
                    </a:p>
                    <a:p>
                      <a:r>
                        <a:rPr lang="en-US" sz="1700" b="0" kern="12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one of </a:t>
                      </a:r>
                    </a:p>
                    <a:p>
                      <a:r>
                        <a:rPr lang="en-US" sz="1700" b="0" kern="12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each of</a:t>
                      </a: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                + plural noun = </a:t>
                      </a:r>
                      <a:r>
                        <a:rPr lang="en-US" sz="1700" b="0" kern="12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singular verb</a:t>
                      </a:r>
                    </a:p>
                    <a:p>
                      <a:r>
                        <a:rPr lang="en-US" sz="1700" b="0" kern="12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every one of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36393"/>
                  </a:ext>
                </a:extLst>
              </a:tr>
            </a:tbl>
          </a:graphicData>
        </a:graphic>
      </p:graphicFrame>
      <p:sp>
        <p:nvSpPr>
          <p:cNvPr id="17" name="Text Box 2">
            <a:extLst>
              <a:ext uri="{FF2B5EF4-FFF2-40B4-BE49-F238E27FC236}">
                <a16:creationId xmlns:a16="http://schemas.microsoft.com/office/drawing/2014/main" id="{80126D57-C4EF-485B-B785-EB2B0E47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686300"/>
            <a:ext cx="401955" cy="140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dirty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}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6C03168-633A-4F24-8197-B3DB15723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56883"/>
              </p:ext>
            </p:extLst>
          </p:nvPr>
        </p:nvGraphicFramePr>
        <p:xfrm>
          <a:off x="9349016" y="489837"/>
          <a:ext cx="8814818" cy="6495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7947">
                  <a:extLst>
                    <a:ext uri="{9D8B030D-6E8A-4147-A177-3AD203B41FA5}">
                      <a16:colId xmlns:a16="http://schemas.microsoft.com/office/drawing/2014/main" val="509325190"/>
                    </a:ext>
                  </a:extLst>
                </a:gridCol>
                <a:gridCol w="2937947">
                  <a:extLst>
                    <a:ext uri="{9D8B030D-6E8A-4147-A177-3AD203B41FA5}">
                      <a16:colId xmlns:a16="http://schemas.microsoft.com/office/drawing/2014/main" val="2410942253"/>
                    </a:ext>
                  </a:extLst>
                </a:gridCol>
                <a:gridCol w="2938924">
                  <a:extLst>
                    <a:ext uri="{9D8B030D-6E8A-4147-A177-3AD203B41FA5}">
                      <a16:colId xmlns:a16="http://schemas.microsoft.com/office/drawing/2014/main" val="3018066233"/>
                    </a:ext>
                  </a:extLst>
                </a:gridCol>
              </a:tblGrid>
              <a:tr h="2978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(l)  None of the boys is here.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(m)  None of the boys are  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  here.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Subjects with none of used to be considered singular in very formal English, but plural verbs are often used in informal English and sometimes even in formal writing.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33029"/>
                  </a:ext>
                </a:extLst>
              </a:tr>
              <a:tr h="3517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(n)  </a:t>
                      </a:r>
                      <a:r>
                        <a:rPr lang="en-US" sz="1800" b="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</a:rPr>
                        <a:t>The number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of students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       in the class </a:t>
                      </a:r>
                      <a:r>
                        <a:rPr lang="en-US" sz="1800" b="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</a:rPr>
                        <a:t>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fifteen.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 (o)  </a:t>
                      </a:r>
                      <a:r>
                        <a:rPr lang="en-US" sz="1800" b="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 number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of students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 </a:t>
                      </a:r>
                      <a:r>
                        <a:rPr lang="en-US" sz="1800" b="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were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late for class.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COMPARE: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In (n): The number is the </a:t>
                      </a:r>
                      <a:r>
                        <a:rPr lang="en-US" sz="1800" b="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subject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In (o): A number of is an expression of quantity meaning “</a:t>
                      </a:r>
                      <a:r>
                        <a:rPr lang="en-US" sz="1800" b="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 lot of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.” It is followed by a plural noun and a plural verb.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07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765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858000" cy="10287000"/>
            <a:chOff x="0" y="0"/>
            <a:chExt cx="2478351" cy="37175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8351" cy="3717527"/>
            </a:xfrm>
            <a:custGeom>
              <a:avLst/>
              <a:gdLst/>
              <a:ahLst/>
              <a:cxnLst/>
              <a:rect l="l" t="t" r="r" b="b"/>
              <a:pathLst>
                <a:path w="2478351" h="3717527">
                  <a:moveTo>
                    <a:pt x="0" y="0"/>
                  </a:moveTo>
                  <a:lnTo>
                    <a:pt x="2478351" y="0"/>
                  </a:lnTo>
                  <a:lnTo>
                    <a:pt x="2478351" y="3717527"/>
                  </a:lnTo>
                  <a:lnTo>
                    <a:pt x="0" y="3717527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858000"/>
            <a:ext cx="6858000" cy="3429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714500" y="1714500"/>
            <a:ext cx="6858000" cy="3429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F315A060-B7D6-4C05-BBE7-18DDA0975B87}"/>
              </a:ext>
            </a:extLst>
          </p:cNvPr>
          <p:cNvSpPr/>
          <p:nvPr/>
        </p:nvSpPr>
        <p:spPr>
          <a:xfrm>
            <a:off x="7696200" y="2095500"/>
            <a:ext cx="8919558" cy="576064"/>
          </a:xfrm>
          <a:prstGeom prst="roundRect">
            <a:avLst/>
          </a:prstGeom>
          <a:solidFill>
            <a:srgbClr val="FFC33C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11 :  Looking at grammar.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453BD2-AAED-4984-B927-CD89DE0C3C05}"/>
              </a:ext>
            </a:extLst>
          </p:cNvPr>
          <p:cNvSpPr/>
          <p:nvPr/>
        </p:nvSpPr>
        <p:spPr>
          <a:xfrm>
            <a:off x="7717808" y="4687085"/>
            <a:ext cx="9302083" cy="4341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1.  Some of the fruit in this bowl (is, are) rotten.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2.  Some of the apples in that bowl (is, are) rotten.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3.  Most of the movie (is, are) funny.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4.  Most of the movies (is, are) funny.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5.  Half of the students in the class (is, are) from Arabic-speaking countries.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6.  Half of this money (is, are) yours.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7.  A lot of the students in the class (is, are) from Southeast Asia.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8.  A lot of clothing in those stores (is, are) on sale this week.</a:t>
            </a:r>
          </a:p>
        </p:txBody>
      </p:sp>
      <p:sp>
        <p:nvSpPr>
          <p:cNvPr id="13" name="Rectangular Callout 6">
            <a:extLst>
              <a:ext uri="{FF2B5EF4-FFF2-40B4-BE49-F238E27FC236}">
                <a16:creationId xmlns:a16="http://schemas.microsoft.com/office/drawing/2014/main" id="{8E5E4FFB-FCD8-4810-9869-E0700E776658}"/>
              </a:ext>
            </a:extLst>
          </p:cNvPr>
          <p:cNvSpPr/>
          <p:nvPr/>
        </p:nvSpPr>
        <p:spPr>
          <a:xfrm>
            <a:off x="7696199" y="2948977"/>
            <a:ext cx="8927871" cy="831364"/>
          </a:xfrm>
          <a:prstGeom prst="wedgeRectCallout">
            <a:avLst>
              <a:gd name="adj1" fmla="val -22466"/>
              <a:gd name="adj2" fmla="val 8857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556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Choose the correct completions. Underline the word(s) that determine whether the verb is singular or plural.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254FE1-90B2-410F-8F7E-88A36441A8DA}"/>
              </a:ext>
            </a:extLst>
          </p:cNvPr>
          <p:cNvCxnSpPr>
            <a:cxnSpLocks/>
          </p:cNvCxnSpPr>
          <p:nvPr/>
        </p:nvCxnSpPr>
        <p:spPr>
          <a:xfrm>
            <a:off x="10006828" y="5143500"/>
            <a:ext cx="5102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225F57-1E5D-4653-8F57-F3721C6FDFE2}"/>
              </a:ext>
            </a:extLst>
          </p:cNvPr>
          <p:cNvCxnSpPr>
            <a:cxnSpLocks/>
          </p:cNvCxnSpPr>
          <p:nvPr/>
        </p:nvCxnSpPr>
        <p:spPr>
          <a:xfrm>
            <a:off x="12420600" y="5143500"/>
            <a:ext cx="2747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29B9DF-D8D5-4EE8-8D7B-3094AE4CFE15}"/>
              </a:ext>
            </a:extLst>
          </p:cNvPr>
          <p:cNvCxnSpPr>
            <a:cxnSpLocks/>
          </p:cNvCxnSpPr>
          <p:nvPr/>
        </p:nvCxnSpPr>
        <p:spPr>
          <a:xfrm>
            <a:off x="10089392" y="5600700"/>
            <a:ext cx="7065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2DDE12-36B3-42EF-BD31-4AAFBFD4B1A1}"/>
              </a:ext>
            </a:extLst>
          </p:cNvPr>
          <p:cNvCxnSpPr>
            <a:cxnSpLocks/>
          </p:cNvCxnSpPr>
          <p:nvPr/>
        </p:nvCxnSpPr>
        <p:spPr>
          <a:xfrm>
            <a:off x="13258800" y="5595589"/>
            <a:ext cx="3532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E85E7D-4DBD-4A39-BA91-DAA69B125E8F}"/>
              </a:ext>
            </a:extLst>
          </p:cNvPr>
          <p:cNvCxnSpPr>
            <a:cxnSpLocks/>
          </p:cNvCxnSpPr>
          <p:nvPr/>
        </p:nvCxnSpPr>
        <p:spPr>
          <a:xfrm flipV="1">
            <a:off x="9889076" y="6057900"/>
            <a:ext cx="824261" cy="12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444B6C-7B88-41D5-8DB5-01DC1362A6FD}"/>
              </a:ext>
            </a:extLst>
          </p:cNvPr>
          <p:cNvCxnSpPr>
            <a:cxnSpLocks/>
          </p:cNvCxnSpPr>
          <p:nvPr/>
        </p:nvCxnSpPr>
        <p:spPr>
          <a:xfrm>
            <a:off x="10900640" y="6070647"/>
            <a:ext cx="2747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03B4C9-3ED8-44F9-A969-F11DC336682B}"/>
              </a:ext>
            </a:extLst>
          </p:cNvPr>
          <p:cNvCxnSpPr>
            <a:cxnSpLocks/>
          </p:cNvCxnSpPr>
          <p:nvPr/>
        </p:nvCxnSpPr>
        <p:spPr>
          <a:xfrm>
            <a:off x="9889076" y="6546945"/>
            <a:ext cx="906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D302AD-BF70-42D3-B716-E9A3F2048002}"/>
              </a:ext>
            </a:extLst>
          </p:cNvPr>
          <p:cNvCxnSpPr>
            <a:cxnSpLocks/>
          </p:cNvCxnSpPr>
          <p:nvPr/>
        </p:nvCxnSpPr>
        <p:spPr>
          <a:xfrm>
            <a:off x="11492007" y="6541827"/>
            <a:ext cx="3925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BB97BC-A9BA-47D8-B0B1-EF94925CA6F6}"/>
              </a:ext>
            </a:extLst>
          </p:cNvPr>
          <p:cNvCxnSpPr>
            <a:cxnSpLocks/>
          </p:cNvCxnSpPr>
          <p:nvPr/>
        </p:nvCxnSpPr>
        <p:spPr>
          <a:xfrm>
            <a:off x="9814638" y="7048500"/>
            <a:ext cx="981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9BDCAD-F257-4963-86F5-0270EC8F7478}"/>
              </a:ext>
            </a:extLst>
          </p:cNvPr>
          <p:cNvCxnSpPr>
            <a:cxnSpLocks/>
          </p:cNvCxnSpPr>
          <p:nvPr/>
        </p:nvCxnSpPr>
        <p:spPr>
          <a:xfrm>
            <a:off x="13258800" y="7048500"/>
            <a:ext cx="3925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0B6B51-DBDC-40F2-AF37-E0836C380439}"/>
              </a:ext>
            </a:extLst>
          </p:cNvPr>
          <p:cNvCxnSpPr>
            <a:cxnSpLocks/>
          </p:cNvCxnSpPr>
          <p:nvPr/>
        </p:nvCxnSpPr>
        <p:spPr>
          <a:xfrm>
            <a:off x="9814638" y="7944604"/>
            <a:ext cx="8986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9B868F-E9B7-4FE3-BE60-F3A5C23159AB}"/>
              </a:ext>
            </a:extLst>
          </p:cNvPr>
          <p:cNvCxnSpPr>
            <a:cxnSpLocks/>
          </p:cNvCxnSpPr>
          <p:nvPr/>
        </p:nvCxnSpPr>
        <p:spPr>
          <a:xfrm>
            <a:off x="10911895" y="7944604"/>
            <a:ext cx="2747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6A6109-8C18-4DFE-A5CE-F20B4801B605}"/>
              </a:ext>
            </a:extLst>
          </p:cNvPr>
          <p:cNvCxnSpPr>
            <a:cxnSpLocks/>
          </p:cNvCxnSpPr>
          <p:nvPr/>
        </p:nvCxnSpPr>
        <p:spPr>
          <a:xfrm>
            <a:off x="9930632" y="8420100"/>
            <a:ext cx="981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680D97-FDA5-4C84-8B80-716CE34D36C4}"/>
              </a:ext>
            </a:extLst>
          </p:cNvPr>
          <p:cNvCxnSpPr>
            <a:cxnSpLocks/>
          </p:cNvCxnSpPr>
          <p:nvPr/>
        </p:nvCxnSpPr>
        <p:spPr>
          <a:xfrm>
            <a:off x="13258800" y="8420100"/>
            <a:ext cx="3925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96F68E-2391-4994-80CE-47E4B7244006}"/>
              </a:ext>
            </a:extLst>
          </p:cNvPr>
          <p:cNvCxnSpPr>
            <a:cxnSpLocks/>
          </p:cNvCxnSpPr>
          <p:nvPr/>
        </p:nvCxnSpPr>
        <p:spPr>
          <a:xfrm>
            <a:off x="9301426" y="8919908"/>
            <a:ext cx="102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F59200-C3CF-40EE-BF75-77E0608AE7E8}"/>
              </a:ext>
            </a:extLst>
          </p:cNvPr>
          <p:cNvCxnSpPr>
            <a:cxnSpLocks/>
          </p:cNvCxnSpPr>
          <p:nvPr/>
        </p:nvCxnSpPr>
        <p:spPr>
          <a:xfrm>
            <a:off x="12695354" y="8919908"/>
            <a:ext cx="3140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200" y="0"/>
            <a:ext cx="6858000" cy="10287000"/>
            <a:chOff x="0" y="0"/>
            <a:chExt cx="2478351" cy="37175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8351" cy="3717527"/>
            </a:xfrm>
            <a:custGeom>
              <a:avLst/>
              <a:gdLst/>
              <a:ahLst/>
              <a:cxnLst/>
              <a:rect l="l" t="t" r="r" b="b"/>
              <a:pathLst>
                <a:path w="2478351" h="3717527">
                  <a:moveTo>
                    <a:pt x="0" y="0"/>
                  </a:moveTo>
                  <a:lnTo>
                    <a:pt x="2478351" y="0"/>
                  </a:lnTo>
                  <a:lnTo>
                    <a:pt x="2478351" y="3717527"/>
                  </a:lnTo>
                  <a:lnTo>
                    <a:pt x="0" y="3717527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6200" y="6858000"/>
            <a:ext cx="6858000" cy="3429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3220700" y="1714500"/>
            <a:ext cx="6858000" cy="3429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06200" y="0"/>
            <a:ext cx="3429000" cy="3429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10ACC30-DF65-4DD5-9DFA-3C34F9FC8C5E}"/>
              </a:ext>
            </a:extLst>
          </p:cNvPr>
          <p:cNvSpPr/>
          <p:nvPr/>
        </p:nvSpPr>
        <p:spPr>
          <a:xfrm>
            <a:off x="1066800" y="989125"/>
            <a:ext cx="9865233" cy="8308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9.  One of my best friends (is, are) coming to visit me next month.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10.  Each boy in the class (has, have) his own notebook.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11.  Each of the boys in the class (has, have) his own notebook.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12.  Every one of the students (is, are) required to take the final test.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13.  None of the animals at the zoo (is, are) free to roam. All of them (is, are)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   in enclosures.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14.  A number of students (is, are) absent to day.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15.  The number of employees in my company (is, are) approximately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   ten thousand.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16.  One of the chief materials in bones and teeth (is, are) calcium.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17.  (Does, Do) all of the students have their books?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18.  (Does, Do) all of this homework have to be finished by tomorrow?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19.  Why (was, were) some of the students excused from the examination?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20.  Why (was, were) one of the students excused from the examination?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D8CDC9E-8AFF-49D2-8E48-5542DA7D8A21}"/>
              </a:ext>
            </a:extLst>
          </p:cNvPr>
          <p:cNvCxnSpPr>
            <a:cxnSpLocks/>
          </p:cNvCxnSpPr>
          <p:nvPr/>
        </p:nvCxnSpPr>
        <p:spPr>
          <a:xfrm>
            <a:off x="1590354" y="1409700"/>
            <a:ext cx="5827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5C71AE-7978-470B-B6C4-7ADD292D0E78}"/>
              </a:ext>
            </a:extLst>
          </p:cNvPr>
          <p:cNvCxnSpPr>
            <a:cxnSpLocks/>
          </p:cNvCxnSpPr>
          <p:nvPr/>
        </p:nvCxnSpPr>
        <p:spPr>
          <a:xfrm>
            <a:off x="4876800" y="1409700"/>
            <a:ext cx="3330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514BC2-E98E-4970-BB5C-12E5B16AD7EF}"/>
              </a:ext>
            </a:extLst>
          </p:cNvPr>
          <p:cNvCxnSpPr>
            <a:cxnSpLocks/>
          </p:cNvCxnSpPr>
          <p:nvPr/>
        </p:nvCxnSpPr>
        <p:spPr>
          <a:xfrm>
            <a:off x="1770751" y="1943100"/>
            <a:ext cx="666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14DC13-87FE-4D1C-982B-EA8D9A5D9FB0}"/>
              </a:ext>
            </a:extLst>
          </p:cNvPr>
          <p:cNvCxnSpPr>
            <a:cxnSpLocks/>
          </p:cNvCxnSpPr>
          <p:nvPr/>
        </p:nvCxnSpPr>
        <p:spPr>
          <a:xfrm>
            <a:off x="4876800" y="1943100"/>
            <a:ext cx="4162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D1D41A-3F43-452E-8492-AE8900C78DF2}"/>
              </a:ext>
            </a:extLst>
          </p:cNvPr>
          <p:cNvCxnSpPr>
            <a:cxnSpLocks/>
          </p:cNvCxnSpPr>
          <p:nvPr/>
        </p:nvCxnSpPr>
        <p:spPr>
          <a:xfrm>
            <a:off x="1770751" y="2400300"/>
            <a:ext cx="666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EB10D1-36F6-4040-BB22-FAD91987A70B}"/>
              </a:ext>
            </a:extLst>
          </p:cNvPr>
          <p:cNvCxnSpPr>
            <a:cxnSpLocks/>
          </p:cNvCxnSpPr>
          <p:nvPr/>
        </p:nvCxnSpPr>
        <p:spPr>
          <a:xfrm>
            <a:off x="5938084" y="2368271"/>
            <a:ext cx="4162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623245-B3E5-4C76-B50C-03947A2ED0E4}"/>
              </a:ext>
            </a:extLst>
          </p:cNvPr>
          <p:cNvCxnSpPr>
            <a:cxnSpLocks/>
          </p:cNvCxnSpPr>
          <p:nvPr/>
        </p:nvCxnSpPr>
        <p:spPr>
          <a:xfrm>
            <a:off x="1807571" y="2857500"/>
            <a:ext cx="12488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0AD9B2-003F-482F-B679-003E9A966CBC}"/>
              </a:ext>
            </a:extLst>
          </p:cNvPr>
          <p:cNvCxnSpPr>
            <a:cxnSpLocks/>
          </p:cNvCxnSpPr>
          <p:nvPr/>
        </p:nvCxnSpPr>
        <p:spPr>
          <a:xfrm>
            <a:off x="5397134" y="2857500"/>
            <a:ext cx="3330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D0BDC4-5C4F-4037-9FB9-98FF9F040AEF}"/>
              </a:ext>
            </a:extLst>
          </p:cNvPr>
          <p:cNvCxnSpPr>
            <a:cxnSpLocks/>
          </p:cNvCxnSpPr>
          <p:nvPr/>
        </p:nvCxnSpPr>
        <p:spPr>
          <a:xfrm>
            <a:off x="3580705" y="3354653"/>
            <a:ext cx="9157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EE0C70-F777-49A7-B1A2-F1D3D96C52C3}"/>
              </a:ext>
            </a:extLst>
          </p:cNvPr>
          <p:cNvCxnSpPr>
            <a:cxnSpLocks/>
          </p:cNvCxnSpPr>
          <p:nvPr/>
        </p:nvCxnSpPr>
        <p:spPr>
          <a:xfrm>
            <a:off x="6096000" y="3354653"/>
            <a:ext cx="3330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42D491-8D68-40D6-9578-AA7B29B9BE25}"/>
              </a:ext>
            </a:extLst>
          </p:cNvPr>
          <p:cNvCxnSpPr>
            <a:cxnSpLocks/>
          </p:cNvCxnSpPr>
          <p:nvPr/>
        </p:nvCxnSpPr>
        <p:spPr>
          <a:xfrm>
            <a:off x="9067800" y="3340015"/>
            <a:ext cx="4578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FC7C49-4ABE-479C-A14A-A1D3BC9E1A98}"/>
              </a:ext>
            </a:extLst>
          </p:cNvPr>
          <p:cNvCxnSpPr>
            <a:cxnSpLocks/>
          </p:cNvCxnSpPr>
          <p:nvPr/>
        </p:nvCxnSpPr>
        <p:spPr>
          <a:xfrm>
            <a:off x="5397134" y="4647489"/>
            <a:ext cx="4162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9170D8-6DFF-4499-9947-09C95FBBD4D0}"/>
              </a:ext>
            </a:extLst>
          </p:cNvPr>
          <p:cNvCxnSpPr>
            <a:cxnSpLocks/>
          </p:cNvCxnSpPr>
          <p:nvPr/>
        </p:nvCxnSpPr>
        <p:spPr>
          <a:xfrm>
            <a:off x="1592865" y="3771900"/>
            <a:ext cx="494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E835CB-5852-4839-8202-FC8D1D7B774E}"/>
              </a:ext>
            </a:extLst>
          </p:cNvPr>
          <p:cNvCxnSpPr>
            <a:cxnSpLocks/>
          </p:cNvCxnSpPr>
          <p:nvPr/>
        </p:nvCxnSpPr>
        <p:spPr>
          <a:xfrm>
            <a:off x="7620000" y="5143500"/>
            <a:ext cx="4162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9D4EADC-9129-4D4F-915F-8A87836EE513}"/>
              </a:ext>
            </a:extLst>
          </p:cNvPr>
          <p:cNvCxnSpPr>
            <a:cxnSpLocks/>
          </p:cNvCxnSpPr>
          <p:nvPr/>
        </p:nvCxnSpPr>
        <p:spPr>
          <a:xfrm>
            <a:off x="1708310" y="4610100"/>
            <a:ext cx="1456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61CF62-F32B-46C1-905B-316259C03388}"/>
              </a:ext>
            </a:extLst>
          </p:cNvPr>
          <p:cNvCxnSpPr>
            <a:cxnSpLocks/>
          </p:cNvCxnSpPr>
          <p:nvPr/>
        </p:nvCxnSpPr>
        <p:spPr>
          <a:xfrm>
            <a:off x="8217777" y="5981700"/>
            <a:ext cx="3330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2A7FDB4-F3B5-408E-8F32-190822FBA24A}"/>
              </a:ext>
            </a:extLst>
          </p:cNvPr>
          <p:cNvCxnSpPr>
            <a:cxnSpLocks/>
          </p:cNvCxnSpPr>
          <p:nvPr/>
        </p:nvCxnSpPr>
        <p:spPr>
          <a:xfrm>
            <a:off x="2770076" y="6539044"/>
            <a:ext cx="395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809F485-E2E1-4CCE-A8B8-A4D823E43935}"/>
              </a:ext>
            </a:extLst>
          </p:cNvPr>
          <p:cNvCxnSpPr>
            <a:cxnSpLocks/>
          </p:cNvCxnSpPr>
          <p:nvPr/>
        </p:nvCxnSpPr>
        <p:spPr>
          <a:xfrm>
            <a:off x="1840115" y="7048500"/>
            <a:ext cx="758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FA509B3-E5B4-4C11-8375-55F4A14BF444}"/>
              </a:ext>
            </a:extLst>
          </p:cNvPr>
          <p:cNvCxnSpPr>
            <a:cxnSpLocks/>
          </p:cNvCxnSpPr>
          <p:nvPr/>
        </p:nvCxnSpPr>
        <p:spPr>
          <a:xfrm>
            <a:off x="3400558" y="7886700"/>
            <a:ext cx="6380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0057BDE-070F-4CDF-B7F4-74115B81B012}"/>
              </a:ext>
            </a:extLst>
          </p:cNvPr>
          <p:cNvCxnSpPr>
            <a:cxnSpLocks/>
          </p:cNvCxnSpPr>
          <p:nvPr/>
        </p:nvCxnSpPr>
        <p:spPr>
          <a:xfrm>
            <a:off x="1807571" y="5143500"/>
            <a:ext cx="15929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EB8CD1D-00AA-4E46-9DB9-86B8B562E2A0}"/>
              </a:ext>
            </a:extLst>
          </p:cNvPr>
          <p:cNvCxnSpPr>
            <a:cxnSpLocks/>
          </p:cNvCxnSpPr>
          <p:nvPr/>
        </p:nvCxnSpPr>
        <p:spPr>
          <a:xfrm>
            <a:off x="1770751" y="5981700"/>
            <a:ext cx="624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B662F2B-79BE-4EF7-985C-59535C1FDC3A}"/>
              </a:ext>
            </a:extLst>
          </p:cNvPr>
          <p:cNvCxnSpPr>
            <a:cxnSpLocks/>
          </p:cNvCxnSpPr>
          <p:nvPr/>
        </p:nvCxnSpPr>
        <p:spPr>
          <a:xfrm>
            <a:off x="4522972" y="6515100"/>
            <a:ext cx="12904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021BCA3-B637-4A43-B405-5816AA319134}"/>
              </a:ext>
            </a:extLst>
          </p:cNvPr>
          <p:cNvCxnSpPr>
            <a:cxnSpLocks/>
          </p:cNvCxnSpPr>
          <p:nvPr/>
        </p:nvCxnSpPr>
        <p:spPr>
          <a:xfrm>
            <a:off x="6016174" y="7886700"/>
            <a:ext cx="11466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0A92E5-09DC-48E8-B808-5F4549175EC9}"/>
              </a:ext>
            </a:extLst>
          </p:cNvPr>
          <p:cNvCxnSpPr>
            <a:cxnSpLocks/>
          </p:cNvCxnSpPr>
          <p:nvPr/>
        </p:nvCxnSpPr>
        <p:spPr>
          <a:xfrm>
            <a:off x="4694982" y="7048500"/>
            <a:ext cx="1401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838D318-05A4-4057-B23B-B4173C091882}"/>
              </a:ext>
            </a:extLst>
          </p:cNvPr>
          <p:cNvCxnSpPr>
            <a:cxnSpLocks/>
          </p:cNvCxnSpPr>
          <p:nvPr/>
        </p:nvCxnSpPr>
        <p:spPr>
          <a:xfrm>
            <a:off x="4268418" y="8801100"/>
            <a:ext cx="4995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B3C35E4-0A63-41EC-825C-597E2471F0AD}"/>
              </a:ext>
            </a:extLst>
          </p:cNvPr>
          <p:cNvCxnSpPr>
            <a:cxnSpLocks/>
          </p:cNvCxnSpPr>
          <p:nvPr/>
        </p:nvCxnSpPr>
        <p:spPr>
          <a:xfrm>
            <a:off x="2598480" y="8801100"/>
            <a:ext cx="5667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044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92898" cy="10287000"/>
            <a:chOff x="0" y="0"/>
            <a:chExt cx="2287634" cy="2837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7634" cy="2837716"/>
            </a:xfrm>
            <a:custGeom>
              <a:avLst/>
              <a:gdLst/>
              <a:ahLst/>
              <a:cxnLst/>
              <a:rect l="l" t="t" r="r" b="b"/>
              <a:pathLst>
                <a:path w="2287634" h="2837716">
                  <a:moveTo>
                    <a:pt x="0" y="0"/>
                  </a:moveTo>
                  <a:lnTo>
                    <a:pt x="2287634" y="0"/>
                  </a:lnTo>
                  <a:lnTo>
                    <a:pt x="2287634" y="2837716"/>
                  </a:lnTo>
                  <a:lnTo>
                    <a:pt x="0" y="2837716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710452"/>
            <a:ext cx="3504976" cy="350497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3344D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1346494" y="4735337"/>
            <a:ext cx="4071571" cy="7031755"/>
            <a:chOff x="0" y="0"/>
            <a:chExt cx="2354580" cy="40664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4066448"/>
            </a:xfrm>
            <a:custGeom>
              <a:avLst/>
              <a:gdLst/>
              <a:ahLst/>
              <a:cxnLst/>
              <a:rect l="l" t="t" r="r" b="b"/>
              <a:pathLst>
                <a:path w="2353310" h="4066448">
                  <a:moveTo>
                    <a:pt x="784860" y="3999137"/>
                  </a:moveTo>
                  <a:cubicBezTo>
                    <a:pt x="905510" y="4039777"/>
                    <a:pt x="1042670" y="4066448"/>
                    <a:pt x="1177290" y="4066448"/>
                  </a:cubicBezTo>
                  <a:cubicBezTo>
                    <a:pt x="1311910" y="4066448"/>
                    <a:pt x="1441450" y="4043587"/>
                    <a:pt x="1560830" y="4002948"/>
                  </a:cubicBezTo>
                  <a:cubicBezTo>
                    <a:pt x="1563370" y="4001677"/>
                    <a:pt x="1565910" y="4001677"/>
                    <a:pt x="1568450" y="4000407"/>
                  </a:cubicBezTo>
                  <a:cubicBezTo>
                    <a:pt x="2016760" y="3837848"/>
                    <a:pt x="2346960" y="3408587"/>
                    <a:pt x="2353310" y="290325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901061"/>
                  </a:lnTo>
                  <a:cubicBezTo>
                    <a:pt x="6350" y="3411127"/>
                    <a:pt x="331470" y="3840387"/>
                    <a:pt x="784860" y="3999137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2A25716D-476B-42BF-B910-849816439018}"/>
              </a:ext>
            </a:extLst>
          </p:cNvPr>
          <p:cNvSpPr/>
          <p:nvPr/>
        </p:nvSpPr>
        <p:spPr>
          <a:xfrm>
            <a:off x="8763000" y="658836"/>
            <a:ext cx="8919558" cy="576064"/>
          </a:xfrm>
          <a:prstGeom prst="roundRect">
            <a:avLst/>
          </a:prstGeom>
          <a:solidFill>
            <a:srgbClr val="9BD8D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12 :  Looking at grammar.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C7AFF-CB1A-4930-B284-881C392EB9E2}"/>
              </a:ext>
            </a:extLst>
          </p:cNvPr>
          <p:cNvSpPr/>
          <p:nvPr/>
        </p:nvSpPr>
        <p:spPr>
          <a:xfrm>
            <a:off x="9144000" y="4576444"/>
            <a:ext cx="8292898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1.  The story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The story is unusual.</a:t>
            </a:r>
          </a:p>
          <a:p>
            <a:pPr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2.  The stories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3.  Some of the story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4.  some of the stories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5.  Two – thirds of the story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6.  One of the stories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7.  Each of the stories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8.  None of the story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9.  None of the stories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10.  A number of stories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ular Callout 6">
            <a:extLst>
              <a:ext uri="{FF2B5EF4-FFF2-40B4-BE49-F238E27FC236}">
                <a16:creationId xmlns:a16="http://schemas.microsoft.com/office/drawing/2014/main" id="{08413EE6-BD83-498A-BA5F-8747C6DDDFE7}"/>
              </a:ext>
            </a:extLst>
          </p:cNvPr>
          <p:cNvSpPr/>
          <p:nvPr/>
        </p:nvSpPr>
        <p:spPr>
          <a:xfrm>
            <a:off x="8750139" y="1669099"/>
            <a:ext cx="8927871" cy="845417"/>
          </a:xfrm>
          <a:prstGeom prst="wedgeRectCallout">
            <a:avLst>
              <a:gd name="adj1" fmla="val -22466"/>
              <a:gd name="adj2" fmla="val 88572"/>
            </a:avLst>
          </a:prstGeom>
          <a:solidFill>
            <a:srgbClr val="23344D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Take turns making sentences. Work with a partner or in small groups.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6CD8C8A9-701E-49A7-95ED-BE1B4D60DD6C}"/>
              </a:ext>
            </a:extLst>
          </p:cNvPr>
          <p:cNvSpPr/>
          <p:nvPr/>
        </p:nvSpPr>
        <p:spPr>
          <a:xfrm>
            <a:off x="8750139" y="3260314"/>
            <a:ext cx="2865871" cy="567489"/>
          </a:xfrm>
          <a:prstGeom prst="roundRect">
            <a:avLst/>
          </a:prstGeom>
          <a:solidFill>
            <a:srgbClr val="FFC33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uli Regular" panose="020B0604020202020204" charset="0"/>
                <a:cs typeface="Times New Roman" panose="02020603050405020304" pitchFamily="18" charset="0"/>
              </a:rPr>
              <a:t>… is / are unusual.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8AD055-60BE-4F5B-AACE-8135C3AFD05F}"/>
              </a:ext>
            </a:extLst>
          </p:cNvPr>
          <p:cNvSpPr/>
          <p:nvPr/>
        </p:nvSpPr>
        <p:spPr>
          <a:xfrm>
            <a:off x="11211587" y="4865646"/>
            <a:ext cx="235206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are unusual. 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39DD1E-11AD-4B9F-B845-BCD1CDFFB92F}"/>
              </a:ext>
            </a:extLst>
          </p:cNvPr>
          <p:cNvSpPr/>
          <p:nvPr/>
        </p:nvSpPr>
        <p:spPr>
          <a:xfrm>
            <a:off x="12260239" y="5319510"/>
            <a:ext cx="235206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is unusual.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4979EF-8AC3-4A6A-B71D-8FC64DA707FF}"/>
              </a:ext>
            </a:extLst>
          </p:cNvPr>
          <p:cNvSpPr/>
          <p:nvPr/>
        </p:nvSpPr>
        <p:spPr>
          <a:xfrm>
            <a:off x="12339480" y="5790424"/>
            <a:ext cx="235206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are unusual. 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3519D3-5369-47D9-A98C-86632E2D3825}"/>
              </a:ext>
            </a:extLst>
          </p:cNvPr>
          <p:cNvSpPr/>
          <p:nvPr/>
        </p:nvSpPr>
        <p:spPr>
          <a:xfrm>
            <a:off x="13222779" y="6255065"/>
            <a:ext cx="235206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is unusual.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C2902E-F34C-4F5C-9957-3E7278ADC96B}"/>
              </a:ext>
            </a:extLst>
          </p:cNvPr>
          <p:cNvSpPr/>
          <p:nvPr/>
        </p:nvSpPr>
        <p:spPr>
          <a:xfrm>
            <a:off x="12260239" y="6718219"/>
            <a:ext cx="235206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is unusual.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5C9A07-EB79-4304-8953-60868C0258ED}"/>
              </a:ext>
            </a:extLst>
          </p:cNvPr>
          <p:cNvSpPr/>
          <p:nvPr/>
        </p:nvSpPr>
        <p:spPr>
          <a:xfrm>
            <a:off x="12339480" y="7180765"/>
            <a:ext cx="235206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is unusual.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203B40E-F29F-472D-BDF5-4392E1EE643E}"/>
              </a:ext>
            </a:extLst>
          </p:cNvPr>
          <p:cNvSpPr/>
          <p:nvPr/>
        </p:nvSpPr>
        <p:spPr>
          <a:xfrm>
            <a:off x="12076398" y="7592754"/>
            <a:ext cx="235206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is unusual.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631E57-83F6-4F92-8BFD-AB95DC471C12}"/>
              </a:ext>
            </a:extLst>
          </p:cNvPr>
          <p:cNvSpPr/>
          <p:nvPr/>
        </p:nvSpPr>
        <p:spPr>
          <a:xfrm>
            <a:off x="12268200" y="8077241"/>
            <a:ext cx="235206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are unusual. 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353129-5A79-4A55-AF84-09CCE77C2FD7}"/>
              </a:ext>
            </a:extLst>
          </p:cNvPr>
          <p:cNvSpPr/>
          <p:nvPr/>
        </p:nvSpPr>
        <p:spPr>
          <a:xfrm>
            <a:off x="12587280" y="8579228"/>
            <a:ext cx="235206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are unusual. </a:t>
            </a:r>
            <a:endParaRPr lang="en-US" sz="2400" dirty="0">
              <a:latin typeface="Muli Regular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04201" y="0"/>
            <a:ext cx="8292898" cy="10287000"/>
            <a:chOff x="0" y="0"/>
            <a:chExt cx="2287634" cy="2837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7634" cy="2837716"/>
            </a:xfrm>
            <a:custGeom>
              <a:avLst/>
              <a:gdLst/>
              <a:ahLst/>
              <a:cxnLst/>
              <a:rect l="l" t="t" r="r" b="b"/>
              <a:pathLst>
                <a:path w="2287634" h="2837716">
                  <a:moveTo>
                    <a:pt x="0" y="0"/>
                  </a:moveTo>
                  <a:lnTo>
                    <a:pt x="2287634" y="0"/>
                  </a:lnTo>
                  <a:lnTo>
                    <a:pt x="2287634" y="2837716"/>
                  </a:lnTo>
                  <a:lnTo>
                    <a:pt x="0" y="2837716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12764629" y="4697236"/>
            <a:ext cx="4071571" cy="7031755"/>
            <a:chOff x="0" y="0"/>
            <a:chExt cx="2354580" cy="40664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4066448"/>
            </a:xfrm>
            <a:custGeom>
              <a:avLst/>
              <a:gdLst/>
              <a:ahLst/>
              <a:cxnLst/>
              <a:rect l="l" t="t" r="r" b="b"/>
              <a:pathLst>
                <a:path w="2353310" h="4066448">
                  <a:moveTo>
                    <a:pt x="784860" y="3999137"/>
                  </a:moveTo>
                  <a:cubicBezTo>
                    <a:pt x="905510" y="4039777"/>
                    <a:pt x="1042670" y="4066448"/>
                    <a:pt x="1177290" y="4066448"/>
                  </a:cubicBezTo>
                  <a:cubicBezTo>
                    <a:pt x="1311910" y="4066448"/>
                    <a:pt x="1441450" y="4043587"/>
                    <a:pt x="1560830" y="4002948"/>
                  </a:cubicBezTo>
                  <a:cubicBezTo>
                    <a:pt x="1563370" y="4001677"/>
                    <a:pt x="1565910" y="4001677"/>
                    <a:pt x="1568450" y="4000407"/>
                  </a:cubicBezTo>
                  <a:cubicBezTo>
                    <a:pt x="2016760" y="3837848"/>
                    <a:pt x="2346960" y="3408587"/>
                    <a:pt x="2353310" y="290325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901061"/>
                  </a:lnTo>
                  <a:cubicBezTo>
                    <a:pt x="6350" y="3411127"/>
                    <a:pt x="331470" y="3840387"/>
                    <a:pt x="784860" y="3999137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783024" y="2669509"/>
            <a:ext cx="3504976" cy="350497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3344D"/>
            </a:solidFill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60F043E-9677-4881-8CDA-7BDCD735492A}"/>
              </a:ext>
            </a:extLst>
          </p:cNvPr>
          <p:cNvSpPr/>
          <p:nvPr/>
        </p:nvSpPr>
        <p:spPr>
          <a:xfrm>
            <a:off x="963519" y="3162300"/>
            <a:ext cx="8400515" cy="49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11.  The furniture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12.  A lot of the furniture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13.  A lot of the chairs …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14.  Some of the furniture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15.  Half of the furniture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16.  None of the furniture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17.  Some of the chairs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18.  Three-fourths of the furniture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19.  Seventy-five percent of the furniture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20.  Half of the chairs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……………………………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FE8F3F75-C04E-4DE3-B69E-F32F8978980B}"/>
              </a:ext>
            </a:extLst>
          </p:cNvPr>
          <p:cNvSpPr/>
          <p:nvPr/>
        </p:nvSpPr>
        <p:spPr>
          <a:xfrm>
            <a:off x="1095489" y="1546816"/>
            <a:ext cx="3377955" cy="751036"/>
          </a:xfrm>
          <a:prstGeom prst="roundRect">
            <a:avLst/>
          </a:prstGeom>
          <a:solidFill>
            <a:srgbClr val="23344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uli Regular" panose="020B0604020202020204" charset="0"/>
                <a:cs typeface="Times New Roman" panose="02020603050405020304" pitchFamily="18" charset="0"/>
              </a:rPr>
              <a:t>…is / are secondhand.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1175CE-2342-4E7C-B28B-B73B17E0C84D}"/>
              </a:ext>
            </a:extLst>
          </p:cNvPr>
          <p:cNvSpPr/>
          <p:nvPr/>
        </p:nvSpPr>
        <p:spPr>
          <a:xfrm>
            <a:off x="3505200" y="2996558"/>
            <a:ext cx="5449466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is secondhand. 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0B1DF7-65B8-444A-BCF4-C2A2386F25BB}"/>
              </a:ext>
            </a:extLst>
          </p:cNvPr>
          <p:cNvSpPr/>
          <p:nvPr/>
        </p:nvSpPr>
        <p:spPr>
          <a:xfrm>
            <a:off x="4574937" y="3452989"/>
            <a:ext cx="5449466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is secondhand. 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E3A7C0-9A77-4902-BD34-C91DA0266DBA}"/>
              </a:ext>
            </a:extLst>
          </p:cNvPr>
          <p:cNvSpPr/>
          <p:nvPr/>
        </p:nvSpPr>
        <p:spPr>
          <a:xfrm>
            <a:off x="4223324" y="3944854"/>
            <a:ext cx="5449466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are secondhand. 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B21DBA-245F-4DBD-B83D-84140DDC3664}"/>
              </a:ext>
            </a:extLst>
          </p:cNvPr>
          <p:cNvSpPr/>
          <p:nvPr/>
        </p:nvSpPr>
        <p:spPr>
          <a:xfrm>
            <a:off x="4710371" y="4399534"/>
            <a:ext cx="5449466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is secondhand. 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463C58-B226-49F0-9212-A3F4DB42445C}"/>
              </a:ext>
            </a:extLst>
          </p:cNvPr>
          <p:cNvSpPr/>
          <p:nvPr/>
        </p:nvSpPr>
        <p:spPr>
          <a:xfrm>
            <a:off x="4473444" y="4945883"/>
            <a:ext cx="5449466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is secondhand. 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0FC3D4-52FE-485D-AFC2-991FD5062598}"/>
              </a:ext>
            </a:extLst>
          </p:cNvPr>
          <p:cNvSpPr/>
          <p:nvPr/>
        </p:nvSpPr>
        <p:spPr>
          <a:xfrm>
            <a:off x="4606782" y="5412968"/>
            <a:ext cx="5449466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is secondhand. 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CFC78F-D712-44AF-96B1-5012EFF36849}"/>
              </a:ext>
            </a:extLst>
          </p:cNvPr>
          <p:cNvSpPr/>
          <p:nvPr/>
        </p:nvSpPr>
        <p:spPr>
          <a:xfrm>
            <a:off x="4258048" y="5908181"/>
            <a:ext cx="5449466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are secondhand. 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89448B3-4D7E-415E-850C-99E1013531C1}"/>
              </a:ext>
            </a:extLst>
          </p:cNvPr>
          <p:cNvSpPr/>
          <p:nvPr/>
        </p:nvSpPr>
        <p:spPr>
          <a:xfrm>
            <a:off x="5958812" y="6378778"/>
            <a:ext cx="5449466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is secondhand. 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52CEC5-6A2B-48F2-8E2C-DADF2F27E3D8}"/>
              </a:ext>
            </a:extLst>
          </p:cNvPr>
          <p:cNvSpPr/>
          <p:nvPr/>
        </p:nvSpPr>
        <p:spPr>
          <a:xfrm>
            <a:off x="6754701" y="6915631"/>
            <a:ext cx="5449466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is secondhand. 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C32630-C535-4EC4-9D79-86410D59AB4E}"/>
              </a:ext>
            </a:extLst>
          </p:cNvPr>
          <p:cNvSpPr/>
          <p:nvPr/>
        </p:nvSpPr>
        <p:spPr>
          <a:xfrm>
            <a:off x="4068946" y="7407770"/>
            <a:ext cx="5449466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are secondhand. </a:t>
            </a:r>
            <a:endParaRPr lang="en-US" sz="2400" dirty="0">
              <a:latin typeface="Muli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17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1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538236" y="9525"/>
            <a:ext cx="7759289" cy="7759289"/>
            <a:chOff x="0" y="0"/>
            <a:chExt cx="6350000" cy="6350000"/>
          </a:xfrm>
          <a:solidFill>
            <a:srgbClr val="23344D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0528711" y="7768814"/>
            <a:ext cx="2738509" cy="2532645"/>
            <a:chOff x="0" y="0"/>
            <a:chExt cx="1082120" cy="10007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2120" cy="1000773"/>
            </a:xfrm>
            <a:custGeom>
              <a:avLst/>
              <a:gdLst/>
              <a:ahLst/>
              <a:cxnLst/>
              <a:rect l="l" t="t" r="r" b="b"/>
              <a:pathLst>
                <a:path w="1082120" h="1000773">
                  <a:moveTo>
                    <a:pt x="0" y="0"/>
                  </a:moveTo>
                  <a:lnTo>
                    <a:pt x="1082120" y="0"/>
                  </a:lnTo>
                  <a:lnTo>
                    <a:pt x="1082120" y="1000773"/>
                  </a:lnTo>
                  <a:lnTo>
                    <a:pt x="0" y="1000773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762298" y="7775756"/>
            <a:ext cx="2738509" cy="2525702"/>
            <a:chOff x="0" y="0"/>
            <a:chExt cx="1082120" cy="9980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2120" cy="998030"/>
            </a:xfrm>
            <a:custGeom>
              <a:avLst/>
              <a:gdLst/>
              <a:ahLst/>
              <a:cxnLst/>
              <a:rect l="l" t="t" r="r" b="b"/>
              <a:pathLst>
                <a:path w="1082120" h="998030">
                  <a:moveTo>
                    <a:pt x="0" y="0"/>
                  </a:moveTo>
                  <a:lnTo>
                    <a:pt x="1082120" y="0"/>
                  </a:lnTo>
                  <a:lnTo>
                    <a:pt x="1082120" y="998030"/>
                  </a:lnTo>
                  <a:lnTo>
                    <a:pt x="0" y="9980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3253063" y="7787290"/>
            <a:ext cx="2511244" cy="2507226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3344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762298" y="7785281"/>
            <a:ext cx="2525702" cy="252570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96132D7F-6104-4F37-BFDE-0050C62085BE}"/>
              </a:ext>
            </a:extLst>
          </p:cNvPr>
          <p:cNvSpPr/>
          <p:nvPr/>
        </p:nvSpPr>
        <p:spPr>
          <a:xfrm>
            <a:off x="762000" y="1104524"/>
            <a:ext cx="8919558" cy="576064"/>
          </a:xfrm>
          <a:prstGeom prst="roundRect">
            <a:avLst/>
          </a:prstGeom>
          <a:solidFill>
            <a:srgbClr val="23344D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13 :  Warm-up.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16" name="Rectangular Callout 6">
            <a:extLst>
              <a:ext uri="{FF2B5EF4-FFF2-40B4-BE49-F238E27FC236}">
                <a16:creationId xmlns:a16="http://schemas.microsoft.com/office/drawing/2014/main" id="{223E9FC3-CEC7-4E38-BC9F-E0FD7B7AEB2C}"/>
              </a:ext>
            </a:extLst>
          </p:cNvPr>
          <p:cNvSpPr/>
          <p:nvPr/>
        </p:nvSpPr>
        <p:spPr>
          <a:xfrm>
            <a:off x="762000" y="1814898"/>
            <a:ext cx="8927871" cy="515171"/>
          </a:xfrm>
          <a:prstGeom prst="wedgeRectCallout">
            <a:avLst>
              <a:gd name="adj1" fmla="val -22466"/>
              <a:gd name="adj2" fmla="val 88572"/>
            </a:avLst>
          </a:prstGeom>
          <a:solidFill>
            <a:srgbClr val="FFC33C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Complete the sentences with your own words.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CF6724-0825-4CDD-A186-2293288881CF}"/>
              </a:ext>
            </a:extLst>
          </p:cNvPr>
          <p:cNvSpPr/>
          <p:nvPr/>
        </p:nvSpPr>
        <p:spPr>
          <a:xfrm>
            <a:off x="762000" y="3307793"/>
            <a:ext cx="10803340" cy="29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 look around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your classroom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There are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………………………..............................………………....……..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my classroom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There is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….........…….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 my classroom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 look around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your bedroom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There are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……......………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 my bedroom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There is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……….......…...………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 my bedroom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FA49AC-07CD-4CA3-B13F-C8D382EAE65E}"/>
              </a:ext>
            </a:extLst>
          </p:cNvPr>
          <p:cNvSpPr/>
          <p:nvPr/>
        </p:nvSpPr>
        <p:spPr>
          <a:xfrm>
            <a:off x="2532132" y="3579552"/>
            <a:ext cx="7213549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Charis, electric fans and air-conditioners in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693CCD-15B4-4CB0-A1E2-334643DC5948}"/>
              </a:ext>
            </a:extLst>
          </p:cNvPr>
          <p:cNvSpPr/>
          <p:nvPr/>
        </p:nvSpPr>
        <p:spPr>
          <a:xfrm>
            <a:off x="2369505" y="4070566"/>
            <a:ext cx="1251149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a table 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724F27-12F1-4607-B249-CF2C31FEC10B}"/>
              </a:ext>
            </a:extLst>
          </p:cNvPr>
          <p:cNvSpPr/>
          <p:nvPr/>
        </p:nvSpPr>
        <p:spPr>
          <a:xfrm>
            <a:off x="2667000" y="5080741"/>
            <a:ext cx="1251149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pillows</a:t>
            </a:r>
            <a:endParaRPr lang="en-US" sz="2400" dirty="0">
              <a:latin typeface="Muli Regular" panose="020B060402020202020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399108-6602-4F9A-B9F1-BA813DCDD0F5}"/>
              </a:ext>
            </a:extLst>
          </p:cNvPr>
          <p:cNvSpPr/>
          <p:nvPr/>
        </p:nvSpPr>
        <p:spPr>
          <a:xfrm>
            <a:off x="2334020" y="5571755"/>
            <a:ext cx="2573268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an electric fan </a:t>
            </a:r>
            <a:endParaRPr lang="en-US" sz="2400" dirty="0">
              <a:latin typeface="Muli Regular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04795"/>
            <a:ext cx="5743699" cy="2782205"/>
            <a:chOff x="0" y="0"/>
            <a:chExt cx="1942930" cy="941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2930" cy="941141"/>
            </a:xfrm>
            <a:custGeom>
              <a:avLst/>
              <a:gdLst/>
              <a:ahLst/>
              <a:cxnLst/>
              <a:rect l="l" t="t" r="r" b="b"/>
              <a:pathLst>
                <a:path w="1942930" h="941141">
                  <a:moveTo>
                    <a:pt x="0" y="0"/>
                  </a:moveTo>
                  <a:lnTo>
                    <a:pt x="1942930" y="0"/>
                  </a:lnTo>
                  <a:lnTo>
                    <a:pt x="1942930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743699" y="7504795"/>
            <a:ext cx="5398309" cy="2782205"/>
            <a:chOff x="0" y="0"/>
            <a:chExt cx="1826095" cy="9411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6095" cy="941141"/>
            </a:xfrm>
            <a:custGeom>
              <a:avLst/>
              <a:gdLst/>
              <a:ahLst/>
              <a:cxnLst/>
              <a:rect l="l" t="t" r="r" b="b"/>
              <a:pathLst>
                <a:path w="1826095" h="941141">
                  <a:moveTo>
                    <a:pt x="0" y="0"/>
                  </a:moveTo>
                  <a:lnTo>
                    <a:pt x="1826095" y="0"/>
                  </a:lnTo>
                  <a:lnTo>
                    <a:pt x="1826095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132483" y="7504795"/>
            <a:ext cx="7145992" cy="2782205"/>
            <a:chOff x="0" y="0"/>
            <a:chExt cx="2417286" cy="9411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17286" cy="941141"/>
            </a:xfrm>
            <a:custGeom>
              <a:avLst/>
              <a:gdLst/>
              <a:ahLst/>
              <a:cxnLst/>
              <a:rect l="l" t="t" r="r" b="b"/>
              <a:pathLst>
                <a:path w="2417286" h="941141">
                  <a:moveTo>
                    <a:pt x="0" y="0"/>
                  </a:moveTo>
                  <a:lnTo>
                    <a:pt x="2417286" y="0"/>
                  </a:lnTo>
                  <a:lnTo>
                    <a:pt x="2417286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FF73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2971019" y="7504795"/>
            <a:ext cx="2782205" cy="278220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5480774" y="7504795"/>
            <a:ext cx="2782205" cy="2782205"/>
            <a:chOff x="0" y="0"/>
            <a:chExt cx="6350000" cy="6350000"/>
          </a:xfrm>
          <a:solidFill>
            <a:srgbClr val="9BD8D7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650D55E-308E-49F8-9D3E-842DDB8FA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1537"/>
              </p:ext>
            </p:extLst>
          </p:nvPr>
        </p:nvGraphicFramePr>
        <p:xfrm>
          <a:off x="3581400" y="571500"/>
          <a:ext cx="10915214" cy="64770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06712">
                  <a:extLst>
                    <a:ext uri="{9D8B030D-6E8A-4147-A177-3AD203B41FA5}">
                      <a16:colId xmlns:a16="http://schemas.microsoft.com/office/drawing/2014/main" val="509325190"/>
                    </a:ext>
                  </a:extLst>
                </a:gridCol>
                <a:gridCol w="5208502">
                  <a:extLst>
                    <a:ext uri="{9D8B030D-6E8A-4147-A177-3AD203B41FA5}">
                      <a16:colId xmlns:a16="http://schemas.microsoft.com/office/drawing/2014/main" val="3018066233"/>
                    </a:ext>
                  </a:extLst>
                </a:gridCol>
              </a:tblGrid>
              <a:tr h="82965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Subject-Verb Agreement: Using There + Be</a:t>
                      </a:r>
                      <a:endParaRPr lang="en-US" sz="24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29272"/>
                  </a:ext>
                </a:extLst>
              </a:tr>
              <a:tr h="3136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(a)  There is a fly in the room.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(b)  There are three windows in this room.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There + be introduces the idea that something exists in a particular place.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There + be + subject + expression of place*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subject follows be when there is used.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In (a): The subject is a fly. (singular)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In (b): The subject is three windows. (plural)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27004"/>
                  </a:ext>
                </a:extLst>
              </a:tr>
              <a:tr h="2510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(c)  INFORMAL: There’s two sides to every story.</a:t>
                      </a:r>
                      <a:endParaRPr lang="en-US" sz="1700" b="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In informal spoken English, some native speakers use a singular verb even when the subject is plural, as in (c). The use of this form is fairly frequent but is not generally considered to be grammatically correct.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3639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2957219" y="9122038"/>
            <a:ext cx="5330781" cy="1164962"/>
            <a:chOff x="0" y="0"/>
            <a:chExt cx="4306593" cy="94114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306593" cy="941141"/>
            </a:xfrm>
            <a:custGeom>
              <a:avLst/>
              <a:gdLst/>
              <a:ahLst/>
              <a:cxnLst/>
              <a:rect l="l" t="t" r="r" b="b"/>
              <a:pathLst>
                <a:path w="4306593" h="941141">
                  <a:moveTo>
                    <a:pt x="0" y="0"/>
                  </a:moveTo>
                  <a:lnTo>
                    <a:pt x="4306593" y="0"/>
                  </a:lnTo>
                  <a:lnTo>
                    <a:pt x="4306593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0" y="9122038"/>
            <a:ext cx="4546858" cy="1164962"/>
            <a:chOff x="0" y="0"/>
            <a:chExt cx="3673283" cy="94114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673283" cy="941141"/>
            </a:xfrm>
            <a:custGeom>
              <a:avLst/>
              <a:gdLst/>
              <a:ahLst/>
              <a:cxnLst/>
              <a:rect l="l" t="t" r="r" b="b"/>
              <a:pathLst>
                <a:path w="3673283" h="941141">
                  <a:moveTo>
                    <a:pt x="0" y="0"/>
                  </a:moveTo>
                  <a:lnTo>
                    <a:pt x="3673283" y="0"/>
                  </a:lnTo>
                  <a:lnTo>
                    <a:pt x="3673283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FF7338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3971189" y="9122038"/>
            <a:ext cx="8986030" cy="1164962"/>
            <a:chOff x="0" y="0"/>
            <a:chExt cx="7259570" cy="94114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259569" cy="941141"/>
            </a:xfrm>
            <a:custGeom>
              <a:avLst/>
              <a:gdLst/>
              <a:ahLst/>
              <a:cxnLst/>
              <a:rect l="l" t="t" r="r" b="b"/>
              <a:pathLst>
                <a:path w="7259569" h="941141">
                  <a:moveTo>
                    <a:pt x="0" y="0"/>
                  </a:moveTo>
                  <a:lnTo>
                    <a:pt x="7259569" y="0"/>
                  </a:lnTo>
                  <a:lnTo>
                    <a:pt x="7259569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939318" y="9413279"/>
            <a:ext cx="1164962" cy="58248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101456" y="9413279"/>
            <a:ext cx="1164962" cy="582481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803515" y="9122038"/>
            <a:ext cx="579657" cy="1164962"/>
            <a:chOff x="0" y="0"/>
            <a:chExt cx="468289" cy="94114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68289" cy="941141"/>
            </a:xfrm>
            <a:custGeom>
              <a:avLst/>
              <a:gdLst/>
              <a:ahLst/>
              <a:cxnLst/>
              <a:rect l="l" t="t" r="r" b="b"/>
              <a:pathLst>
                <a:path w="468289" h="941141">
                  <a:moveTo>
                    <a:pt x="0" y="0"/>
                  </a:moveTo>
                  <a:lnTo>
                    <a:pt x="468289" y="0"/>
                  </a:lnTo>
                  <a:lnTo>
                    <a:pt x="468289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C7156554-6C70-49E7-8961-5ED56ED24FDE}"/>
              </a:ext>
            </a:extLst>
          </p:cNvPr>
          <p:cNvSpPr/>
          <p:nvPr/>
        </p:nvSpPr>
        <p:spPr>
          <a:xfrm>
            <a:off x="4037660" y="1100139"/>
            <a:ext cx="8919558" cy="576064"/>
          </a:xfrm>
          <a:prstGeom prst="roundRect">
            <a:avLst/>
          </a:prstGeom>
          <a:solidFill>
            <a:srgbClr val="9BD8D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14 :  Looking at grammar.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29" name="Rectangular Callout 6">
            <a:extLst>
              <a:ext uri="{FF2B5EF4-FFF2-40B4-BE49-F238E27FC236}">
                <a16:creationId xmlns:a16="http://schemas.microsoft.com/office/drawing/2014/main" id="{46B5E5EC-07A2-4936-ADE7-720617F381D5}"/>
              </a:ext>
            </a:extLst>
          </p:cNvPr>
          <p:cNvSpPr/>
          <p:nvPr/>
        </p:nvSpPr>
        <p:spPr>
          <a:xfrm>
            <a:off x="4037660" y="1810513"/>
            <a:ext cx="8927871" cy="515171"/>
          </a:xfrm>
          <a:prstGeom prst="wedgeRectCallout">
            <a:avLst>
              <a:gd name="adj1" fmla="val -22466"/>
              <a:gd name="adj2" fmla="val 88572"/>
            </a:avLst>
          </a:prstGeom>
          <a:solidFill>
            <a:srgbClr val="FF7338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Choose the correct completions.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50392-E5F3-4C96-9B90-2A9CD281F021}"/>
              </a:ext>
            </a:extLst>
          </p:cNvPr>
          <p:cNvSpPr/>
          <p:nvPr/>
        </p:nvSpPr>
        <p:spPr>
          <a:xfrm>
            <a:off x="4343400" y="3456441"/>
            <a:ext cx="9912499" cy="386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1. There (isn’t, aren’t) any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letters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 the mail for you today.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2.  There (isn’t, aren’t) any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for you today.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3.  There (is, are) a lot of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 the world.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4.  There (is, are)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hole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 his sock.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5.  How many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kinds of birds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(is, are) there in the world?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6.  Why (isn’t, aren’t) there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hospital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close to those villages?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8138EC5-20E6-47E6-ACD7-068136632CEB}"/>
              </a:ext>
            </a:extLst>
          </p:cNvPr>
          <p:cNvCxnSpPr>
            <a:cxnSpLocks/>
          </p:cNvCxnSpPr>
          <p:nvPr/>
        </p:nvCxnSpPr>
        <p:spPr>
          <a:xfrm>
            <a:off x="6542114" y="4000500"/>
            <a:ext cx="849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6D0E006-0847-46FC-A4DD-F8709DFDB1C2}"/>
              </a:ext>
            </a:extLst>
          </p:cNvPr>
          <p:cNvCxnSpPr>
            <a:cxnSpLocks/>
          </p:cNvCxnSpPr>
          <p:nvPr/>
        </p:nvCxnSpPr>
        <p:spPr>
          <a:xfrm>
            <a:off x="5757474" y="4610100"/>
            <a:ext cx="7167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CD4685-0912-4CB9-9E79-71996A545325}"/>
              </a:ext>
            </a:extLst>
          </p:cNvPr>
          <p:cNvCxnSpPr>
            <a:cxnSpLocks/>
          </p:cNvCxnSpPr>
          <p:nvPr/>
        </p:nvCxnSpPr>
        <p:spPr>
          <a:xfrm>
            <a:off x="6221278" y="5295900"/>
            <a:ext cx="505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795E9B-7AD9-45A9-AF24-3A7E8034731F}"/>
              </a:ext>
            </a:extLst>
          </p:cNvPr>
          <p:cNvCxnSpPr>
            <a:cxnSpLocks/>
          </p:cNvCxnSpPr>
          <p:nvPr/>
        </p:nvCxnSpPr>
        <p:spPr>
          <a:xfrm>
            <a:off x="5757474" y="5905500"/>
            <a:ext cx="3794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7B561B9-470A-4CEA-82B9-029E01602DF7}"/>
              </a:ext>
            </a:extLst>
          </p:cNvPr>
          <p:cNvCxnSpPr>
            <a:cxnSpLocks/>
          </p:cNvCxnSpPr>
          <p:nvPr/>
        </p:nvCxnSpPr>
        <p:spPr>
          <a:xfrm>
            <a:off x="8901768" y="6591300"/>
            <a:ext cx="505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241C14-80A3-4435-BD79-F4B3833BE577}"/>
              </a:ext>
            </a:extLst>
          </p:cNvPr>
          <p:cNvCxnSpPr>
            <a:cxnSpLocks/>
          </p:cNvCxnSpPr>
          <p:nvPr/>
        </p:nvCxnSpPr>
        <p:spPr>
          <a:xfrm>
            <a:off x="5638800" y="7200900"/>
            <a:ext cx="7167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364391" cy="10287000"/>
            <a:chOff x="0" y="0"/>
            <a:chExt cx="249116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1164" cy="3479800"/>
            </a:xfrm>
            <a:custGeom>
              <a:avLst/>
              <a:gdLst/>
              <a:ahLst/>
              <a:cxnLst/>
              <a:rect l="l" t="t" r="r" b="b"/>
              <a:pathLst>
                <a:path w="2491164" h="3479800">
                  <a:moveTo>
                    <a:pt x="0" y="0"/>
                  </a:moveTo>
                  <a:lnTo>
                    <a:pt x="2491164" y="0"/>
                  </a:lnTo>
                  <a:lnTo>
                    <a:pt x="249116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922609"/>
            <a:ext cx="7364391" cy="736439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3344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67306" y="0"/>
            <a:ext cx="4429778" cy="442977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BF38C3C2-AA63-44FA-9E27-9FDDE095A25B}"/>
              </a:ext>
            </a:extLst>
          </p:cNvPr>
          <p:cNvSpPr/>
          <p:nvPr/>
        </p:nvSpPr>
        <p:spPr>
          <a:xfrm>
            <a:off x="8001000" y="1562100"/>
            <a:ext cx="8952808" cy="576064"/>
          </a:xfrm>
          <a:prstGeom prst="roundRect">
            <a:avLst/>
          </a:prstGeom>
          <a:solidFill>
            <a:srgbClr val="23344D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1 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What do I already know ?</a:t>
            </a:r>
          </a:p>
        </p:txBody>
      </p:sp>
      <p:sp>
        <p:nvSpPr>
          <p:cNvPr id="39" name="Rectangular Callout 2">
            <a:extLst>
              <a:ext uri="{FF2B5EF4-FFF2-40B4-BE49-F238E27FC236}">
                <a16:creationId xmlns:a16="http://schemas.microsoft.com/office/drawing/2014/main" id="{1E0D98C3-59CB-4D2C-A9FB-D3263700DF95}"/>
              </a:ext>
            </a:extLst>
          </p:cNvPr>
          <p:cNvSpPr/>
          <p:nvPr/>
        </p:nvSpPr>
        <p:spPr>
          <a:xfrm>
            <a:off x="8001000" y="2306393"/>
            <a:ext cx="8952808" cy="1312103"/>
          </a:xfrm>
          <a:prstGeom prst="wedgeRectCallout">
            <a:avLst>
              <a:gd name="adj1" fmla="val -22466"/>
              <a:gd name="adj2" fmla="val 88572"/>
            </a:avLst>
          </a:prstGeom>
          <a:solidFill>
            <a:srgbClr val="FFC33C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Add –s or –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 where necessary. Do not change or omit any other words. All of the sentences are simple present. Discuss the use, spelling, and pronunciation of final –s/ –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F5B64F-3AB4-43ED-9F18-189DC0E59F15}"/>
              </a:ext>
            </a:extLst>
          </p:cNvPr>
          <p:cNvSpPr/>
          <p:nvPr/>
        </p:nvSpPr>
        <p:spPr>
          <a:xfrm>
            <a:off x="8262912" y="4338476"/>
            <a:ext cx="8591265" cy="426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Erica miss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......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her mother and father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My parent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......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visit many countries when they travel in Europe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Robert sings when he takes a shower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Chicken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.....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, duck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......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and turkey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.....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lay egg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......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Anna wear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.....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glove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......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on her hand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......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when she work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........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in her garden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She scratch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.......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her chin when it itch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dobe Arabic" panose="02040503050201020203" pitchFamily="18" charset="-78"/>
              </a:rPr>
              <a:t>.......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45773A-B99D-41AA-936C-80639FF2D486}"/>
              </a:ext>
            </a:extLst>
          </p:cNvPr>
          <p:cNvSpPr/>
          <p:nvPr/>
        </p:nvSpPr>
        <p:spPr>
          <a:xfrm>
            <a:off x="10113377" y="4157699"/>
            <a:ext cx="52744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es</a:t>
            </a:r>
            <a:endParaRPr lang="en-US" sz="2400" b="1" dirty="0">
              <a:latin typeface="Muli Regular" panose="020B060402020202020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344F2A-4F34-4657-AB9A-D1B913B033F4}"/>
              </a:ext>
            </a:extLst>
          </p:cNvPr>
          <p:cNvSpPr/>
          <p:nvPr/>
        </p:nvSpPr>
        <p:spPr>
          <a:xfrm>
            <a:off x="10140219" y="4649899"/>
            <a:ext cx="52744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endParaRPr lang="en-US" sz="2400" b="1" dirty="0">
              <a:latin typeface="Muli Regular" panose="020B060402020202020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17F1ECD-0FC4-426E-A435-1F181C18BA9F}"/>
              </a:ext>
            </a:extLst>
          </p:cNvPr>
          <p:cNvSpPr/>
          <p:nvPr/>
        </p:nvSpPr>
        <p:spPr>
          <a:xfrm>
            <a:off x="9876499" y="6007513"/>
            <a:ext cx="52744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endParaRPr lang="en-US" sz="2400" b="1" dirty="0">
              <a:latin typeface="Muli Regular" panose="020B060402020202020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5F17C27-5022-4FE9-9F1E-2A74AF960EBC}"/>
              </a:ext>
            </a:extLst>
          </p:cNvPr>
          <p:cNvSpPr/>
          <p:nvPr/>
        </p:nvSpPr>
        <p:spPr>
          <a:xfrm>
            <a:off x="11229694" y="6007513"/>
            <a:ext cx="52744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endParaRPr lang="en-US" sz="2400" b="1" dirty="0">
              <a:latin typeface="Muli Regular" panose="020B060402020202020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AD6D3E-DA6F-4552-8CF0-3477F80B0555}"/>
              </a:ext>
            </a:extLst>
          </p:cNvPr>
          <p:cNvSpPr/>
          <p:nvPr/>
        </p:nvSpPr>
        <p:spPr>
          <a:xfrm>
            <a:off x="13178124" y="6017656"/>
            <a:ext cx="52744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endParaRPr lang="en-US" sz="2400" b="1" dirty="0">
              <a:latin typeface="Muli Regular" panose="020B060402020202020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4DFD011-0D42-44AA-A126-F134BFFB706B}"/>
              </a:ext>
            </a:extLst>
          </p:cNvPr>
          <p:cNvSpPr/>
          <p:nvPr/>
        </p:nvSpPr>
        <p:spPr>
          <a:xfrm>
            <a:off x="14804589" y="6017656"/>
            <a:ext cx="52744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endParaRPr lang="en-US" sz="2400" b="1" dirty="0">
              <a:latin typeface="Muli Regular" panose="020B060402020202020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1B23AC-5647-4564-9C04-69AD544BDDD9}"/>
              </a:ext>
            </a:extLst>
          </p:cNvPr>
          <p:cNvSpPr/>
          <p:nvPr/>
        </p:nvSpPr>
        <p:spPr>
          <a:xfrm>
            <a:off x="9144000" y="6896100"/>
            <a:ext cx="52744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endParaRPr lang="en-US" sz="2400" b="1" dirty="0">
              <a:latin typeface="Muli Regular" panose="020B060402020202020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D91F373-E5EC-4642-9D92-0A65D59E7055}"/>
              </a:ext>
            </a:extLst>
          </p:cNvPr>
          <p:cNvSpPr/>
          <p:nvPr/>
        </p:nvSpPr>
        <p:spPr>
          <a:xfrm>
            <a:off x="10261086" y="6504149"/>
            <a:ext cx="52744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endParaRPr lang="en-US" sz="2400" b="1" dirty="0">
              <a:latin typeface="Muli Regular" panose="020B060402020202020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8DA71EE-462F-4991-BC14-530772EA6A49}"/>
              </a:ext>
            </a:extLst>
          </p:cNvPr>
          <p:cNvSpPr/>
          <p:nvPr/>
        </p:nvSpPr>
        <p:spPr>
          <a:xfrm>
            <a:off x="11551659" y="6504149"/>
            <a:ext cx="52744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endParaRPr lang="en-US" sz="2400" b="1" dirty="0">
              <a:latin typeface="Muli Regular" panose="020B060402020202020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4D59CCB-69E9-4064-B8B2-F592E0D2A79F}"/>
              </a:ext>
            </a:extLst>
          </p:cNvPr>
          <p:cNvSpPr/>
          <p:nvPr/>
        </p:nvSpPr>
        <p:spPr>
          <a:xfrm>
            <a:off x="13856836" y="6504149"/>
            <a:ext cx="52744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endParaRPr lang="en-US" sz="2400" b="1" dirty="0">
              <a:latin typeface="Muli Regular" panose="020B060402020202020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1D11D4-A97A-4204-AA03-DD49F205C675}"/>
              </a:ext>
            </a:extLst>
          </p:cNvPr>
          <p:cNvSpPr/>
          <p:nvPr/>
        </p:nvSpPr>
        <p:spPr>
          <a:xfrm>
            <a:off x="10349610" y="7857081"/>
            <a:ext cx="52744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es</a:t>
            </a:r>
            <a:endParaRPr lang="en-US" sz="2400" b="1" dirty="0">
              <a:latin typeface="Muli Regular" panose="020B060402020202020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A4D9271-2357-426D-99FB-9A2B809E50F2}"/>
              </a:ext>
            </a:extLst>
          </p:cNvPr>
          <p:cNvSpPr/>
          <p:nvPr/>
        </p:nvSpPr>
        <p:spPr>
          <a:xfrm>
            <a:off x="13856837" y="7857081"/>
            <a:ext cx="52744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es</a:t>
            </a:r>
            <a:endParaRPr lang="en-US" sz="2400" b="1" dirty="0">
              <a:latin typeface="Muli Regular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2957219" y="9122038"/>
            <a:ext cx="5330781" cy="1164962"/>
            <a:chOff x="0" y="0"/>
            <a:chExt cx="4306593" cy="94114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306593" cy="941141"/>
            </a:xfrm>
            <a:custGeom>
              <a:avLst/>
              <a:gdLst/>
              <a:ahLst/>
              <a:cxnLst/>
              <a:rect l="l" t="t" r="r" b="b"/>
              <a:pathLst>
                <a:path w="4306593" h="941141">
                  <a:moveTo>
                    <a:pt x="0" y="0"/>
                  </a:moveTo>
                  <a:lnTo>
                    <a:pt x="4306593" y="0"/>
                  </a:lnTo>
                  <a:lnTo>
                    <a:pt x="4306593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0" y="9122038"/>
            <a:ext cx="4546858" cy="1164962"/>
            <a:chOff x="0" y="0"/>
            <a:chExt cx="3673283" cy="941141"/>
          </a:xfrm>
          <a:solidFill>
            <a:srgbClr val="FFC33C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3673283" cy="941141"/>
            </a:xfrm>
            <a:custGeom>
              <a:avLst/>
              <a:gdLst/>
              <a:ahLst/>
              <a:cxnLst/>
              <a:rect l="l" t="t" r="r" b="b"/>
              <a:pathLst>
                <a:path w="3673283" h="941141">
                  <a:moveTo>
                    <a:pt x="0" y="0"/>
                  </a:moveTo>
                  <a:lnTo>
                    <a:pt x="3673283" y="0"/>
                  </a:lnTo>
                  <a:lnTo>
                    <a:pt x="3673283" y="941141"/>
                  </a:lnTo>
                  <a:lnTo>
                    <a:pt x="0" y="94114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2" name="Group 22"/>
          <p:cNvGrpSpPr/>
          <p:nvPr/>
        </p:nvGrpSpPr>
        <p:grpSpPr>
          <a:xfrm>
            <a:off x="3971189" y="9122038"/>
            <a:ext cx="8986030" cy="1164962"/>
            <a:chOff x="0" y="0"/>
            <a:chExt cx="7259570" cy="941141"/>
          </a:xfrm>
          <a:solidFill>
            <a:srgbClr val="FF7338"/>
          </a:solidFill>
        </p:grpSpPr>
        <p:sp>
          <p:nvSpPr>
            <p:cNvPr id="23" name="Freeform 23"/>
            <p:cNvSpPr/>
            <p:nvPr/>
          </p:nvSpPr>
          <p:spPr>
            <a:xfrm>
              <a:off x="0" y="0"/>
              <a:ext cx="7259569" cy="941141"/>
            </a:xfrm>
            <a:custGeom>
              <a:avLst/>
              <a:gdLst/>
              <a:ahLst/>
              <a:cxnLst/>
              <a:rect l="l" t="t" r="r" b="b"/>
              <a:pathLst>
                <a:path w="7259569" h="941141">
                  <a:moveTo>
                    <a:pt x="0" y="0"/>
                  </a:moveTo>
                  <a:lnTo>
                    <a:pt x="7259569" y="0"/>
                  </a:lnTo>
                  <a:lnTo>
                    <a:pt x="7259569" y="941141"/>
                  </a:lnTo>
                  <a:lnTo>
                    <a:pt x="0" y="941141"/>
                  </a:lnTo>
                  <a:close/>
                </a:path>
              </a:pathLst>
            </a:custGeom>
            <a:grpFill/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939318" y="9413279"/>
            <a:ext cx="1164962" cy="58248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101456" y="9413279"/>
            <a:ext cx="1164962" cy="582481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803515" y="9122038"/>
            <a:ext cx="579657" cy="1164962"/>
            <a:chOff x="0" y="0"/>
            <a:chExt cx="468289" cy="941141"/>
          </a:xfrm>
          <a:solidFill>
            <a:srgbClr val="FF7338"/>
          </a:solidFill>
        </p:grpSpPr>
        <p:sp>
          <p:nvSpPr>
            <p:cNvPr id="27" name="Freeform 27"/>
            <p:cNvSpPr/>
            <p:nvPr/>
          </p:nvSpPr>
          <p:spPr>
            <a:xfrm>
              <a:off x="0" y="0"/>
              <a:ext cx="468289" cy="941141"/>
            </a:xfrm>
            <a:custGeom>
              <a:avLst/>
              <a:gdLst/>
              <a:ahLst/>
              <a:cxnLst/>
              <a:rect l="l" t="t" r="r" b="b"/>
              <a:pathLst>
                <a:path w="468289" h="941141">
                  <a:moveTo>
                    <a:pt x="0" y="0"/>
                  </a:moveTo>
                  <a:lnTo>
                    <a:pt x="468289" y="0"/>
                  </a:lnTo>
                  <a:lnTo>
                    <a:pt x="468289" y="941141"/>
                  </a:lnTo>
                  <a:lnTo>
                    <a:pt x="0" y="941141"/>
                  </a:lnTo>
                  <a:close/>
                </a:path>
              </a:pathLst>
            </a:custGeom>
            <a:grpFill/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8BBAA6A-9629-4806-BEC7-97389521C942}"/>
              </a:ext>
            </a:extLst>
          </p:cNvPr>
          <p:cNvSpPr/>
          <p:nvPr/>
        </p:nvSpPr>
        <p:spPr>
          <a:xfrm>
            <a:off x="3543300" y="2019300"/>
            <a:ext cx="11201400" cy="4869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7.  There (was, were)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terrible earthquake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 Iran last year.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8.  Why (is, are) there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shortage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of available apartments for rent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 in this city at present?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9.  There (is, are) more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than men in my office.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10.  There (has been, have been)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line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 front of that theater 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   every night for the past two weeks.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11.  How many </a:t>
            </a:r>
            <a:r>
              <a:rPr lang="en-US" sz="2400" dirty="0">
                <a:solidFill>
                  <a:schemeClr val="accent1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wars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do you suppose there (has been, have been)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   in the history of the world?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254E039-E9C3-45CE-97B9-805815793DD5}"/>
              </a:ext>
            </a:extLst>
          </p:cNvPr>
          <p:cNvCxnSpPr>
            <a:cxnSpLocks/>
          </p:cNvCxnSpPr>
          <p:nvPr/>
        </p:nvCxnSpPr>
        <p:spPr>
          <a:xfrm>
            <a:off x="5037565" y="2552700"/>
            <a:ext cx="625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35D53AE-CECD-4A3D-8D76-C290C256ECDB}"/>
              </a:ext>
            </a:extLst>
          </p:cNvPr>
          <p:cNvCxnSpPr>
            <a:cxnSpLocks/>
          </p:cNvCxnSpPr>
          <p:nvPr/>
        </p:nvCxnSpPr>
        <p:spPr>
          <a:xfrm>
            <a:off x="4869035" y="3162300"/>
            <a:ext cx="3370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8A055B1-2221-47AB-8211-1BE32BD400B0}"/>
              </a:ext>
            </a:extLst>
          </p:cNvPr>
          <p:cNvCxnSpPr>
            <a:cxnSpLocks/>
          </p:cNvCxnSpPr>
          <p:nvPr/>
        </p:nvCxnSpPr>
        <p:spPr>
          <a:xfrm>
            <a:off x="5398699" y="4381500"/>
            <a:ext cx="5296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6D34B21-E612-4859-9831-AF01276A9796}"/>
              </a:ext>
            </a:extLst>
          </p:cNvPr>
          <p:cNvCxnSpPr>
            <a:cxnSpLocks/>
          </p:cNvCxnSpPr>
          <p:nvPr/>
        </p:nvCxnSpPr>
        <p:spPr>
          <a:xfrm>
            <a:off x="5206094" y="5072172"/>
            <a:ext cx="12709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90C84BC-7D4D-474A-BB66-B4BF7B6DC0F8}"/>
              </a:ext>
            </a:extLst>
          </p:cNvPr>
          <p:cNvCxnSpPr>
            <a:cxnSpLocks/>
          </p:cNvCxnSpPr>
          <p:nvPr/>
        </p:nvCxnSpPr>
        <p:spPr>
          <a:xfrm>
            <a:off x="11201400" y="6210300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04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 rot="-10800000">
            <a:off x="13491239" y="2398380"/>
            <a:ext cx="2398380" cy="239838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15889620" y="0"/>
            <a:ext cx="2398380" cy="4796761"/>
            <a:chOff x="0" y="0"/>
            <a:chExt cx="1913890" cy="38277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3827780"/>
            </a:xfrm>
            <a:custGeom>
              <a:avLst/>
              <a:gdLst/>
              <a:ahLst/>
              <a:cxnLst/>
              <a:rect l="l" t="t" r="r" b="b"/>
              <a:pathLst>
                <a:path w="1913890" h="3827780">
                  <a:moveTo>
                    <a:pt x="0" y="0"/>
                  </a:moveTo>
                  <a:lnTo>
                    <a:pt x="1913890" y="0"/>
                  </a:lnTo>
                  <a:lnTo>
                    <a:pt x="1913890" y="3827780"/>
                  </a:lnTo>
                  <a:lnTo>
                    <a:pt x="0" y="3827780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91239" y="0"/>
            <a:ext cx="2398380" cy="2398380"/>
          </a:xfrm>
          <a:prstGeom prst="rect">
            <a:avLst/>
          </a:prstGeom>
        </p:spPr>
      </p:pic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54D21B94-F1B5-4CE7-8A4B-2ABDAF74354B}"/>
              </a:ext>
            </a:extLst>
          </p:cNvPr>
          <p:cNvSpPr/>
          <p:nvPr/>
        </p:nvSpPr>
        <p:spPr>
          <a:xfrm>
            <a:off x="2667000" y="1106768"/>
            <a:ext cx="8919558" cy="576064"/>
          </a:xfrm>
          <a:prstGeom prst="roundRect">
            <a:avLst/>
          </a:prstGeom>
          <a:solidFill>
            <a:srgbClr val="FFC33C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15 : Let’s talk and write.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22" name="Rectangular Callout 6">
            <a:extLst>
              <a:ext uri="{FF2B5EF4-FFF2-40B4-BE49-F238E27FC236}">
                <a16:creationId xmlns:a16="http://schemas.microsoft.com/office/drawing/2014/main" id="{9EC11D7E-A1C1-4183-B94D-938EF0DF0171}"/>
              </a:ext>
            </a:extLst>
          </p:cNvPr>
          <p:cNvSpPr/>
          <p:nvPr/>
        </p:nvSpPr>
        <p:spPr>
          <a:xfrm>
            <a:off x="2667000" y="1817142"/>
            <a:ext cx="8927871" cy="1822259"/>
          </a:xfrm>
          <a:prstGeom prst="wedgeRectCallout">
            <a:avLst>
              <a:gd name="adj1" fmla="val -22772"/>
              <a:gd name="adj2" fmla="val 69099"/>
            </a:avLst>
          </a:prstGeom>
          <a:solidFill>
            <a:srgbClr val="FF7338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Choose the correct verb in each sentence. Based on the city/town you’re in now, do you agree or disagree with each statement? Circle yes or no. Afterward, write four more true sentences about this city/town. Begin your sentences with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There is / There are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. Share some of them with the class.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5A39A9-A70B-4216-A826-FB7891FFCEA1}"/>
              </a:ext>
            </a:extLst>
          </p:cNvPr>
          <p:cNvSpPr/>
          <p:nvPr/>
        </p:nvSpPr>
        <p:spPr>
          <a:xfrm>
            <a:off x="2986457" y="4584771"/>
            <a:ext cx="8463368" cy="320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There (is, are) good public transportation. 		yes	no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There (is, are) clean air.				yes	no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There (is, are) enough recreation areas.		yes	no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There (is, are) good restaurants.			yes	no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There (is, are) excellent medical facilities.	yes	no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9EC9D9-4817-4917-8320-447032BE3DF0}"/>
              </a:ext>
            </a:extLst>
          </p:cNvPr>
          <p:cNvCxnSpPr/>
          <p:nvPr/>
        </p:nvCxnSpPr>
        <p:spPr>
          <a:xfrm>
            <a:off x="4241440" y="5067193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6BD40C-F72A-4663-A938-99112ED0746A}"/>
              </a:ext>
            </a:extLst>
          </p:cNvPr>
          <p:cNvCxnSpPr/>
          <p:nvPr/>
        </p:nvCxnSpPr>
        <p:spPr>
          <a:xfrm>
            <a:off x="4309808" y="5715249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0DD24B-75ED-47E4-9F0E-0D698625F0B8}"/>
              </a:ext>
            </a:extLst>
          </p:cNvPr>
          <p:cNvCxnSpPr/>
          <p:nvPr/>
        </p:nvCxnSpPr>
        <p:spPr>
          <a:xfrm>
            <a:off x="4692945" y="6380396"/>
            <a:ext cx="3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E485BA-F221-43CC-B8DC-7AB426DFC5F9}"/>
              </a:ext>
            </a:extLst>
          </p:cNvPr>
          <p:cNvCxnSpPr/>
          <p:nvPr/>
        </p:nvCxnSpPr>
        <p:spPr>
          <a:xfrm>
            <a:off x="4692945" y="7011360"/>
            <a:ext cx="3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0A1DDB-103B-4A4A-B467-26BF1E62DD1D}"/>
              </a:ext>
            </a:extLst>
          </p:cNvPr>
          <p:cNvCxnSpPr/>
          <p:nvPr/>
        </p:nvCxnSpPr>
        <p:spPr>
          <a:xfrm>
            <a:off x="4692945" y="7677933"/>
            <a:ext cx="3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>
            <a:grpSpLocks noChangeAspect="1"/>
          </p:cNvGrpSpPr>
          <p:nvPr/>
        </p:nvGrpSpPr>
        <p:grpSpPr>
          <a:xfrm rot="-2700000">
            <a:off x="-6567526" y="-4336404"/>
            <a:ext cx="7980288" cy="7980288"/>
            <a:chOff x="0" y="0"/>
            <a:chExt cx="2653030" cy="26530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5931751"/>
            <a:ext cx="4355249" cy="435524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4308494" y="0"/>
            <a:ext cx="3979506" cy="3979506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12306408" y="1490185"/>
            <a:ext cx="1191940" cy="119194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E8B33DF0-6C89-4B87-8551-D88CE24D5BEB}"/>
              </a:ext>
            </a:extLst>
          </p:cNvPr>
          <p:cNvSpPr/>
          <p:nvPr/>
        </p:nvSpPr>
        <p:spPr>
          <a:xfrm>
            <a:off x="2438400" y="1601258"/>
            <a:ext cx="8919558" cy="576064"/>
          </a:xfrm>
          <a:prstGeom prst="roundRect">
            <a:avLst/>
          </a:prstGeom>
          <a:solidFill>
            <a:srgbClr val="9BD8D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16 :  Warm-up.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27" name="Rectangular Callout 6">
            <a:extLst>
              <a:ext uri="{FF2B5EF4-FFF2-40B4-BE49-F238E27FC236}">
                <a16:creationId xmlns:a16="http://schemas.microsoft.com/office/drawing/2014/main" id="{453EDC17-7B76-469F-8429-22043112053A}"/>
              </a:ext>
            </a:extLst>
          </p:cNvPr>
          <p:cNvSpPr/>
          <p:nvPr/>
        </p:nvSpPr>
        <p:spPr>
          <a:xfrm>
            <a:off x="2438400" y="2311633"/>
            <a:ext cx="9448800" cy="1400666"/>
          </a:xfrm>
          <a:prstGeom prst="wedgeRectCallout">
            <a:avLst>
              <a:gd name="adj1" fmla="val -22177"/>
              <a:gd name="adj2" fmla="val 78828"/>
            </a:avLst>
          </a:prstGeom>
          <a:solidFill>
            <a:srgbClr val="FF7338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Look at the subjects and verbs (in blue) in each pair of sentences. Some of them are “exceptions to the rule.” For example, nouns that end in –s usually take a plural verb, but sometimes not. Look for these irregularities.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0F0648-2A37-46A8-93DE-C2CDA2D7974C}"/>
              </a:ext>
            </a:extLst>
          </p:cNvPr>
          <p:cNvSpPr/>
          <p:nvPr/>
        </p:nvSpPr>
        <p:spPr>
          <a:xfrm>
            <a:off x="6019800" y="4914900"/>
            <a:ext cx="84633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	a.  Nations are groups of people who share a common identity.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 The United Nations is an international organization.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	a.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Kilomenters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measures of distance.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 Seven kilometers is too far for me to run.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	a.  Mix and fix are verbs.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 Six and six is twelve.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	a.  Whales are mammals.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 People are mammals.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	a.  English is a language.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 The English are concerned about global warming.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63FF0B-B245-482D-A80E-1B58FFD9E0D7}"/>
              </a:ext>
            </a:extLst>
          </p:cNvPr>
          <p:cNvCxnSpPr/>
          <p:nvPr/>
        </p:nvCxnSpPr>
        <p:spPr>
          <a:xfrm>
            <a:off x="7319354" y="5240647"/>
            <a:ext cx="7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6814F5-D282-4666-8983-96229E915C7D}"/>
              </a:ext>
            </a:extLst>
          </p:cNvPr>
          <p:cNvCxnSpPr/>
          <p:nvPr/>
        </p:nvCxnSpPr>
        <p:spPr>
          <a:xfrm>
            <a:off x="8179722" y="5241073"/>
            <a:ext cx="3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E91911-FE77-46D8-8671-FF3252788E4D}"/>
              </a:ext>
            </a:extLst>
          </p:cNvPr>
          <p:cNvCxnSpPr/>
          <p:nvPr/>
        </p:nvCxnSpPr>
        <p:spPr>
          <a:xfrm>
            <a:off x="8529360" y="5632329"/>
            <a:ext cx="7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A48E73-3DF7-4123-981C-78D282E04FA7}"/>
              </a:ext>
            </a:extLst>
          </p:cNvPr>
          <p:cNvCxnSpPr/>
          <p:nvPr/>
        </p:nvCxnSpPr>
        <p:spPr>
          <a:xfrm>
            <a:off x="9372636" y="5632755"/>
            <a:ext cx="21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E26B57-540C-48A7-A599-F6620D8DF67A}"/>
              </a:ext>
            </a:extLst>
          </p:cNvPr>
          <p:cNvCxnSpPr/>
          <p:nvPr/>
        </p:nvCxnSpPr>
        <p:spPr>
          <a:xfrm>
            <a:off x="7319354" y="6041103"/>
            <a:ext cx="12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EFB3F45-7416-4A9B-8636-F29B3BFEEB01}"/>
              </a:ext>
            </a:extLst>
          </p:cNvPr>
          <p:cNvCxnSpPr/>
          <p:nvPr/>
        </p:nvCxnSpPr>
        <p:spPr>
          <a:xfrm>
            <a:off x="8641194" y="6041103"/>
            <a:ext cx="3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D8439E-BCC9-4A81-B689-886F900E7CBA}"/>
              </a:ext>
            </a:extLst>
          </p:cNvPr>
          <p:cNvCxnSpPr/>
          <p:nvPr/>
        </p:nvCxnSpPr>
        <p:spPr>
          <a:xfrm>
            <a:off x="8011194" y="6449877"/>
            <a:ext cx="10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7394FA7-1CF8-4BD3-A00D-E862C0F76DE0}"/>
              </a:ext>
            </a:extLst>
          </p:cNvPr>
          <p:cNvCxnSpPr/>
          <p:nvPr/>
        </p:nvCxnSpPr>
        <p:spPr>
          <a:xfrm>
            <a:off x="9159360" y="6449877"/>
            <a:ext cx="1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2B7992-766F-45DD-A91B-069A4D78B9C7}"/>
              </a:ext>
            </a:extLst>
          </p:cNvPr>
          <p:cNvCxnSpPr/>
          <p:nvPr/>
        </p:nvCxnSpPr>
        <p:spPr>
          <a:xfrm>
            <a:off x="7277906" y="6860074"/>
            <a:ext cx="12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D587FA8-F0DF-438A-97A0-592A9CFFBB38}"/>
              </a:ext>
            </a:extLst>
          </p:cNvPr>
          <p:cNvCxnSpPr/>
          <p:nvPr/>
        </p:nvCxnSpPr>
        <p:spPr>
          <a:xfrm>
            <a:off x="8599746" y="6860074"/>
            <a:ext cx="3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DA35D4F-F51F-42D6-BC37-737C54924046}"/>
              </a:ext>
            </a:extLst>
          </p:cNvPr>
          <p:cNvCxnSpPr/>
          <p:nvPr/>
        </p:nvCxnSpPr>
        <p:spPr>
          <a:xfrm>
            <a:off x="7327900" y="7251757"/>
            <a:ext cx="11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7FB7180-08B2-4172-81FA-73D771832571}"/>
              </a:ext>
            </a:extLst>
          </p:cNvPr>
          <p:cNvCxnSpPr/>
          <p:nvPr/>
        </p:nvCxnSpPr>
        <p:spPr>
          <a:xfrm>
            <a:off x="8527342" y="7251757"/>
            <a:ext cx="1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61E841-E6CC-49CD-A3F8-864DF3BE04F7}"/>
              </a:ext>
            </a:extLst>
          </p:cNvPr>
          <p:cNvCxnSpPr/>
          <p:nvPr/>
        </p:nvCxnSpPr>
        <p:spPr>
          <a:xfrm>
            <a:off x="7353538" y="7674774"/>
            <a:ext cx="7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55CE66-0072-4156-97BE-8BB99DF875BE}"/>
              </a:ext>
            </a:extLst>
          </p:cNvPr>
          <p:cNvCxnSpPr/>
          <p:nvPr/>
        </p:nvCxnSpPr>
        <p:spPr>
          <a:xfrm>
            <a:off x="8136992" y="7675200"/>
            <a:ext cx="3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05951E5-0E3E-417F-B0A7-36B7728AFC90}"/>
              </a:ext>
            </a:extLst>
          </p:cNvPr>
          <p:cNvCxnSpPr/>
          <p:nvPr/>
        </p:nvCxnSpPr>
        <p:spPr>
          <a:xfrm>
            <a:off x="7299740" y="8075002"/>
            <a:ext cx="7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654853-BC1E-4127-B848-BC74374FD595}"/>
              </a:ext>
            </a:extLst>
          </p:cNvPr>
          <p:cNvCxnSpPr/>
          <p:nvPr/>
        </p:nvCxnSpPr>
        <p:spPr>
          <a:xfrm>
            <a:off x="8083194" y="8075428"/>
            <a:ext cx="3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981FC6D-120E-4521-B293-8625E4CDFC8A}"/>
              </a:ext>
            </a:extLst>
          </p:cNvPr>
          <p:cNvCxnSpPr/>
          <p:nvPr/>
        </p:nvCxnSpPr>
        <p:spPr>
          <a:xfrm>
            <a:off x="7327900" y="8483775"/>
            <a:ext cx="7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DA4FE06-FD92-472E-B63A-5F64E0FEAFC5}"/>
              </a:ext>
            </a:extLst>
          </p:cNvPr>
          <p:cNvCxnSpPr/>
          <p:nvPr/>
        </p:nvCxnSpPr>
        <p:spPr>
          <a:xfrm>
            <a:off x="8162630" y="8484201"/>
            <a:ext cx="1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E7C41A-AB6E-4098-8872-6FDF4FF22FFE}"/>
              </a:ext>
            </a:extLst>
          </p:cNvPr>
          <p:cNvCxnSpPr/>
          <p:nvPr/>
        </p:nvCxnSpPr>
        <p:spPr>
          <a:xfrm>
            <a:off x="7355354" y="8892549"/>
            <a:ext cx="12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A7A2F06-8FBC-4D54-B316-55B61F7C548B}"/>
              </a:ext>
            </a:extLst>
          </p:cNvPr>
          <p:cNvCxnSpPr/>
          <p:nvPr/>
        </p:nvCxnSpPr>
        <p:spPr>
          <a:xfrm>
            <a:off x="8634434" y="8892549"/>
            <a:ext cx="3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04795"/>
            <a:ext cx="5743699" cy="2782205"/>
            <a:chOff x="0" y="0"/>
            <a:chExt cx="1942930" cy="941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2930" cy="941141"/>
            </a:xfrm>
            <a:custGeom>
              <a:avLst/>
              <a:gdLst/>
              <a:ahLst/>
              <a:cxnLst/>
              <a:rect l="l" t="t" r="r" b="b"/>
              <a:pathLst>
                <a:path w="1942930" h="941141">
                  <a:moveTo>
                    <a:pt x="0" y="0"/>
                  </a:moveTo>
                  <a:lnTo>
                    <a:pt x="1942930" y="0"/>
                  </a:lnTo>
                  <a:lnTo>
                    <a:pt x="1942930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743699" y="7504795"/>
            <a:ext cx="5398309" cy="2782205"/>
            <a:chOff x="0" y="0"/>
            <a:chExt cx="1826095" cy="9411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6095" cy="941141"/>
            </a:xfrm>
            <a:custGeom>
              <a:avLst/>
              <a:gdLst/>
              <a:ahLst/>
              <a:cxnLst/>
              <a:rect l="l" t="t" r="r" b="b"/>
              <a:pathLst>
                <a:path w="1826095" h="941141">
                  <a:moveTo>
                    <a:pt x="0" y="0"/>
                  </a:moveTo>
                  <a:lnTo>
                    <a:pt x="1826095" y="0"/>
                  </a:lnTo>
                  <a:lnTo>
                    <a:pt x="1826095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132483" y="7504795"/>
            <a:ext cx="7145992" cy="2782205"/>
            <a:chOff x="0" y="0"/>
            <a:chExt cx="2417286" cy="9411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17286" cy="941141"/>
            </a:xfrm>
            <a:custGeom>
              <a:avLst/>
              <a:gdLst/>
              <a:ahLst/>
              <a:cxnLst/>
              <a:rect l="l" t="t" r="r" b="b"/>
              <a:pathLst>
                <a:path w="2417286" h="941141">
                  <a:moveTo>
                    <a:pt x="0" y="0"/>
                  </a:moveTo>
                  <a:lnTo>
                    <a:pt x="2417286" y="0"/>
                  </a:lnTo>
                  <a:lnTo>
                    <a:pt x="2417286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FF73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2971019" y="7504795"/>
            <a:ext cx="2782205" cy="278220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255741" y="7504794"/>
            <a:ext cx="2895366" cy="2782205"/>
            <a:chOff x="0" y="0"/>
            <a:chExt cx="6350000" cy="6350000"/>
          </a:xfrm>
          <a:solidFill>
            <a:srgbClr val="FF7338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AutoShape 13"/>
          <p:cNvSpPr/>
          <p:nvPr/>
        </p:nvSpPr>
        <p:spPr>
          <a:xfrm>
            <a:off x="9265056" y="2526939"/>
            <a:ext cx="76200" cy="3110065"/>
          </a:xfrm>
          <a:prstGeom prst="rect">
            <a:avLst/>
          </a:prstGeom>
          <a:solidFill>
            <a:srgbClr val="9BD8D7"/>
          </a:solidFill>
        </p:spPr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77FA5D3-E6FD-4439-821F-E02B17F44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56599"/>
              </p:ext>
            </p:extLst>
          </p:nvPr>
        </p:nvGraphicFramePr>
        <p:xfrm>
          <a:off x="228600" y="571500"/>
          <a:ext cx="8814818" cy="630777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401315">
                  <a:extLst>
                    <a:ext uri="{9D8B030D-6E8A-4147-A177-3AD203B41FA5}">
                      <a16:colId xmlns:a16="http://schemas.microsoft.com/office/drawing/2014/main" val="509325190"/>
                    </a:ext>
                  </a:extLst>
                </a:gridCol>
                <a:gridCol w="4413503">
                  <a:extLst>
                    <a:ext uri="{9D8B030D-6E8A-4147-A177-3AD203B41FA5}">
                      <a16:colId xmlns:a16="http://schemas.microsoft.com/office/drawing/2014/main" val="3018066233"/>
                    </a:ext>
                  </a:extLst>
                </a:gridCol>
              </a:tblGrid>
              <a:tr h="73152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Subject-Verb Agreement: Some Irregularities</a:t>
                      </a:r>
                      <a:endParaRPr lang="en-US" sz="24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29272"/>
                  </a:ext>
                </a:extLst>
              </a:tr>
              <a:tr h="73152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Singular Verb</a:t>
                      </a:r>
                    </a:p>
                  </a:txBody>
                  <a:tcPr marL="48927" marR="4892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04137"/>
                  </a:ext>
                </a:extLst>
              </a:tr>
              <a:tr h="27659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(a)  The United States </a:t>
                      </a:r>
                      <a:r>
                        <a:rPr lang="en-US" sz="17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is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big.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(b)  The Philippines </a:t>
                      </a:r>
                      <a:r>
                        <a:rPr lang="en-US" sz="17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consists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of more than 7,000 </a:t>
                      </a:r>
                      <a:b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islands.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(c)  The United Nations </a:t>
                      </a:r>
                      <a:r>
                        <a:rPr lang="en-US" sz="17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has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its headquarters in </a:t>
                      </a:r>
                      <a:b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New York City.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(d) Harrods </a:t>
                      </a:r>
                      <a:r>
                        <a:rPr lang="en-US" sz="17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is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a department store.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Sometimes a proper noun that ends in </a:t>
                      </a:r>
                      <a:r>
                        <a:rPr lang="en-US" sz="17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-s 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9s singular.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In the examples, if the noun is changed to a pronoun, the singular pronoun </a:t>
                      </a:r>
                      <a:r>
                        <a:rPr lang="en-US" sz="17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it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is used (not the plural pronoun </a:t>
                      </a:r>
                      <a:r>
                        <a:rPr lang="en-US" sz="17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they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) because the noun is singular.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In (a): </a:t>
                      </a:r>
                      <a:r>
                        <a:rPr lang="en-US" sz="17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United States 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= </a:t>
                      </a:r>
                      <a:r>
                        <a:rPr lang="en-US" sz="1700" b="1" i="1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it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(not </a:t>
                      </a:r>
                      <a:r>
                        <a:rPr lang="en-US" sz="17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they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)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27004"/>
                  </a:ext>
                </a:extLst>
              </a:tr>
              <a:tr h="5480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(e)  The news </a:t>
                      </a:r>
                      <a:r>
                        <a:rPr lang="en-US" sz="17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is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interesting.</a:t>
                      </a:r>
                      <a:endParaRPr lang="en-US" sz="1700" b="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i="1" kern="12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News</a:t>
                      </a: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 is singular.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36393"/>
                  </a:ext>
                </a:extLst>
              </a:tr>
              <a:tr h="6343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(f)  Mathematics </a:t>
                      </a:r>
                      <a:r>
                        <a:rPr lang="en-US" sz="17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is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 easy for her. Physics </a:t>
                      </a:r>
                      <a:r>
                        <a:rPr lang="en-US" sz="17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is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 easy </a:t>
                      </a:r>
                      <a:br>
                        <a:rPr lang="en-US" sz="1700" b="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</a:b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      for her too.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Fields of study that end in </a:t>
                      </a:r>
                      <a:r>
                        <a:rPr lang="en-US" sz="1700" b="1" i="1" kern="12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-</a:t>
                      </a:r>
                      <a:r>
                        <a:rPr lang="en-US" sz="1700" b="1" i="1" kern="1200" dirty="0" err="1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ics</a:t>
                      </a:r>
                      <a:r>
                        <a:rPr lang="en-US" sz="1700" b="1" i="1" kern="12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require singular verbs.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89784"/>
                  </a:ext>
                </a:extLst>
              </a:tr>
              <a:tr h="896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(g)  Diabetes </a:t>
                      </a:r>
                      <a:r>
                        <a:rPr lang="en-US" sz="17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is</a:t>
                      </a:r>
                      <a:r>
                        <a:rPr lang="en-US" sz="1700" b="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 an illness.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Certain illnesses that end in </a:t>
                      </a:r>
                      <a:r>
                        <a:rPr lang="en-US" sz="1700" b="1" i="1" kern="12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-s </a:t>
                      </a: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ea typeface="+mn-ea"/>
                          <a:cs typeface="Adobe Hebrew" panose="02040503050201020203" pitchFamily="18" charset="-79"/>
                        </a:rPr>
                        <a:t>are singular: diabetes, measles, mumps, rabies, rickets, shingles.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667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50B4332-34B2-4BAD-B89A-21F47D3E6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735846"/>
              </p:ext>
            </p:extLst>
          </p:nvPr>
        </p:nvGraphicFramePr>
        <p:xfrm>
          <a:off x="9562894" y="1562100"/>
          <a:ext cx="8132161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252">
                  <a:extLst>
                    <a:ext uri="{9D8B030D-6E8A-4147-A177-3AD203B41FA5}">
                      <a16:colId xmlns:a16="http://schemas.microsoft.com/office/drawing/2014/main" val="509325190"/>
                    </a:ext>
                  </a:extLst>
                </a:gridCol>
                <a:gridCol w="4150909">
                  <a:extLst>
                    <a:ext uri="{9D8B030D-6E8A-4147-A177-3AD203B41FA5}">
                      <a16:colId xmlns:a16="http://schemas.microsoft.com/office/drawing/2014/main" val="2410942253"/>
                    </a:ext>
                  </a:extLst>
                </a:gridCol>
              </a:tblGrid>
              <a:tr h="2145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(h)  Eight hours of sleep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enough.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)   Ten dollars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too much to pay.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(j)   Five thousand miles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too far to travel.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Expressions of time, money, and distance usually require a singular verb.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33029"/>
                  </a:ext>
                </a:extLst>
              </a:tr>
              <a:tr h="2578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(k)  Two and two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four.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      Two and two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equals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four.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      Two plus two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is/equals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four.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(l)  Five times five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twenty-five.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Arithmetic expressions require singular verbs.</a:t>
                      </a: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07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208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04795"/>
            <a:ext cx="5743699" cy="2782205"/>
            <a:chOff x="0" y="0"/>
            <a:chExt cx="1942930" cy="941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2930" cy="941141"/>
            </a:xfrm>
            <a:custGeom>
              <a:avLst/>
              <a:gdLst/>
              <a:ahLst/>
              <a:cxnLst/>
              <a:rect l="l" t="t" r="r" b="b"/>
              <a:pathLst>
                <a:path w="1942930" h="941141">
                  <a:moveTo>
                    <a:pt x="0" y="0"/>
                  </a:moveTo>
                  <a:lnTo>
                    <a:pt x="1942930" y="0"/>
                  </a:lnTo>
                  <a:lnTo>
                    <a:pt x="1942930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743699" y="7504795"/>
            <a:ext cx="5398309" cy="2782205"/>
            <a:chOff x="0" y="0"/>
            <a:chExt cx="1826095" cy="941141"/>
          </a:xfrm>
          <a:solidFill>
            <a:srgbClr val="FF7338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826095" cy="941141"/>
            </a:xfrm>
            <a:custGeom>
              <a:avLst/>
              <a:gdLst/>
              <a:ahLst/>
              <a:cxnLst/>
              <a:rect l="l" t="t" r="r" b="b"/>
              <a:pathLst>
                <a:path w="1826095" h="941141">
                  <a:moveTo>
                    <a:pt x="0" y="0"/>
                  </a:moveTo>
                  <a:lnTo>
                    <a:pt x="1826095" y="0"/>
                  </a:lnTo>
                  <a:lnTo>
                    <a:pt x="1826095" y="941141"/>
                  </a:lnTo>
                  <a:lnTo>
                    <a:pt x="0" y="94114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11132483" y="7504795"/>
            <a:ext cx="7145992" cy="2782205"/>
            <a:chOff x="0" y="0"/>
            <a:chExt cx="2417286" cy="941141"/>
          </a:xfrm>
          <a:solidFill>
            <a:srgbClr val="FFC33C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417286" cy="941141"/>
            </a:xfrm>
            <a:custGeom>
              <a:avLst/>
              <a:gdLst/>
              <a:ahLst/>
              <a:cxnLst/>
              <a:rect l="l" t="t" r="r" b="b"/>
              <a:pathLst>
                <a:path w="2417286" h="941141">
                  <a:moveTo>
                    <a:pt x="0" y="0"/>
                  </a:moveTo>
                  <a:lnTo>
                    <a:pt x="2417286" y="0"/>
                  </a:lnTo>
                  <a:lnTo>
                    <a:pt x="2417286" y="941141"/>
                  </a:lnTo>
                  <a:lnTo>
                    <a:pt x="0" y="941141"/>
                  </a:lnTo>
                  <a:close/>
                </a:path>
              </a:pathLst>
            </a:cu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2971019" y="7504795"/>
            <a:ext cx="2782205" cy="278220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5480774" y="7504795"/>
            <a:ext cx="2782205" cy="2782205"/>
            <a:chOff x="0" y="0"/>
            <a:chExt cx="6350000" cy="6350000"/>
          </a:xfrm>
          <a:solidFill>
            <a:srgbClr val="9BD8D7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C3CD5A1-3284-40D5-9578-3D1CDBDEC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15492"/>
              </p:ext>
            </p:extLst>
          </p:nvPr>
        </p:nvGraphicFramePr>
        <p:xfrm>
          <a:off x="3886200" y="342900"/>
          <a:ext cx="10058399" cy="6934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176336">
                  <a:extLst>
                    <a:ext uri="{9D8B030D-6E8A-4147-A177-3AD203B41FA5}">
                      <a16:colId xmlns:a16="http://schemas.microsoft.com/office/drawing/2014/main" val="2124291575"/>
                    </a:ext>
                  </a:extLst>
                </a:gridCol>
                <a:gridCol w="2947411">
                  <a:extLst>
                    <a:ext uri="{9D8B030D-6E8A-4147-A177-3AD203B41FA5}">
                      <a16:colId xmlns:a16="http://schemas.microsoft.com/office/drawing/2014/main" val="2307351177"/>
                    </a:ext>
                  </a:extLst>
                </a:gridCol>
                <a:gridCol w="3934652">
                  <a:extLst>
                    <a:ext uri="{9D8B030D-6E8A-4147-A177-3AD203B41FA5}">
                      <a16:colId xmlns:a16="http://schemas.microsoft.com/office/drawing/2014/main" val="76137440"/>
                    </a:ext>
                  </a:extLst>
                </a:gridCol>
              </a:tblGrid>
              <a:tr h="64569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Plural Verb</a:t>
                      </a:r>
                      <a:endParaRPr lang="en-US" sz="24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36163" marR="3616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37918"/>
                  </a:ext>
                </a:extLst>
              </a:tr>
              <a:tr h="137561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m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Those people 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are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from Canada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n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</a:rPr>
                        <a:t> 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police </a:t>
                      </a:r>
                      <a:r>
                        <a:rPr lang="en-US" sz="1600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have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been called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o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</a:rPr>
                        <a:t> 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Cattle </a:t>
                      </a:r>
                      <a:r>
                        <a:rPr lang="en-US" sz="1600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are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domestic animals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p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) 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Fish </a:t>
                      </a:r>
                      <a:r>
                        <a:rPr lang="en-US" sz="1600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live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under water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36163" marR="36163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People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,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*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police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,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cattle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, and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fish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do not end in </a:t>
                      </a:r>
                      <a:r>
                        <a:rPr lang="th-TH" sz="16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, but they are plural nouns in the example sentences and require plural verbs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36163" marR="36163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26584"/>
                  </a:ext>
                </a:extLst>
              </a:tr>
              <a:tr h="434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Singular Verb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36163" marR="3616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Plural Verb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36163" marR="36163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 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36163" marR="36163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178880"/>
                  </a:ext>
                </a:extLst>
              </a:tr>
              <a:tr h="252703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q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English </a:t>
                      </a:r>
                      <a:r>
                        <a:rPr lang="en-US" sz="1600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is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spoken in many </a:t>
                      </a:r>
                      <a:b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countries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Chinese </a:t>
                      </a:r>
                      <a:r>
                        <a:rPr lang="en-US" sz="1600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is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his native </a:t>
                      </a:r>
                      <a:b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language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36163" marR="36163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r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English 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drink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tea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Chinese 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have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an </a:t>
                      </a:r>
                      <a:b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interesting history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36163" marR="36163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In 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q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): 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English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=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language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In 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r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): 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English 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=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people from England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Some nouns of nationality that end in </a:t>
                      </a:r>
                      <a:endParaRPr lang="th-TH" sz="16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1600" b="1" i="1" dirty="0" err="1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sh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, </a:t>
                      </a:r>
                      <a:r>
                        <a:rPr lang="th-TH" sz="16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ese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, and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th-TH" sz="16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1600" b="1" i="1" dirty="0" err="1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ch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can mean either language or people, e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g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, English, Spanish, Chinese, Japanese, Vietnamese, Portuguese, French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36163" marR="36163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703819"/>
                  </a:ext>
                </a:extLst>
              </a:tr>
              <a:tr h="19511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u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poor 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have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many </a:t>
                      </a:r>
                      <a:b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problems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v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rich 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get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richer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36163" marR="36163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 few adjectives can be preceded by the and used as a plural noun 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without final 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to refer to people who have that quality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Other examples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: </a:t>
                      </a:r>
                      <a:r>
                        <a:rPr lang="en-US" sz="16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young, the elderly, the living, the dead, the blind, the deaf, the disabled</a:t>
                      </a:r>
                      <a:r>
                        <a:rPr lang="th-TH" sz="16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6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36163" marR="36163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01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215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649809" y="1338754"/>
            <a:ext cx="7609491" cy="7609491"/>
            <a:chOff x="0" y="0"/>
            <a:chExt cx="3331210" cy="3331210"/>
          </a:xfrm>
          <a:solidFill>
            <a:srgbClr val="FF7338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10913496" y="2523171"/>
            <a:ext cx="1887646" cy="188764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789468" y="8566158"/>
            <a:ext cx="3190222" cy="31902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BD8D7"/>
            </a:solidFill>
          </p:spPr>
        </p:sp>
      </p:grp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DA5E059-7161-4C61-B4C7-3F01AED89431}"/>
              </a:ext>
            </a:extLst>
          </p:cNvPr>
          <p:cNvSpPr/>
          <p:nvPr/>
        </p:nvSpPr>
        <p:spPr>
          <a:xfrm>
            <a:off x="730251" y="1790700"/>
            <a:ext cx="8919558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17 : Looking at grammar.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11" name="Rectangular Callout 6">
            <a:extLst>
              <a:ext uri="{FF2B5EF4-FFF2-40B4-BE49-F238E27FC236}">
                <a16:creationId xmlns:a16="http://schemas.microsoft.com/office/drawing/2014/main" id="{AD7F798F-5C1D-465F-9EBC-5D67AB517C4B}"/>
              </a:ext>
            </a:extLst>
          </p:cNvPr>
          <p:cNvSpPr/>
          <p:nvPr/>
        </p:nvSpPr>
        <p:spPr>
          <a:xfrm>
            <a:off x="730251" y="2501075"/>
            <a:ext cx="8927871" cy="606998"/>
          </a:xfrm>
          <a:prstGeom prst="wedgeRectCallout">
            <a:avLst>
              <a:gd name="adj1" fmla="val -22466"/>
              <a:gd name="adj2" fmla="val 8857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Choose the correct completions.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9F7815-9B81-49D4-BE1C-F0F1BE1082E6}"/>
              </a:ext>
            </a:extLst>
          </p:cNvPr>
          <p:cNvSpPr/>
          <p:nvPr/>
        </p:nvSpPr>
        <p:spPr>
          <a:xfrm>
            <a:off x="874263" y="3829172"/>
            <a:ext cx="85860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The United States (has, have) a populations of around 300 million.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The news about Mr. Gonzalez (is, are) surprising.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The New York Times (is, are) an established and respected newspaper.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Physics (seek, seeks) to understand the mysteries of the physical world.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Statistics (is, are) a branch of mathematics.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The statistics in that report on oil production (is, are) incorrect.*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Fifty minutes (is, are) the maximum length of time allowed for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the exam.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3BE952-AED2-41D9-9973-5AA910A1712B}"/>
              </a:ext>
            </a:extLst>
          </p:cNvPr>
          <p:cNvCxnSpPr/>
          <p:nvPr/>
        </p:nvCxnSpPr>
        <p:spPr>
          <a:xfrm>
            <a:off x="3455687" y="4282097"/>
            <a:ext cx="43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13DE51-F7EE-499D-9349-8657D8900645}"/>
              </a:ext>
            </a:extLst>
          </p:cNvPr>
          <p:cNvCxnSpPr/>
          <p:nvPr/>
        </p:nvCxnSpPr>
        <p:spPr>
          <a:xfrm>
            <a:off x="4795952" y="4878878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111CDA-7F95-44CB-95CC-23735C7B4182}"/>
              </a:ext>
            </a:extLst>
          </p:cNvPr>
          <p:cNvCxnSpPr/>
          <p:nvPr/>
        </p:nvCxnSpPr>
        <p:spPr>
          <a:xfrm>
            <a:off x="3839672" y="5501296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5FDC50-9CCC-4D0B-8295-614B4CD427FA}"/>
              </a:ext>
            </a:extLst>
          </p:cNvPr>
          <p:cNvCxnSpPr/>
          <p:nvPr/>
        </p:nvCxnSpPr>
        <p:spPr>
          <a:xfrm>
            <a:off x="2975123" y="6098077"/>
            <a:ext cx="6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449593-2B5A-40F1-AF80-8CC51C2CD8C0}"/>
              </a:ext>
            </a:extLst>
          </p:cNvPr>
          <p:cNvCxnSpPr/>
          <p:nvPr/>
        </p:nvCxnSpPr>
        <p:spPr>
          <a:xfrm>
            <a:off x="2453828" y="6696283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83CB74-B7CA-45C5-AFD4-A8BFC40D6F2E}"/>
              </a:ext>
            </a:extLst>
          </p:cNvPr>
          <p:cNvCxnSpPr/>
          <p:nvPr/>
        </p:nvCxnSpPr>
        <p:spPr>
          <a:xfrm>
            <a:off x="6768029" y="7310156"/>
            <a:ext cx="3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C56C7A-B38D-4BA4-B51C-5D101F8C6052}"/>
              </a:ext>
            </a:extLst>
          </p:cNvPr>
          <p:cNvCxnSpPr/>
          <p:nvPr/>
        </p:nvCxnSpPr>
        <p:spPr>
          <a:xfrm>
            <a:off x="2951674" y="7908361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 rot="10800000">
            <a:off x="627403" y="495300"/>
            <a:ext cx="7609491" cy="7609491"/>
            <a:chOff x="0" y="0"/>
            <a:chExt cx="3331210" cy="3331210"/>
          </a:xfrm>
          <a:solidFill>
            <a:srgbClr val="FF7338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4413951" y="149261"/>
            <a:ext cx="1887646" cy="188764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50872" y="6449264"/>
            <a:ext cx="3190222" cy="31902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BD8D7"/>
            </a:solidFill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5052CCE-1B94-4147-8A6D-9EE6E88F3B71}"/>
              </a:ext>
            </a:extLst>
          </p:cNvPr>
          <p:cNvSpPr/>
          <p:nvPr/>
        </p:nvSpPr>
        <p:spPr>
          <a:xfrm>
            <a:off x="8839200" y="511100"/>
            <a:ext cx="8463368" cy="538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Twenty dollars (is, are) an unreasonable price for the necklace.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Many people in the world (does, do) not have enough to eat.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 The police (is, are) prepared in case there is a riot.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 Rabies (is, are) an infectious and often fatal disease.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 The French (is, are) proud, independent people.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 French (is, are) not my native language.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 Many Japanese (commutes, commute) to their places of work.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 Portuguese (is, are) somewhat similar to Spanish,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(isn’t it, aren’t they)?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D483DB-580E-4A35-A0A6-0BAB780B152F}"/>
              </a:ext>
            </a:extLst>
          </p:cNvPr>
          <p:cNvCxnSpPr/>
          <p:nvPr/>
        </p:nvCxnSpPr>
        <p:spPr>
          <a:xfrm>
            <a:off x="11059698" y="956484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3E470E-7E55-4E5E-995D-9C26CBA93AFF}"/>
              </a:ext>
            </a:extLst>
          </p:cNvPr>
          <p:cNvCxnSpPr/>
          <p:nvPr/>
        </p:nvCxnSpPr>
        <p:spPr>
          <a:xfrm>
            <a:off x="12991049" y="1563236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A15A82-23BD-4AB1-AA64-7454E3A048DD}"/>
              </a:ext>
            </a:extLst>
          </p:cNvPr>
          <p:cNvCxnSpPr/>
          <p:nvPr/>
        </p:nvCxnSpPr>
        <p:spPr>
          <a:xfrm>
            <a:off x="11076790" y="2169988"/>
            <a:ext cx="3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5FFE88-CD2F-4EC7-A13A-CC736A8ADED7}"/>
              </a:ext>
            </a:extLst>
          </p:cNvPr>
          <p:cNvCxnSpPr/>
          <p:nvPr/>
        </p:nvCxnSpPr>
        <p:spPr>
          <a:xfrm>
            <a:off x="10307669" y="2768193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FFBE3F-7ED6-438A-B3D6-ADB93E5BAB0F}"/>
              </a:ext>
            </a:extLst>
          </p:cNvPr>
          <p:cNvCxnSpPr/>
          <p:nvPr/>
        </p:nvCxnSpPr>
        <p:spPr>
          <a:xfrm>
            <a:off x="11169952" y="3374944"/>
            <a:ext cx="3689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07A7B3-958F-4E18-BB2F-AA7669BADCC2}"/>
              </a:ext>
            </a:extLst>
          </p:cNvPr>
          <p:cNvCxnSpPr/>
          <p:nvPr/>
        </p:nvCxnSpPr>
        <p:spPr>
          <a:xfrm>
            <a:off x="10333307" y="3981695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24F69F-B1F1-452E-B7E0-4730124811ED}"/>
              </a:ext>
            </a:extLst>
          </p:cNvPr>
          <p:cNvCxnSpPr/>
          <p:nvPr/>
        </p:nvCxnSpPr>
        <p:spPr>
          <a:xfrm>
            <a:off x="12590717" y="4588447"/>
            <a:ext cx="1052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5E61DB-0899-442B-BA14-42A38FECDE6E}"/>
              </a:ext>
            </a:extLst>
          </p:cNvPr>
          <p:cNvCxnSpPr/>
          <p:nvPr/>
        </p:nvCxnSpPr>
        <p:spPr>
          <a:xfrm>
            <a:off x="10799152" y="5185228"/>
            <a:ext cx="2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D14400-D37D-4FEF-B59A-77298F2D408C}"/>
              </a:ext>
            </a:extLst>
          </p:cNvPr>
          <p:cNvCxnSpPr/>
          <p:nvPr/>
        </p:nvCxnSpPr>
        <p:spPr>
          <a:xfrm>
            <a:off x="9495581" y="5785287"/>
            <a:ext cx="540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46122C8-DDE2-445B-A978-99056BA5B362}"/>
              </a:ext>
            </a:extLst>
          </p:cNvPr>
          <p:cNvSpPr/>
          <p:nvPr/>
        </p:nvSpPr>
        <p:spPr>
          <a:xfrm>
            <a:off x="8839200" y="5793404"/>
            <a:ext cx="8463368" cy="385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 The poor (is, are) helped by government programs.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 The blind (want, wants) the rest of us to treat them the same way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we treat everyone else.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  The effect of a honeybee’s sting on a human being (depends, depend)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on that person’s susceptibility to the bee’s venom. Most people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(is, are) not in danger if they are stung, but there (has, have)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been instances of allergic deaths from a single honeybee sting.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DA3D7C-EEA4-4157-AEB7-C22843FAC133}"/>
              </a:ext>
            </a:extLst>
          </p:cNvPr>
          <p:cNvCxnSpPr/>
          <p:nvPr/>
        </p:nvCxnSpPr>
        <p:spPr>
          <a:xfrm>
            <a:off x="10596420" y="6266497"/>
            <a:ext cx="335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37B20A-E5B1-4FB8-8602-265BC0108B73}"/>
              </a:ext>
            </a:extLst>
          </p:cNvPr>
          <p:cNvCxnSpPr/>
          <p:nvPr/>
        </p:nvCxnSpPr>
        <p:spPr>
          <a:xfrm>
            <a:off x="10670989" y="6844116"/>
            <a:ext cx="5401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74CA140-951B-485E-814D-4B2964DA5C1B}"/>
              </a:ext>
            </a:extLst>
          </p:cNvPr>
          <p:cNvCxnSpPr/>
          <p:nvPr/>
        </p:nvCxnSpPr>
        <p:spPr>
          <a:xfrm>
            <a:off x="15186997" y="7953645"/>
            <a:ext cx="9569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6A441C1-5AC2-4DB2-9291-96E8FBF807E7}"/>
              </a:ext>
            </a:extLst>
          </p:cNvPr>
          <p:cNvCxnSpPr/>
          <p:nvPr/>
        </p:nvCxnSpPr>
        <p:spPr>
          <a:xfrm>
            <a:off x="9823686" y="8962048"/>
            <a:ext cx="3689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E942DE-5AF0-44C8-A3B1-0A2292551789}"/>
              </a:ext>
            </a:extLst>
          </p:cNvPr>
          <p:cNvCxnSpPr/>
          <p:nvPr/>
        </p:nvCxnSpPr>
        <p:spPr>
          <a:xfrm>
            <a:off x="15460956" y="8953502"/>
            <a:ext cx="5942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977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7334"/>
            <a:ext cx="8567990" cy="10287000"/>
            <a:chOff x="0" y="0"/>
            <a:chExt cx="2898308" cy="3479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98308" cy="3479800"/>
            </a:xfrm>
            <a:custGeom>
              <a:avLst/>
              <a:gdLst/>
              <a:ahLst/>
              <a:cxnLst/>
              <a:rect l="l" t="t" r="r" b="b"/>
              <a:pathLst>
                <a:path w="2898308" h="3479800">
                  <a:moveTo>
                    <a:pt x="0" y="0"/>
                  </a:moveTo>
                  <a:lnTo>
                    <a:pt x="2898308" y="0"/>
                  </a:lnTo>
                  <a:lnTo>
                    <a:pt x="289830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32957" y="2058912"/>
            <a:ext cx="6504993" cy="6147746"/>
            <a:chOff x="0" y="-28575"/>
            <a:chExt cx="8673321" cy="8196994"/>
          </a:xfrm>
        </p:grpSpPr>
        <p:sp>
          <p:nvSpPr>
            <p:cNvPr id="9" name="TextBox 9"/>
            <p:cNvSpPr txBox="1"/>
            <p:nvPr/>
          </p:nvSpPr>
          <p:spPr>
            <a:xfrm>
              <a:off x="6342590" y="-28575"/>
              <a:ext cx="833313" cy="74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Item 1</a:t>
              </a:r>
            </a:p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20%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839736" y="4579587"/>
              <a:ext cx="833585" cy="74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Item 2</a:t>
              </a:r>
            </a:p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20%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919936" y="7427587"/>
              <a:ext cx="833313" cy="74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Item 3</a:t>
              </a:r>
            </a:p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20%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579587"/>
              <a:ext cx="833313" cy="74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Item 4</a:t>
              </a:r>
            </a:p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20%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97282" y="-28575"/>
              <a:ext cx="833313" cy="74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Item 5</a:t>
              </a:r>
            </a:p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20%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801492" y="155525"/>
              <a:ext cx="7070200" cy="7070200"/>
              <a:chOff x="0" y="0"/>
              <a:chExt cx="2540000" cy="254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9BD8D7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75ADBB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58839C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435A79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313353"/>
              </a:solidFill>
            </p:spPr>
          </p:sp>
        </p:grpSp>
      </p:grp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668421D9-7EDE-4CCB-AAA9-81543CF32E74}"/>
              </a:ext>
            </a:extLst>
          </p:cNvPr>
          <p:cNvSpPr/>
          <p:nvPr/>
        </p:nvSpPr>
        <p:spPr>
          <a:xfrm>
            <a:off x="8950460" y="1482848"/>
            <a:ext cx="8919558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18 : Game.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34" name="Rectangular Callout 6">
            <a:extLst>
              <a:ext uri="{FF2B5EF4-FFF2-40B4-BE49-F238E27FC236}">
                <a16:creationId xmlns:a16="http://schemas.microsoft.com/office/drawing/2014/main" id="{D831D656-F5C1-428B-B219-CD1CC4862591}"/>
              </a:ext>
            </a:extLst>
          </p:cNvPr>
          <p:cNvSpPr/>
          <p:nvPr/>
        </p:nvSpPr>
        <p:spPr>
          <a:xfrm>
            <a:off x="8950460" y="2193222"/>
            <a:ext cx="8927871" cy="1153930"/>
          </a:xfrm>
          <a:prstGeom prst="wedgeRectCallout">
            <a:avLst>
              <a:gd name="adj1" fmla="val -22466"/>
              <a:gd name="adj2" fmla="val 8857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Check your knowledge by choosing the correct words (or numbers) in parentheses. Then complete the sentences with is or are. Work in pairs or small groups.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428E3D-947F-4A34-946C-8B1C0C494B1A}"/>
              </a:ext>
            </a:extLst>
          </p:cNvPr>
          <p:cNvSpPr/>
          <p:nvPr/>
        </p:nvSpPr>
        <p:spPr>
          <a:xfrm>
            <a:off x="9364046" y="4252475"/>
            <a:ext cx="8139869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Scots, The Irish, The English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famous for educational   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institutions like Oxford and Cambridge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Statistics, Linguistics, Physics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study of the structure and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nature of language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Diabetes, Measles, Rabies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blood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-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sugar illness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English, French, Afrikaans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official language of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Namibia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55EC1F-5626-4ADC-899F-E27A51B66608}"/>
              </a:ext>
            </a:extLst>
          </p:cNvPr>
          <p:cNvCxnSpPr/>
          <p:nvPr/>
        </p:nvCxnSpPr>
        <p:spPr>
          <a:xfrm>
            <a:off x="12202905" y="4700613"/>
            <a:ext cx="14011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40760C3-FD8C-427C-BA79-38A7786AB346}"/>
              </a:ext>
            </a:extLst>
          </p:cNvPr>
          <p:cNvSpPr/>
          <p:nvPr/>
        </p:nvSpPr>
        <p:spPr>
          <a:xfrm>
            <a:off x="13782147" y="4151436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A7293E-B061-49DD-9891-FC99F9D6DA13}"/>
              </a:ext>
            </a:extLst>
          </p:cNvPr>
          <p:cNvCxnSpPr/>
          <p:nvPr/>
        </p:nvCxnSpPr>
        <p:spPr>
          <a:xfrm>
            <a:off x="10957660" y="5818688"/>
            <a:ext cx="12737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70E2723-DB9E-483E-9DA5-D2EE9C842467}"/>
              </a:ext>
            </a:extLst>
          </p:cNvPr>
          <p:cNvSpPr/>
          <p:nvPr/>
        </p:nvSpPr>
        <p:spPr>
          <a:xfrm>
            <a:off x="13405160" y="5263665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4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700D6A4-8F1A-42B7-A6C3-6D34EFA76851}"/>
              </a:ext>
            </a:extLst>
          </p:cNvPr>
          <p:cNvCxnSpPr/>
          <p:nvPr/>
        </p:nvCxnSpPr>
        <p:spPr>
          <a:xfrm>
            <a:off x="9785915" y="6919671"/>
            <a:ext cx="10526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1C57D99-119B-46B9-A25B-64023FD5BC47}"/>
              </a:ext>
            </a:extLst>
          </p:cNvPr>
          <p:cNvSpPr/>
          <p:nvPr/>
        </p:nvSpPr>
        <p:spPr>
          <a:xfrm>
            <a:off x="12903456" y="6375894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4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24F4F3-50D3-4914-869C-B3DE27F33AA7}"/>
              </a:ext>
            </a:extLst>
          </p:cNvPr>
          <p:cNvCxnSpPr/>
          <p:nvPr/>
        </p:nvCxnSpPr>
        <p:spPr>
          <a:xfrm>
            <a:off x="9825986" y="7524998"/>
            <a:ext cx="8699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FC9A28A-AC79-4C7A-B528-1EE310585FC0}"/>
              </a:ext>
            </a:extLst>
          </p:cNvPr>
          <p:cNvSpPr/>
          <p:nvPr/>
        </p:nvSpPr>
        <p:spPr>
          <a:xfrm>
            <a:off x="12911075" y="6980983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729109" y="0"/>
            <a:ext cx="8567990" cy="10287000"/>
            <a:chOff x="0" y="0"/>
            <a:chExt cx="2898308" cy="3479800"/>
          </a:xfrm>
          <a:solidFill>
            <a:srgbClr val="FF7338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898308" cy="3479800"/>
            </a:xfrm>
            <a:custGeom>
              <a:avLst/>
              <a:gdLst/>
              <a:ahLst/>
              <a:cxnLst/>
              <a:rect l="l" t="t" r="r" b="b"/>
              <a:pathLst>
                <a:path w="2898308" h="3479800">
                  <a:moveTo>
                    <a:pt x="0" y="0"/>
                  </a:moveTo>
                  <a:lnTo>
                    <a:pt x="2898308" y="0"/>
                  </a:lnTo>
                  <a:lnTo>
                    <a:pt x="2898308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10762066" y="2041578"/>
            <a:ext cx="6504993" cy="6147746"/>
            <a:chOff x="0" y="-28575"/>
            <a:chExt cx="8673321" cy="8196994"/>
          </a:xfrm>
        </p:grpSpPr>
        <p:sp>
          <p:nvSpPr>
            <p:cNvPr id="9" name="TextBox 9"/>
            <p:cNvSpPr txBox="1"/>
            <p:nvPr/>
          </p:nvSpPr>
          <p:spPr>
            <a:xfrm>
              <a:off x="6342590" y="-28575"/>
              <a:ext cx="833313" cy="74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Item 1</a:t>
              </a:r>
            </a:p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20%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839736" y="4579587"/>
              <a:ext cx="833585" cy="74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Item 2</a:t>
              </a:r>
            </a:p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20%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919936" y="7427587"/>
              <a:ext cx="833313" cy="74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Item 3</a:t>
              </a:r>
            </a:p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20%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579587"/>
              <a:ext cx="833313" cy="74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Item 4</a:t>
              </a:r>
            </a:p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20%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97282" y="-28575"/>
              <a:ext cx="833313" cy="74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Item 5</a:t>
              </a:r>
            </a:p>
            <a:p>
              <a:pPr algn="ctr">
                <a:lnSpc>
                  <a:spcPts val="2309"/>
                </a:lnSpc>
              </a:pPr>
              <a:r>
                <a:rPr lang="en-US" sz="1649" dirty="0">
                  <a:solidFill>
                    <a:srgbClr val="23344D"/>
                  </a:solidFill>
                  <a:latin typeface="Muli Bold"/>
                </a:rPr>
                <a:t>20%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801492" y="155525"/>
              <a:ext cx="7070200" cy="7070200"/>
              <a:chOff x="0" y="0"/>
              <a:chExt cx="2540000" cy="254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9BD8D7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75ADBB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58839C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435A79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313353"/>
              </a:solidFill>
            </p:spPr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AB4B8E3-8124-4164-93FF-55C54CE76190}"/>
              </a:ext>
            </a:extLst>
          </p:cNvPr>
          <p:cNvSpPr/>
          <p:nvPr/>
        </p:nvSpPr>
        <p:spPr>
          <a:xfrm>
            <a:off x="971117" y="2179653"/>
            <a:ext cx="7818083" cy="5030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 from Canada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called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Canadas, Canadians,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Canadese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Approximately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percent, 70 percent, 80 percent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earth </a:t>
            </a:r>
            <a:b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……..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covered by water, but only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percent, ten percent, twenty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percent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earth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’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water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……..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drinkable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312 x 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+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227, 275, 256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United Arab Emirates, The Netherlands, The Philippines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)      </a:t>
            </a:r>
            <a:b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    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……..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Northern Hemisphere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north of the equator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Fish, Whales, Cattle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mammals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6221F2-FD6C-4644-B8A9-5141AB9560E2}"/>
              </a:ext>
            </a:extLst>
          </p:cNvPr>
          <p:cNvSpPr/>
          <p:nvPr/>
        </p:nvSpPr>
        <p:spPr>
          <a:xfrm>
            <a:off x="3700005" y="2088233"/>
            <a:ext cx="788992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4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FD6758-423D-48EA-998E-5C1E0DFEA383}"/>
              </a:ext>
            </a:extLst>
          </p:cNvPr>
          <p:cNvCxnSpPr>
            <a:cxnSpLocks/>
          </p:cNvCxnSpPr>
          <p:nvPr/>
        </p:nvCxnSpPr>
        <p:spPr>
          <a:xfrm>
            <a:off x="6326636" y="2619430"/>
            <a:ext cx="11527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F302A7B-7F3D-4F17-B519-419E00FB75B6}"/>
              </a:ext>
            </a:extLst>
          </p:cNvPr>
          <p:cNvSpPr/>
          <p:nvPr/>
        </p:nvSpPr>
        <p:spPr>
          <a:xfrm>
            <a:off x="1416858" y="3684872"/>
            <a:ext cx="788992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B9C9F4-9C9B-4640-BCB9-809920E3718C}"/>
              </a:ext>
            </a:extLst>
          </p:cNvPr>
          <p:cNvCxnSpPr>
            <a:cxnSpLocks/>
          </p:cNvCxnSpPr>
          <p:nvPr/>
        </p:nvCxnSpPr>
        <p:spPr>
          <a:xfrm>
            <a:off x="4530594" y="3746050"/>
            <a:ext cx="11527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0EFEF6D-3FDC-4F3D-894C-836A63534368}"/>
              </a:ext>
            </a:extLst>
          </p:cNvPr>
          <p:cNvSpPr/>
          <p:nvPr/>
        </p:nvSpPr>
        <p:spPr>
          <a:xfrm>
            <a:off x="4530595" y="4188919"/>
            <a:ext cx="788992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77B7C8-8C64-4D5F-9837-708434948E63}"/>
              </a:ext>
            </a:extLst>
          </p:cNvPr>
          <p:cNvSpPr/>
          <p:nvPr/>
        </p:nvSpPr>
        <p:spPr>
          <a:xfrm>
            <a:off x="2939542" y="4801705"/>
            <a:ext cx="42248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4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76A4E39-3E95-40A3-8561-442C0A413979}"/>
              </a:ext>
            </a:extLst>
          </p:cNvPr>
          <p:cNvCxnSpPr>
            <a:cxnSpLocks/>
          </p:cNvCxnSpPr>
          <p:nvPr/>
        </p:nvCxnSpPr>
        <p:spPr>
          <a:xfrm>
            <a:off x="5035428" y="4233987"/>
            <a:ext cx="12679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89A817-E42F-4D09-AF3C-B4FD4B5AB620}"/>
              </a:ext>
            </a:extLst>
          </p:cNvPr>
          <p:cNvCxnSpPr>
            <a:cxnSpLocks/>
          </p:cNvCxnSpPr>
          <p:nvPr/>
        </p:nvCxnSpPr>
        <p:spPr>
          <a:xfrm>
            <a:off x="4529103" y="5343516"/>
            <a:ext cx="5377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A0A1DCD-C6E1-45A1-871E-05F2F969B0CF}"/>
              </a:ext>
            </a:extLst>
          </p:cNvPr>
          <p:cNvCxnSpPr>
            <a:cxnSpLocks/>
          </p:cNvCxnSpPr>
          <p:nvPr/>
        </p:nvCxnSpPr>
        <p:spPr>
          <a:xfrm>
            <a:off x="4537279" y="5965935"/>
            <a:ext cx="1856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217E4AB-6772-4D0E-8C12-CE7F28ECD725}"/>
              </a:ext>
            </a:extLst>
          </p:cNvPr>
          <p:cNvSpPr/>
          <p:nvPr/>
        </p:nvSpPr>
        <p:spPr>
          <a:xfrm>
            <a:off x="1416857" y="5919780"/>
            <a:ext cx="42248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4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CBB0981-E499-4663-9CAA-367D43595284}"/>
              </a:ext>
            </a:extLst>
          </p:cNvPr>
          <p:cNvCxnSpPr>
            <a:cxnSpLocks/>
          </p:cNvCxnSpPr>
          <p:nvPr/>
        </p:nvCxnSpPr>
        <p:spPr>
          <a:xfrm>
            <a:off x="1393943" y="7058373"/>
            <a:ext cx="591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1BDF33C2-3DE4-434C-82DE-57BAA0A37F73}"/>
              </a:ext>
            </a:extLst>
          </p:cNvPr>
          <p:cNvSpPr/>
          <p:nvPr/>
        </p:nvSpPr>
        <p:spPr>
          <a:xfrm>
            <a:off x="3818222" y="6522934"/>
            <a:ext cx="788992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881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44" grpId="0"/>
      <p:bldP spid="48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4A762E6D-EBDE-439E-8B83-0486C9345CE6}"/>
              </a:ext>
            </a:extLst>
          </p:cNvPr>
          <p:cNvSpPr/>
          <p:nvPr/>
        </p:nvSpPr>
        <p:spPr>
          <a:xfrm>
            <a:off x="2286000" y="1531094"/>
            <a:ext cx="8919558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19 : Looking at grammar.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26" name="Rectangular Callout 6">
            <a:extLst>
              <a:ext uri="{FF2B5EF4-FFF2-40B4-BE49-F238E27FC236}">
                <a16:creationId xmlns:a16="http://schemas.microsoft.com/office/drawing/2014/main" id="{D11817B8-ADE1-4B97-AC6B-C43AE76C5692}"/>
              </a:ext>
            </a:extLst>
          </p:cNvPr>
          <p:cNvSpPr/>
          <p:nvPr/>
        </p:nvSpPr>
        <p:spPr>
          <a:xfrm>
            <a:off x="2286000" y="2241468"/>
            <a:ext cx="8927871" cy="718093"/>
          </a:xfrm>
          <a:prstGeom prst="wedgeRectCallout">
            <a:avLst>
              <a:gd name="adj1" fmla="val -22466"/>
              <a:gd name="adj2" fmla="val 88572"/>
            </a:avLst>
          </a:prstGeom>
          <a:solidFill>
            <a:srgbClr val="23344D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Your teacher will give you phrases to complete with is or are. Close your book for this activity.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40F863D9-93BE-46D3-BF23-C506F03D7B67}"/>
              </a:ext>
            </a:extLst>
          </p:cNvPr>
          <p:cNvSpPr/>
          <p:nvPr/>
        </p:nvSpPr>
        <p:spPr>
          <a:xfrm>
            <a:off x="2173779" y="3953952"/>
            <a:ext cx="8927871" cy="176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en-US" sz="2000" i="1" dirty="0">
                <a:latin typeface="Muli Regular" panose="020B0604020202020204" charset="0"/>
                <a:cs typeface="Times New Roman" panose="02020603050405020304" pitchFamily="18" charset="0"/>
              </a:rPr>
              <a:t>Example :</a:t>
            </a:r>
          </a:p>
          <a:p>
            <a:pPr marL="265113"/>
            <a:r>
              <a:rPr lang="en-US" sz="2000" dirty="0">
                <a:latin typeface="Muli Regular" panose="020B0604020202020204" charset="0"/>
                <a:cs typeface="Times New Roman" panose="02020603050405020304" pitchFamily="18" charset="0"/>
              </a:rPr>
              <a:t>TEACHER (book open):  	Women</a:t>
            </a:r>
          </a:p>
          <a:p>
            <a:pPr marL="265113"/>
            <a:r>
              <a:rPr lang="en-US" sz="2000" dirty="0">
                <a:latin typeface="Muli Regular" panose="020B0604020202020204" charset="0"/>
                <a:cs typeface="Times New Roman" panose="02020603050405020304" pitchFamily="18" charset="0"/>
              </a:rPr>
              <a:t>SPEAKER A :  (book closed) : 	are</a:t>
            </a:r>
          </a:p>
          <a:p>
            <a:pPr marL="265113"/>
            <a:r>
              <a:rPr lang="en-US" sz="2000" dirty="0">
                <a:latin typeface="Muli Regular" panose="020B0604020202020204" charset="0"/>
                <a:cs typeface="Times New Roman" panose="02020603050405020304" pitchFamily="18" charset="0"/>
              </a:rPr>
              <a:t>TEACHER (book open) :  	Every man, woman, and child</a:t>
            </a:r>
          </a:p>
          <a:p>
            <a:pPr marL="265113"/>
            <a:r>
              <a:rPr lang="en-US" sz="2000" dirty="0">
                <a:latin typeface="Muli Regular" panose="020B0604020202020204" charset="0"/>
                <a:cs typeface="Times New Roman" panose="02020603050405020304" pitchFamily="18" charset="0"/>
              </a:rPr>
              <a:t>SPEAKER B (book closed) :  	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2CB165-1E12-4859-8AB1-B3BA65F37B88}"/>
              </a:ext>
            </a:extLst>
          </p:cNvPr>
          <p:cNvSpPr/>
          <p:nvPr/>
        </p:nvSpPr>
        <p:spPr>
          <a:xfrm>
            <a:off x="2478579" y="6392352"/>
            <a:ext cx="742202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woman and her child 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…………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countries I would like to visit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…………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of the cities I would like to visit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…………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number of students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…………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0FA190-7E42-4D89-A871-DFF0384435B5}"/>
              </a:ext>
            </a:extLst>
          </p:cNvPr>
          <p:cNvSpPr/>
          <p:nvPr/>
        </p:nvSpPr>
        <p:spPr>
          <a:xfrm>
            <a:off x="5714516" y="6302967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AF9938-BEB9-4375-95AE-BB8C56948BCF}"/>
              </a:ext>
            </a:extLst>
          </p:cNvPr>
          <p:cNvSpPr/>
          <p:nvPr/>
        </p:nvSpPr>
        <p:spPr>
          <a:xfrm>
            <a:off x="7640391" y="6890115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0E1E16-9E4E-4F0C-AAE1-CC36549F4361}"/>
              </a:ext>
            </a:extLst>
          </p:cNvPr>
          <p:cNvSpPr/>
          <p:nvPr/>
        </p:nvSpPr>
        <p:spPr>
          <a:xfrm>
            <a:off x="7319702" y="7516791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55EA28-EEB3-4CF3-A6B5-8026444EE67C}"/>
              </a:ext>
            </a:extLst>
          </p:cNvPr>
          <p:cNvSpPr/>
          <p:nvPr/>
        </p:nvSpPr>
        <p:spPr>
          <a:xfrm>
            <a:off x="5397015" y="8103939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400" dirty="0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0612D402-FA75-4715-BE29-03722A9B0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0572750" y="2571750"/>
            <a:ext cx="10287000" cy="5143500"/>
          </a:xfrm>
          <a:prstGeom prst="rect">
            <a:avLst/>
          </a:prstGeom>
        </p:spPr>
      </p:pic>
      <p:grpSp>
        <p:nvGrpSpPr>
          <p:cNvPr id="34" name="Group 4">
            <a:extLst>
              <a:ext uri="{FF2B5EF4-FFF2-40B4-BE49-F238E27FC236}">
                <a16:creationId xmlns:a16="http://schemas.microsoft.com/office/drawing/2014/main" id="{27B2ACCA-08C4-428D-B71E-221655808C9A}"/>
              </a:ext>
            </a:extLst>
          </p:cNvPr>
          <p:cNvGrpSpPr/>
          <p:nvPr/>
        </p:nvGrpSpPr>
        <p:grpSpPr>
          <a:xfrm flipH="1">
            <a:off x="12267746" y="6472445"/>
            <a:ext cx="3463289" cy="3463289"/>
            <a:chOff x="0" y="0"/>
            <a:chExt cx="6350000" cy="6350000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C09664B-1D15-43F1-893B-F44540AD3866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sp>
        <p:nvSpPr>
          <p:cNvPr id="36" name="AutoShape 2">
            <a:extLst>
              <a:ext uri="{FF2B5EF4-FFF2-40B4-BE49-F238E27FC236}">
                <a16:creationId xmlns:a16="http://schemas.microsoft.com/office/drawing/2014/main" id="{09B1CD8A-F093-4326-A6F5-63500F8DF4DB}"/>
              </a:ext>
            </a:extLst>
          </p:cNvPr>
          <p:cNvSpPr/>
          <p:nvPr/>
        </p:nvSpPr>
        <p:spPr>
          <a:xfrm>
            <a:off x="-20099" y="-897694"/>
            <a:ext cx="4400019" cy="1875440"/>
          </a:xfrm>
          <a:prstGeom prst="rect">
            <a:avLst/>
          </a:prstGeom>
          <a:solidFill>
            <a:srgbClr val="FFC33C"/>
          </a:solidFill>
        </p:spPr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F04DC18B-7834-450F-B2AA-A220B2B7B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-457200" y="8835729"/>
            <a:ext cx="4400019" cy="2200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3255252" y="1601248"/>
            <a:ext cx="6633996" cy="3431500"/>
            <a:chOff x="0" y="0"/>
            <a:chExt cx="2354580" cy="12179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17930"/>
            </a:xfrm>
            <a:custGeom>
              <a:avLst/>
              <a:gdLst/>
              <a:ahLst/>
              <a:cxnLst/>
              <a:rect l="l" t="t" r="r" b="b"/>
              <a:pathLst>
                <a:path w="2353310" h="1217930">
                  <a:moveTo>
                    <a:pt x="784860" y="1150620"/>
                  </a:moveTo>
                  <a:cubicBezTo>
                    <a:pt x="905510" y="1191260"/>
                    <a:pt x="1042670" y="1217930"/>
                    <a:pt x="1177290" y="1217930"/>
                  </a:cubicBezTo>
                  <a:cubicBezTo>
                    <a:pt x="1311910" y="1217930"/>
                    <a:pt x="1441450" y="1195070"/>
                    <a:pt x="1560830" y="1154430"/>
                  </a:cubicBezTo>
                  <a:cubicBezTo>
                    <a:pt x="1563370" y="1153160"/>
                    <a:pt x="1565910" y="1153160"/>
                    <a:pt x="1568450" y="1151890"/>
                  </a:cubicBezTo>
                  <a:cubicBezTo>
                    <a:pt x="2016760" y="989330"/>
                    <a:pt x="2346960" y="560070"/>
                    <a:pt x="2353310" y="6350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63500"/>
                  </a:lnTo>
                  <a:cubicBezTo>
                    <a:pt x="6350" y="562610"/>
                    <a:pt x="331470" y="991870"/>
                    <a:pt x="784860" y="115062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9823752" y="5254252"/>
            <a:ext cx="6633996" cy="3431500"/>
            <a:chOff x="0" y="0"/>
            <a:chExt cx="2354580" cy="12179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1217930"/>
            </a:xfrm>
            <a:custGeom>
              <a:avLst/>
              <a:gdLst/>
              <a:ahLst/>
              <a:cxnLst/>
              <a:rect l="l" t="t" r="r" b="b"/>
              <a:pathLst>
                <a:path w="2353310" h="1217930">
                  <a:moveTo>
                    <a:pt x="784860" y="1150620"/>
                  </a:moveTo>
                  <a:cubicBezTo>
                    <a:pt x="905510" y="1191260"/>
                    <a:pt x="1042670" y="1217930"/>
                    <a:pt x="1177290" y="1217930"/>
                  </a:cubicBezTo>
                  <a:cubicBezTo>
                    <a:pt x="1311910" y="1217930"/>
                    <a:pt x="1441450" y="1195070"/>
                    <a:pt x="1560830" y="1154430"/>
                  </a:cubicBezTo>
                  <a:cubicBezTo>
                    <a:pt x="1563370" y="1153160"/>
                    <a:pt x="1565910" y="1153160"/>
                    <a:pt x="1568450" y="1151890"/>
                  </a:cubicBezTo>
                  <a:cubicBezTo>
                    <a:pt x="2016760" y="989330"/>
                    <a:pt x="2346960" y="560070"/>
                    <a:pt x="2353310" y="6350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63500"/>
                  </a:lnTo>
                  <a:cubicBezTo>
                    <a:pt x="6350" y="562610"/>
                    <a:pt x="331470" y="991870"/>
                    <a:pt x="784860" y="1150620"/>
                  </a:cubicBezTo>
                  <a:close/>
                </a:path>
              </a:pathLst>
            </a:custGeom>
            <a:solidFill>
              <a:srgbClr val="9BD8D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022447" y="629335"/>
            <a:ext cx="2569444" cy="256944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256F87B-629A-41F4-8660-C88040D8F5E8}"/>
              </a:ext>
            </a:extLst>
          </p:cNvPr>
          <p:cNvSpPr/>
          <p:nvPr/>
        </p:nvSpPr>
        <p:spPr>
          <a:xfrm>
            <a:off x="764755" y="2400300"/>
            <a:ext cx="8944495" cy="576064"/>
          </a:xfrm>
          <a:prstGeom prst="roundRect">
            <a:avLst/>
          </a:prstGeom>
          <a:solidFill>
            <a:srgbClr val="9BD8D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2 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Warm-up.</a:t>
            </a:r>
          </a:p>
        </p:txBody>
      </p:sp>
      <p:sp>
        <p:nvSpPr>
          <p:cNvPr id="13" name="Rectangular Callout 6">
            <a:extLst>
              <a:ext uri="{FF2B5EF4-FFF2-40B4-BE49-F238E27FC236}">
                <a16:creationId xmlns:a16="http://schemas.microsoft.com/office/drawing/2014/main" id="{A5732AD4-A6EE-48AE-A4A3-B8F4429021A4}"/>
              </a:ext>
            </a:extLst>
          </p:cNvPr>
          <p:cNvSpPr/>
          <p:nvPr/>
        </p:nvSpPr>
        <p:spPr>
          <a:xfrm>
            <a:off x="764755" y="3144594"/>
            <a:ext cx="8944495" cy="875374"/>
          </a:xfrm>
          <a:prstGeom prst="wedgeRectCallout">
            <a:avLst>
              <a:gd name="adj1" fmla="val -22466"/>
              <a:gd name="adj2" fmla="val 88572"/>
            </a:avLst>
          </a:prstGeom>
          <a:solidFill>
            <a:srgbClr val="FF7338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Look at the words that end in –s. Are they singular or plural? Are they nouns or verbs?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674D760-4127-4859-B6E8-96CAB6A2A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130975"/>
              </p:ext>
            </p:extLst>
          </p:nvPr>
        </p:nvGraphicFramePr>
        <p:xfrm>
          <a:off x="992552" y="4606821"/>
          <a:ext cx="8514476" cy="351097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278959">
                  <a:extLst>
                    <a:ext uri="{9D8B030D-6E8A-4147-A177-3AD203B41FA5}">
                      <a16:colId xmlns:a16="http://schemas.microsoft.com/office/drawing/2014/main" val="355442034"/>
                    </a:ext>
                  </a:extLst>
                </a:gridCol>
                <a:gridCol w="1070920">
                  <a:extLst>
                    <a:ext uri="{9D8B030D-6E8A-4147-A177-3AD203B41FA5}">
                      <a16:colId xmlns:a16="http://schemas.microsoft.com/office/drawing/2014/main" val="3862325313"/>
                    </a:ext>
                  </a:extLst>
                </a:gridCol>
                <a:gridCol w="1070920">
                  <a:extLst>
                    <a:ext uri="{9D8B030D-6E8A-4147-A177-3AD203B41FA5}">
                      <a16:colId xmlns:a16="http://schemas.microsoft.com/office/drawing/2014/main" val="2893483982"/>
                    </a:ext>
                  </a:extLst>
                </a:gridCol>
                <a:gridCol w="1070920">
                  <a:extLst>
                    <a:ext uri="{9D8B030D-6E8A-4147-A177-3AD203B41FA5}">
                      <a16:colId xmlns:a16="http://schemas.microsoft.com/office/drawing/2014/main" val="792594291"/>
                    </a:ext>
                  </a:extLst>
                </a:gridCol>
                <a:gridCol w="1022757">
                  <a:extLst>
                    <a:ext uri="{9D8B030D-6E8A-4147-A177-3AD203B41FA5}">
                      <a16:colId xmlns:a16="http://schemas.microsoft.com/office/drawing/2014/main" val="798030227"/>
                    </a:ext>
                  </a:extLst>
                </a:gridCol>
              </a:tblGrid>
              <a:tr h="573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Singular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Plural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Noun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490544"/>
                  </a:ext>
                </a:extLst>
              </a:tr>
              <a:tr h="516159">
                <a:tc>
                  <a:txBody>
                    <a:bodyPr/>
                    <a:lstStyle/>
                    <a:p>
                      <a:pPr marL="1778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h-TH" sz="2000" b="0" dirty="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new car cost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lot of money</a:t>
                      </a:r>
                      <a:r>
                        <a:rPr lang="th-TH" sz="2000" b="0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775196"/>
                  </a:ext>
                </a:extLst>
              </a:tr>
              <a:tr h="480325">
                <a:tc>
                  <a:txBody>
                    <a:bodyPr/>
                    <a:lstStyle/>
                    <a:p>
                      <a:pPr marL="1778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h-TH" sz="2000" b="0" dirty="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car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cost a lot of money</a:t>
                      </a:r>
                      <a:r>
                        <a:rPr lang="th-TH" sz="2000" b="0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093426"/>
                  </a:ext>
                </a:extLst>
              </a:tr>
              <a:tr h="485321">
                <a:tc>
                  <a:txBody>
                    <a:bodyPr/>
                    <a:lstStyle/>
                    <a:p>
                      <a:pPr marL="1778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th-TH" sz="2000" b="0" dirty="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neighbor make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lot of noise</a:t>
                      </a:r>
                      <a:r>
                        <a:rPr lang="th-TH" sz="2000" b="0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024610"/>
                  </a:ext>
                </a:extLst>
              </a:tr>
              <a:tr h="485321">
                <a:tc>
                  <a:txBody>
                    <a:bodyPr/>
                    <a:lstStyle/>
                    <a:p>
                      <a:pPr marL="1778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th-TH" sz="2000" b="0" dirty="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neighbor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make a lot of noise</a:t>
                      </a:r>
                      <a:r>
                        <a:rPr lang="th-TH" sz="2000" b="0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621402"/>
                  </a:ext>
                </a:extLst>
              </a:tr>
              <a:tr h="485321">
                <a:tc>
                  <a:txBody>
                    <a:bodyPr/>
                    <a:lstStyle/>
                    <a:p>
                      <a:pPr marL="1778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th-TH" sz="2000" b="0" dirty="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 drink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tea for breakfast</a:t>
                      </a:r>
                      <a:r>
                        <a:rPr lang="th-TH" sz="2000" b="0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219075"/>
                  </a:ext>
                </a:extLst>
              </a:tr>
              <a:tr h="485321">
                <a:tc>
                  <a:txBody>
                    <a:bodyPr/>
                    <a:lstStyle/>
                    <a:p>
                      <a:pPr marL="1778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th-TH" sz="2000" b="0" dirty="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 drink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taste good on a hot day</a:t>
                      </a:r>
                      <a:r>
                        <a:rPr lang="th-TH" sz="2000" b="0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8502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ECD0E8F-814A-40F7-B55E-6CF63D60197D}"/>
              </a:ext>
            </a:extLst>
          </p:cNvPr>
          <p:cNvSpPr/>
          <p:nvPr/>
        </p:nvSpPr>
        <p:spPr>
          <a:xfrm>
            <a:off x="5556221" y="5245452"/>
            <a:ext cx="42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404DDB-FD24-4C2B-885D-30D2B723779A}"/>
              </a:ext>
            </a:extLst>
          </p:cNvPr>
          <p:cNvSpPr/>
          <p:nvPr/>
        </p:nvSpPr>
        <p:spPr>
          <a:xfrm>
            <a:off x="8761554" y="5215569"/>
            <a:ext cx="42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915943-D2E6-4964-BE5D-56C26CD5AB63}"/>
              </a:ext>
            </a:extLst>
          </p:cNvPr>
          <p:cNvSpPr/>
          <p:nvPr/>
        </p:nvSpPr>
        <p:spPr>
          <a:xfrm>
            <a:off x="6606287" y="5730616"/>
            <a:ext cx="42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2145AE-9942-45AB-8A3C-F2D8252B86E2}"/>
              </a:ext>
            </a:extLst>
          </p:cNvPr>
          <p:cNvSpPr/>
          <p:nvPr/>
        </p:nvSpPr>
        <p:spPr>
          <a:xfrm>
            <a:off x="7773995" y="5767535"/>
            <a:ext cx="42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B430F7-013A-4DA6-8D9A-BB3C7D9E3D90}"/>
              </a:ext>
            </a:extLst>
          </p:cNvPr>
          <p:cNvSpPr/>
          <p:nvPr/>
        </p:nvSpPr>
        <p:spPr>
          <a:xfrm>
            <a:off x="5564759" y="6188417"/>
            <a:ext cx="42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69F77-87AF-468C-89FF-466D3D68FBEB}"/>
              </a:ext>
            </a:extLst>
          </p:cNvPr>
          <p:cNvSpPr/>
          <p:nvPr/>
        </p:nvSpPr>
        <p:spPr>
          <a:xfrm>
            <a:off x="8761554" y="6216644"/>
            <a:ext cx="42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B58D57-C05E-4F27-B036-B941FF95CF5C}"/>
              </a:ext>
            </a:extLst>
          </p:cNvPr>
          <p:cNvSpPr/>
          <p:nvPr/>
        </p:nvSpPr>
        <p:spPr>
          <a:xfrm>
            <a:off x="6605610" y="6668576"/>
            <a:ext cx="42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08AA3D-9D39-4BAB-9443-B9B26A9C0224}"/>
              </a:ext>
            </a:extLst>
          </p:cNvPr>
          <p:cNvSpPr/>
          <p:nvPr/>
        </p:nvSpPr>
        <p:spPr>
          <a:xfrm>
            <a:off x="7727816" y="6696876"/>
            <a:ext cx="42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B12574-54D7-451A-B838-E7F45CB12A84}"/>
              </a:ext>
            </a:extLst>
          </p:cNvPr>
          <p:cNvSpPr/>
          <p:nvPr/>
        </p:nvSpPr>
        <p:spPr>
          <a:xfrm>
            <a:off x="5556221" y="7130241"/>
            <a:ext cx="42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CC8AA-77FA-43DE-9831-A8F692BF5749}"/>
              </a:ext>
            </a:extLst>
          </p:cNvPr>
          <p:cNvSpPr/>
          <p:nvPr/>
        </p:nvSpPr>
        <p:spPr>
          <a:xfrm>
            <a:off x="8751054" y="7186560"/>
            <a:ext cx="42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2F7B1D-965D-4F2E-AF2E-6A3F02E157CB}"/>
              </a:ext>
            </a:extLst>
          </p:cNvPr>
          <p:cNvSpPr/>
          <p:nvPr/>
        </p:nvSpPr>
        <p:spPr>
          <a:xfrm>
            <a:off x="6600088" y="7656130"/>
            <a:ext cx="42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8F91EB-BD92-405F-9176-0FB4DDE37A3D}"/>
              </a:ext>
            </a:extLst>
          </p:cNvPr>
          <p:cNvSpPr/>
          <p:nvPr/>
        </p:nvSpPr>
        <p:spPr>
          <a:xfrm>
            <a:off x="7761597" y="7641221"/>
            <a:ext cx="42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0612D402-FA75-4715-BE29-03722A9B0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0572750" y="2571750"/>
            <a:ext cx="10287000" cy="5143500"/>
          </a:xfrm>
          <a:prstGeom prst="rect">
            <a:avLst/>
          </a:prstGeom>
        </p:spPr>
      </p:pic>
      <p:grpSp>
        <p:nvGrpSpPr>
          <p:cNvPr id="34" name="Group 4">
            <a:extLst>
              <a:ext uri="{FF2B5EF4-FFF2-40B4-BE49-F238E27FC236}">
                <a16:creationId xmlns:a16="http://schemas.microsoft.com/office/drawing/2014/main" id="{27B2ACCA-08C4-428D-B71E-221655808C9A}"/>
              </a:ext>
            </a:extLst>
          </p:cNvPr>
          <p:cNvGrpSpPr/>
          <p:nvPr/>
        </p:nvGrpSpPr>
        <p:grpSpPr>
          <a:xfrm flipH="1">
            <a:off x="12267746" y="6472445"/>
            <a:ext cx="3463289" cy="3463289"/>
            <a:chOff x="0" y="0"/>
            <a:chExt cx="6350000" cy="6350000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C09664B-1D15-43F1-893B-F44540AD3866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sp>
        <p:nvSpPr>
          <p:cNvPr id="36" name="AutoShape 2">
            <a:extLst>
              <a:ext uri="{FF2B5EF4-FFF2-40B4-BE49-F238E27FC236}">
                <a16:creationId xmlns:a16="http://schemas.microsoft.com/office/drawing/2014/main" id="{09B1CD8A-F093-4326-A6F5-63500F8DF4DB}"/>
              </a:ext>
            </a:extLst>
          </p:cNvPr>
          <p:cNvSpPr/>
          <p:nvPr/>
        </p:nvSpPr>
        <p:spPr>
          <a:xfrm>
            <a:off x="-20099" y="-897694"/>
            <a:ext cx="4400019" cy="1875440"/>
          </a:xfrm>
          <a:prstGeom prst="rect">
            <a:avLst/>
          </a:prstGeom>
          <a:solidFill>
            <a:srgbClr val="FFC33C"/>
          </a:solidFill>
        </p:spPr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F04DC18B-7834-450F-B2AA-A220B2B7B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-457200" y="8835729"/>
            <a:ext cx="4400019" cy="22000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72407A-B7C4-4B1A-9E18-C108C7875E7B}"/>
              </a:ext>
            </a:extLst>
          </p:cNvPr>
          <p:cNvSpPr/>
          <p:nvPr/>
        </p:nvSpPr>
        <p:spPr>
          <a:xfrm>
            <a:off x="4367410" y="2706935"/>
            <a:ext cx="7422022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 minutes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…………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Most people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Chinese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The Chinese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The poor in my country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 Washing the dishes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 The United States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 This exercise on subject-verb agreement </a:t>
            </a:r>
            <a:r>
              <a:rPr lang="th-TH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66737D-CF10-4717-8B31-155FD40659FE}"/>
              </a:ext>
            </a:extLst>
          </p:cNvPr>
          <p:cNvSpPr/>
          <p:nvPr/>
        </p:nvSpPr>
        <p:spPr>
          <a:xfrm>
            <a:off x="6341640" y="2615038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1258EA-8187-4687-899E-2A344C8216C3}"/>
              </a:ext>
            </a:extLst>
          </p:cNvPr>
          <p:cNvSpPr/>
          <p:nvPr/>
        </p:nvSpPr>
        <p:spPr>
          <a:xfrm>
            <a:off x="6381297" y="3219278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B840C4-28CE-4B09-B956-9309718FD844}"/>
              </a:ext>
            </a:extLst>
          </p:cNvPr>
          <p:cNvSpPr/>
          <p:nvPr/>
        </p:nvSpPr>
        <p:spPr>
          <a:xfrm>
            <a:off x="5985009" y="3823518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204E27-E4F3-4EA6-9504-CF3AD4B9A95B}"/>
              </a:ext>
            </a:extLst>
          </p:cNvPr>
          <p:cNvSpPr/>
          <p:nvPr/>
        </p:nvSpPr>
        <p:spPr>
          <a:xfrm>
            <a:off x="6381296" y="4427758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C810C2-E3DD-4A53-921E-0A20B8085CC7}"/>
              </a:ext>
            </a:extLst>
          </p:cNvPr>
          <p:cNvSpPr/>
          <p:nvPr/>
        </p:nvSpPr>
        <p:spPr>
          <a:xfrm>
            <a:off x="7673587" y="5031998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D5E772-DF59-4EAB-AEBB-B72C63069379}"/>
              </a:ext>
            </a:extLst>
          </p:cNvPr>
          <p:cNvSpPr/>
          <p:nvPr/>
        </p:nvSpPr>
        <p:spPr>
          <a:xfrm>
            <a:off x="7368003" y="5627692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5207DC-A6CB-4C9B-899F-3D655D95C233}"/>
              </a:ext>
            </a:extLst>
          </p:cNvPr>
          <p:cNvSpPr/>
          <p:nvPr/>
        </p:nvSpPr>
        <p:spPr>
          <a:xfrm>
            <a:off x="7173871" y="6231932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D74125-DFDF-4CF1-BC04-14AA582E239B}"/>
              </a:ext>
            </a:extLst>
          </p:cNvPr>
          <p:cNvSpPr/>
          <p:nvPr/>
        </p:nvSpPr>
        <p:spPr>
          <a:xfrm>
            <a:off x="9675368" y="6844718"/>
            <a:ext cx="79257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7509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420600" y="-1325299"/>
            <a:ext cx="4400019" cy="1875440"/>
          </a:xfrm>
          <a:prstGeom prst="rect">
            <a:avLst/>
          </a:prstGeom>
          <a:solidFill>
            <a:srgbClr val="FF7338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3887981" y="9020574"/>
            <a:ext cx="4400019" cy="2200010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09C50A4C-7560-4DE8-84ED-61650597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>
            <a:off x="-3438592" y="3019492"/>
            <a:ext cx="12020684" cy="5143500"/>
          </a:xfrm>
          <a:prstGeom prst="rect">
            <a:avLst/>
          </a:prstGeom>
        </p:spPr>
      </p:pic>
      <p:grpSp>
        <p:nvGrpSpPr>
          <p:cNvPr id="34" name="Group 4">
            <a:extLst>
              <a:ext uri="{FF2B5EF4-FFF2-40B4-BE49-F238E27FC236}">
                <a16:creationId xmlns:a16="http://schemas.microsoft.com/office/drawing/2014/main" id="{1C777AAB-263E-4E9F-B87A-D438E7F849DF}"/>
              </a:ext>
            </a:extLst>
          </p:cNvPr>
          <p:cNvGrpSpPr/>
          <p:nvPr/>
        </p:nvGrpSpPr>
        <p:grpSpPr>
          <a:xfrm>
            <a:off x="1972238" y="6680990"/>
            <a:ext cx="3463289" cy="3463289"/>
            <a:chOff x="0" y="0"/>
            <a:chExt cx="6350000" cy="6350000"/>
          </a:xfrm>
          <a:solidFill>
            <a:srgbClr val="FF7338"/>
          </a:solidFill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F1F31CF-C032-440C-A53B-451BB42FB6C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67E714E2-1539-4ED1-8982-2D0686536F76}"/>
              </a:ext>
            </a:extLst>
          </p:cNvPr>
          <p:cNvSpPr/>
          <p:nvPr/>
        </p:nvSpPr>
        <p:spPr>
          <a:xfrm>
            <a:off x="6522046" y="1107672"/>
            <a:ext cx="8919558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20 : Looking at grammar.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26" name="Rectangular Callout 6">
            <a:extLst>
              <a:ext uri="{FF2B5EF4-FFF2-40B4-BE49-F238E27FC236}">
                <a16:creationId xmlns:a16="http://schemas.microsoft.com/office/drawing/2014/main" id="{7B209058-3AFC-4DB2-B3E9-274638B672F1}"/>
              </a:ext>
            </a:extLst>
          </p:cNvPr>
          <p:cNvSpPr/>
          <p:nvPr/>
        </p:nvSpPr>
        <p:spPr>
          <a:xfrm>
            <a:off x="6522046" y="1818046"/>
            <a:ext cx="8927871" cy="718093"/>
          </a:xfrm>
          <a:prstGeom prst="wedgeRectCallout">
            <a:avLst>
              <a:gd name="adj1" fmla="val -22466"/>
              <a:gd name="adj2" fmla="val 8857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Your teacher will give you phrases to complete with is or are. Close your book for this activity.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13C7A699-4424-470C-9A9F-3CA47180FE6E}"/>
              </a:ext>
            </a:extLst>
          </p:cNvPr>
          <p:cNvSpPr/>
          <p:nvPr/>
        </p:nvSpPr>
        <p:spPr>
          <a:xfrm>
            <a:off x="6522046" y="2954881"/>
            <a:ext cx="8927871" cy="12476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en-US" sz="2400" i="1" dirty="0">
                <a:latin typeface="Muli Regular" panose="020B0604020202020204" charset="0"/>
                <a:cs typeface="Times New Roman" panose="02020603050405020304" pitchFamily="18" charset="0"/>
              </a:rPr>
              <a:t>Example :</a:t>
            </a:r>
          </a:p>
          <a:p>
            <a:pPr marL="265113"/>
            <a:r>
              <a:rPr lang="en-US" sz="2400" dirty="0">
                <a:latin typeface="Muli Regular" panose="020B0604020202020204" charset="0"/>
                <a:cs typeface="Times New Roman" panose="02020603050405020304" pitchFamily="18" charset="0"/>
              </a:rPr>
              <a:t>TEACHER (book open) :		His idea \ interesting</a:t>
            </a:r>
          </a:p>
          <a:p>
            <a:pPr marL="265113"/>
            <a:r>
              <a:rPr lang="en-US" sz="2400" dirty="0">
                <a:latin typeface="Muli Regular" panose="020B0604020202020204" charset="0"/>
                <a:cs typeface="Times New Roman" panose="02020603050405020304" pitchFamily="18" charset="0"/>
              </a:rPr>
              <a:t>STUDENT A (BOOK CLOSED) :	His idea is interesting.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61C603-487A-46CD-9DA6-685D18C9CBEC}"/>
              </a:ext>
            </a:extLst>
          </p:cNvPr>
          <p:cNvSpPr/>
          <p:nvPr/>
        </p:nvSpPr>
        <p:spPr>
          <a:xfrm>
            <a:off x="7123467" y="5287007"/>
            <a:ext cx="7422022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His ideas \ interesting</a:t>
            </a:r>
          </a:p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……………………………………………………..</a:t>
            </a:r>
          </a:p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Some of the people \ friendly</a:t>
            </a:r>
          </a:p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…………………………………………………….. </a:t>
            </a:r>
          </a:p>
          <a:p>
            <a:pPr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One of the girls \ absent</a:t>
            </a:r>
          </a:p>
          <a:p>
            <a:pPr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       ……………………………………………………..  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2A7252-36A5-4D1E-9A7D-D307E2FF261C}"/>
              </a:ext>
            </a:extLst>
          </p:cNvPr>
          <p:cNvSpPr/>
          <p:nvPr/>
        </p:nvSpPr>
        <p:spPr>
          <a:xfrm>
            <a:off x="7507730" y="5515707"/>
            <a:ext cx="38074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His ideas are interesting.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6BEDA9-750D-4347-9187-02D39FB69BDC}"/>
              </a:ext>
            </a:extLst>
          </p:cNvPr>
          <p:cNvSpPr/>
          <p:nvPr/>
        </p:nvSpPr>
        <p:spPr>
          <a:xfrm>
            <a:off x="7566125" y="6420602"/>
            <a:ext cx="5287298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Some of the people are friendly.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082E87-CBE2-4646-8EC5-626C08B38221}"/>
              </a:ext>
            </a:extLst>
          </p:cNvPr>
          <p:cNvSpPr/>
          <p:nvPr/>
        </p:nvSpPr>
        <p:spPr>
          <a:xfrm>
            <a:off x="7507730" y="7288651"/>
            <a:ext cx="5287298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One of the girls is absent.</a:t>
            </a:r>
          </a:p>
        </p:txBody>
      </p:sp>
    </p:spTree>
    <p:extLst>
      <p:ext uri="{BB962C8B-B14F-4D97-AF65-F5344CB8AC3E}">
        <p14:creationId xmlns:p14="http://schemas.microsoft.com/office/powerpoint/2010/main" val="2101286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71890" y="9206560"/>
            <a:ext cx="4400019" cy="1875440"/>
          </a:xfrm>
          <a:prstGeom prst="rect">
            <a:avLst/>
          </a:prstGeom>
          <a:solidFill>
            <a:srgbClr val="FF7338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00019" cy="2200010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09C50A4C-7560-4DE8-84ED-61650597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9705908" y="2790892"/>
            <a:ext cx="12020684" cy="5143500"/>
          </a:xfrm>
          <a:prstGeom prst="rect">
            <a:avLst/>
          </a:prstGeom>
        </p:spPr>
      </p:pic>
      <p:grpSp>
        <p:nvGrpSpPr>
          <p:cNvPr id="34" name="Group 4">
            <a:extLst>
              <a:ext uri="{FF2B5EF4-FFF2-40B4-BE49-F238E27FC236}">
                <a16:creationId xmlns:a16="http://schemas.microsoft.com/office/drawing/2014/main" id="{1C777AAB-263E-4E9F-B87A-D438E7F849DF}"/>
              </a:ext>
            </a:extLst>
          </p:cNvPr>
          <p:cNvGrpSpPr/>
          <p:nvPr/>
        </p:nvGrpSpPr>
        <p:grpSpPr>
          <a:xfrm rot="10800000">
            <a:off x="12262060" y="266700"/>
            <a:ext cx="3463289" cy="3463289"/>
            <a:chOff x="0" y="0"/>
            <a:chExt cx="6350000" cy="6350000"/>
          </a:xfrm>
          <a:solidFill>
            <a:srgbClr val="FF7338"/>
          </a:solidFill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F1F31CF-C032-440C-A53B-451BB42FB6C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2B235-6FD6-48B2-9666-8CD129EE68E7}"/>
              </a:ext>
            </a:extLst>
          </p:cNvPr>
          <p:cNvSpPr/>
          <p:nvPr/>
        </p:nvSpPr>
        <p:spPr>
          <a:xfrm>
            <a:off x="4150588" y="1943100"/>
            <a:ext cx="742202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Italian \ a Romance language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      ……………..…………………………………………………………………..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Two-thirds of the food \ gone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……………..…………………………………………………………………..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The clothes in that store \ expensive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      ……………..…………………………………………………………………..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The clothing in those stores \ inexpensive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      ……………..…………………………………………………………………..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Most of the stores in tourist towns \ overpriced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       ……………..…………………………………………………………………..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9FA5D-9A97-468E-AEFB-10118FCB1E75}"/>
              </a:ext>
            </a:extLst>
          </p:cNvPr>
          <p:cNvSpPr/>
          <p:nvPr/>
        </p:nvSpPr>
        <p:spPr>
          <a:xfrm>
            <a:off x="4500668" y="2487994"/>
            <a:ext cx="380745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Italian is a Romance language.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61A5D5-F39D-4EE9-97A0-639240557A9B}"/>
              </a:ext>
            </a:extLst>
          </p:cNvPr>
          <p:cNvSpPr/>
          <p:nvPr/>
        </p:nvSpPr>
        <p:spPr>
          <a:xfrm>
            <a:off x="4567610" y="3700073"/>
            <a:ext cx="380745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Two-thirds of the food is gone.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F99356-60F1-42AC-9053-B22327F3BB7E}"/>
              </a:ext>
            </a:extLst>
          </p:cNvPr>
          <p:cNvSpPr/>
          <p:nvPr/>
        </p:nvSpPr>
        <p:spPr>
          <a:xfrm>
            <a:off x="4524879" y="4910411"/>
            <a:ext cx="457799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clothes in that store are expensive.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63F8-FAD8-4DBF-9A2F-783D80AF0774}"/>
              </a:ext>
            </a:extLst>
          </p:cNvPr>
          <p:cNvSpPr/>
          <p:nvPr/>
        </p:nvSpPr>
        <p:spPr>
          <a:xfrm>
            <a:off x="4523454" y="6112195"/>
            <a:ext cx="50836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clothing in those stores is expensive.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1DE00D-D5D0-4954-8B25-B40D02A3FF28}"/>
              </a:ext>
            </a:extLst>
          </p:cNvPr>
          <p:cNvSpPr/>
          <p:nvPr/>
        </p:nvSpPr>
        <p:spPr>
          <a:xfrm>
            <a:off x="4523453" y="7324274"/>
            <a:ext cx="60749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Most of the stores in tourist towns are overpriced.</a:t>
            </a:r>
          </a:p>
        </p:txBody>
      </p:sp>
    </p:spTree>
    <p:extLst>
      <p:ext uri="{BB962C8B-B14F-4D97-AF65-F5344CB8AC3E}">
        <p14:creationId xmlns:p14="http://schemas.microsoft.com/office/powerpoint/2010/main" val="3705445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92898" cy="10287000"/>
            <a:chOff x="0" y="0"/>
            <a:chExt cx="2287634" cy="2837716"/>
          </a:xfrm>
          <a:solidFill>
            <a:srgbClr val="23344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287634" cy="2837716"/>
            </a:xfrm>
            <a:custGeom>
              <a:avLst/>
              <a:gdLst/>
              <a:ahLst/>
              <a:cxnLst/>
              <a:rect l="l" t="t" r="r" b="b"/>
              <a:pathLst>
                <a:path w="2287634" h="2837716">
                  <a:moveTo>
                    <a:pt x="0" y="0"/>
                  </a:moveTo>
                  <a:lnTo>
                    <a:pt x="2287634" y="0"/>
                  </a:lnTo>
                  <a:lnTo>
                    <a:pt x="2287634" y="2837716"/>
                  </a:lnTo>
                  <a:lnTo>
                    <a:pt x="0" y="283771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0" y="2710452"/>
            <a:ext cx="3504976" cy="3504976"/>
            <a:chOff x="0" y="0"/>
            <a:chExt cx="6350000" cy="6350000"/>
          </a:xfrm>
          <a:solidFill>
            <a:srgbClr val="FFC33C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1346494" y="4735337"/>
            <a:ext cx="4071571" cy="7031755"/>
            <a:chOff x="0" y="0"/>
            <a:chExt cx="2354580" cy="4066447"/>
          </a:xfrm>
          <a:solidFill>
            <a:srgbClr val="9BD8D7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4066448"/>
            </a:xfrm>
            <a:custGeom>
              <a:avLst/>
              <a:gdLst/>
              <a:ahLst/>
              <a:cxnLst/>
              <a:rect l="l" t="t" r="r" b="b"/>
              <a:pathLst>
                <a:path w="2353310" h="4066448">
                  <a:moveTo>
                    <a:pt x="784860" y="3999137"/>
                  </a:moveTo>
                  <a:cubicBezTo>
                    <a:pt x="905510" y="4039777"/>
                    <a:pt x="1042670" y="4066448"/>
                    <a:pt x="1177290" y="4066448"/>
                  </a:cubicBezTo>
                  <a:cubicBezTo>
                    <a:pt x="1311910" y="4066448"/>
                    <a:pt x="1441450" y="4043587"/>
                    <a:pt x="1560830" y="4002948"/>
                  </a:cubicBezTo>
                  <a:cubicBezTo>
                    <a:pt x="1563370" y="4001677"/>
                    <a:pt x="1565910" y="4001677"/>
                    <a:pt x="1568450" y="4000407"/>
                  </a:cubicBezTo>
                  <a:cubicBezTo>
                    <a:pt x="2016760" y="3837848"/>
                    <a:pt x="2346960" y="3408587"/>
                    <a:pt x="2353310" y="290325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901061"/>
                  </a:lnTo>
                  <a:cubicBezTo>
                    <a:pt x="6350" y="3411127"/>
                    <a:pt x="331470" y="3840387"/>
                    <a:pt x="784860" y="399913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B600F3AE-2C25-419D-B260-6C9613A2A9BD}"/>
              </a:ext>
            </a:extLst>
          </p:cNvPr>
          <p:cNvSpPr/>
          <p:nvPr/>
        </p:nvSpPr>
        <p:spPr>
          <a:xfrm>
            <a:off x="8534400" y="1257300"/>
            <a:ext cx="8919558" cy="576064"/>
          </a:xfrm>
          <a:prstGeom prst="roundRect">
            <a:avLst/>
          </a:prstGeom>
          <a:solidFill>
            <a:srgbClr val="9BD8D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21 : Let’s talk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22" name="Rectangular Callout 6">
            <a:extLst>
              <a:ext uri="{FF2B5EF4-FFF2-40B4-BE49-F238E27FC236}">
                <a16:creationId xmlns:a16="http://schemas.microsoft.com/office/drawing/2014/main" id="{0F9D8E16-4781-46BF-89F7-F133D7026990}"/>
              </a:ext>
            </a:extLst>
          </p:cNvPr>
          <p:cNvSpPr/>
          <p:nvPr/>
        </p:nvSpPr>
        <p:spPr>
          <a:xfrm>
            <a:off x="8534400" y="1967674"/>
            <a:ext cx="8927871" cy="1059590"/>
          </a:xfrm>
          <a:prstGeom prst="wedgeRectCallout">
            <a:avLst>
              <a:gd name="adj1" fmla="val -22313"/>
              <a:gd name="adj2" fmla="val 75692"/>
            </a:avLst>
          </a:prstGeom>
          <a:solidFill>
            <a:srgbClr val="23344D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Choose the correct verb in each sentence. Are the sentences true in your opinion? Circle yes or no. Share some of your answers with the class.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546905-3052-47B9-9443-35CE340792D6}"/>
              </a:ext>
            </a:extLst>
          </p:cNvPr>
          <p:cNvSpPr/>
          <p:nvPr/>
        </p:nvSpPr>
        <p:spPr>
          <a:xfrm>
            <a:off x="8991600" y="3932752"/>
            <a:ext cx="8139869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The United Nations (has, have) an important role in today’s world.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yes		no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Mathematics (is, are) an interesting subject.		yes	no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Both boys and girls (needs, need) to learn how to do housecleaning.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yes		no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Every girl and boy in my country (needs, need) to have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immunizations for certain diseases before entering public school. 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yes		no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98EADB-BED1-4345-B7E7-1C3F961303B6}"/>
              </a:ext>
            </a:extLst>
          </p:cNvPr>
          <p:cNvCxnSpPr/>
          <p:nvPr/>
        </p:nvCxnSpPr>
        <p:spPr>
          <a:xfrm>
            <a:off x="11739626" y="4378868"/>
            <a:ext cx="4464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0551EF-7769-4BD9-A031-E939E44565CC}"/>
              </a:ext>
            </a:extLst>
          </p:cNvPr>
          <p:cNvCxnSpPr/>
          <p:nvPr/>
        </p:nvCxnSpPr>
        <p:spPr>
          <a:xfrm>
            <a:off x="10971470" y="5599493"/>
            <a:ext cx="3049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4699F0-0F21-46FD-89A4-A6A21AF3DEF2}"/>
              </a:ext>
            </a:extLst>
          </p:cNvPr>
          <p:cNvCxnSpPr/>
          <p:nvPr/>
        </p:nvCxnSpPr>
        <p:spPr>
          <a:xfrm>
            <a:off x="12544481" y="6204820"/>
            <a:ext cx="5401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F61580-AFE1-49C9-8089-A029ABB064E5}"/>
              </a:ext>
            </a:extLst>
          </p:cNvPr>
          <p:cNvCxnSpPr/>
          <p:nvPr/>
        </p:nvCxnSpPr>
        <p:spPr>
          <a:xfrm>
            <a:off x="13298187" y="7305804"/>
            <a:ext cx="6536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78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04201" y="0"/>
            <a:ext cx="8292898" cy="10287000"/>
            <a:chOff x="0" y="0"/>
            <a:chExt cx="2287634" cy="2837716"/>
          </a:xfrm>
          <a:solidFill>
            <a:srgbClr val="23344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287634" cy="2837716"/>
            </a:xfrm>
            <a:custGeom>
              <a:avLst/>
              <a:gdLst/>
              <a:ahLst/>
              <a:cxnLst/>
              <a:rect l="l" t="t" r="r" b="b"/>
              <a:pathLst>
                <a:path w="2287634" h="2837716">
                  <a:moveTo>
                    <a:pt x="0" y="0"/>
                  </a:moveTo>
                  <a:lnTo>
                    <a:pt x="2287634" y="0"/>
                  </a:lnTo>
                  <a:lnTo>
                    <a:pt x="2287634" y="2837716"/>
                  </a:lnTo>
                  <a:lnTo>
                    <a:pt x="0" y="2837716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12764629" y="4697236"/>
            <a:ext cx="4071571" cy="7031755"/>
            <a:chOff x="0" y="0"/>
            <a:chExt cx="2354580" cy="4066447"/>
          </a:xfrm>
          <a:solidFill>
            <a:srgbClr val="9BD8D7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4066448"/>
            </a:xfrm>
            <a:custGeom>
              <a:avLst/>
              <a:gdLst/>
              <a:ahLst/>
              <a:cxnLst/>
              <a:rect l="l" t="t" r="r" b="b"/>
              <a:pathLst>
                <a:path w="2353310" h="4066448">
                  <a:moveTo>
                    <a:pt x="784860" y="3999137"/>
                  </a:moveTo>
                  <a:cubicBezTo>
                    <a:pt x="905510" y="4039777"/>
                    <a:pt x="1042670" y="4066448"/>
                    <a:pt x="1177290" y="4066448"/>
                  </a:cubicBezTo>
                  <a:cubicBezTo>
                    <a:pt x="1311910" y="4066448"/>
                    <a:pt x="1441450" y="4043587"/>
                    <a:pt x="1560830" y="4002948"/>
                  </a:cubicBezTo>
                  <a:cubicBezTo>
                    <a:pt x="1563370" y="4001677"/>
                    <a:pt x="1565910" y="4001677"/>
                    <a:pt x="1568450" y="4000407"/>
                  </a:cubicBezTo>
                  <a:cubicBezTo>
                    <a:pt x="2016760" y="3837848"/>
                    <a:pt x="2346960" y="3408587"/>
                    <a:pt x="2353310" y="290325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901061"/>
                  </a:lnTo>
                  <a:cubicBezTo>
                    <a:pt x="6350" y="3411127"/>
                    <a:pt x="331470" y="3840387"/>
                    <a:pt x="784860" y="3999137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4783024" y="2669509"/>
            <a:ext cx="3504976" cy="3504976"/>
            <a:chOff x="0" y="0"/>
            <a:chExt cx="6350000" cy="6350000"/>
          </a:xfrm>
          <a:solidFill>
            <a:srgbClr val="FFC33C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90CCCDE-B269-4B1F-8A03-317DC96D4BFE}"/>
              </a:ext>
            </a:extLst>
          </p:cNvPr>
          <p:cNvSpPr/>
          <p:nvPr/>
        </p:nvSpPr>
        <p:spPr>
          <a:xfrm>
            <a:off x="858593" y="2171700"/>
            <a:ext cx="8139869" cy="55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Two hours of homework per day (is, are) too much for elementary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school children.	yes	no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Having good computer skills (is, are) necessary if you want to get a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high-paying job.	yes	no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One of the biggest problems in the world today (is, are) the lack of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clean, fresh drinking water for significant numbers of people.	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yes		no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We may come from different cultures and have different customs,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but I believe that people across the world (is, are) more alike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than different.		yes	no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B9CDEE-E795-443C-AB4B-D91C6CE88ADD}"/>
              </a:ext>
            </a:extLst>
          </p:cNvPr>
          <p:cNvCxnSpPr/>
          <p:nvPr/>
        </p:nvCxnSpPr>
        <p:spPr>
          <a:xfrm>
            <a:off x="5050399" y="2623513"/>
            <a:ext cx="3049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7777D5-939B-460B-92D2-E81339D86D14}"/>
              </a:ext>
            </a:extLst>
          </p:cNvPr>
          <p:cNvCxnSpPr/>
          <p:nvPr/>
        </p:nvCxnSpPr>
        <p:spPr>
          <a:xfrm>
            <a:off x="4638776" y="3750133"/>
            <a:ext cx="3049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D1154C-DD1D-4131-B34B-41B7D27E53B2}"/>
              </a:ext>
            </a:extLst>
          </p:cNvPr>
          <p:cNvCxnSpPr/>
          <p:nvPr/>
        </p:nvCxnSpPr>
        <p:spPr>
          <a:xfrm>
            <a:off x="6664130" y="4852541"/>
            <a:ext cx="3049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3FFAD35-496A-433C-BFA0-612756742279}"/>
              </a:ext>
            </a:extLst>
          </p:cNvPr>
          <p:cNvCxnSpPr/>
          <p:nvPr/>
        </p:nvCxnSpPr>
        <p:spPr>
          <a:xfrm>
            <a:off x="6445468" y="7057356"/>
            <a:ext cx="3689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32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858000" cy="10287000"/>
            <a:chOff x="0" y="0"/>
            <a:chExt cx="2478351" cy="3717527"/>
          </a:xfrm>
          <a:solidFill>
            <a:srgbClr val="FF7338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78351" cy="3717527"/>
            </a:xfrm>
            <a:custGeom>
              <a:avLst/>
              <a:gdLst/>
              <a:ahLst/>
              <a:cxnLst/>
              <a:rect l="l" t="t" r="r" b="b"/>
              <a:pathLst>
                <a:path w="2478351" h="3717527">
                  <a:moveTo>
                    <a:pt x="0" y="0"/>
                  </a:moveTo>
                  <a:lnTo>
                    <a:pt x="2478351" y="0"/>
                  </a:lnTo>
                  <a:lnTo>
                    <a:pt x="2478351" y="3717527"/>
                  </a:lnTo>
                  <a:lnTo>
                    <a:pt x="0" y="3717527"/>
                  </a:ln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858000"/>
            <a:ext cx="6858000" cy="3429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714500" y="1714500"/>
            <a:ext cx="6858000" cy="3429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B466E7D3-F04C-4DD6-8EE0-786F62D3DFDB}"/>
              </a:ext>
            </a:extLst>
          </p:cNvPr>
          <p:cNvSpPr/>
          <p:nvPr/>
        </p:nvSpPr>
        <p:spPr>
          <a:xfrm>
            <a:off x="7772400" y="1866900"/>
            <a:ext cx="8919558" cy="576064"/>
          </a:xfrm>
          <a:prstGeom prst="roundRect">
            <a:avLst/>
          </a:prstGeom>
          <a:solidFill>
            <a:srgbClr val="23344D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anose="02040503050201020203" pitchFamily="18" charset="-79"/>
                <a:ea typeface="Calibri" panose="020F0502020204030204" pitchFamily="34" charset="0"/>
                <a:cs typeface="Adobe Hebrew" panose="02040503050201020203" pitchFamily="18" charset="-79"/>
              </a:rPr>
              <a:t>Exercise 22 : Game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31" name="Rectangular Callout 6">
            <a:extLst>
              <a:ext uri="{FF2B5EF4-FFF2-40B4-BE49-F238E27FC236}">
                <a16:creationId xmlns:a16="http://schemas.microsoft.com/office/drawing/2014/main" id="{D5EB24BF-8A33-412A-8A47-7B56A79DCF34}"/>
              </a:ext>
            </a:extLst>
          </p:cNvPr>
          <p:cNvSpPr/>
          <p:nvPr/>
        </p:nvSpPr>
        <p:spPr>
          <a:xfrm>
            <a:off x="7772400" y="2577274"/>
            <a:ext cx="8927871" cy="1162475"/>
          </a:xfrm>
          <a:prstGeom prst="wedgeRectCallout">
            <a:avLst>
              <a:gd name="adj1" fmla="val -22313"/>
              <a:gd name="adj2" fmla="val 78006"/>
            </a:avLst>
          </a:prstGeom>
          <a:solidFill>
            <a:srgbClr val="FFC33C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Work in teams. Decide if the sentences are correct (C) or incorrect (I). If incorrect, make the necessary changes. Your teacher will give you a time limit. The team with the most correct answers wins.</a:t>
            </a:r>
          </a:p>
        </p:txBody>
      </p:sp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6260F082-0061-4E87-A7EA-EE346EAE9A22}"/>
              </a:ext>
            </a:extLst>
          </p:cNvPr>
          <p:cNvSpPr/>
          <p:nvPr/>
        </p:nvSpPr>
        <p:spPr>
          <a:xfrm>
            <a:off x="8331139" y="4466142"/>
            <a:ext cx="521294" cy="452927"/>
          </a:xfrm>
          <a:prstGeom prst="roundRect">
            <a:avLst/>
          </a:prstGeom>
          <a:solidFill>
            <a:srgbClr val="FF733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th-TH">
              <a:latin typeface="Times New Roman" panose="02020603050405020304" pitchFamily="18" charset="0"/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E8107DF9-5481-4856-A9D8-86720DB69F3D}"/>
              </a:ext>
            </a:extLst>
          </p:cNvPr>
          <p:cNvSpPr/>
          <p:nvPr/>
        </p:nvSpPr>
        <p:spPr>
          <a:xfrm>
            <a:off x="9363756" y="4466142"/>
            <a:ext cx="521294" cy="452927"/>
          </a:xfrm>
          <a:prstGeom prst="roundRect">
            <a:avLst/>
          </a:prstGeom>
          <a:solidFill>
            <a:srgbClr val="FF733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th-TH" dirty="0">
              <a:latin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D935F9-F1E5-4589-9237-201CD8E1305F}"/>
              </a:ext>
            </a:extLst>
          </p:cNvPr>
          <p:cNvSpPr/>
          <p:nvPr/>
        </p:nvSpPr>
        <p:spPr>
          <a:xfrm>
            <a:off x="8240167" y="5196301"/>
            <a:ext cx="8451791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news about the economy          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disappointing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economy is not doing well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3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Economists   is   worried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4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Economics is a field of study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5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th-TH" sz="2200" dirty="0"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’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Kenya on the map?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110127-CBF4-43A3-ABC0-053491047C65}"/>
              </a:ext>
            </a:extLst>
          </p:cNvPr>
          <p:cNvSpPr/>
          <p:nvPr/>
        </p:nvSpPr>
        <p:spPr>
          <a:xfrm>
            <a:off x="9439896" y="4991202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A6262E-22AD-4868-AD7A-A8A7769A48CF}"/>
              </a:ext>
            </a:extLst>
          </p:cNvPr>
          <p:cNvSpPr/>
          <p:nvPr/>
        </p:nvSpPr>
        <p:spPr>
          <a:xfrm>
            <a:off x="13732848" y="5196301"/>
            <a:ext cx="802306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endParaRPr lang="en-US" sz="2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8A7D16-6EF1-4BE9-A5FC-DDC290FEC0B3}"/>
              </a:ext>
            </a:extLst>
          </p:cNvPr>
          <p:cNvSpPr/>
          <p:nvPr/>
        </p:nvSpPr>
        <p:spPr>
          <a:xfrm>
            <a:off x="13749940" y="5357385"/>
            <a:ext cx="632390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4E64F7-6A96-4F49-993F-779E4FEA7C94}"/>
              </a:ext>
            </a:extLst>
          </p:cNvPr>
          <p:cNvSpPr/>
          <p:nvPr/>
        </p:nvSpPr>
        <p:spPr>
          <a:xfrm>
            <a:off x="8481343" y="5619824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F523D3-56A8-403C-8355-5A6482F747E9}"/>
              </a:ext>
            </a:extLst>
          </p:cNvPr>
          <p:cNvSpPr/>
          <p:nvPr/>
        </p:nvSpPr>
        <p:spPr>
          <a:xfrm>
            <a:off x="9456988" y="6225563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3F1110-1F01-43C5-8600-99A291D7F2AC}"/>
              </a:ext>
            </a:extLst>
          </p:cNvPr>
          <p:cNvSpPr/>
          <p:nvPr/>
        </p:nvSpPr>
        <p:spPr>
          <a:xfrm>
            <a:off x="11757346" y="6554723"/>
            <a:ext cx="564447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B54024C-CC27-421B-9A5A-3BEF14778FBB}"/>
              </a:ext>
            </a:extLst>
          </p:cNvPr>
          <p:cNvSpPr/>
          <p:nvPr/>
        </p:nvSpPr>
        <p:spPr>
          <a:xfrm>
            <a:off x="8489889" y="6822344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6022B3-79F9-4432-98A2-C855E79B7A69}"/>
              </a:ext>
            </a:extLst>
          </p:cNvPr>
          <p:cNvSpPr/>
          <p:nvPr/>
        </p:nvSpPr>
        <p:spPr>
          <a:xfrm>
            <a:off x="8481343" y="7432800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5852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8" grpId="0"/>
      <p:bldP spid="39" grpId="0"/>
      <p:bldP spid="40" grpId="0" animBg="1"/>
      <p:bldP spid="41" grpId="0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200" y="0"/>
            <a:ext cx="6858000" cy="10287000"/>
            <a:chOff x="0" y="0"/>
            <a:chExt cx="2478351" cy="3717527"/>
          </a:xfrm>
          <a:solidFill>
            <a:srgbClr val="FF7338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78351" cy="3717527"/>
            </a:xfrm>
            <a:custGeom>
              <a:avLst/>
              <a:gdLst/>
              <a:ahLst/>
              <a:cxnLst/>
              <a:rect l="l" t="t" r="r" b="b"/>
              <a:pathLst>
                <a:path w="2478351" h="3717527">
                  <a:moveTo>
                    <a:pt x="0" y="0"/>
                  </a:moveTo>
                  <a:lnTo>
                    <a:pt x="2478351" y="0"/>
                  </a:lnTo>
                  <a:lnTo>
                    <a:pt x="2478351" y="3717527"/>
                  </a:lnTo>
                  <a:lnTo>
                    <a:pt x="0" y="3717527"/>
                  </a:ln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6200" y="6858000"/>
            <a:ext cx="6858000" cy="3429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3220700" y="1714500"/>
            <a:ext cx="6858000" cy="3429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06200" y="0"/>
            <a:ext cx="3429000" cy="3429000"/>
          </a:xfrm>
          <a:prstGeom prst="rect">
            <a:avLst/>
          </a:prstGeom>
        </p:spPr>
      </p:pic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180E1F90-C75D-4C01-9A9F-7D15A550E60A}"/>
              </a:ext>
            </a:extLst>
          </p:cNvPr>
          <p:cNvSpPr/>
          <p:nvPr/>
        </p:nvSpPr>
        <p:spPr>
          <a:xfrm>
            <a:off x="1979593" y="2179482"/>
            <a:ext cx="521294" cy="478564"/>
          </a:xfrm>
          <a:prstGeom prst="roundRect">
            <a:avLst/>
          </a:prstGeom>
          <a:solidFill>
            <a:srgbClr val="FF733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th-TH">
              <a:latin typeface="Times New Roman" panose="02020603050405020304" pitchFamily="18" charset="0"/>
            </a:endParaRPr>
          </a:p>
        </p:txBody>
      </p:sp>
      <p:sp>
        <p:nvSpPr>
          <p:cNvPr id="69" name="Rounded Rectangle 3">
            <a:extLst>
              <a:ext uri="{FF2B5EF4-FFF2-40B4-BE49-F238E27FC236}">
                <a16:creationId xmlns:a16="http://schemas.microsoft.com/office/drawing/2014/main" id="{445AEA26-14F1-4FD7-91DA-C4997D9A9E0A}"/>
              </a:ext>
            </a:extLst>
          </p:cNvPr>
          <p:cNvSpPr/>
          <p:nvPr/>
        </p:nvSpPr>
        <p:spPr>
          <a:xfrm>
            <a:off x="3012210" y="2179482"/>
            <a:ext cx="521294" cy="478564"/>
          </a:xfrm>
          <a:prstGeom prst="roundRect">
            <a:avLst/>
          </a:prstGeom>
          <a:solidFill>
            <a:srgbClr val="FF733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th-TH" dirty="0">
              <a:latin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77FE85D-A164-460D-ACA4-CA1BF66E31A7}"/>
              </a:ext>
            </a:extLst>
          </p:cNvPr>
          <p:cNvSpPr/>
          <p:nvPr/>
        </p:nvSpPr>
        <p:spPr>
          <a:xfrm>
            <a:off x="1828800" y="3114739"/>
            <a:ext cx="8451791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6.  Where’s      my gloves? I can’t find them.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7.  More men than women are left-handed.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8.  Chinese have more than fifty thousand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written characters.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9.  About two-thirds of the Vietnamese works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in agriculture.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10.  Two hours is too long to wait, don’t you think?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4A5E0EC-03DF-4E0C-A892-4981058424A2}"/>
              </a:ext>
            </a:extLst>
          </p:cNvPr>
          <p:cNvSpPr/>
          <p:nvPr/>
        </p:nvSpPr>
        <p:spPr>
          <a:xfrm>
            <a:off x="3074523" y="2952369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A26809E-BC32-4DF3-AF28-6337A9F1A96F}"/>
              </a:ext>
            </a:extLst>
          </p:cNvPr>
          <p:cNvSpPr/>
          <p:nvPr/>
        </p:nvSpPr>
        <p:spPr>
          <a:xfrm>
            <a:off x="4860596" y="3267277"/>
            <a:ext cx="557438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40482A3-0E25-4388-B7FE-AFE9D09E0D6F}"/>
              </a:ext>
            </a:extLst>
          </p:cNvPr>
          <p:cNvSpPr/>
          <p:nvPr/>
        </p:nvSpPr>
        <p:spPr>
          <a:xfrm>
            <a:off x="2098878" y="3549150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D107D6F-8FC3-44C7-91A3-D8BD2BD6AD4C}"/>
              </a:ext>
            </a:extLst>
          </p:cNvPr>
          <p:cNvSpPr/>
          <p:nvPr/>
        </p:nvSpPr>
        <p:spPr>
          <a:xfrm>
            <a:off x="3037848" y="4147356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0A60D6-9CFB-46BE-A327-0EA07DD9B27D}"/>
              </a:ext>
            </a:extLst>
          </p:cNvPr>
          <p:cNvSpPr/>
          <p:nvPr/>
        </p:nvSpPr>
        <p:spPr>
          <a:xfrm>
            <a:off x="4987358" y="4470809"/>
            <a:ext cx="661411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DE26069-FC5D-4CD2-8C78-608D1C7A6B80}"/>
              </a:ext>
            </a:extLst>
          </p:cNvPr>
          <p:cNvSpPr/>
          <p:nvPr/>
        </p:nvSpPr>
        <p:spPr>
          <a:xfrm>
            <a:off x="3074523" y="5244309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1A14343-0E42-48B3-83A0-5512D9F5A3B4}"/>
              </a:ext>
            </a:extLst>
          </p:cNvPr>
          <p:cNvSpPr/>
          <p:nvPr/>
        </p:nvSpPr>
        <p:spPr>
          <a:xfrm>
            <a:off x="8130786" y="5605976"/>
            <a:ext cx="782477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7DDE4C-AE5C-4B94-A63F-38EF34B4C367}"/>
              </a:ext>
            </a:extLst>
          </p:cNvPr>
          <p:cNvSpPr/>
          <p:nvPr/>
        </p:nvSpPr>
        <p:spPr>
          <a:xfrm>
            <a:off x="2098878" y="6375447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8674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  <p:bldP spid="73" grpId="0"/>
      <p:bldP spid="74" grpId="0"/>
      <p:bldP spid="75" grpId="0" animBg="1"/>
      <p:bldP spid="76" grpId="0"/>
      <p:bldP spid="77" grpId="0" animBg="1"/>
      <p:bldP spid="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858000" cy="10287000"/>
            <a:chOff x="0" y="0"/>
            <a:chExt cx="2478351" cy="3717527"/>
          </a:xfrm>
          <a:solidFill>
            <a:srgbClr val="FF7338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78351" cy="3717527"/>
            </a:xfrm>
            <a:custGeom>
              <a:avLst/>
              <a:gdLst/>
              <a:ahLst/>
              <a:cxnLst/>
              <a:rect l="l" t="t" r="r" b="b"/>
              <a:pathLst>
                <a:path w="2478351" h="3717527">
                  <a:moveTo>
                    <a:pt x="0" y="0"/>
                  </a:moveTo>
                  <a:lnTo>
                    <a:pt x="2478351" y="0"/>
                  </a:lnTo>
                  <a:lnTo>
                    <a:pt x="2478351" y="3717527"/>
                  </a:lnTo>
                  <a:lnTo>
                    <a:pt x="0" y="3717527"/>
                  </a:ln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858000"/>
            <a:ext cx="6858000" cy="3429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714500" y="1714500"/>
            <a:ext cx="6858000" cy="3429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E0080097-C491-4316-896D-58545E64BB07}"/>
              </a:ext>
            </a:extLst>
          </p:cNvPr>
          <p:cNvSpPr/>
          <p:nvPr/>
        </p:nvSpPr>
        <p:spPr>
          <a:xfrm>
            <a:off x="8693738" y="2747155"/>
            <a:ext cx="521294" cy="435835"/>
          </a:xfrm>
          <a:prstGeom prst="roundRect">
            <a:avLst/>
          </a:prstGeom>
          <a:solidFill>
            <a:srgbClr val="FF733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th-TH">
              <a:latin typeface="Times New Roman" panose="02020603050405020304" pitchFamily="18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6422EA14-0FE8-462D-9168-9BF2504B8B6B}"/>
              </a:ext>
            </a:extLst>
          </p:cNvPr>
          <p:cNvSpPr/>
          <p:nvPr/>
        </p:nvSpPr>
        <p:spPr>
          <a:xfrm>
            <a:off x="9726355" y="2747155"/>
            <a:ext cx="521294" cy="435835"/>
          </a:xfrm>
          <a:prstGeom prst="roundRect">
            <a:avLst/>
          </a:prstGeom>
          <a:solidFill>
            <a:srgbClr val="FF733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th-TH" dirty="0">
              <a:latin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726B06-63E5-4E71-87E5-CBD7A02F56B9}"/>
              </a:ext>
            </a:extLst>
          </p:cNvPr>
          <p:cNvSpPr/>
          <p:nvPr/>
        </p:nvSpPr>
        <p:spPr>
          <a:xfrm>
            <a:off x="8534400" y="3673867"/>
            <a:ext cx="845179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11.  How many people is   t here in Canada?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12.  What is the population of Canada?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13.  Everybody in my family enjoys music and reading.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………..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ngsana New" panose="02020603050405020304" pitchFamily="18" charset="-34"/>
              </a:rPr>
              <a:t> ………..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14.  Some of the movies these days contains 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too much violence.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D52BD8-2E00-4B37-987D-B2B9CDB99823}"/>
              </a:ext>
            </a:extLst>
          </p:cNvPr>
          <p:cNvSpPr/>
          <p:nvPr/>
        </p:nvSpPr>
        <p:spPr>
          <a:xfrm>
            <a:off x="9758575" y="3496073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06D8FF-64DD-4B11-8A17-772ED578DC11}"/>
              </a:ext>
            </a:extLst>
          </p:cNvPr>
          <p:cNvSpPr/>
          <p:nvPr/>
        </p:nvSpPr>
        <p:spPr>
          <a:xfrm>
            <a:off x="13001891" y="3834952"/>
            <a:ext cx="557438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B3E98-C815-427D-95AC-B32977C7A33D}"/>
              </a:ext>
            </a:extLst>
          </p:cNvPr>
          <p:cNvSpPr/>
          <p:nvPr/>
        </p:nvSpPr>
        <p:spPr>
          <a:xfrm>
            <a:off x="8774384" y="4101400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C05B2D-DA55-4C98-9622-5FF93720562F}"/>
              </a:ext>
            </a:extLst>
          </p:cNvPr>
          <p:cNvSpPr/>
          <p:nvPr/>
        </p:nvSpPr>
        <p:spPr>
          <a:xfrm>
            <a:off x="8774384" y="4694692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5E4D07-9DC7-4461-BD57-DB5160A04598}"/>
              </a:ext>
            </a:extLst>
          </p:cNvPr>
          <p:cNvSpPr/>
          <p:nvPr/>
        </p:nvSpPr>
        <p:spPr>
          <a:xfrm>
            <a:off x="9738992" y="5306358"/>
            <a:ext cx="54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2F603A-DF42-40D6-B4FF-DC3ECED30D70}"/>
              </a:ext>
            </a:extLst>
          </p:cNvPr>
          <p:cNvSpPr/>
          <p:nvPr/>
        </p:nvSpPr>
        <p:spPr>
          <a:xfrm>
            <a:off x="14427614" y="5662034"/>
            <a:ext cx="1105792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contain</a:t>
            </a:r>
            <a:endParaRPr lang="th-TH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76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/>
      <p:bldP spid="27" grpId="0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16079" y="0"/>
            <a:ext cx="2971921" cy="10287000"/>
            <a:chOff x="0" y="0"/>
            <a:chExt cx="1005316" cy="3479800"/>
          </a:xfrm>
          <a:solidFill>
            <a:srgbClr val="FFC33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005316" cy="3479800"/>
            </a:xfrm>
            <a:custGeom>
              <a:avLst/>
              <a:gdLst/>
              <a:ahLst/>
              <a:cxnLst/>
              <a:rect l="l" t="t" r="r" b="b"/>
              <a:pathLst>
                <a:path w="1005316" h="3479800">
                  <a:moveTo>
                    <a:pt x="0" y="0"/>
                  </a:moveTo>
                  <a:lnTo>
                    <a:pt x="1005316" y="0"/>
                  </a:lnTo>
                  <a:lnTo>
                    <a:pt x="1005316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2344158" y="0"/>
            <a:ext cx="2971921" cy="10287000"/>
            <a:chOff x="0" y="0"/>
            <a:chExt cx="1005316" cy="3479800"/>
          </a:xfrm>
          <a:solidFill>
            <a:srgbClr val="23344D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005316" cy="3479800"/>
            </a:xfrm>
            <a:custGeom>
              <a:avLst/>
              <a:gdLst/>
              <a:ahLst/>
              <a:cxnLst/>
              <a:rect l="l" t="t" r="r" b="b"/>
              <a:pathLst>
                <a:path w="1005316" h="3479800">
                  <a:moveTo>
                    <a:pt x="0" y="0"/>
                  </a:moveTo>
                  <a:lnTo>
                    <a:pt x="1005316" y="0"/>
                  </a:lnTo>
                  <a:lnTo>
                    <a:pt x="1005316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55317" y="2020742"/>
            <a:ext cx="4178803" cy="20894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12079320" y="6240633"/>
            <a:ext cx="4343158" cy="2171579"/>
          </a:xfrm>
          <a:prstGeom prst="rect">
            <a:avLst/>
          </a:prstGeom>
        </p:spPr>
      </p:pic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85913BDD-9402-47FD-B097-9F50A814542B}"/>
              </a:ext>
            </a:extLst>
          </p:cNvPr>
          <p:cNvSpPr/>
          <p:nvPr/>
        </p:nvSpPr>
        <p:spPr>
          <a:xfrm>
            <a:off x="1484064" y="1638300"/>
            <a:ext cx="8919558" cy="576064"/>
          </a:xfrm>
          <a:prstGeom prst="roundRect">
            <a:avLst/>
          </a:prstGeom>
          <a:solidFill>
            <a:srgbClr val="23344D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23 : Looking at grammar.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23" name="Rectangular Callout 6">
            <a:extLst>
              <a:ext uri="{FF2B5EF4-FFF2-40B4-BE49-F238E27FC236}">
                <a16:creationId xmlns:a16="http://schemas.microsoft.com/office/drawing/2014/main" id="{A624E5AB-D723-41CF-9547-C16890DA7A41}"/>
              </a:ext>
            </a:extLst>
          </p:cNvPr>
          <p:cNvSpPr/>
          <p:nvPr/>
        </p:nvSpPr>
        <p:spPr>
          <a:xfrm>
            <a:off x="1484064" y="2348675"/>
            <a:ext cx="8927871" cy="880464"/>
          </a:xfrm>
          <a:prstGeom prst="wedgeRectCallout">
            <a:avLst>
              <a:gd name="adj1" fmla="val -22619"/>
              <a:gd name="adj2" fmla="val 82372"/>
            </a:avLst>
          </a:prstGeom>
          <a:solidFill>
            <a:srgbClr val="FFC33C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Complete the sentences. Use the simple present form of the verbs in parentheses.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4F7913-0D8F-4C65-A1F4-DA2DE685132F}"/>
              </a:ext>
            </a:extLst>
          </p:cNvPr>
          <p:cNvSpPr/>
          <p:nvPr/>
        </p:nvSpPr>
        <p:spPr>
          <a:xfrm>
            <a:off x="1830559" y="4229100"/>
            <a:ext cx="822656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My alarm clock (ring)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seven every morning.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There (be)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lot of sheep in the field.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One of my friends (keep)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goldfish bowl on her kitchen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table.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Sensitivity to other people’s feelings (make)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Giorgio a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kind person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6FAC1B-AA85-4FD1-ACFC-49DD32779FA7}"/>
              </a:ext>
            </a:extLst>
          </p:cNvPr>
          <p:cNvSpPr/>
          <p:nvPr/>
        </p:nvSpPr>
        <p:spPr>
          <a:xfrm>
            <a:off x="4905012" y="4181592"/>
            <a:ext cx="810851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rings</a:t>
            </a:r>
            <a:endParaRPr lang="en-US" sz="2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596C93-AE26-47DF-B614-ACB1D48FAFB2}"/>
              </a:ext>
            </a:extLst>
          </p:cNvPr>
          <p:cNvSpPr/>
          <p:nvPr/>
        </p:nvSpPr>
        <p:spPr>
          <a:xfrm>
            <a:off x="3621719" y="4778373"/>
            <a:ext cx="810851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532A78-CBD1-45E8-BF83-39D23B5E431E}"/>
              </a:ext>
            </a:extLst>
          </p:cNvPr>
          <p:cNvSpPr/>
          <p:nvPr/>
        </p:nvSpPr>
        <p:spPr>
          <a:xfrm>
            <a:off x="5168932" y="5381092"/>
            <a:ext cx="9131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keeps</a:t>
            </a:r>
            <a:endParaRPr lang="en-US" sz="2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B03E43-188E-4E0A-A61A-6A6F30864720}"/>
              </a:ext>
            </a:extLst>
          </p:cNvPr>
          <p:cNvSpPr/>
          <p:nvPr/>
        </p:nvSpPr>
        <p:spPr>
          <a:xfrm>
            <a:off x="7346686" y="6490621"/>
            <a:ext cx="913159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makes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288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19400" y="0"/>
            <a:ext cx="2971921" cy="10287000"/>
            <a:chOff x="0" y="0"/>
            <a:chExt cx="1005316" cy="3479800"/>
          </a:xfrm>
          <a:solidFill>
            <a:srgbClr val="FFC33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005316" cy="3479800"/>
            </a:xfrm>
            <a:custGeom>
              <a:avLst/>
              <a:gdLst/>
              <a:ahLst/>
              <a:cxnLst/>
              <a:rect l="l" t="t" r="r" b="b"/>
              <a:pathLst>
                <a:path w="1005316" h="3479800">
                  <a:moveTo>
                    <a:pt x="0" y="0"/>
                  </a:moveTo>
                  <a:lnTo>
                    <a:pt x="1005316" y="0"/>
                  </a:lnTo>
                  <a:lnTo>
                    <a:pt x="1005316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-152521" y="0"/>
            <a:ext cx="2971921" cy="10287000"/>
            <a:chOff x="0" y="0"/>
            <a:chExt cx="1005316" cy="3479800"/>
          </a:xfrm>
          <a:solidFill>
            <a:srgbClr val="23344D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005316" cy="3479800"/>
            </a:xfrm>
            <a:custGeom>
              <a:avLst/>
              <a:gdLst/>
              <a:ahLst/>
              <a:cxnLst/>
              <a:rect l="l" t="t" r="r" b="b"/>
              <a:pathLst>
                <a:path w="1005316" h="3479800">
                  <a:moveTo>
                    <a:pt x="0" y="0"/>
                  </a:moveTo>
                  <a:lnTo>
                    <a:pt x="1005316" y="0"/>
                  </a:lnTo>
                  <a:lnTo>
                    <a:pt x="1005316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758638" y="2020742"/>
            <a:ext cx="4178803" cy="20894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-444505" y="6231109"/>
            <a:ext cx="4343158" cy="21715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38F21E7-7585-4522-84A3-C98DCFCAEA9A}"/>
              </a:ext>
            </a:extLst>
          </p:cNvPr>
          <p:cNvSpPr/>
          <p:nvPr/>
        </p:nvSpPr>
        <p:spPr>
          <a:xfrm>
            <a:off x="7033185" y="3033307"/>
            <a:ext cx="10179116" cy="4220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Each car, truck, and motorcycle (be)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stopped at the border by customs officials.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My driver’s license (be)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my wallet.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(Do)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Sergei’s uncle live in the suburbs?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(Do)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most of the students live in the dormitories?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An orange and black bird (be)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sitting in that tree.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 An orange bird and a black bird (be)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sitting in that tree.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 The insurance rates on our car (be)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because we live in a city.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D88D99-FD65-49BF-A28A-62F4BEFC9331}"/>
              </a:ext>
            </a:extLst>
          </p:cNvPr>
          <p:cNvSpPr/>
          <p:nvPr/>
        </p:nvSpPr>
        <p:spPr>
          <a:xfrm>
            <a:off x="11708733" y="2982031"/>
            <a:ext cx="581219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1F3D2-4F54-45A8-8A87-88CEBD6548F0}"/>
              </a:ext>
            </a:extLst>
          </p:cNvPr>
          <p:cNvSpPr/>
          <p:nvPr/>
        </p:nvSpPr>
        <p:spPr>
          <a:xfrm>
            <a:off x="10195951" y="3527950"/>
            <a:ext cx="581219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5C5DA-8676-463F-8F33-9B476193637F}"/>
              </a:ext>
            </a:extLst>
          </p:cNvPr>
          <p:cNvSpPr/>
          <p:nvPr/>
        </p:nvSpPr>
        <p:spPr>
          <a:xfrm>
            <a:off x="8110038" y="4176307"/>
            <a:ext cx="986215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Does</a:t>
            </a:r>
            <a:endParaRPr lang="en-US" sz="2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B25F04-81D1-403A-844E-6EAC1E3D018C}"/>
              </a:ext>
            </a:extLst>
          </p:cNvPr>
          <p:cNvSpPr/>
          <p:nvPr/>
        </p:nvSpPr>
        <p:spPr>
          <a:xfrm>
            <a:off x="8054734" y="4773502"/>
            <a:ext cx="654851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Do</a:t>
            </a:r>
            <a:endParaRPr lang="en-US" sz="2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D88C2D-F46F-4CFA-B23C-83DA4A5AF252}"/>
              </a:ext>
            </a:extLst>
          </p:cNvPr>
          <p:cNvSpPr/>
          <p:nvPr/>
        </p:nvSpPr>
        <p:spPr>
          <a:xfrm>
            <a:off x="10856367" y="5319421"/>
            <a:ext cx="654851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599587-A464-4656-A3A1-D45211ED50C9}"/>
              </a:ext>
            </a:extLst>
          </p:cNvPr>
          <p:cNvSpPr/>
          <p:nvPr/>
        </p:nvSpPr>
        <p:spPr>
          <a:xfrm>
            <a:off x="11690428" y="5941099"/>
            <a:ext cx="864630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026BBA-9D94-40C1-92EF-C287369146B4}"/>
              </a:ext>
            </a:extLst>
          </p:cNvPr>
          <p:cNvSpPr/>
          <p:nvPr/>
        </p:nvSpPr>
        <p:spPr>
          <a:xfrm>
            <a:off x="11425322" y="6580905"/>
            <a:ext cx="864630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50311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237348" y="8448403"/>
            <a:ext cx="7813304" cy="4041510"/>
            <a:chOff x="0" y="0"/>
            <a:chExt cx="2354580" cy="12179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17930"/>
            </a:xfrm>
            <a:custGeom>
              <a:avLst/>
              <a:gdLst/>
              <a:ahLst/>
              <a:cxnLst/>
              <a:rect l="l" t="t" r="r" b="b"/>
              <a:pathLst>
                <a:path w="2353310" h="1217930">
                  <a:moveTo>
                    <a:pt x="784860" y="1150620"/>
                  </a:moveTo>
                  <a:cubicBezTo>
                    <a:pt x="905510" y="1191260"/>
                    <a:pt x="1042670" y="1217930"/>
                    <a:pt x="1177290" y="1217930"/>
                  </a:cubicBezTo>
                  <a:cubicBezTo>
                    <a:pt x="1311910" y="1217930"/>
                    <a:pt x="1441450" y="1195070"/>
                    <a:pt x="1560830" y="1154430"/>
                  </a:cubicBezTo>
                  <a:cubicBezTo>
                    <a:pt x="1563370" y="1153160"/>
                    <a:pt x="1565910" y="1153160"/>
                    <a:pt x="1568450" y="1151890"/>
                  </a:cubicBezTo>
                  <a:cubicBezTo>
                    <a:pt x="2016760" y="989330"/>
                    <a:pt x="2346960" y="560070"/>
                    <a:pt x="2353310" y="6350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63500"/>
                  </a:lnTo>
                  <a:cubicBezTo>
                    <a:pt x="6350" y="562610"/>
                    <a:pt x="331470" y="991870"/>
                    <a:pt x="784860" y="115062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284184" y="-2127258"/>
            <a:ext cx="3719631" cy="3719631"/>
            <a:chOff x="0" y="0"/>
            <a:chExt cx="1708150" cy="1708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9BD8D7"/>
            </a:solidFill>
          </p:spPr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1C3E68B-D9C3-470C-AEEC-394A0A7F5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735470"/>
              </p:ext>
            </p:extLst>
          </p:nvPr>
        </p:nvGraphicFramePr>
        <p:xfrm>
          <a:off x="2743200" y="2019300"/>
          <a:ext cx="13335000" cy="608901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849592">
                  <a:extLst>
                    <a:ext uri="{9D8B030D-6E8A-4147-A177-3AD203B41FA5}">
                      <a16:colId xmlns:a16="http://schemas.microsoft.com/office/drawing/2014/main" val="3987512805"/>
                    </a:ext>
                  </a:extLst>
                </a:gridCol>
                <a:gridCol w="7485408">
                  <a:extLst>
                    <a:ext uri="{9D8B030D-6E8A-4147-A177-3AD203B41FA5}">
                      <a16:colId xmlns:a16="http://schemas.microsoft.com/office/drawing/2014/main" val="2973517917"/>
                    </a:ext>
                  </a:extLst>
                </a:gridCol>
              </a:tblGrid>
              <a:tr h="86022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Final </a:t>
                      </a:r>
                      <a:r>
                        <a:rPr lang="th-TH" sz="2400" dirty="0"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24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 </a:t>
                      </a:r>
                      <a:r>
                        <a:rPr lang="th-TH" sz="2400" dirty="0">
                          <a:effectLst/>
                          <a:latin typeface="Adobe Hebrew" panose="02040503050201020203" pitchFamily="18" charset="-79"/>
                        </a:rPr>
                        <a:t>/-</a:t>
                      </a:r>
                      <a:r>
                        <a:rPr lang="en-US" sz="2400" dirty="0" err="1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es</a:t>
                      </a:r>
                      <a:r>
                        <a:rPr lang="en-US" sz="24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th-TH" sz="2400" dirty="0">
                          <a:effectLst/>
                          <a:latin typeface="Adobe Hebrew" panose="02040503050201020203" pitchFamily="18" charset="-79"/>
                        </a:rPr>
                        <a:t>: </a:t>
                      </a:r>
                      <a:r>
                        <a:rPr lang="en-US" sz="24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Use, Pronunciation, and Spelling</a:t>
                      </a:r>
                      <a:endParaRPr lang="en-US" sz="24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4924"/>
                  </a:ext>
                </a:extLst>
              </a:tr>
              <a:tr h="91438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Use</a:t>
                      </a:r>
                      <a:endParaRPr lang="en-US" sz="2400" i="1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48073"/>
                  </a:ext>
                </a:extLst>
              </a:tr>
              <a:tr h="1529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)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Noun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+ </a:t>
                      </a:r>
                      <a:r>
                        <a:rPr lang="th-TH" sz="1800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1800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: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Friends are important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Noun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+ </a:t>
                      </a:r>
                      <a:r>
                        <a:rPr lang="th-TH" sz="1800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1800" i="1" dirty="0" err="1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es</a:t>
                      </a:r>
                      <a:r>
                        <a:rPr lang="en-US" sz="1800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: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 like my classes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 final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 or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es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is added to a noun to make the noun plural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Friend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and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class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=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singular nouns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Friends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and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classes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=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plural nouns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87134"/>
                  </a:ext>
                </a:extLst>
              </a:tr>
              <a:tr h="2784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b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)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Verb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+ </a:t>
                      </a:r>
                      <a:r>
                        <a:rPr lang="th-TH" sz="1800" i="1" dirty="0"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1800" i="1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: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Mary works at the bank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 Verb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+ </a:t>
                      </a:r>
                      <a:r>
                        <a:rPr lang="th-TH" sz="1800" i="1" dirty="0"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1800" i="1" dirty="0" err="1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es</a:t>
                      </a:r>
                      <a:r>
                        <a:rPr lang="en-US" sz="1800" i="1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: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John watches birds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 final </a:t>
                      </a:r>
                      <a:r>
                        <a:rPr lang="th-TH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or </a:t>
                      </a:r>
                      <a:r>
                        <a:rPr lang="th-TH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</a:rPr>
                        <a:t>-</a:t>
                      </a:r>
                      <a:r>
                        <a:rPr lang="en-US" sz="1800" b="1" i="1" dirty="0" err="1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es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is added to a simple present verb when the subject is a singular noun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g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, Mary, my father, the machine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or third person singular pronoun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she, he, it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).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Mary works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=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singular       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She works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=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singular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students work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=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plural   </a:t>
                      </a: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They work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=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plural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58892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16079" y="0"/>
            <a:ext cx="2971921" cy="10287000"/>
            <a:chOff x="0" y="0"/>
            <a:chExt cx="1005316" cy="3479800"/>
          </a:xfrm>
          <a:solidFill>
            <a:srgbClr val="FFC33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005316" cy="3479800"/>
            </a:xfrm>
            <a:custGeom>
              <a:avLst/>
              <a:gdLst/>
              <a:ahLst/>
              <a:cxnLst/>
              <a:rect l="l" t="t" r="r" b="b"/>
              <a:pathLst>
                <a:path w="1005316" h="3479800">
                  <a:moveTo>
                    <a:pt x="0" y="0"/>
                  </a:moveTo>
                  <a:lnTo>
                    <a:pt x="1005316" y="0"/>
                  </a:lnTo>
                  <a:lnTo>
                    <a:pt x="1005316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2344158" y="0"/>
            <a:ext cx="2971921" cy="10287000"/>
            <a:chOff x="0" y="0"/>
            <a:chExt cx="1005316" cy="3479800"/>
          </a:xfrm>
          <a:solidFill>
            <a:srgbClr val="23344D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005316" cy="3479800"/>
            </a:xfrm>
            <a:custGeom>
              <a:avLst/>
              <a:gdLst/>
              <a:ahLst/>
              <a:cxnLst/>
              <a:rect l="l" t="t" r="r" b="b"/>
              <a:pathLst>
                <a:path w="1005316" h="3479800">
                  <a:moveTo>
                    <a:pt x="0" y="0"/>
                  </a:moveTo>
                  <a:lnTo>
                    <a:pt x="1005316" y="0"/>
                  </a:lnTo>
                  <a:lnTo>
                    <a:pt x="1005316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55317" y="2020742"/>
            <a:ext cx="4178803" cy="20894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12074771" y="6229289"/>
            <a:ext cx="4343158" cy="21715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2FE1F5-3B71-47E5-8A57-20E5EE654AA3}"/>
              </a:ext>
            </a:extLst>
          </p:cNvPr>
          <p:cNvSpPr/>
          <p:nvPr/>
        </p:nvSpPr>
        <p:spPr>
          <a:xfrm>
            <a:off x="1999130" y="1714500"/>
            <a:ext cx="8893793" cy="391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 (Be)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January and February the coldest months of the year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in the Northern Hemisphere?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 Almost two-thirds of the land in the southwestern areas of the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country (be)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unsuitable for farming.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 A car with poor brakes and no brake lights (be)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dangerous.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 Almost all the information in those texts on the Aztec Indians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and their civilization (appear)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be well researched.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FFBA6C-6BCF-478A-859B-106B291091BB}"/>
              </a:ext>
            </a:extLst>
          </p:cNvPr>
          <p:cNvSpPr/>
          <p:nvPr/>
        </p:nvSpPr>
        <p:spPr>
          <a:xfrm>
            <a:off x="3135757" y="1654678"/>
            <a:ext cx="799401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05FE8F-052C-4F7E-ABE3-5258CEF12D65}"/>
              </a:ext>
            </a:extLst>
          </p:cNvPr>
          <p:cNvSpPr/>
          <p:nvPr/>
        </p:nvSpPr>
        <p:spPr>
          <a:xfrm>
            <a:off x="3871618" y="3268409"/>
            <a:ext cx="799401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32647F-01C5-42CF-A72D-3A887DDB906E}"/>
              </a:ext>
            </a:extLst>
          </p:cNvPr>
          <p:cNvSpPr/>
          <p:nvPr/>
        </p:nvSpPr>
        <p:spPr>
          <a:xfrm>
            <a:off x="7707256" y="3865604"/>
            <a:ext cx="799401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C4441-4A85-40AA-9622-57B7CD55C000}"/>
              </a:ext>
            </a:extLst>
          </p:cNvPr>
          <p:cNvSpPr/>
          <p:nvPr/>
        </p:nvSpPr>
        <p:spPr>
          <a:xfrm>
            <a:off x="5842850" y="4983679"/>
            <a:ext cx="1348190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appears</a:t>
            </a:r>
            <a:endParaRPr lang="en-US" sz="2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990A1D-5B0D-4188-BAE9-6D82A4C39EDB}"/>
              </a:ext>
            </a:extLst>
          </p:cNvPr>
          <p:cNvSpPr/>
          <p:nvPr/>
        </p:nvSpPr>
        <p:spPr>
          <a:xfrm>
            <a:off x="1999130" y="5546977"/>
            <a:ext cx="8451791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 Every day there (be)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more than a dozen traffic accidents in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the city.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 No news (be)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good news.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  Four hours of skiing (provide) </a:t>
            </a:r>
            <a:r>
              <a:rPr lang="en-US" sz="2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……………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plenty of exercise.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0BAE28-37AB-4AEB-A96C-EA3F53A5004C}"/>
              </a:ext>
            </a:extLst>
          </p:cNvPr>
          <p:cNvSpPr/>
          <p:nvPr/>
        </p:nvSpPr>
        <p:spPr>
          <a:xfrm>
            <a:off x="4896191" y="5495702"/>
            <a:ext cx="735861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are</a:t>
            </a:r>
            <a:endParaRPr lang="en-US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7CCF6C-AAC3-4DDA-BFAD-DB80F0558598}"/>
              </a:ext>
            </a:extLst>
          </p:cNvPr>
          <p:cNvSpPr/>
          <p:nvPr/>
        </p:nvSpPr>
        <p:spPr>
          <a:xfrm>
            <a:off x="4065824" y="6596686"/>
            <a:ext cx="735861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is</a:t>
            </a:r>
            <a:endParaRPr lang="en-US" sz="2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394984-A003-4D27-B5AE-3137D41CC071}"/>
              </a:ext>
            </a:extLst>
          </p:cNvPr>
          <p:cNvSpPr/>
          <p:nvPr/>
        </p:nvSpPr>
        <p:spPr>
          <a:xfrm>
            <a:off x="5916916" y="7203437"/>
            <a:ext cx="12353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provides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45718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9" grpId="0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538236" y="9525"/>
            <a:ext cx="7759289" cy="7759289"/>
            <a:chOff x="0" y="0"/>
            <a:chExt cx="6350000" cy="6350000"/>
          </a:xfrm>
          <a:solidFill>
            <a:srgbClr val="9BD8D7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0528711" y="7768814"/>
            <a:ext cx="2738509" cy="2532645"/>
            <a:chOff x="0" y="0"/>
            <a:chExt cx="1082120" cy="1000773"/>
          </a:xfrm>
          <a:solidFill>
            <a:srgbClr val="23344D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082120" cy="1000773"/>
            </a:xfrm>
            <a:custGeom>
              <a:avLst/>
              <a:gdLst/>
              <a:ahLst/>
              <a:cxnLst/>
              <a:rect l="l" t="t" r="r" b="b"/>
              <a:pathLst>
                <a:path w="1082120" h="1000773">
                  <a:moveTo>
                    <a:pt x="0" y="0"/>
                  </a:moveTo>
                  <a:lnTo>
                    <a:pt x="1082120" y="0"/>
                  </a:lnTo>
                  <a:lnTo>
                    <a:pt x="1082120" y="1000773"/>
                  </a:lnTo>
                  <a:lnTo>
                    <a:pt x="0" y="1000773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5762298" y="7775756"/>
            <a:ext cx="2738509" cy="2525702"/>
            <a:chOff x="0" y="0"/>
            <a:chExt cx="1082120" cy="9980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2120" cy="998030"/>
            </a:xfrm>
            <a:custGeom>
              <a:avLst/>
              <a:gdLst/>
              <a:ahLst/>
              <a:cxnLst/>
              <a:rect l="l" t="t" r="r" b="b"/>
              <a:pathLst>
                <a:path w="1082120" h="998030">
                  <a:moveTo>
                    <a:pt x="0" y="0"/>
                  </a:moveTo>
                  <a:lnTo>
                    <a:pt x="1082120" y="0"/>
                  </a:lnTo>
                  <a:lnTo>
                    <a:pt x="1082120" y="998030"/>
                  </a:lnTo>
                  <a:lnTo>
                    <a:pt x="0" y="9980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3253063" y="7787290"/>
            <a:ext cx="2511244" cy="2507226"/>
            <a:chOff x="0" y="0"/>
            <a:chExt cx="6350000" cy="6339840"/>
          </a:xfrm>
          <a:solidFill>
            <a:srgbClr val="9BD8D7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15762298" y="7785281"/>
            <a:ext cx="2525702" cy="2525702"/>
            <a:chOff x="0" y="0"/>
            <a:chExt cx="6350000" cy="6350000"/>
          </a:xfrm>
          <a:solidFill>
            <a:srgbClr val="23344D"/>
          </a:solidFill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D6F3024D-29F9-432A-8960-6F685EA23FE1}"/>
              </a:ext>
            </a:extLst>
          </p:cNvPr>
          <p:cNvSpPr/>
          <p:nvPr/>
        </p:nvSpPr>
        <p:spPr>
          <a:xfrm>
            <a:off x="941349" y="1828800"/>
            <a:ext cx="8919558" cy="576064"/>
          </a:xfrm>
          <a:prstGeom prst="roundRect">
            <a:avLst/>
          </a:prstGeom>
          <a:solidFill>
            <a:srgbClr val="23344D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24 : Check your knowledge.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23" name="Rectangular Callout 6">
            <a:extLst>
              <a:ext uri="{FF2B5EF4-FFF2-40B4-BE49-F238E27FC236}">
                <a16:creationId xmlns:a16="http://schemas.microsoft.com/office/drawing/2014/main" id="{4C82B9A4-89CA-4D02-93C2-7098490603AC}"/>
              </a:ext>
            </a:extLst>
          </p:cNvPr>
          <p:cNvSpPr/>
          <p:nvPr/>
        </p:nvSpPr>
        <p:spPr>
          <a:xfrm>
            <a:off x="941349" y="2539175"/>
            <a:ext cx="8927871" cy="880464"/>
          </a:xfrm>
          <a:prstGeom prst="wedgeRectCallout">
            <a:avLst>
              <a:gd name="adj1" fmla="val -22466"/>
              <a:gd name="adj2" fmla="val 88572"/>
            </a:avLst>
          </a:prstGeom>
          <a:solidFill>
            <a:srgbClr val="9BD8D7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55600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Correct the errors in subject-verb agreement. Some sentences contain no errors.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F88D95-B11E-4E87-A1AC-F1DAEEE7741B}"/>
              </a:ext>
            </a:extLst>
          </p:cNvPr>
          <p:cNvSpPr/>
          <p:nvPr/>
        </p:nvSpPr>
        <p:spPr>
          <a:xfrm>
            <a:off x="1382167" y="4249203"/>
            <a:ext cx="8451791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The books in my office   is   very valuable to me.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All of the windows in our house were broken in the earthquake.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A lot of the people in my class works  during the day and attends 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class in the evening.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Many of the satellites orbiting the earth   is   used for communications.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EE0EF5-A295-4989-A0FA-0EA76F297754}"/>
              </a:ext>
            </a:extLst>
          </p:cNvPr>
          <p:cNvSpPr/>
          <p:nvPr/>
        </p:nvSpPr>
        <p:spPr>
          <a:xfrm>
            <a:off x="4422055" y="4418833"/>
            <a:ext cx="557438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37FA1B-0E30-466E-8CEC-0BD9EA8A46D2}"/>
              </a:ext>
            </a:extLst>
          </p:cNvPr>
          <p:cNvSpPr/>
          <p:nvPr/>
        </p:nvSpPr>
        <p:spPr>
          <a:xfrm>
            <a:off x="1582041" y="5469966"/>
            <a:ext cx="1446199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errors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92A8D4-0005-4188-94CD-8728AE0D77C7}"/>
              </a:ext>
            </a:extLst>
          </p:cNvPr>
          <p:cNvSpPr/>
          <p:nvPr/>
        </p:nvSpPr>
        <p:spPr>
          <a:xfrm>
            <a:off x="5243174" y="6229117"/>
            <a:ext cx="849419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580280-D8E3-43A6-AF74-FA300F94A76C}"/>
              </a:ext>
            </a:extLst>
          </p:cNvPr>
          <p:cNvSpPr/>
          <p:nvPr/>
        </p:nvSpPr>
        <p:spPr>
          <a:xfrm>
            <a:off x="8232778" y="6221629"/>
            <a:ext cx="948434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attend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5DB4DA-4BE1-4815-8F8D-39D683BAFD0D}"/>
              </a:ext>
            </a:extLst>
          </p:cNvPr>
          <p:cNvSpPr/>
          <p:nvPr/>
        </p:nvSpPr>
        <p:spPr>
          <a:xfrm>
            <a:off x="6263712" y="7340070"/>
            <a:ext cx="557438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C8726C8C-4BE3-4081-A78C-7745B95AC885}"/>
              </a:ext>
            </a:extLst>
          </p:cNvPr>
          <p:cNvSpPr/>
          <p:nvPr/>
        </p:nvSpPr>
        <p:spPr>
          <a:xfrm>
            <a:off x="1626451" y="8758978"/>
            <a:ext cx="7743910" cy="43917"/>
          </a:xfrm>
          <a:prstGeom prst="rect">
            <a:avLst/>
          </a:prstGeom>
          <a:solidFill>
            <a:srgbClr val="23344D"/>
          </a:solidFill>
        </p:spPr>
      </p:sp>
      <p:grpSp>
        <p:nvGrpSpPr>
          <p:cNvPr id="31" name="Group 6">
            <a:extLst>
              <a:ext uri="{FF2B5EF4-FFF2-40B4-BE49-F238E27FC236}">
                <a16:creationId xmlns:a16="http://schemas.microsoft.com/office/drawing/2014/main" id="{F9169B00-80A3-434A-9BB6-062AE6B9ACF6}"/>
              </a:ext>
            </a:extLst>
          </p:cNvPr>
          <p:cNvGrpSpPr/>
          <p:nvPr/>
        </p:nvGrpSpPr>
        <p:grpSpPr>
          <a:xfrm>
            <a:off x="1398252" y="8588062"/>
            <a:ext cx="341832" cy="341832"/>
            <a:chOff x="0" y="0"/>
            <a:chExt cx="6350000" cy="6350000"/>
          </a:xfrm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F139F6C5-CDC3-47A3-B8E2-5A58F1BA3FB1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33" name="Group 8">
            <a:extLst>
              <a:ext uri="{FF2B5EF4-FFF2-40B4-BE49-F238E27FC236}">
                <a16:creationId xmlns:a16="http://schemas.microsoft.com/office/drawing/2014/main" id="{4551B87C-808A-41A6-84CE-AE55408FCB92}"/>
              </a:ext>
            </a:extLst>
          </p:cNvPr>
          <p:cNvGrpSpPr/>
          <p:nvPr/>
        </p:nvGrpSpPr>
        <p:grpSpPr>
          <a:xfrm>
            <a:off x="5281533" y="8592314"/>
            <a:ext cx="352472" cy="352472"/>
            <a:chOff x="0" y="0"/>
            <a:chExt cx="1913890" cy="1913890"/>
          </a:xfrm>
        </p:grpSpPr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C9E1F6E8-8F73-4B90-8CD2-A5440ED14AD5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grpSp>
        <p:nvGrpSpPr>
          <p:cNvPr id="35" name="Group 10">
            <a:extLst>
              <a:ext uri="{FF2B5EF4-FFF2-40B4-BE49-F238E27FC236}">
                <a16:creationId xmlns:a16="http://schemas.microsoft.com/office/drawing/2014/main" id="{91BA0C89-E0B8-4A31-A2D9-E81615EF20D8}"/>
              </a:ext>
            </a:extLst>
          </p:cNvPr>
          <p:cNvGrpSpPr>
            <a:grpSpLocks noChangeAspect="1"/>
          </p:cNvGrpSpPr>
          <p:nvPr/>
        </p:nvGrpSpPr>
        <p:grpSpPr>
          <a:xfrm>
            <a:off x="9175453" y="8588062"/>
            <a:ext cx="389815" cy="337579"/>
            <a:chOff x="0" y="0"/>
            <a:chExt cx="6350000" cy="5499100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AB5C609-AFDF-4375-8556-25CAECC6D6DE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7338"/>
            </a:solidFill>
          </p:spPr>
        </p:sp>
      </p:grpSp>
    </p:spTree>
    <p:extLst>
      <p:ext uri="{BB962C8B-B14F-4D97-AF65-F5344CB8AC3E}">
        <p14:creationId xmlns:p14="http://schemas.microsoft.com/office/powerpoint/2010/main" val="2425370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 rot="5400000">
            <a:off x="0" y="-10026"/>
            <a:ext cx="7759289" cy="7759289"/>
            <a:chOff x="0" y="0"/>
            <a:chExt cx="6350000" cy="6350000"/>
          </a:xfrm>
          <a:solidFill>
            <a:srgbClr val="9BD8D7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-12032" y="7732796"/>
            <a:ext cx="2738509" cy="2554204"/>
            <a:chOff x="0" y="0"/>
            <a:chExt cx="1082120" cy="1000773"/>
          </a:xfrm>
          <a:solidFill>
            <a:srgbClr val="23344D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082120" cy="1000773"/>
            </a:xfrm>
            <a:custGeom>
              <a:avLst/>
              <a:gdLst/>
              <a:ahLst/>
              <a:cxnLst/>
              <a:rect l="l" t="t" r="r" b="b"/>
              <a:pathLst>
                <a:path w="1082120" h="1000773">
                  <a:moveTo>
                    <a:pt x="0" y="0"/>
                  </a:moveTo>
                  <a:lnTo>
                    <a:pt x="1082120" y="0"/>
                  </a:lnTo>
                  <a:lnTo>
                    <a:pt x="1082120" y="1000773"/>
                  </a:lnTo>
                  <a:lnTo>
                    <a:pt x="0" y="1000773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5221555" y="7739738"/>
            <a:ext cx="2738509" cy="2547202"/>
            <a:chOff x="0" y="0"/>
            <a:chExt cx="1082120" cy="9980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2120" cy="998030"/>
            </a:xfrm>
            <a:custGeom>
              <a:avLst/>
              <a:gdLst/>
              <a:ahLst/>
              <a:cxnLst/>
              <a:rect l="l" t="t" r="r" b="b"/>
              <a:pathLst>
                <a:path w="1082120" h="998030">
                  <a:moveTo>
                    <a:pt x="0" y="0"/>
                  </a:moveTo>
                  <a:lnTo>
                    <a:pt x="1082120" y="0"/>
                  </a:lnTo>
                  <a:lnTo>
                    <a:pt x="1082120" y="998030"/>
                  </a:lnTo>
                  <a:lnTo>
                    <a:pt x="0" y="9980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2690839" y="7772752"/>
            <a:ext cx="2554205" cy="2507226"/>
            <a:chOff x="0" y="0"/>
            <a:chExt cx="6350000" cy="6339840"/>
          </a:xfrm>
          <a:solidFill>
            <a:srgbClr val="9BD8D7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5221555" y="7749263"/>
            <a:ext cx="2525702" cy="2547202"/>
            <a:chOff x="0" y="0"/>
            <a:chExt cx="6350000" cy="6350000"/>
          </a:xfrm>
          <a:solidFill>
            <a:srgbClr val="23344D"/>
          </a:solidFill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6C96670-D897-41CF-986D-1B3A75851A8F}"/>
              </a:ext>
            </a:extLst>
          </p:cNvPr>
          <p:cNvSpPr/>
          <p:nvPr/>
        </p:nvSpPr>
        <p:spPr>
          <a:xfrm>
            <a:off x="8686800" y="2301696"/>
            <a:ext cx="8451791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The news about the long-range effects of air pollution on the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development of children’s </a:t>
            </a:r>
            <a:r>
              <a:rPr lang="en-US" sz="2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lungs is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disturbing.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Studying a foreign language often   lead  students to learn about the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culture of the countries where it is spoken.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One of the most common names for dogs in the United States is 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“Rover.”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A number of planes were delayed due to the snowstorm in Denver.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Most of the mountain peaks in the Himalayan Range   is   covered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with snow the year round.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E335A-D61B-4225-BA1B-AB68896C1AD4}"/>
              </a:ext>
            </a:extLst>
          </p:cNvPr>
          <p:cNvSpPr/>
          <p:nvPr/>
        </p:nvSpPr>
        <p:spPr>
          <a:xfrm>
            <a:off x="14321798" y="2966982"/>
            <a:ext cx="1232557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errors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11F2E7-0C82-4F5E-BCAC-633334FFB991}"/>
              </a:ext>
            </a:extLst>
          </p:cNvPr>
          <p:cNvSpPr/>
          <p:nvPr/>
        </p:nvSpPr>
        <p:spPr>
          <a:xfrm>
            <a:off x="12929787" y="3581267"/>
            <a:ext cx="789600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leads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7CF6E-631E-4B5B-80D0-DF1F8EFC5229}"/>
              </a:ext>
            </a:extLst>
          </p:cNvPr>
          <p:cNvSpPr/>
          <p:nvPr/>
        </p:nvSpPr>
        <p:spPr>
          <a:xfrm>
            <a:off x="10342219" y="5143499"/>
            <a:ext cx="1445781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errors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336ACE-8F3C-4724-BA17-C129D8361704}"/>
              </a:ext>
            </a:extLst>
          </p:cNvPr>
          <p:cNvSpPr/>
          <p:nvPr/>
        </p:nvSpPr>
        <p:spPr>
          <a:xfrm>
            <a:off x="9021981" y="6187322"/>
            <a:ext cx="1232557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errors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C20ADB-B55F-40C1-B7BD-D45D71C03C39}"/>
              </a:ext>
            </a:extLst>
          </p:cNvPr>
          <p:cNvSpPr/>
          <p:nvPr/>
        </p:nvSpPr>
        <p:spPr>
          <a:xfrm>
            <a:off x="15063594" y="7005283"/>
            <a:ext cx="549364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28" name="AutoShape 5">
            <a:extLst>
              <a:ext uri="{FF2B5EF4-FFF2-40B4-BE49-F238E27FC236}">
                <a16:creationId xmlns:a16="http://schemas.microsoft.com/office/drawing/2014/main" id="{35295B54-055A-4530-8DA3-601F1891A822}"/>
              </a:ext>
            </a:extLst>
          </p:cNvPr>
          <p:cNvSpPr/>
          <p:nvPr/>
        </p:nvSpPr>
        <p:spPr>
          <a:xfrm>
            <a:off x="9199774" y="9017739"/>
            <a:ext cx="7743910" cy="43917"/>
          </a:xfrm>
          <a:prstGeom prst="rect">
            <a:avLst/>
          </a:prstGeom>
          <a:solidFill>
            <a:srgbClr val="23344D"/>
          </a:solidFill>
        </p:spPr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B553720E-A2DA-4621-BB56-CD14FA76E5E0}"/>
              </a:ext>
            </a:extLst>
          </p:cNvPr>
          <p:cNvGrpSpPr/>
          <p:nvPr/>
        </p:nvGrpSpPr>
        <p:grpSpPr>
          <a:xfrm>
            <a:off x="8971575" y="8846823"/>
            <a:ext cx="341832" cy="341832"/>
            <a:chOff x="0" y="0"/>
            <a:chExt cx="6350000" cy="6350000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45222A35-282E-4E9D-8C17-9DB59C1E235E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4EC0C4BE-3D80-48B5-B72F-ABDF45D510D5}"/>
              </a:ext>
            </a:extLst>
          </p:cNvPr>
          <p:cNvGrpSpPr/>
          <p:nvPr/>
        </p:nvGrpSpPr>
        <p:grpSpPr>
          <a:xfrm>
            <a:off x="12854856" y="8851075"/>
            <a:ext cx="352472" cy="352472"/>
            <a:chOff x="0" y="0"/>
            <a:chExt cx="1913890" cy="1913890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22F24D98-94D3-4A57-88A0-85AA1F1D458B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grpSp>
        <p:nvGrpSpPr>
          <p:cNvPr id="33" name="Group 10">
            <a:extLst>
              <a:ext uri="{FF2B5EF4-FFF2-40B4-BE49-F238E27FC236}">
                <a16:creationId xmlns:a16="http://schemas.microsoft.com/office/drawing/2014/main" id="{4A1B4993-3A17-4785-B0CD-F1551B8EF1CB}"/>
              </a:ext>
            </a:extLst>
          </p:cNvPr>
          <p:cNvGrpSpPr>
            <a:grpSpLocks noChangeAspect="1"/>
          </p:cNvGrpSpPr>
          <p:nvPr/>
        </p:nvGrpSpPr>
        <p:grpSpPr>
          <a:xfrm>
            <a:off x="16748776" y="8846823"/>
            <a:ext cx="389815" cy="337579"/>
            <a:chOff x="0" y="0"/>
            <a:chExt cx="6350000" cy="5499100"/>
          </a:xfrm>
        </p:grpSpPr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387DBD69-35A5-49A4-AD22-72EAB1A601E4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7338"/>
            </a:solidFill>
          </p:spPr>
        </p:sp>
      </p:grpSp>
    </p:spTree>
    <p:extLst>
      <p:ext uri="{BB962C8B-B14F-4D97-AF65-F5344CB8AC3E}">
        <p14:creationId xmlns:p14="http://schemas.microsoft.com/office/powerpoint/2010/main" val="1594559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538236" y="9525"/>
            <a:ext cx="7759289" cy="7759289"/>
            <a:chOff x="0" y="0"/>
            <a:chExt cx="6350000" cy="6350000"/>
          </a:xfrm>
          <a:solidFill>
            <a:srgbClr val="9BD8D7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0528711" y="7768814"/>
            <a:ext cx="2738509" cy="2532645"/>
            <a:chOff x="0" y="0"/>
            <a:chExt cx="1082120" cy="1000773"/>
          </a:xfrm>
          <a:solidFill>
            <a:srgbClr val="23344D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082120" cy="1000773"/>
            </a:xfrm>
            <a:custGeom>
              <a:avLst/>
              <a:gdLst/>
              <a:ahLst/>
              <a:cxnLst/>
              <a:rect l="l" t="t" r="r" b="b"/>
              <a:pathLst>
                <a:path w="1082120" h="1000773">
                  <a:moveTo>
                    <a:pt x="0" y="0"/>
                  </a:moveTo>
                  <a:lnTo>
                    <a:pt x="1082120" y="0"/>
                  </a:lnTo>
                  <a:lnTo>
                    <a:pt x="1082120" y="1000773"/>
                  </a:lnTo>
                  <a:lnTo>
                    <a:pt x="0" y="1000773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5762298" y="7775756"/>
            <a:ext cx="2738509" cy="2525702"/>
            <a:chOff x="0" y="0"/>
            <a:chExt cx="1082120" cy="9980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2120" cy="998030"/>
            </a:xfrm>
            <a:custGeom>
              <a:avLst/>
              <a:gdLst/>
              <a:ahLst/>
              <a:cxnLst/>
              <a:rect l="l" t="t" r="r" b="b"/>
              <a:pathLst>
                <a:path w="1082120" h="998030">
                  <a:moveTo>
                    <a:pt x="0" y="0"/>
                  </a:moveTo>
                  <a:lnTo>
                    <a:pt x="1082120" y="0"/>
                  </a:lnTo>
                  <a:lnTo>
                    <a:pt x="1082120" y="998030"/>
                  </a:lnTo>
                  <a:lnTo>
                    <a:pt x="0" y="9980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3253063" y="7787290"/>
            <a:ext cx="2511244" cy="2507226"/>
            <a:chOff x="0" y="0"/>
            <a:chExt cx="6350000" cy="6339840"/>
          </a:xfrm>
          <a:solidFill>
            <a:srgbClr val="9BD8D7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15762298" y="7785281"/>
            <a:ext cx="2525702" cy="2525702"/>
            <a:chOff x="0" y="0"/>
            <a:chExt cx="6350000" cy="6350000"/>
          </a:xfrm>
          <a:solidFill>
            <a:srgbClr val="23344D"/>
          </a:solidFill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117BEF7-404C-4279-B866-DA63C2BE0C6D}"/>
              </a:ext>
            </a:extLst>
          </p:cNvPr>
          <p:cNvSpPr/>
          <p:nvPr/>
        </p:nvSpPr>
        <p:spPr>
          <a:xfrm>
            <a:off x="1272510" y="1866900"/>
            <a:ext cx="8451791" cy="6088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 The number of passengers affected by the delays was great.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 Seventy-five percent of the people in New York City   lives    in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upstairs apartments, not on the ground floor.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 Approximately 76 percent of all the data in computers around the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world is in English.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 Unless there   is   a profound and extensive reform of government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policies in the near future, the economic conditions in that country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will continue to deteriorate.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 While I was in Paris, some of the best food I found  were  not at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the well-known eating places but in small out-of-the-way cafés.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B9BE18-E900-4624-ACA9-6352F60E88C1}"/>
              </a:ext>
            </a:extLst>
          </p:cNvPr>
          <p:cNvSpPr/>
          <p:nvPr/>
        </p:nvSpPr>
        <p:spPr>
          <a:xfrm>
            <a:off x="1787153" y="2419666"/>
            <a:ext cx="1232557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errors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917FCA-EC33-44BD-BE50-C14281FC9205}"/>
              </a:ext>
            </a:extLst>
          </p:cNvPr>
          <p:cNvSpPr/>
          <p:nvPr/>
        </p:nvSpPr>
        <p:spPr>
          <a:xfrm>
            <a:off x="7844698" y="3153179"/>
            <a:ext cx="705566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FC19AB-1567-4A86-9059-BB3E0097D2D5}"/>
              </a:ext>
            </a:extLst>
          </p:cNvPr>
          <p:cNvSpPr/>
          <p:nvPr/>
        </p:nvSpPr>
        <p:spPr>
          <a:xfrm>
            <a:off x="4101638" y="4740270"/>
            <a:ext cx="1232557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errors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028230-5E25-4FAC-8771-8E11911D99B6}"/>
              </a:ext>
            </a:extLst>
          </p:cNvPr>
          <p:cNvSpPr/>
          <p:nvPr/>
        </p:nvSpPr>
        <p:spPr>
          <a:xfrm>
            <a:off x="5230366" y="6348008"/>
            <a:ext cx="1448133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no errors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61D370-BFA9-4928-AFC2-9580803434AD}"/>
              </a:ext>
            </a:extLst>
          </p:cNvPr>
          <p:cNvSpPr/>
          <p:nvPr/>
        </p:nvSpPr>
        <p:spPr>
          <a:xfrm>
            <a:off x="7619656" y="6961027"/>
            <a:ext cx="699869" cy="37628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endParaRPr lang="th-TH" sz="2200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extLst>
              <a:ext uri="{FF2B5EF4-FFF2-40B4-BE49-F238E27FC236}">
                <a16:creationId xmlns:a16="http://schemas.microsoft.com/office/drawing/2014/main" id="{E8CCCBD1-A91D-468E-9153-8C6A36BA61C9}"/>
              </a:ext>
            </a:extLst>
          </p:cNvPr>
          <p:cNvSpPr/>
          <p:nvPr/>
        </p:nvSpPr>
        <p:spPr>
          <a:xfrm>
            <a:off x="1400090" y="8971308"/>
            <a:ext cx="7743910" cy="43917"/>
          </a:xfrm>
          <a:prstGeom prst="rect">
            <a:avLst/>
          </a:prstGeom>
          <a:solidFill>
            <a:srgbClr val="23344D"/>
          </a:solidFill>
        </p:spPr>
      </p:sp>
      <p:grpSp>
        <p:nvGrpSpPr>
          <p:cNvPr id="35" name="Group 6">
            <a:extLst>
              <a:ext uri="{FF2B5EF4-FFF2-40B4-BE49-F238E27FC236}">
                <a16:creationId xmlns:a16="http://schemas.microsoft.com/office/drawing/2014/main" id="{D1A51EE7-6F72-4123-BEE9-1E7C3E4E9232}"/>
              </a:ext>
            </a:extLst>
          </p:cNvPr>
          <p:cNvGrpSpPr/>
          <p:nvPr/>
        </p:nvGrpSpPr>
        <p:grpSpPr>
          <a:xfrm>
            <a:off x="1171891" y="8800392"/>
            <a:ext cx="341832" cy="341832"/>
            <a:chOff x="0" y="0"/>
            <a:chExt cx="6350000" cy="6350000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C6925CF4-731B-4917-9789-A20BC3D2AFD8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37" name="Group 8">
            <a:extLst>
              <a:ext uri="{FF2B5EF4-FFF2-40B4-BE49-F238E27FC236}">
                <a16:creationId xmlns:a16="http://schemas.microsoft.com/office/drawing/2014/main" id="{C6367AAB-A0EA-40D4-9F58-3F6577F39469}"/>
              </a:ext>
            </a:extLst>
          </p:cNvPr>
          <p:cNvGrpSpPr/>
          <p:nvPr/>
        </p:nvGrpSpPr>
        <p:grpSpPr>
          <a:xfrm>
            <a:off x="5055172" y="8804644"/>
            <a:ext cx="352472" cy="352472"/>
            <a:chOff x="0" y="0"/>
            <a:chExt cx="1913890" cy="1913890"/>
          </a:xfrm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4FB4417C-BAAC-4EBE-9A21-688FC9357E25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99412E8B-58E1-4B5F-837E-C5DA44C1AD17}"/>
              </a:ext>
            </a:extLst>
          </p:cNvPr>
          <p:cNvGrpSpPr>
            <a:grpSpLocks noChangeAspect="1"/>
          </p:cNvGrpSpPr>
          <p:nvPr/>
        </p:nvGrpSpPr>
        <p:grpSpPr>
          <a:xfrm>
            <a:off x="8949092" y="8800392"/>
            <a:ext cx="389815" cy="337579"/>
            <a:chOff x="0" y="0"/>
            <a:chExt cx="6350000" cy="5499100"/>
          </a:xfrm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EE4727B9-5D4D-4685-AA06-F908F6DE5D57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7338"/>
            </a:solidFill>
          </p:spPr>
        </p:sp>
      </p:grpSp>
    </p:spTree>
    <p:extLst>
      <p:ext uri="{BB962C8B-B14F-4D97-AF65-F5344CB8AC3E}">
        <p14:creationId xmlns:p14="http://schemas.microsoft.com/office/powerpoint/2010/main" val="416093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3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3956711" y="-5200253"/>
            <a:ext cx="10361839" cy="20687506"/>
            <a:chOff x="0" y="0"/>
            <a:chExt cx="2354580" cy="47009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4700941"/>
            </a:xfrm>
            <a:custGeom>
              <a:avLst/>
              <a:gdLst/>
              <a:ahLst/>
              <a:cxnLst/>
              <a:rect l="l" t="t" r="r" b="b"/>
              <a:pathLst>
                <a:path w="2353310" h="4700941">
                  <a:moveTo>
                    <a:pt x="784860" y="4633631"/>
                  </a:moveTo>
                  <a:cubicBezTo>
                    <a:pt x="905510" y="4674271"/>
                    <a:pt x="1042670" y="4700941"/>
                    <a:pt x="1177290" y="4700941"/>
                  </a:cubicBezTo>
                  <a:cubicBezTo>
                    <a:pt x="1311910" y="4700941"/>
                    <a:pt x="1441450" y="4678081"/>
                    <a:pt x="1560830" y="4637441"/>
                  </a:cubicBezTo>
                  <a:cubicBezTo>
                    <a:pt x="1563370" y="4636171"/>
                    <a:pt x="1565910" y="4636171"/>
                    <a:pt x="1568450" y="4634901"/>
                  </a:cubicBezTo>
                  <a:cubicBezTo>
                    <a:pt x="2016760" y="4472341"/>
                    <a:pt x="2346960" y="4043081"/>
                    <a:pt x="2353310" y="353579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533114"/>
                  </a:lnTo>
                  <a:cubicBezTo>
                    <a:pt x="6350" y="4045621"/>
                    <a:pt x="331470" y="4474880"/>
                    <a:pt x="784860" y="46336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8365982" y="843776"/>
            <a:ext cx="2766822" cy="276682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939211" y="4305300"/>
            <a:ext cx="6311542" cy="1771356"/>
            <a:chOff x="0" y="126610"/>
            <a:chExt cx="8415389" cy="2361808"/>
          </a:xfrm>
        </p:grpSpPr>
        <p:sp>
          <p:nvSpPr>
            <p:cNvPr id="7" name="TextBox 7"/>
            <p:cNvSpPr txBox="1"/>
            <p:nvPr/>
          </p:nvSpPr>
          <p:spPr>
            <a:xfrm>
              <a:off x="1162385" y="126610"/>
              <a:ext cx="7061200" cy="166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0000"/>
                </a:lnSpc>
              </a:pPr>
              <a:r>
                <a:rPr lang="en-US" sz="8000" spc="-80" dirty="0">
                  <a:solidFill>
                    <a:srgbClr val="23344D"/>
                  </a:solidFill>
                  <a:latin typeface="Muli Black Bold"/>
                </a:rPr>
                <a:t>THE  END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28690"/>
              <a:ext cx="8415389" cy="559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44"/>
                </a:lnSpc>
              </a:pPr>
              <a:endParaRPr lang="en-US" sz="2800" dirty="0">
                <a:solidFill>
                  <a:srgbClr val="23344D"/>
                </a:solidFill>
                <a:latin typeface="Muli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73722" y="7504795"/>
            <a:ext cx="10914278" cy="2782205"/>
            <a:chOff x="0" y="0"/>
            <a:chExt cx="3691990" cy="941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91990" cy="941141"/>
            </a:xfrm>
            <a:custGeom>
              <a:avLst/>
              <a:gdLst/>
              <a:ahLst/>
              <a:cxnLst/>
              <a:rect l="l" t="t" r="r" b="b"/>
              <a:pathLst>
                <a:path w="3691990" h="941141">
                  <a:moveTo>
                    <a:pt x="0" y="0"/>
                  </a:moveTo>
                  <a:lnTo>
                    <a:pt x="3691990" y="0"/>
                  </a:lnTo>
                  <a:lnTo>
                    <a:pt x="3691990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08475" y="7504795"/>
            <a:ext cx="9262000" cy="2782205"/>
            <a:chOff x="0" y="0"/>
            <a:chExt cx="3133072" cy="9411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33072" cy="941141"/>
            </a:xfrm>
            <a:custGeom>
              <a:avLst/>
              <a:gdLst/>
              <a:ahLst/>
              <a:cxnLst/>
              <a:rect l="l" t="t" r="r" b="b"/>
              <a:pathLst>
                <a:path w="3133072" h="941141">
                  <a:moveTo>
                    <a:pt x="0" y="0"/>
                  </a:moveTo>
                  <a:lnTo>
                    <a:pt x="3133072" y="0"/>
                  </a:lnTo>
                  <a:lnTo>
                    <a:pt x="3133072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23344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6361795" y="7504795"/>
            <a:ext cx="2782205" cy="2782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144000" y="7504795"/>
            <a:ext cx="2782205" cy="278220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505795" y="7504795"/>
            <a:ext cx="2782205" cy="278220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sp>
        <p:nvSpPr>
          <p:cNvPr id="16" name="AutoShape 16"/>
          <p:cNvSpPr/>
          <p:nvPr/>
        </p:nvSpPr>
        <p:spPr>
          <a:xfrm>
            <a:off x="9134463" y="2543345"/>
            <a:ext cx="53401" cy="2685880"/>
          </a:xfrm>
          <a:prstGeom prst="rect">
            <a:avLst/>
          </a:prstGeom>
          <a:solidFill>
            <a:srgbClr val="9BD8D7"/>
          </a:solidFill>
        </p:spPr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D560265-A97C-457D-8497-13AA0D85D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94585"/>
              </p:ext>
            </p:extLst>
          </p:nvPr>
        </p:nvGraphicFramePr>
        <p:xfrm>
          <a:off x="739199" y="571500"/>
          <a:ext cx="8160253" cy="60960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579613">
                  <a:extLst>
                    <a:ext uri="{9D8B030D-6E8A-4147-A177-3AD203B41FA5}">
                      <a16:colId xmlns:a16="http://schemas.microsoft.com/office/drawing/2014/main" val="3987512805"/>
                    </a:ext>
                  </a:extLst>
                </a:gridCol>
                <a:gridCol w="4580640">
                  <a:extLst>
                    <a:ext uri="{9D8B030D-6E8A-4147-A177-3AD203B41FA5}">
                      <a16:colId xmlns:a16="http://schemas.microsoft.com/office/drawing/2014/main" val="2973517917"/>
                    </a:ext>
                  </a:extLst>
                </a:gridCol>
              </a:tblGrid>
              <a:tr h="88417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Pronunciation</a:t>
                      </a:r>
                      <a:endParaRPr lang="en-US" sz="24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4924"/>
                  </a:ext>
                </a:extLst>
              </a:tr>
              <a:tr h="1153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(c)  seats 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seat/s/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ropes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rope/s/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backs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back/s/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Final -s is pronounced /s/ after voiceless sounds, as in (c) : “t,” “p,” and “k” are examples of voiceless sounds.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87134"/>
                  </a:ext>
                </a:extLst>
              </a:tr>
              <a:tr h="14667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(d)  seeds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seed/z/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robes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robe/z/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bags 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bag/z/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sees  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see/z/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Final -s is pronounced /s/ after voiced sounds, as in (d) : “d,” “b,” “g,” and “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ee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” are examples of voiced sounds.*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588921"/>
                  </a:ext>
                </a:extLst>
              </a:tr>
              <a:tr h="2591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(e)  dishes 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dish/</a:t>
                      </a:r>
                      <a:r>
                        <a:rPr lang="az-Cyrl-AZ" sz="1800" dirty="0">
                          <a:effectLst/>
                          <a:latin typeface="Adobe Hebrew" panose="02040503050201020203" pitchFamily="18" charset="-79"/>
                        </a:rPr>
                        <a:t>ә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z/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catches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catch/</a:t>
                      </a:r>
                      <a:r>
                        <a:rPr lang="az-Cyrl-AZ" sz="1800" dirty="0">
                          <a:effectLst/>
                          <a:latin typeface="Adobe Hebrew" panose="02040503050201020203" pitchFamily="18" charset="-79"/>
                        </a:rPr>
                        <a:t>ә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z/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kisses     </a:t>
                      </a:r>
                      <a:r>
                        <a:rPr lang="en-US" sz="1800" baseline="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kiss/</a:t>
                      </a:r>
                      <a:r>
                        <a:rPr lang="az-Cyrl-AZ" sz="1800" dirty="0">
                          <a:effectLst/>
                          <a:latin typeface="Adobe Hebrew" panose="02040503050201020203" pitchFamily="18" charset="-79"/>
                        </a:rPr>
                        <a:t>ә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z/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mixes 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mix/</a:t>
                      </a:r>
                      <a:r>
                        <a:rPr lang="az-Cyrl-AZ" sz="1800" dirty="0">
                          <a:effectLst/>
                          <a:latin typeface="Adobe Hebrew" panose="02040503050201020203" pitchFamily="18" charset="-79"/>
                        </a:rPr>
                        <a:t>ә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z/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prizes 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prize/</a:t>
                      </a:r>
                      <a:r>
                        <a:rPr lang="az-Cyrl-AZ" sz="1800" dirty="0">
                          <a:effectLst/>
                          <a:latin typeface="Adobe Hebrew" panose="02040503050201020203" pitchFamily="18" charset="-79"/>
                        </a:rPr>
                        <a:t>ә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z/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edges  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edge/</a:t>
                      </a:r>
                      <a:r>
                        <a:rPr lang="az-Cyrl-AZ" sz="1800" dirty="0">
                          <a:effectLst/>
                          <a:latin typeface="Adobe Hebrew" panose="02040503050201020203" pitchFamily="18" charset="-79"/>
                        </a:rPr>
                        <a:t>ә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z/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dobe Hebrew" panose="02040503050201020203" pitchFamily="18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Final -s and -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es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 are pronounced /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әz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/ after “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sh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,” “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ch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,” “s,” “x,” “z,” and “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ge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”/ “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dge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” sounds.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The /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әz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/ ending adds a syllable.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All of the words in (e) are pronounced with two syllables.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COMPARE: All of the words in (c) and (d) are pronounced with one syllable.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82584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721A1D9-5AEF-490B-8E2F-4D532CE2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947740"/>
              </p:ext>
            </p:extLst>
          </p:nvPr>
        </p:nvGraphicFramePr>
        <p:xfrm>
          <a:off x="9381924" y="574812"/>
          <a:ext cx="8196697" cy="60960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595600">
                  <a:extLst>
                    <a:ext uri="{9D8B030D-6E8A-4147-A177-3AD203B41FA5}">
                      <a16:colId xmlns:a16="http://schemas.microsoft.com/office/drawing/2014/main" val="3987512805"/>
                    </a:ext>
                  </a:extLst>
                </a:gridCol>
                <a:gridCol w="4601097">
                  <a:extLst>
                    <a:ext uri="{9D8B030D-6E8A-4147-A177-3AD203B41FA5}">
                      <a16:colId xmlns:a16="http://schemas.microsoft.com/office/drawing/2014/main" val="2973517917"/>
                    </a:ext>
                  </a:extLst>
                </a:gridCol>
              </a:tblGrid>
              <a:tr h="86779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Spelling</a:t>
                      </a:r>
                      <a:endParaRPr lang="en-US" sz="24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4924"/>
                  </a:ext>
                </a:extLst>
              </a:tr>
              <a:tr h="11320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(f)  sing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sings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song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songs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For most words (whether a verb or a verb or a noun), simply add a final -s to spell the word correctly.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87134"/>
                  </a:ext>
                </a:extLst>
              </a:tr>
              <a:tr h="1942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(g)  wash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washes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watch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watches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class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classes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buzz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buzzes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box 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boxes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Final -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es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is added to words that end in -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sh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, -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ch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, -s, -z, and -x.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588921"/>
                  </a:ext>
                </a:extLst>
              </a:tr>
              <a:tr h="21534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(h)  toy 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toys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 buy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buys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</a:rPr>
                        <a:t>i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)    baby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babies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    cry 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   cries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dobe Hebrew" panose="02040503050201020203" pitchFamily="18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For words that end in -y: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     In (h): If -y is preceded by a vowel, only -s is   </a:t>
                      </a:r>
                      <a:b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</a:b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     added.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     In (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i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):  If -y is preceded by a consonant, the -y is   </a:t>
                      </a:r>
                      <a:b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</a:b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     changed to –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i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 and -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es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ea typeface="Calibri" panose="020F0502020204030204" pitchFamily="34" charset="0"/>
                          <a:cs typeface="Adobe Hebrew" panose="02040503050201020203" pitchFamily="18" charset="-79"/>
                        </a:rPr>
                        <a:t> is added.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82584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314457"/>
            <a:ext cx="5945085" cy="29725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-1486271" y="-100750"/>
            <a:ext cx="5945085" cy="29725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486271" y="-100750"/>
            <a:ext cx="5945085" cy="297254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4341915"/>
            <a:ext cx="2972543" cy="297254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972543" y="4341915"/>
            <a:ext cx="2972543" cy="2972543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BD8D7"/>
            </a:solidFill>
          </p:spPr>
        </p:sp>
      </p:grp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3B084A65-A36B-48A5-945B-6BC11BA5E883}"/>
              </a:ext>
            </a:extLst>
          </p:cNvPr>
          <p:cNvSpPr/>
          <p:nvPr/>
        </p:nvSpPr>
        <p:spPr>
          <a:xfrm>
            <a:off x="6751283" y="1835251"/>
            <a:ext cx="2968505" cy="7009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uli Regular" panose="020B0604020202020204" charset="0"/>
                <a:cs typeface="Times New Roman" panose="02020603050405020304" pitchFamily="18" charset="0"/>
              </a:rPr>
              <a:t>Change roles.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393EC-A197-4588-A721-D7E2125F4FB6}"/>
              </a:ext>
            </a:extLst>
          </p:cNvPr>
          <p:cNvSpPr/>
          <p:nvPr/>
        </p:nvSpPr>
        <p:spPr>
          <a:xfrm>
            <a:off x="6661218" y="3427394"/>
            <a:ext cx="11363395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mosquito bite \ itch	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............................................................................ </a:t>
            </a: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				 ............................................................................ 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hungry baby \ cry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............................................................................ </a:t>
            </a: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				............................................................................ 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student \ ask questions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............................................................................ </a:t>
            </a: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				............................................................................ 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snake \ hiss	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............................................................................ </a:t>
            </a: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				............................................................................ 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dog \ say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“</a:t>
            </a:r>
            <a:r>
              <a:rPr lang="en-US" sz="2400" dirty="0" err="1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arf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-</a:t>
            </a:r>
            <a:r>
              <a:rPr lang="en-US" sz="2400" dirty="0" err="1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arf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”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 English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..................................................................................... </a:t>
            </a: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				                   ...................................................................................... 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D23903-4BAD-4C3F-9BD7-48608861DAFD}"/>
              </a:ext>
            </a:extLst>
          </p:cNvPr>
          <p:cNvSpPr/>
          <p:nvPr/>
        </p:nvSpPr>
        <p:spPr>
          <a:xfrm>
            <a:off x="10453597" y="3371395"/>
            <a:ext cx="4427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Mosquito bites itch.	</a:t>
            </a:r>
            <a:endParaRPr lang="en-US" sz="2400" b="1" dirty="0">
              <a:solidFill>
                <a:srgbClr val="FF0000"/>
              </a:solidFill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F12B82-110B-4495-A4CC-9BF76DCD4F8F}"/>
              </a:ext>
            </a:extLst>
          </p:cNvPr>
          <p:cNvSpPr/>
          <p:nvPr/>
        </p:nvSpPr>
        <p:spPr>
          <a:xfrm>
            <a:off x="10433719" y="3831191"/>
            <a:ext cx="4076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mosquito bite itches.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6A07BC-C5ED-4933-856E-0B3C888AA427}"/>
              </a:ext>
            </a:extLst>
          </p:cNvPr>
          <p:cNvSpPr/>
          <p:nvPr/>
        </p:nvSpPr>
        <p:spPr>
          <a:xfrm>
            <a:off x="10453597" y="4364450"/>
            <a:ext cx="4427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Hungry babies cry.</a:t>
            </a:r>
            <a:endParaRPr lang="en-US" sz="2400" b="1" dirty="0">
              <a:solidFill>
                <a:srgbClr val="FF0000"/>
              </a:solidFill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8ACC0A-A659-469F-B586-919BABFECADE}"/>
              </a:ext>
            </a:extLst>
          </p:cNvPr>
          <p:cNvSpPr/>
          <p:nvPr/>
        </p:nvSpPr>
        <p:spPr>
          <a:xfrm>
            <a:off x="10424700" y="4826963"/>
            <a:ext cx="4076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hungry baby cries.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55CD59-803C-4AC3-87E9-4FA9C9CE5EB2}"/>
              </a:ext>
            </a:extLst>
          </p:cNvPr>
          <p:cNvSpPr/>
          <p:nvPr/>
        </p:nvSpPr>
        <p:spPr>
          <a:xfrm>
            <a:off x="10421387" y="5324849"/>
            <a:ext cx="4427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ask questions.</a:t>
            </a:r>
            <a:endParaRPr lang="en-US" sz="2400" b="1" dirty="0">
              <a:solidFill>
                <a:srgbClr val="FF0000"/>
              </a:solidFill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D60567-3308-4D7C-BAE9-10C8AA535A84}"/>
              </a:ext>
            </a:extLst>
          </p:cNvPr>
          <p:cNvSpPr/>
          <p:nvPr/>
        </p:nvSpPr>
        <p:spPr>
          <a:xfrm>
            <a:off x="10421387" y="5780451"/>
            <a:ext cx="4880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asks questions.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E45410-2FA3-481C-8342-444F879AC6A2}"/>
              </a:ext>
            </a:extLst>
          </p:cNvPr>
          <p:cNvSpPr/>
          <p:nvPr/>
        </p:nvSpPr>
        <p:spPr>
          <a:xfrm>
            <a:off x="10480101" y="6311556"/>
            <a:ext cx="4427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Snakes hiss.</a:t>
            </a:r>
            <a:endParaRPr lang="en-US" sz="2400" b="1" dirty="0">
              <a:solidFill>
                <a:srgbClr val="FF0000"/>
              </a:solidFill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A03F15-89B5-4610-BCE1-DC18A6A2EF29}"/>
              </a:ext>
            </a:extLst>
          </p:cNvPr>
          <p:cNvSpPr/>
          <p:nvPr/>
        </p:nvSpPr>
        <p:spPr>
          <a:xfrm>
            <a:off x="10490040" y="6771352"/>
            <a:ext cx="4880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snake hisses.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D7795C-2858-4506-84E8-8CCF5BD5C72C}"/>
              </a:ext>
            </a:extLst>
          </p:cNvPr>
          <p:cNvSpPr/>
          <p:nvPr/>
        </p:nvSpPr>
        <p:spPr>
          <a:xfrm>
            <a:off x="11353800" y="7281116"/>
            <a:ext cx="526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Dogs say “</a:t>
            </a:r>
            <a:r>
              <a:rPr lang="en-US" sz="2400" dirty="0" err="1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arf-arf</a:t>
            </a: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” in English.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FB6E0F-780F-45BF-AAB0-4F94CA6FA472}"/>
              </a:ext>
            </a:extLst>
          </p:cNvPr>
          <p:cNvSpPr/>
          <p:nvPr/>
        </p:nvSpPr>
        <p:spPr>
          <a:xfrm>
            <a:off x="10775236" y="7739043"/>
            <a:ext cx="5415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   A dog says “</a:t>
            </a:r>
            <a:r>
              <a:rPr lang="en-US" sz="2400" dirty="0" err="1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arf-arf</a:t>
            </a: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” in English.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887981" y="0"/>
            <a:ext cx="4400019" cy="1875440"/>
          </a:xfrm>
          <a:prstGeom prst="rect">
            <a:avLst/>
          </a:prstGeom>
          <a:solidFill>
            <a:srgbClr val="9BD8D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3887981" y="9020574"/>
            <a:ext cx="4400019" cy="2200010"/>
          </a:xfrm>
          <a:prstGeom prst="rect">
            <a:avLst/>
          </a:prstGeom>
        </p:spPr>
      </p:pic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6E91ED95-2497-4555-9619-CD0078CA8AA8}"/>
              </a:ext>
            </a:extLst>
          </p:cNvPr>
          <p:cNvSpPr/>
          <p:nvPr/>
        </p:nvSpPr>
        <p:spPr>
          <a:xfrm>
            <a:off x="4176453" y="1875440"/>
            <a:ext cx="8944495" cy="576064"/>
          </a:xfrm>
          <a:prstGeom prst="roundRect">
            <a:avLst/>
          </a:prstGeom>
          <a:solidFill>
            <a:srgbClr val="9BD8D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7 : Warm-up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15" name="Rectangular Callout 5">
            <a:extLst>
              <a:ext uri="{FF2B5EF4-FFF2-40B4-BE49-F238E27FC236}">
                <a16:creationId xmlns:a16="http://schemas.microsoft.com/office/drawing/2014/main" id="{2EFF6049-4EFB-42C6-A46D-3BD6F8139E21}"/>
              </a:ext>
            </a:extLst>
          </p:cNvPr>
          <p:cNvSpPr/>
          <p:nvPr/>
        </p:nvSpPr>
        <p:spPr>
          <a:xfrm>
            <a:off x="4176453" y="2728917"/>
            <a:ext cx="8944495" cy="889017"/>
          </a:xfrm>
          <a:prstGeom prst="wedgeRectCallout">
            <a:avLst>
              <a:gd name="adj1" fmla="val -22466"/>
              <a:gd name="adj2" fmla="val 8857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556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Look at the verbs in blue in each pair of sentences. How do you know when to use a singular or a plural verb?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CE525-9DFF-4E66-B94C-037766ABB031}"/>
              </a:ext>
            </a:extLst>
          </p:cNvPr>
          <p:cNvSpPr/>
          <p:nvPr/>
        </p:nvSpPr>
        <p:spPr>
          <a:xfrm>
            <a:off x="4176452" y="4749987"/>
            <a:ext cx="8944495" cy="39718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a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girl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 the classroom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   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b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Some girls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 the classroom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a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A girl and a boy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 the classroom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b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Every girl and boy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 the classroom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a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fruit at those markets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400" dirty="0">
                <a:solidFill>
                  <a:srgbClr val="FF0000"/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cheap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b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apples at that market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cheap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a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Vegetables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good for you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b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Eating vegetables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good for you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76F72-CEEA-43F3-9C1D-05F9D903A20A}"/>
              </a:ext>
            </a:extLst>
          </p:cNvPr>
          <p:cNvCxnSpPr>
            <a:cxnSpLocks/>
          </p:cNvCxnSpPr>
          <p:nvPr/>
        </p:nvCxnSpPr>
        <p:spPr>
          <a:xfrm>
            <a:off x="7889129" y="6134100"/>
            <a:ext cx="480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F2888F-07FC-4EF4-AFF4-03A5AB1B36E5}"/>
              </a:ext>
            </a:extLst>
          </p:cNvPr>
          <p:cNvCxnSpPr>
            <a:cxnSpLocks/>
          </p:cNvCxnSpPr>
          <p:nvPr/>
        </p:nvCxnSpPr>
        <p:spPr>
          <a:xfrm>
            <a:off x="8153400" y="6591300"/>
            <a:ext cx="2164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28EFC6-C3ED-4656-82A2-1D8ADF88F4B8}"/>
              </a:ext>
            </a:extLst>
          </p:cNvPr>
          <p:cNvCxnSpPr>
            <a:cxnSpLocks/>
          </p:cNvCxnSpPr>
          <p:nvPr/>
        </p:nvCxnSpPr>
        <p:spPr>
          <a:xfrm>
            <a:off x="9144000" y="7124700"/>
            <a:ext cx="360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C10ABA-B1A2-4C02-BCB1-9166A2E4809C}"/>
              </a:ext>
            </a:extLst>
          </p:cNvPr>
          <p:cNvCxnSpPr>
            <a:cxnSpLocks/>
          </p:cNvCxnSpPr>
          <p:nvPr/>
        </p:nvCxnSpPr>
        <p:spPr>
          <a:xfrm>
            <a:off x="9241589" y="7581900"/>
            <a:ext cx="480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7A2B23-A9C0-4A1F-A6FD-92A7A87D6A1A}"/>
              </a:ext>
            </a:extLst>
          </p:cNvPr>
          <p:cNvCxnSpPr>
            <a:cxnSpLocks/>
          </p:cNvCxnSpPr>
          <p:nvPr/>
        </p:nvCxnSpPr>
        <p:spPr>
          <a:xfrm>
            <a:off x="7158846" y="8115300"/>
            <a:ext cx="480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8C170-9A75-465C-B28F-B163927BF879}"/>
              </a:ext>
            </a:extLst>
          </p:cNvPr>
          <p:cNvCxnSpPr>
            <a:cxnSpLocks/>
          </p:cNvCxnSpPr>
          <p:nvPr/>
        </p:nvCxnSpPr>
        <p:spPr>
          <a:xfrm>
            <a:off x="8009301" y="8572500"/>
            <a:ext cx="360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DC138B-1899-4A4B-A99B-FB200D9548E8}"/>
              </a:ext>
            </a:extLst>
          </p:cNvPr>
          <p:cNvCxnSpPr>
            <a:cxnSpLocks/>
          </p:cNvCxnSpPr>
          <p:nvPr/>
        </p:nvCxnSpPr>
        <p:spPr>
          <a:xfrm>
            <a:off x="6324600" y="5135212"/>
            <a:ext cx="2984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58B8B3-8691-4596-B30A-74986230A2B0}"/>
              </a:ext>
            </a:extLst>
          </p:cNvPr>
          <p:cNvCxnSpPr>
            <a:cxnSpLocks/>
          </p:cNvCxnSpPr>
          <p:nvPr/>
        </p:nvCxnSpPr>
        <p:spPr>
          <a:xfrm>
            <a:off x="7057358" y="5600700"/>
            <a:ext cx="4798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>
            <a:extLst>
              <a:ext uri="{FF2B5EF4-FFF2-40B4-BE49-F238E27FC236}">
                <a16:creationId xmlns:a16="http://schemas.microsoft.com/office/drawing/2014/main" id="{09C50A4C-7560-4DE8-84ED-61650597F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-5563280" y="2638492"/>
            <a:ext cx="12020684" cy="5143500"/>
          </a:xfrm>
          <a:prstGeom prst="rect">
            <a:avLst/>
          </a:prstGeom>
        </p:spPr>
      </p:pic>
      <p:grpSp>
        <p:nvGrpSpPr>
          <p:cNvPr id="34" name="Group 4">
            <a:extLst>
              <a:ext uri="{FF2B5EF4-FFF2-40B4-BE49-F238E27FC236}">
                <a16:creationId xmlns:a16="http://schemas.microsoft.com/office/drawing/2014/main" id="{1C777AAB-263E-4E9F-B87A-D438E7F849DF}"/>
              </a:ext>
            </a:extLst>
          </p:cNvPr>
          <p:cNvGrpSpPr/>
          <p:nvPr/>
        </p:nvGrpSpPr>
        <p:grpSpPr>
          <a:xfrm>
            <a:off x="-152450" y="6299990"/>
            <a:ext cx="3463289" cy="3463289"/>
            <a:chOff x="0" y="0"/>
            <a:chExt cx="6350000" cy="6350000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F1F31CF-C032-440C-A53B-451BB42FB6C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73722" y="7504795"/>
            <a:ext cx="10914278" cy="2782205"/>
            <a:chOff x="0" y="0"/>
            <a:chExt cx="3691990" cy="941141"/>
          </a:xfrm>
          <a:solidFill>
            <a:srgbClr val="FF7338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91990" cy="941141"/>
            </a:xfrm>
            <a:custGeom>
              <a:avLst/>
              <a:gdLst/>
              <a:ahLst/>
              <a:cxnLst/>
              <a:rect l="l" t="t" r="r" b="b"/>
              <a:pathLst>
                <a:path w="3691990" h="941141">
                  <a:moveTo>
                    <a:pt x="0" y="0"/>
                  </a:moveTo>
                  <a:lnTo>
                    <a:pt x="3691990" y="0"/>
                  </a:lnTo>
                  <a:lnTo>
                    <a:pt x="3691990" y="941141"/>
                  </a:lnTo>
                  <a:lnTo>
                    <a:pt x="0" y="94114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-108475" y="7504795"/>
            <a:ext cx="9262000" cy="2782205"/>
            <a:chOff x="0" y="0"/>
            <a:chExt cx="3133072" cy="941141"/>
          </a:xfrm>
          <a:solidFill>
            <a:srgbClr val="FFC33C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133072" cy="941141"/>
            </a:xfrm>
            <a:custGeom>
              <a:avLst/>
              <a:gdLst/>
              <a:ahLst/>
              <a:cxnLst/>
              <a:rect l="l" t="t" r="r" b="b"/>
              <a:pathLst>
                <a:path w="3133072" h="941141">
                  <a:moveTo>
                    <a:pt x="0" y="0"/>
                  </a:moveTo>
                  <a:lnTo>
                    <a:pt x="3133072" y="0"/>
                  </a:lnTo>
                  <a:lnTo>
                    <a:pt x="3133072" y="941141"/>
                  </a:lnTo>
                  <a:lnTo>
                    <a:pt x="0" y="941141"/>
                  </a:ln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6361795" y="7504795"/>
            <a:ext cx="2782205" cy="2782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144000" y="7504795"/>
            <a:ext cx="2782205" cy="278220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505795" y="7504795"/>
            <a:ext cx="2782205" cy="2782205"/>
            <a:chOff x="0" y="0"/>
            <a:chExt cx="6350000" cy="6350000"/>
          </a:xfrm>
          <a:solidFill>
            <a:srgbClr val="FFC33C"/>
          </a:solidFill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6" name="AutoShape 16"/>
          <p:cNvSpPr/>
          <p:nvPr/>
        </p:nvSpPr>
        <p:spPr>
          <a:xfrm>
            <a:off x="9134463" y="2543345"/>
            <a:ext cx="53401" cy="2685880"/>
          </a:xfrm>
          <a:prstGeom prst="rect">
            <a:avLst/>
          </a:prstGeom>
          <a:solidFill>
            <a:srgbClr val="9BD8D7"/>
          </a:solidFill>
        </p:spPr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02D742F-52C1-4634-A36D-1281DA39B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631514"/>
              </p:ext>
            </p:extLst>
          </p:nvPr>
        </p:nvGraphicFramePr>
        <p:xfrm>
          <a:off x="231647" y="499584"/>
          <a:ext cx="8656320" cy="639651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885120">
                  <a:extLst>
                    <a:ext uri="{9D8B030D-6E8A-4147-A177-3AD203B41FA5}">
                      <a16:colId xmlns:a16="http://schemas.microsoft.com/office/drawing/2014/main" val="509325190"/>
                    </a:ext>
                  </a:extLst>
                </a:gridCol>
                <a:gridCol w="2885120">
                  <a:extLst>
                    <a:ext uri="{9D8B030D-6E8A-4147-A177-3AD203B41FA5}">
                      <a16:colId xmlns:a16="http://schemas.microsoft.com/office/drawing/2014/main" val="2410942253"/>
                    </a:ext>
                  </a:extLst>
                </a:gridCol>
                <a:gridCol w="2886080">
                  <a:extLst>
                    <a:ext uri="{9D8B030D-6E8A-4147-A177-3AD203B41FA5}">
                      <a16:colId xmlns:a16="http://schemas.microsoft.com/office/drawing/2014/main" val="3018066233"/>
                    </a:ext>
                  </a:extLst>
                </a:gridCol>
              </a:tblGrid>
              <a:tr h="67770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Basic Subject </a:t>
                      </a:r>
                      <a:r>
                        <a:rPr lang="th-TH" sz="2400" dirty="0">
                          <a:effectLst/>
                          <a:latin typeface="Adobe Hebrew" panose="02040503050201020203" pitchFamily="18" charset="-79"/>
                        </a:rPr>
                        <a:t>– </a:t>
                      </a:r>
                      <a:r>
                        <a:rPr lang="en-US" sz="24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Verb Agreement</a:t>
                      </a:r>
                      <a:endParaRPr lang="en-US" sz="24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29272"/>
                  </a:ext>
                </a:extLst>
              </a:tr>
              <a:tr h="599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Singular Verb</a:t>
                      </a:r>
                      <a:endParaRPr lang="en-US" sz="20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Plural Verb</a:t>
                      </a:r>
                      <a:endParaRPr lang="en-US" sz="20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 </a:t>
                      </a:r>
                      <a:endParaRPr lang="en-US" sz="20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98813"/>
                  </a:ext>
                </a:extLst>
              </a:tr>
              <a:tr h="1328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My friend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lives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in Boston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b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My friend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live in Boston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Verb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+ -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/-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es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 =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third person singular in the simple present tense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Noun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+ -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/ -</a:t>
                      </a:r>
                      <a:r>
                        <a:rPr lang="en-US" sz="1800" dirty="0" err="1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es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=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plural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27004"/>
                  </a:ext>
                </a:extLst>
              </a:tr>
              <a:tr h="1393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 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c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My brother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sister live </a:t>
                      </a:r>
                      <a:br>
                        <a:rPr lang="th-TH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in Boston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d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My brother, sister,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b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cousin live in Boston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Two or more subjects connected by and require a plural verb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 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36393"/>
                  </a:ext>
                </a:extLst>
              </a:tr>
              <a:tr h="2396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) 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Every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man, woman, and </a:t>
                      </a:r>
                      <a:b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child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needs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love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Each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book and magazine </a:t>
                      </a:r>
                      <a:b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is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listed in the </a:t>
                      </a:r>
                      <a:b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bibliography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 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EXCEPTION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: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Every and each are always followed immediately by singular nouns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In this case, even when there are two 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or more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nouns connected by and, the verb is singular</a:t>
                      </a:r>
                      <a:r>
                        <a:rPr lang="th-TH" sz="1800" dirty="0"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09044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6973CBF-9E76-4A52-BCC7-AFD4B3A39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89295"/>
              </p:ext>
            </p:extLst>
          </p:nvPr>
        </p:nvGraphicFramePr>
        <p:xfrm>
          <a:off x="9393407" y="499585"/>
          <a:ext cx="8656320" cy="6396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5120">
                  <a:extLst>
                    <a:ext uri="{9D8B030D-6E8A-4147-A177-3AD203B41FA5}">
                      <a16:colId xmlns:a16="http://schemas.microsoft.com/office/drawing/2014/main" val="509325190"/>
                    </a:ext>
                  </a:extLst>
                </a:gridCol>
                <a:gridCol w="2885120">
                  <a:extLst>
                    <a:ext uri="{9D8B030D-6E8A-4147-A177-3AD203B41FA5}">
                      <a16:colId xmlns:a16="http://schemas.microsoft.com/office/drawing/2014/main" val="2410942253"/>
                    </a:ext>
                  </a:extLst>
                </a:gridCol>
                <a:gridCol w="2886080">
                  <a:extLst>
                    <a:ext uri="{9D8B030D-6E8A-4147-A177-3AD203B41FA5}">
                      <a16:colId xmlns:a16="http://schemas.microsoft.com/office/drawing/2014/main" val="3018066233"/>
                    </a:ext>
                  </a:extLst>
                </a:gridCol>
              </a:tblGrid>
              <a:tr h="51042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g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That book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on political </a:t>
                      </a:r>
                      <a:b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parties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is interesting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book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that I got from </a:t>
                      </a:r>
                      <a:b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my parents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was very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interesting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h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ideas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in that book </a:t>
                      </a:r>
                      <a:b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are interesting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j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books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 bought at the   </a:t>
                      </a:r>
                      <a:b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bookstore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were expensive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Sometimes a phrase or clause separates a subject from its verb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.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There interrupting structures do not affect basic agreement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For example, in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g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interrupting prepositional phrase on political parties does not change the fact that the verb is must agree with the subject book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In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and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j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):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The subject and verb are separated by an adjective clause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cs typeface="Adobe Hebrew" panose="02040503050201020203" pitchFamily="18" charset="-79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33029"/>
                  </a:ext>
                </a:extLst>
              </a:tr>
              <a:tr h="12922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k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Watching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old movies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is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      fun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A gerund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e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g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, watching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)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  <a:cs typeface="Adobe Hebrew" panose="02040503050201020203" pitchFamily="18" charset="-79"/>
                        </a:rPr>
                        <a:t>used as the subject of the sentence requires a singular verb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Adobe Hebrew" panose="02040503050201020203" pitchFamily="18" charset="-79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dobe Hebrew" panose="02040503050201020203" pitchFamily="18" charset="-79"/>
                        <a:ea typeface="Calibri" panose="020F0502020204030204" pitchFamily="34" charset="0"/>
                        <a:cs typeface="Adobe Hebrew" panose="02040503050201020203" pitchFamily="18" charset="-79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07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874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210933" y="5141094"/>
            <a:ext cx="5145906" cy="51459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3142094" y="0"/>
            <a:ext cx="5145906" cy="514590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1210933" y="3137334"/>
            <a:ext cx="1408326" cy="140832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24CB3B40-B6CD-423F-9035-3FF3CC98ED2D}"/>
              </a:ext>
            </a:extLst>
          </p:cNvPr>
          <p:cNvSpPr/>
          <p:nvPr/>
        </p:nvSpPr>
        <p:spPr>
          <a:xfrm>
            <a:off x="10800085" y="909662"/>
            <a:ext cx="6642303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ea typeface="Calibri" panose="020F0502020204030204" pitchFamily="34" charset="0"/>
                <a:cs typeface="Adobe Hebrew" panose="02040503050201020203" pitchFamily="18" charset="-79"/>
              </a:rPr>
              <a:t>Exercise 8 : Looking at grammar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Regular" panose="020B0604020202020204" charset="0"/>
              <a:cs typeface="Adobe Hebrew" panose="02040503050201020203" pitchFamily="18" charset="-79"/>
            </a:endParaRPr>
          </a:p>
        </p:txBody>
      </p:sp>
      <p:sp>
        <p:nvSpPr>
          <p:cNvPr id="14" name="Rectangular Callout 3">
            <a:extLst>
              <a:ext uri="{FF2B5EF4-FFF2-40B4-BE49-F238E27FC236}">
                <a16:creationId xmlns:a16="http://schemas.microsoft.com/office/drawing/2014/main" id="{854E0960-414A-4504-9FA4-2B5C46A4D05A}"/>
              </a:ext>
            </a:extLst>
          </p:cNvPr>
          <p:cNvSpPr/>
          <p:nvPr/>
        </p:nvSpPr>
        <p:spPr>
          <a:xfrm>
            <a:off x="10800085" y="1779327"/>
            <a:ext cx="6642303" cy="616061"/>
          </a:xfrm>
          <a:prstGeom prst="wedgeRectCallout">
            <a:avLst>
              <a:gd name="adj1" fmla="val -22466"/>
              <a:gd name="adj2" fmla="val 885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Regular" panose="020B0604020202020204" charset="0"/>
                <a:cs typeface="Adobe Hebrew" panose="02040503050201020203" pitchFamily="18" charset="-79"/>
              </a:rPr>
              <a:t>Choose the correct completions.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474E0F-ED8D-4E01-B307-EB927E45D762}"/>
              </a:ext>
            </a:extLst>
          </p:cNvPr>
          <p:cNvSpPr/>
          <p:nvPr/>
        </p:nvSpPr>
        <p:spPr>
          <a:xfrm>
            <a:off x="320963" y="876300"/>
            <a:ext cx="9924390" cy="88939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Lettuce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is, are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good for you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subjects you will be studying in this course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is, are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listed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in the syllabus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extent of Fatima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’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 knowledge on various subjects </a:t>
            </a:r>
            <a:b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astounds, astound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Oranges, tomatoes, fresh strawberries, cabbage, and lettuce </a:t>
            </a:r>
            <a:b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is, are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rich in vitamin C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Every man, woman, and child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is, are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protected under the law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 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professor and the student 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agrees, agree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 that point</a:t>
            </a:r>
            <a: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b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7.  Almost every professor and student at the university  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   (approves, approve) of the choice of </a:t>
            </a:r>
            <a:r>
              <a:rPr lang="en-US" sz="2400" dirty="0" err="1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Dr.Brown</a:t>
            </a: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as the new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   president.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8.  Each girl and boy in the sixth-grade class (has, have) to do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   a science project.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9.  Tomatoes (is, are) easy to grow. Growing tomatoes (is, are)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   especially easy in hot climates.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10.  Getting to know students from all over the world (is, are) one of </a:t>
            </a:r>
            <a:b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     the best parts of my job.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11.  Where (does, do) your parents live ?</a:t>
            </a:r>
            <a:br>
              <a:rPr lang="th-TH" sz="2400" dirty="0">
                <a:latin typeface="Muli Regular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</a:br>
            <a:endParaRPr lang="en-US" sz="2400" dirty="0">
              <a:latin typeface="Muli Regula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4E556B-028D-431D-A53D-8AF698571B93}"/>
              </a:ext>
            </a:extLst>
          </p:cNvPr>
          <p:cNvCxnSpPr>
            <a:cxnSpLocks/>
          </p:cNvCxnSpPr>
          <p:nvPr/>
        </p:nvCxnSpPr>
        <p:spPr>
          <a:xfrm>
            <a:off x="1862556" y="1257300"/>
            <a:ext cx="37041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FE9D21-89A5-46F5-A005-6E08E5B0D0FD}"/>
              </a:ext>
            </a:extLst>
          </p:cNvPr>
          <p:cNvCxnSpPr>
            <a:cxnSpLocks/>
          </p:cNvCxnSpPr>
          <p:nvPr/>
        </p:nvCxnSpPr>
        <p:spPr>
          <a:xfrm>
            <a:off x="7848600" y="1749860"/>
            <a:ext cx="45273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1CC263-960C-4E0A-A32C-35D6E51F50A1}"/>
              </a:ext>
            </a:extLst>
          </p:cNvPr>
          <p:cNvCxnSpPr>
            <a:cxnSpLocks/>
          </p:cNvCxnSpPr>
          <p:nvPr/>
        </p:nvCxnSpPr>
        <p:spPr>
          <a:xfrm>
            <a:off x="792464" y="3009900"/>
            <a:ext cx="123472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A8E4D5-122F-48DB-810B-E3F9311009C6}"/>
              </a:ext>
            </a:extLst>
          </p:cNvPr>
          <p:cNvCxnSpPr>
            <a:cxnSpLocks/>
          </p:cNvCxnSpPr>
          <p:nvPr/>
        </p:nvCxnSpPr>
        <p:spPr>
          <a:xfrm>
            <a:off x="1143000" y="3924300"/>
            <a:ext cx="45273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8479C5-D0D1-40AC-A81F-31A4FB9BBCBD}"/>
              </a:ext>
            </a:extLst>
          </p:cNvPr>
          <p:cNvCxnSpPr>
            <a:cxnSpLocks/>
          </p:cNvCxnSpPr>
          <p:nvPr/>
        </p:nvCxnSpPr>
        <p:spPr>
          <a:xfrm>
            <a:off x="4953000" y="4381500"/>
            <a:ext cx="37041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B24B61-73BC-4308-9F9E-B75125B0505D}"/>
              </a:ext>
            </a:extLst>
          </p:cNvPr>
          <p:cNvCxnSpPr>
            <a:cxnSpLocks/>
          </p:cNvCxnSpPr>
          <p:nvPr/>
        </p:nvCxnSpPr>
        <p:spPr>
          <a:xfrm>
            <a:off x="6248400" y="4838700"/>
            <a:ext cx="82314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437F53-A820-411C-A9A0-0C69393CD783}"/>
              </a:ext>
            </a:extLst>
          </p:cNvPr>
          <p:cNvCxnSpPr>
            <a:cxnSpLocks/>
          </p:cNvCxnSpPr>
          <p:nvPr/>
        </p:nvCxnSpPr>
        <p:spPr>
          <a:xfrm>
            <a:off x="792464" y="5676900"/>
            <a:ext cx="123472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EE026A-38B8-4CBC-B84F-9C12CDB2F8B2}"/>
              </a:ext>
            </a:extLst>
          </p:cNvPr>
          <p:cNvCxnSpPr>
            <a:cxnSpLocks/>
          </p:cNvCxnSpPr>
          <p:nvPr/>
        </p:nvCxnSpPr>
        <p:spPr>
          <a:xfrm>
            <a:off x="6781800" y="6591300"/>
            <a:ext cx="51611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9ED7B1-AB17-4E0C-9DD8-08625F6F94EC}"/>
              </a:ext>
            </a:extLst>
          </p:cNvPr>
          <p:cNvCxnSpPr>
            <a:cxnSpLocks/>
          </p:cNvCxnSpPr>
          <p:nvPr/>
        </p:nvCxnSpPr>
        <p:spPr>
          <a:xfrm>
            <a:off x="2819400" y="7464188"/>
            <a:ext cx="45273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DBF8651-93A5-40A4-B238-ABF498DFBB19}"/>
              </a:ext>
            </a:extLst>
          </p:cNvPr>
          <p:cNvCxnSpPr>
            <a:cxnSpLocks/>
          </p:cNvCxnSpPr>
          <p:nvPr/>
        </p:nvCxnSpPr>
        <p:spPr>
          <a:xfrm>
            <a:off x="8153400" y="7496601"/>
            <a:ext cx="3742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6B17A6F-3CD1-4428-84C3-B4899970AF8A}"/>
              </a:ext>
            </a:extLst>
          </p:cNvPr>
          <p:cNvCxnSpPr>
            <a:cxnSpLocks/>
          </p:cNvCxnSpPr>
          <p:nvPr/>
        </p:nvCxnSpPr>
        <p:spPr>
          <a:xfrm>
            <a:off x="7848600" y="8420100"/>
            <a:ext cx="3742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9E27405-6968-4B03-B529-68512E39E5E3}"/>
              </a:ext>
            </a:extLst>
          </p:cNvPr>
          <p:cNvCxnSpPr>
            <a:cxnSpLocks/>
          </p:cNvCxnSpPr>
          <p:nvPr/>
        </p:nvCxnSpPr>
        <p:spPr>
          <a:xfrm>
            <a:off x="2897835" y="9258300"/>
            <a:ext cx="45496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6377</Words>
  <Application>Microsoft Office PowerPoint</Application>
  <PresentationFormat>กำหนดเอง</PresentationFormat>
  <Paragraphs>627</Paragraphs>
  <Slides>44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44</vt:i4>
      </vt:variant>
    </vt:vector>
  </HeadingPairs>
  <TitlesOfParts>
    <vt:vector size="55" baseType="lpstr">
      <vt:lpstr>Adobe Hebrew</vt:lpstr>
      <vt:lpstr>Calibri</vt:lpstr>
      <vt:lpstr>Times New Roman</vt:lpstr>
      <vt:lpstr>Muli Regular</vt:lpstr>
      <vt:lpstr>Adobe Arabic</vt:lpstr>
      <vt:lpstr>Muli Bold</vt:lpstr>
      <vt:lpstr>Arial</vt:lpstr>
      <vt:lpstr>Muli Bold Bold</vt:lpstr>
      <vt:lpstr>Cordia New</vt:lpstr>
      <vt:lpstr>Muli Black Bold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Krittametha Getglum</dc:creator>
  <cp:lastModifiedBy>Krittametha Getglum</cp:lastModifiedBy>
  <cp:revision>60</cp:revision>
  <dcterms:created xsi:type="dcterms:W3CDTF">2006-08-16T00:00:00Z</dcterms:created>
  <dcterms:modified xsi:type="dcterms:W3CDTF">2023-12-24T05:24:41Z</dcterms:modified>
  <dc:identifier>DAEpfnQ2Vo4</dc:identifier>
</cp:coreProperties>
</file>