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2" r:id="rId3"/>
    <p:sldId id="263" r:id="rId4"/>
    <p:sldId id="264" r:id="rId5"/>
    <p:sldId id="265" r:id="rId6"/>
    <p:sldId id="268" r:id="rId7"/>
    <p:sldId id="266" r:id="rId8"/>
    <p:sldId id="269" r:id="rId9"/>
    <p:sldId id="267" r:id="rId10"/>
    <p:sldId id="270" r:id="rId11"/>
    <p:sldId id="276" r:id="rId12"/>
    <p:sldId id="273" r:id="rId13"/>
    <p:sldId id="278" r:id="rId14"/>
    <p:sldId id="279" r:id="rId15"/>
    <p:sldId id="281" r:id="rId16"/>
    <p:sldId id="282" r:id="rId17"/>
    <p:sldId id="283" r:id="rId18"/>
    <p:sldId id="284" r:id="rId19"/>
    <p:sldId id="285" r:id="rId20"/>
    <p:sldId id="286" r:id="rId21"/>
    <p:sldId id="291" r:id="rId22"/>
    <p:sldId id="287" r:id="rId23"/>
    <p:sldId id="288" r:id="rId24"/>
    <p:sldId id="289" r:id="rId25"/>
    <p:sldId id="290" r:id="rId26"/>
    <p:sldId id="319" r:id="rId27"/>
    <p:sldId id="292" r:id="rId28"/>
    <p:sldId id="293" r:id="rId29"/>
    <p:sldId id="294" r:id="rId30"/>
    <p:sldId id="295" r:id="rId31"/>
    <p:sldId id="296" r:id="rId32"/>
    <p:sldId id="297" r:id="rId33"/>
    <p:sldId id="298" r:id="rId34"/>
    <p:sldId id="299" r:id="rId35"/>
    <p:sldId id="300" r:id="rId36"/>
    <p:sldId id="301" r:id="rId37"/>
    <p:sldId id="302" r:id="rId38"/>
    <p:sldId id="303" r:id="rId39"/>
    <p:sldId id="304" r:id="rId40"/>
    <p:sldId id="305" r:id="rId41"/>
    <p:sldId id="306" r:id="rId42"/>
    <p:sldId id="307" r:id="rId43"/>
    <p:sldId id="308" r:id="rId44"/>
    <p:sldId id="309" r:id="rId45"/>
    <p:sldId id="310" r:id="rId46"/>
    <p:sldId id="311" r:id="rId47"/>
    <p:sldId id="312" r:id="rId48"/>
    <p:sldId id="313" r:id="rId49"/>
    <p:sldId id="314" r:id="rId50"/>
    <p:sldId id="315" r:id="rId51"/>
    <p:sldId id="316" r:id="rId52"/>
    <p:sldId id="317" r:id="rId53"/>
    <p:sldId id="318" r:id="rId54"/>
    <p:sldId id="321" r:id="rId55"/>
    <p:sldId id="322" r:id="rId5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7" d="100"/>
          <a:sy n="77" d="100"/>
        </p:scale>
        <p:origin x="24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สไลด์ชื่อเรื่อง">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th-TH"/>
              <a:t>คลิกเพื่อแก้ไขสไตล์ชื่อเรื่องต้นแบบ</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h-TH"/>
              <a:t>คลิกเพื่อแก้ไขสไตล์ชื่อเรื่องรองต้นแบบ</a:t>
            </a:r>
            <a:endParaRPr lang="en-US" dirty="0"/>
          </a:p>
        </p:txBody>
      </p:sp>
      <p:sp>
        <p:nvSpPr>
          <p:cNvPr id="4" name="Date Placeholder 3"/>
          <p:cNvSpPr>
            <a:spLocks noGrp="1"/>
          </p:cNvSpPr>
          <p:nvPr>
            <p:ph type="dt" sz="half" idx="10"/>
          </p:nvPr>
        </p:nvSpPr>
        <p:spPr/>
        <p:txBody>
          <a:bodyPr/>
          <a:lstStyle/>
          <a:p>
            <a:fld id="{CE6F152B-5D09-4D0A-AEB3-558A5C0B5768}" type="datetimeFigureOut">
              <a:rPr lang="th-TH" smtClean="0"/>
              <a:t>13/03/67</a:t>
            </a:fld>
            <a:endParaRPr lang="th-TH"/>
          </a:p>
        </p:txBody>
      </p:sp>
      <p:sp>
        <p:nvSpPr>
          <p:cNvPr id="5" name="Footer Placeholder 4"/>
          <p:cNvSpPr>
            <a:spLocks noGrp="1"/>
          </p:cNvSpPr>
          <p:nvPr>
            <p:ph type="ftr" sz="quarter" idx="11"/>
          </p:nvPr>
        </p:nvSpPr>
        <p:spPr>
          <a:xfrm>
            <a:off x="2416500" y="329307"/>
            <a:ext cx="4973915" cy="309201"/>
          </a:xfrm>
        </p:spPr>
        <p:txBody>
          <a:bodyPr/>
          <a:lstStyle/>
          <a:p>
            <a:endParaRPr lang="th-TH"/>
          </a:p>
        </p:txBody>
      </p:sp>
      <p:sp>
        <p:nvSpPr>
          <p:cNvPr id="6" name="Slide Number Placeholder 5"/>
          <p:cNvSpPr>
            <a:spLocks noGrp="1"/>
          </p:cNvSpPr>
          <p:nvPr>
            <p:ph type="sldNum" sz="quarter" idx="12"/>
          </p:nvPr>
        </p:nvSpPr>
        <p:spPr>
          <a:xfrm>
            <a:off x="1437664" y="798973"/>
            <a:ext cx="811019" cy="503578"/>
          </a:xfrm>
        </p:spPr>
        <p:txBody>
          <a:bodyPr/>
          <a:lstStyle/>
          <a:p>
            <a:fld id="{E18DCDC3-6540-41B2-81F6-D23C44FBD1BF}" type="slidenum">
              <a:rPr lang="th-TH" smtClean="0"/>
              <a:t>‹#›</a:t>
            </a:fld>
            <a:endParaRPr lang="th-TH"/>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856527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ชื่อเรื่องและข้อความแนวตั้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h-TH"/>
              <a:t>คลิกเพื่อแก้ไขสไตล์ชื่อเรื่องต้นแบบ</a:t>
            </a:r>
            <a:endParaRPr lang="en-US" dirty="0"/>
          </a:p>
        </p:txBody>
      </p:sp>
      <p:sp>
        <p:nvSpPr>
          <p:cNvPr id="3" name="Vertical Text Placeholder 2"/>
          <p:cNvSpPr>
            <a:spLocks noGrp="1"/>
          </p:cNvSpPr>
          <p:nvPr>
            <p:ph type="body" orient="vert" idx="1"/>
          </p:nvPr>
        </p:nvSpPr>
        <p:spPr/>
        <p:txBody>
          <a:bodyPr vert="eaVert"/>
          <a:lstStyle/>
          <a:p>
            <a:pPr lvl="0"/>
            <a:r>
              <a:rPr lang="th-TH"/>
              <a:t>คลิกเพื่อแก้ไขสไตล์ของข้อความต้นแบบ</a:t>
            </a:r>
          </a:p>
          <a:p>
            <a:pPr lvl="1"/>
            <a:r>
              <a:rPr lang="th-TH"/>
              <a:t>ระดับที่สอง</a:t>
            </a:r>
          </a:p>
          <a:p>
            <a:pPr lvl="2"/>
            <a:r>
              <a:rPr lang="th-TH"/>
              <a:t>ระดับที่สาม</a:t>
            </a:r>
          </a:p>
          <a:p>
            <a:pPr lvl="3"/>
            <a:r>
              <a:rPr lang="th-TH"/>
              <a:t>ระดับที่สี่</a:t>
            </a:r>
          </a:p>
          <a:p>
            <a:pPr lvl="4"/>
            <a:r>
              <a:rPr lang="th-TH"/>
              <a:t>ระดับที่ห้า</a:t>
            </a:r>
            <a:endParaRPr lang="en-US" dirty="0"/>
          </a:p>
        </p:txBody>
      </p:sp>
      <p:sp>
        <p:nvSpPr>
          <p:cNvPr id="4" name="Date Placeholder 3"/>
          <p:cNvSpPr>
            <a:spLocks noGrp="1"/>
          </p:cNvSpPr>
          <p:nvPr>
            <p:ph type="dt" sz="half" idx="10"/>
          </p:nvPr>
        </p:nvSpPr>
        <p:spPr/>
        <p:txBody>
          <a:bodyPr/>
          <a:lstStyle/>
          <a:p>
            <a:fld id="{CE6F152B-5D09-4D0A-AEB3-558A5C0B5768}" type="datetimeFigureOut">
              <a:rPr lang="th-TH" smtClean="0"/>
              <a:t>13/03/67</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E18DCDC3-6540-41B2-81F6-D23C44FBD1BF}" type="slidenum">
              <a:rPr lang="th-TH" smtClean="0"/>
              <a:t>‹#›</a:t>
            </a:fld>
            <a:endParaRPr lang="th-TH"/>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781305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ข้อความและชื่อเรื่องแนวตั้ง">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th-TH"/>
              <a:t>คลิกเพื่อแก้ไขสไตล์ชื่อเรื่องต้นแบบ</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th-TH"/>
              <a:t>คลิกเพื่อแก้ไขสไตล์ของข้อความต้นแบบ</a:t>
            </a:r>
          </a:p>
          <a:p>
            <a:pPr lvl="1"/>
            <a:r>
              <a:rPr lang="th-TH"/>
              <a:t>ระดับที่สอง</a:t>
            </a:r>
          </a:p>
          <a:p>
            <a:pPr lvl="2"/>
            <a:r>
              <a:rPr lang="th-TH"/>
              <a:t>ระดับที่สาม</a:t>
            </a:r>
          </a:p>
          <a:p>
            <a:pPr lvl="3"/>
            <a:r>
              <a:rPr lang="th-TH"/>
              <a:t>ระดับที่สี่</a:t>
            </a:r>
          </a:p>
          <a:p>
            <a:pPr lvl="4"/>
            <a:r>
              <a:rPr lang="th-TH"/>
              <a:t>ระดับที่ห้า</a:t>
            </a:r>
            <a:endParaRPr lang="en-US" dirty="0"/>
          </a:p>
        </p:txBody>
      </p:sp>
      <p:sp>
        <p:nvSpPr>
          <p:cNvPr id="4" name="Date Placeholder 3"/>
          <p:cNvSpPr>
            <a:spLocks noGrp="1"/>
          </p:cNvSpPr>
          <p:nvPr>
            <p:ph type="dt" sz="half" idx="10"/>
          </p:nvPr>
        </p:nvSpPr>
        <p:spPr/>
        <p:txBody>
          <a:bodyPr/>
          <a:lstStyle/>
          <a:p>
            <a:fld id="{CE6F152B-5D09-4D0A-AEB3-558A5C0B5768}" type="datetimeFigureOut">
              <a:rPr lang="th-TH" smtClean="0"/>
              <a:t>13/03/67</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E18DCDC3-6540-41B2-81F6-D23C44FBD1BF}" type="slidenum">
              <a:rPr lang="th-TH" smtClean="0"/>
              <a:t>‹#›</a:t>
            </a:fld>
            <a:endParaRPr lang="th-TH"/>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820221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ชื่อเรื่องและเนื้อหา">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h-TH"/>
              <a:t>คลิกเพื่อแก้ไขสไตล์ชื่อเรื่องต้นแบบ</a:t>
            </a:r>
            <a:endParaRPr lang="en-US" dirty="0"/>
          </a:p>
        </p:txBody>
      </p:sp>
      <p:sp>
        <p:nvSpPr>
          <p:cNvPr id="3" name="Content Placeholder 2"/>
          <p:cNvSpPr>
            <a:spLocks noGrp="1"/>
          </p:cNvSpPr>
          <p:nvPr>
            <p:ph idx="1"/>
          </p:nvPr>
        </p:nvSpPr>
        <p:spPr/>
        <p:txBody>
          <a:bodyPr anchor="t"/>
          <a:lstStyle/>
          <a:p>
            <a:pPr lvl="0"/>
            <a:r>
              <a:rPr lang="th-TH"/>
              <a:t>คลิกเพื่อแก้ไขสไตล์ของข้อความต้นแบบ</a:t>
            </a:r>
          </a:p>
          <a:p>
            <a:pPr lvl="1"/>
            <a:r>
              <a:rPr lang="th-TH"/>
              <a:t>ระดับที่สอง</a:t>
            </a:r>
          </a:p>
          <a:p>
            <a:pPr lvl="2"/>
            <a:r>
              <a:rPr lang="th-TH"/>
              <a:t>ระดับที่สาม</a:t>
            </a:r>
          </a:p>
          <a:p>
            <a:pPr lvl="3"/>
            <a:r>
              <a:rPr lang="th-TH"/>
              <a:t>ระดับที่สี่</a:t>
            </a:r>
          </a:p>
          <a:p>
            <a:pPr lvl="4"/>
            <a:r>
              <a:rPr lang="th-TH"/>
              <a:t>ระดับที่ห้า</a:t>
            </a:r>
            <a:endParaRPr lang="en-US" dirty="0"/>
          </a:p>
        </p:txBody>
      </p:sp>
      <p:sp>
        <p:nvSpPr>
          <p:cNvPr id="4" name="Date Placeholder 3"/>
          <p:cNvSpPr>
            <a:spLocks noGrp="1"/>
          </p:cNvSpPr>
          <p:nvPr>
            <p:ph type="dt" sz="half" idx="10"/>
          </p:nvPr>
        </p:nvSpPr>
        <p:spPr/>
        <p:txBody>
          <a:bodyPr/>
          <a:lstStyle/>
          <a:p>
            <a:fld id="{CE6F152B-5D09-4D0A-AEB3-558A5C0B5768}" type="datetimeFigureOut">
              <a:rPr lang="th-TH" smtClean="0"/>
              <a:t>13/03/67</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E18DCDC3-6540-41B2-81F6-D23C44FBD1BF}" type="slidenum">
              <a:rPr lang="th-TH" smtClean="0"/>
              <a:t>‹#›</a:t>
            </a:fld>
            <a:endParaRPr lang="th-TH"/>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292068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ส่วนหัวของส่วน">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th-TH"/>
              <a:t>คลิกเพื่อแก้ไขสไตล์ชื่อเรื่องต้นแบบ</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h-TH"/>
              <a:t>คลิกเพื่อแก้ไขสไตล์ของข้อความต้นแบบ</a:t>
            </a:r>
          </a:p>
        </p:txBody>
      </p:sp>
      <p:sp>
        <p:nvSpPr>
          <p:cNvPr id="4" name="Date Placeholder 3"/>
          <p:cNvSpPr>
            <a:spLocks noGrp="1"/>
          </p:cNvSpPr>
          <p:nvPr>
            <p:ph type="dt" sz="half" idx="10"/>
          </p:nvPr>
        </p:nvSpPr>
        <p:spPr/>
        <p:txBody>
          <a:bodyPr/>
          <a:lstStyle/>
          <a:p>
            <a:fld id="{CE6F152B-5D09-4D0A-AEB3-558A5C0B5768}" type="datetimeFigureOut">
              <a:rPr lang="th-TH" smtClean="0"/>
              <a:t>13/03/67</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E18DCDC3-6540-41B2-81F6-D23C44FBD1BF}" type="slidenum">
              <a:rPr lang="th-TH" smtClean="0"/>
              <a:t>‹#›</a:t>
            </a:fld>
            <a:endParaRPr lang="th-TH"/>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210813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เนื้อหา 2 ส่วน">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th-TH"/>
              <a:t>คลิกเพื่อแก้ไขสไตล์ชื่อเรื่องต้นแบบ</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th-TH"/>
              <a:t>คลิกเพื่อแก้ไขสไตล์ของข้อความต้นแบบ</a:t>
            </a:r>
          </a:p>
          <a:p>
            <a:pPr lvl="1"/>
            <a:r>
              <a:rPr lang="th-TH"/>
              <a:t>ระดับที่สอง</a:t>
            </a:r>
          </a:p>
          <a:p>
            <a:pPr lvl="2"/>
            <a:r>
              <a:rPr lang="th-TH"/>
              <a:t>ระดับที่สาม</a:t>
            </a:r>
          </a:p>
          <a:p>
            <a:pPr lvl="3"/>
            <a:r>
              <a:rPr lang="th-TH"/>
              <a:t>ระดับที่สี่</a:t>
            </a:r>
          </a:p>
          <a:p>
            <a:pPr lvl="4"/>
            <a:r>
              <a:rPr lang="th-TH"/>
              <a:t>ระดับที่ห้า</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th-TH"/>
              <a:t>คลิกเพื่อแก้ไขสไตล์ของข้อความต้นแบบ</a:t>
            </a:r>
          </a:p>
          <a:p>
            <a:pPr lvl="1"/>
            <a:r>
              <a:rPr lang="th-TH"/>
              <a:t>ระดับที่สอง</a:t>
            </a:r>
          </a:p>
          <a:p>
            <a:pPr lvl="2"/>
            <a:r>
              <a:rPr lang="th-TH"/>
              <a:t>ระดับที่สาม</a:t>
            </a:r>
          </a:p>
          <a:p>
            <a:pPr lvl="3"/>
            <a:r>
              <a:rPr lang="th-TH"/>
              <a:t>ระดับที่สี่</a:t>
            </a:r>
          </a:p>
          <a:p>
            <a:pPr lvl="4"/>
            <a:r>
              <a:rPr lang="th-TH"/>
              <a:t>ระดับที่ห้า</a:t>
            </a:r>
            <a:endParaRPr lang="en-US" dirty="0"/>
          </a:p>
        </p:txBody>
      </p:sp>
      <p:sp>
        <p:nvSpPr>
          <p:cNvPr id="5" name="Date Placeholder 4"/>
          <p:cNvSpPr>
            <a:spLocks noGrp="1"/>
          </p:cNvSpPr>
          <p:nvPr>
            <p:ph type="dt" sz="half" idx="10"/>
          </p:nvPr>
        </p:nvSpPr>
        <p:spPr/>
        <p:txBody>
          <a:bodyPr/>
          <a:lstStyle/>
          <a:p>
            <a:fld id="{CE6F152B-5D09-4D0A-AEB3-558A5C0B5768}" type="datetimeFigureOut">
              <a:rPr lang="th-TH" smtClean="0"/>
              <a:t>13/03/67</a:t>
            </a:fld>
            <a:endParaRPr lang="th-TH"/>
          </a:p>
        </p:txBody>
      </p:sp>
      <p:sp>
        <p:nvSpPr>
          <p:cNvPr id="6" name="Footer Placeholder 5"/>
          <p:cNvSpPr>
            <a:spLocks noGrp="1"/>
          </p:cNvSpPr>
          <p:nvPr>
            <p:ph type="ftr" sz="quarter" idx="11"/>
          </p:nvPr>
        </p:nvSpPr>
        <p:spPr/>
        <p:txBody>
          <a:bodyPr/>
          <a:lstStyle/>
          <a:p>
            <a:endParaRPr lang="th-TH"/>
          </a:p>
        </p:txBody>
      </p:sp>
      <p:sp>
        <p:nvSpPr>
          <p:cNvPr id="7" name="Slide Number Placeholder 6"/>
          <p:cNvSpPr>
            <a:spLocks noGrp="1"/>
          </p:cNvSpPr>
          <p:nvPr>
            <p:ph type="sldNum" sz="quarter" idx="12"/>
          </p:nvPr>
        </p:nvSpPr>
        <p:spPr/>
        <p:txBody>
          <a:bodyPr/>
          <a:lstStyle/>
          <a:p>
            <a:fld id="{E18DCDC3-6540-41B2-81F6-D23C44FBD1BF}" type="slidenum">
              <a:rPr lang="th-TH" smtClean="0"/>
              <a:t>‹#›</a:t>
            </a:fld>
            <a:endParaRPr lang="th-TH"/>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7156328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การเปรียบเทียบ">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th-TH"/>
              <a:t>คลิกเพื่อแก้ไขสไตล์ชื่อเรื่องต้นแบบ</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h-TH"/>
              <a:t>คลิกเพื่อแก้ไขสไตล์ของข้อความต้นแบบ</a:t>
            </a:r>
          </a:p>
        </p:txBody>
      </p:sp>
      <p:sp>
        <p:nvSpPr>
          <p:cNvPr id="4" name="Content Placeholder 3"/>
          <p:cNvSpPr>
            <a:spLocks noGrp="1"/>
          </p:cNvSpPr>
          <p:nvPr>
            <p:ph sz="half" idx="2"/>
          </p:nvPr>
        </p:nvSpPr>
        <p:spPr>
          <a:xfrm>
            <a:off x="1447191" y="2824269"/>
            <a:ext cx="4645152" cy="2644457"/>
          </a:xfrm>
        </p:spPr>
        <p:txBody>
          <a:bodyPr/>
          <a:lstStyle/>
          <a:p>
            <a:pPr lvl="0"/>
            <a:r>
              <a:rPr lang="th-TH"/>
              <a:t>คลิกเพื่อแก้ไขสไตล์ของข้อความต้นแบบ</a:t>
            </a:r>
          </a:p>
          <a:p>
            <a:pPr lvl="1"/>
            <a:r>
              <a:rPr lang="th-TH"/>
              <a:t>ระดับที่สอง</a:t>
            </a:r>
          </a:p>
          <a:p>
            <a:pPr lvl="2"/>
            <a:r>
              <a:rPr lang="th-TH"/>
              <a:t>ระดับที่สาม</a:t>
            </a:r>
          </a:p>
          <a:p>
            <a:pPr lvl="3"/>
            <a:r>
              <a:rPr lang="th-TH"/>
              <a:t>ระดับที่สี่</a:t>
            </a:r>
          </a:p>
          <a:p>
            <a:pPr lvl="4"/>
            <a:r>
              <a:rPr lang="th-TH"/>
              <a:t>ระดับที่ห้า</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h-TH"/>
              <a:t>คลิกเพื่อแก้ไขสไตล์ของข้อความต้นแบบ</a:t>
            </a:r>
          </a:p>
        </p:txBody>
      </p:sp>
      <p:sp>
        <p:nvSpPr>
          <p:cNvPr id="6" name="Content Placeholder 5"/>
          <p:cNvSpPr>
            <a:spLocks noGrp="1"/>
          </p:cNvSpPr>
          <p:nvPr>
            <p:ph sz="quarter" idx="4"/>
          </p:nvPr>
        </p:nvSpPr>
        <p:spPr>
          <a:xfrm>
            <a:off x="6412362" y="2821491"/>
            <a:ext cx="4645152" cy="2637371"/>
          </a:xfrm>
        </p:spPr>
        <p:txBody>
          <a:bodyPr/>
          <a:lstStyle/>
          <a:p>
            <a:pPr lvl="0"/>
            <a:r>
              <a:rPr lang="th-TH"/>
              <a:t>คลิกเพื่อแก้ไขสไตล์ของข้อความต้นแบบ</a:t>
            </a:r>
          </a:p>
          <a:p>
            <a:pPr lvl="1"/>
            <a:r>
              <a:rPr lang="th-TH"/>
              <a:t>ระดับที่สอง</a:t>
            </a:r>
          </a:p>
          <a:p>
            <a:pPr lvl="2"/>
            <a:r>
              <a:rPr lang="th-TH"/>
              <a:t>ระดับที่สาม</a:t>
            </a:r>
          </a:p>
          <a:p>
            <a:pPr lvl="3"/>
            <a:r>
              <a:rPr lang="th-TH"/>
              <a:t>ระดับที่สี่</a:t>
            </a:r>
          </a:p>
          <a:p>
            <a:pPr lvl="4"/>
            <a:r>
              <a:rPr lang="th-TH"/>
              <a:t>ระดับที่ห้า</a:t>
            </a:r>
            <a:endParaRPr lang="en-US" dirty="0"/>
          </a:p>
        </p:txBody>
      </p:sp>
      <p:sp>
        <p:nvSpPr>
          <p:cNvPr id="7" name="Date Placeholder 6"/>
          <p:cNvSpPr>
            <a:spLocks noGrp="1"/>
          </p:cNvSpPr>
          <p:nvPr>
            <p:ph type="dt" sz="half" idx="10"/>
          </p:nvPr>
        </p:nvSpPr>
        <p:spPr/>
        <p:txBody>
          <a:bodyPr/>
          <a:lstStyle/>
          <a:p>
            <a:fld id="{CE6F152B-5D09-4D0A-AEB3-558A5C0B5768}" type="datetimeFigureOut">
              <a:rPr lang="th-TH" smtClean="0"/>
              <a:t>13/03/67</a:t>
            </a:fld>
            <a:endParaRPr lang="th-TH"/>
          </a:p>
        </p:txBody>
      </p:sp>
      <p:sp>
        <p:nvSpPr>
          <p:cNvPr id="8" name="Footer Placeholder 7"/>
          <p:cNvSpPr>
            <a:spLocks noGrp="1"/>
          </p:cNvSpPr>
          <p:nvPr>
            <p:ph type="ftr" sz="quarter" idx="11"/>
          </p:nvPr>
        </p:nvSpPr>
        <p:spPr/>
        <p:txBody>
          <a:bodyPr/>
          <a:lstStyle/>
          <a:p>
            <a:endParaRPr lang="th-TH"/>
          </a:p>
        </p:txBody>
      </p:sp>
      <p:sp>
        <p:nvSpPr>
          <p:cNvPr id="9" name="Slide Number Placeholder 8"/>
          <p:cNvSpPr>
            <a:spLocks noGrp="1"/>
          </p:cNvSpPr>
          <p:nvPr>
            <p:ph type="sldNum" sz="quarter" idx="12"/>
          </p:nvPr>
        </p:nvSpPr>
        <p:spPr/>
        <p:txBody>
          <a:bodyPr/>
          <a:lstStyle/>
          <a:p>
            <a:fld id="{E18DCDC3-6540-41B2-81F6-D23C44FBD1BF}" type="slidenum">
              <a:rPr lang="th-TH" smtClean="0"/>
              <a:t>‹#›</a:t>
            </a:fld>
            <a:endParaRPr lang="th-TH"/>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496422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เฉพาะชื่อเรื่อ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h-TH"/>
              <a:t>คลิกเพื่อแก้ไขสไตล์ชื่อเรื่องต้นแบบ</a:t>
            </a:r>
            <a:endParaRPr lang="en-US" dirty="0"/>
          </a:p>
        </p:txBody>
      </p:sp>
      <p:sp>
        <p:nvSpPr>
          <p:cNvPr id="3" name="Date Placeholder 2"/>
          <p:cNvSpPr>
            <a:spLocks noGrp="1"/>
          </p:cNvSpPr>
          <p:nvPr>
            <p:ph type="dt" sz="half" idx="10"/>
          </p:nvPr>
        </p:nvSpPr>
        <p:spPr/>
        <p:txBody>
          <a:bodyPr/>
          <a:lstStyle/>
          <a:p>
            <a:fld id="{CE6F152B-5D09-4D0A-AEB3-558A5C0B5768}" type="datetimeFigureOut">
              <a:rPr lang="th-TH" smtClean="0"/>
              <a:t>13/03/67</a:t>
            </a:fld>
            <a:endParaRPr lang="th-TH"/>
          </a:p>
        </p:txBody>
      </p:sp>
      <p:sp>
        <p:nvSpPr>
          <p:cNvPr id="4" name="Footer Placeholder 3"/>
          <p:cNvSpPr>
            <a:spLocks noGrp="1"/>
          </p:cNvSpPr>
          <p:nvPr>
            <p:ph type="ftr" sz="quarter" idx="11"/>
          </p:nvPr>
        </p:nvSpPr>
        <p:spPr/>
        <p:txBody>
          <a:bodyPr/>
          <a:lstStyle/>
          <a:p>
            <a:endParaRPr lang="th-TH"/>
          </a:p>
        </p:txBody>
      </p:sp>
      <p:sp>
        <p:nvSpPr>
          <p:cNvPr id="5" name="Slide Number Placeholder 4"/>
          <p:cNvSpPr>
            <a:spLocks noGrp="1"/>
          </p:cNvSpPr>
          <p:nvPr>
            <p:ph type="sldNum" sz="quarter" idx="12"/>
          </p:nvPr>
        </p:nvSpPr>
        <p:spPr/>
        <p:txBody>
          <a:bodyPr/>
          <a:lstStyle/>
          <a:p>
            <a:fld id="{E18DCDC3-6540-41B2-81F6-D23C44FBD1BF}" type="slidenum">
              <a:rPr lang="th-TH" smtClean="0"/>
              <a:t>‹#›</a:t>
            </a:fld>
            <a:endParaRPr lang="th-TH"/>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799938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ว่างเปล่า">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6F152B-5D09-4D0A-AEB3-558A5C0B5768}" type="datetimeFigureOut">
              <a:rPr lang="th-TH" smtClean="0"/>
              <a:t>13/03/67</a:t>
            </a:fld>
            <a:endParaRPr lang="th-TH"/>
          </a:p>
        </p:txBody>
      </p:sp>
      <p:sp>
        <p:nvSpPr>
          <p:cNvPr id="3" name="Footer Placeholder 2"/>
          <p:cNvSpPr>
            <a:spLocks noGrp="1"/>
          </p:cNvSpPr>
          <p:nvPr>
            <p:ph type="ftr" sz="quarter" idx="11"/>
          </p:nvPr>
        </p:nvSpPr>
        <p:spPr/>
        <p:txBody>
          <a:bodyPr/>
          <a:lstStyle/>
          <a:p>
            <a:endParaRPr lang="th-TH"/>
          </a:p>
        </p:txBody>
      </p:sp>
      <p:sp>
        <p:nvSpPr>
          <p:cNvPr id="4" name="Slide Number Placeholder 3"/>
          <p:cNvSpPr>
            <a:spLocks noGrp="1"/>
          </p:cNvSpPr>
          <p:nvPr>
            <p:ph type="sldNum" sz="quarter" idx="12"/>
          </p:nvPr>
        </p:nvSpPr>
        <p:spPr/>
        <p:txBody>
          <a:bodyPr/>
          <a:lstStyle/>
          <a:p>
            <a:fld id="{E18DCDC3-6540-41B2-81F6-D23C44FBD1BF}" type="slidenum">
              <a:rPr lang="th-TH" smtClean="0"/>
              <a:t>‹#›</a:t>
            </a:fld>
            <a:endParaRPr lang="th-TH"/>
          </a:p>
        </p:txBody>
      </p:sp>
    </p:spTree>
    <p:extLst>
      <p:ext uri="{BB962C8B-B14F-4D97-AF65-F5344CB8AC3E}">
        <p14:creationId xmlns:p14="http://schemas.microsoft.com/office/powerpoint/2010/main" val="12402002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เนื้อหาพร้อมคำอธิบายภาพ">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th-TH"/>
              <a:t>คลิกเพื่อแก้ไขสไตล์ชื่อเรื่องต้นแบบ</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h-TH"/>
              <a:t>คลิกเพื่อแก้ไขสไตล์ของข้อความต้นแบบ</a:t>
            </a:r>
          </a:p>
          <a:p>
            <a:pPr lvl="1"/>
            <a:r>
              <a:rPr lang="th-TH"/>
              <a:t>ระดับที่สอง</a:t>
            </a:r>
          </a:p>
          <a:p>
            <a:pPr lvl="2"/>
            <a:r>
              <a:rPr lang="th-TH"/>
              <a:t>ระดับที่สาม</a:t>
            </a:r>
          </a:p>
          <a:p>
            <a:pPr lvl="3"/>
            <a:r>
              <a:rPr lang="th-TH"/>
              <a:t>ระดับที่สี่</a:t>
            </a:r>
          </a:p>
          <a:p>
            <a:pPr lvl="4"/>
            <a:r>
              <a:rPr lang="th-TH"/>
              <a:t>ระดับที่ห้า</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h-TH"/>
              <a:t>คลิกเพื่อแก้ไขสไตล์ของข้อความต้นแบบ</a:t>
            </a:r>
          </a:p>
        </p:txBody>
      </p:sp>
      <p:sp>
        <p:nvSpPr>
          <p:cNvPr id="5" name="Date Placeholder 4"/>
          <p:cNvSpPr>
            <a:spLocks noGrp="1"/>
          </p:cNvSpPr>
          <p:nvPr>
            <p:ph type="dt" sz="half" idx="10"/>
          </p:nvPr>
        </p:nvSpPr>
        <p:spPr/>
        <p:txBody>
          <a:bodyPr/>
          <a:lstStyle/>
          <a:p>
            <a:fld id="{CE6F152B-5D09-4D0A-AEB3-558A5C0B5768}" type="datetimeFigureOut">
              <a:rPr lang="th-TH" smtClean="0"/>
              <a:t>13/03/67</a:t>
            </a:fld>
            <a:endParaRPr lang="th-TH"/>
          </a:p>
        </p:txBody>
      </p:sp>
      <p:sp>
        <p:nvSpPr>
          <p:cNvPr id="6" name="Footer Placeholder 5"/>
          <p:cNvSpPr>
            <a:spLocks noGrp="1"/>
          </p:cNvSpPr>
          <p:nvPr>
            <p:ph type="ftr" sz="quarter" idx="11"/>
          </p:nvPr>
        </p:nvSpPr>
        <p:spPr/>
        <p:txBody>
          <a:bodyPr/>
          <a:lstStyle/>
          <a:p>
            <a:endParaRPr lang="th-TH"/>
          </a:p>
        </p:txBody>
      </p:sp>
      <p:sp>
        <p:nvSpPr>
          <p:cNvPr id="7" name="Slide Number Placeholder 6"/>
          <p:cNvSpPr>
            <a:spLocks noGrp="1"/>
          </p:cNvSpPr>
          <p:nvPr>
            <p:ph type="sldNum" sz="quarter" idx="12"/>
          </p:nvPr>
        </p:nvSpPr>
        <p:spPr/>
        <p:txBody>
          <a:bodyPr/>
          <a:lstStyle/>
          <a:p>
            <a:fld id="{E18DCDC3-6540-41B2-81F6-D23C44FBD1BF}" type="slidenum">
              <a:rPr lang="th-TH" smtClean="0"/>
              <a:t>‹#›</a:t>
            </a:fld>
            <a:endParaRPr lang="th-TH"/>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89602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รูปภาพพร้อมคำอธิบายภาพ">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th-TH"/>
              <a:t>คลิกเพื่อแก้ไขสไตล์ชื่อเรื่องต้นแบบ</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h-TH"/>
              <a:t>คลิกไอคอนเพื่อเพิ่มรูปภาพ</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h-TH"/>
              <a:t>คลิกเพื่อแก้ไขสไตล์ของข้อความต้นแบบ</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CE6F152B-5D09-4D0A-AEB3-558A5C0B5768}" type="datetimeFigureOut">
              <a:rPr lang="th-TH" smtClean="0"/>
              <a:t>13/03/67</a:t>
            </a:fld>
            <a:endParaRPr lang="th-TH"/>
          </a:p>
        </p:txBody>
      </p:sp>
      <p:sp>
        <p:nvSpPr>
          <p:cNvPr id="6" name="Footer Placeholder 5"/>
          <p:cNvSpPr>
            <a:spLocks noGrp="1"/>
          </p:cNvSpPr>
          <p:nvPr>
            <p:ph type="ftr" sz="quarter" idx="11"/>
          </p:nvPr>
        </p:nvSpPr>
        <p:spPr>
          <a:xfrm>
            <a:off x="1447382" y="318640"/>
            <a:ext cx="5541004" cy="320931"/>
          </a:xfrm>
        </p:spPr>
        <p:txBody>
          <a:bodyPr/>
          <a:lstStyle/>
          <a:p>
            <a:endParaRPr lang="th-TH"/>
          </a:p>
        </p:txBody>
      </p:sp>
      <p:sp>
        <p:nvSpPr>
          <p:cNvPr id="7" name="Slide Number Placeholder 6"/>
          <p:cNvSpPr>
            <a:spLocks noGrp="1"/>
          </p:cNvSpPr>
          <p:nvPr>
            <p:ph type="sldNum" sz="quarter" idx="12"/>
          </p:nvPr>
        </p:nvSpPr>
        <p:spPr/>
        <p:txBody>
          <a:bodyPr/>
          <a:lstStyle/>
          <a:p>
            <a:fld id="{E18DCDC3-6540-41B2-81F6-D23C44FBD1BF}" type="slidenum">
              <a:rPr lang="th-TH" smtClean="0"/>
              <a:t>‹#›</a:t>
            </a:fld>
            <a:endParaRPr lang="th-TH"/>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867725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th-TH"/>
              <a:t>คลิกเพื่อแก้ไขสไตล์ชื่อเรื่องต้นแบบ</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th-TH"/>
              <a:t>คลิกเพื่อแก้ไขสไตล์ของข้อความต้นแบบ</a:t>
            </a:r>
          </a:p>
          <a:p>
            <a:pPr lvl="1"/>
            <a:r>
              <a:rPr lang="th-TH"/>
              <a:t>ระดับที่สอง</a:t>
            </a:r>
          </a:p>
          <a:p>
            <a:pPr lvl="2"/>
            <a:r>
              <a:rPr lang="th-TH"/>
              <a:t>ระดับที่สาม</a:t>
            </a:r>
          </a:p>
          <a:p>
            <a:pPr lvl="3"/>
            <a:r>
              <a:rPr lang="th-TH"/>
              <a:t>ระดับที่สี่</a:t>
            </a:r>
          </a:p>
          <a:p>
            <a:pPr lvl="4"/>
            <a:r>
              <a:rPr lang="th-TH"/>
              <a:t>ระดับที่ห้า</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CE6F152B-5D09-4D0A-AEB3-558A5C0B5768}" type="datetimeFigureOut">
              <a:rPr lang="th-TH" smtClean="0"/>
              <a:t>13/03/67</a:t>
            </a:fld>
            <a:endParaRPr lang="th-TH"/>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th-TH"/>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E18DCDC3-6540-41B2-81F6-D23C44FBD1BF}" type="slidenum">
              <a:rPr lang="th-TH" smtClean="0"/>
              <a:t>‹#›</a:t>
            </a:fld>
            <a:endParaRPr lang="th-TH"/>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436622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5CE0D164-396A-D67E-10E9-7710FB39CFD8}"/>
              </a:ext>
            </a:extLst>
          </p:cNvPr>
          <p:cNvSpPr>
            <a:spLocks noGrp="1"/>
          </p:cNvSpPr>
          <p:nvPr>
            <p:ph type="ctrTitle"/>
          </p:nvPr>
        </p:nvSpPr>
        <p:spPr/>
        <p:txBody>
          <a:bodyPr>
            <a:normAutofit/>
          </a:bodyPr>
          <a:lstStyle/>
          <a:p>
            <a:r>
              <a:rPr lang="en-US" sz="7200" b="1" dirty="0"/>
              <a:t>Sociocultural   Forces</a:t>
            </a:r>
            <a:endParaRPr lang="th-TH" sz="7200" b="1" dirty="0"/>
          </a:p>
        </p:txBody>
      </p:sp>
      <p:sp>
        <p:nvSpPr>
          <p:cNvPr id="3" name="ชื่อเรื่องรอง 2">
            <a:extLst>
              <a:ext uri="{FF2B5EF4-FFF2-40B4-BE49-F238E27FC236}">
                <a16:creationId xmlns:a16="http://schemas.microsoft.com/office/drawing/2014/main" id="{DF1FC1F9-2021-6F73-DEA8-B04B54C762A2}"/>
              </a:ext>
            </a:extLst>
          </p:cNvPr>
          <p:cNvSpPr>
            <a:spLocks noGrp="1"/>
          </p:cNvSpPr>
          <p:nvPr>
            <p:ph type="subTitle" idx="1"/>
          </p:nvPr>
        </p:nvSpPr>
        <p:spPr/>
        <p:txBody>
          <a:bodyPr>
            <a:normAutofit fontScale="47500" lnSpcReduction="20000"/>
          </a:bodyPr>
          <a:lstStyle/>
          <a:p>
            <a:r>
              <a:rPr lang="en-US" sz="3600" b="1" dirty="0"/>
              <a:t>                                         </a:t>
            </a:r>
          </a:p>
          <a:p>
            <a:r>
              <a:rPr lang="en-US" sz="3600" b="1" dirty="0"/>
              <a:t>                                                                         </a:t>
            </a:r>
            <a:r>
              <a:rPr lang="en-US" sz="5100" b="1" dirty="0"/>
              <a:t>Krittametha Getglum</a:t>
            </a:r>
            <a:endParaRPr lang="th-TH" sz="5100" b="1" dirty="0"/>
          </a:p>
        </p:txBody>
      </p:sp>
    </p:spTree>
    <p:extLst>
      <p:ext uri="{BB962C8B-B14F-4D97-AF65-F5344CB8AC3E}">
        <p14:creationId xmlns:p14="http://schemas.microsoft.com/office/powerpoint/2010/main" val="14477629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6F9C0A28-0589-48F7-2515-451F98A0A726}"/>
              </a:ext>
            </a:extLst>
          </p:cNvPr>
          <p:cNvSpPr>
            <a:spLocks noGrp="1"/>
          </p:cNvSpPr>
          <p:nvPr>
            <p:ph type="title"/>
          </p:nvPr>
        </p:nvSpPr>
        <p:spPr/>
        <p:txBody>
          <a:bodyPr>
            <a:noAutofit/>
          </a:bodyPr>
          <a:lstStyle/>
          <a:p>
            <a:r>
              <a:rPr lang="en-US" sz="6000" b="1" dirty="0"/>
              <a:t>         Aesthetics</a:t>
            </a:r>
            <a:endParaRPr lang="th-TH" sz="6000" b="1" dirty="0"/>
          </a:p>
        </p:txBody>
      </p:sp>
      <p:sp>
        <p:nvSpPr>
          <p:cNvPr id="3" name="ตัวแทนเนื้อหา 2">
            <a:extLst>
              <a:ext uri="{FF2B5EF4-FFF2-40B4-BE49-F238E27FC236}">
                <a16:creationId xmlns:a16="http://schemas.microsoft.com/office/drawing/2014/main" id="{8E827C88-5C99-2BA5-1D40-5698281CFCD5}"/>
              </a:ext>
            </a:extLst>
          </p:cNvPr>
          <p:cNvSpPr>
            <a:spLocks noGrp="1"/>
          </p:cNvSpPr>
          <p:nvPr>
            <p:ph idx="1"/>
          </p:nvPr>
        </p:nvSpPr>
        <p:spPr/>
        <p:txBody>
          <a:bodyPr>
            <a:normAutofit fontScale="92500"/>
          </a:bodyPr>
          <a:lstStyle/>
          <a:p>
            <a:pPr algn="thaiDist"/>
            <a:r>
              <a:rPr lang="en-US" altLang="th-TH" sz="4800" b="1" dirty="0">
                <a:latin typeface="Arial" panose="020B0604020202020204" pitchFamily="34" charset="0"/>
              </a:rPr>
              <a:t>Aesthetics pertains to a culture</a:t>
            </a:r>
            <a:r>
              <a:rPr lang="en-US" altLang="en-US" sz="4800" b="1" dirty="0">
                <a:latin typeface="Arial" panose="020B0604020202020204" pitchFamily="34" charset="0"/>
              </a:rPr>
              <a:t>’</a:t>
            </a:r>
            <a:r>
              <a:rPr lang="en-US" altLang="th-TH" sz="4800" b="1" dirty="0">
                <a:latin typeface="Arial" panose="020B0604020202020204" pitchFamily="34" charset="0"/>
              </a:rPr>
              <a:t>s sense of beauty and taste and is expressed in its art, drama, music, folklore, and dances.</a:t>
            </a:r>
          </a:p>
          <a:p>
            <a:endParaRPr lang="th-TH" dirty="0"/>
          </a:p>
        </p:txBody>
      </p:sp>
    </p:spTree>
    <p:extLst>
      <p:ext uri="{BB962C8B-B14F-4D97-AF65-F5344CB8AC3E}">
        <p14:creationId xmlns:p14="http://schemas.microsoft.com/office/powerpoint/2010/main" val="37035554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08751FC4-D32E-A787-A6A6-63F84929AD82}"/>
              </a:ext>
            </a:extLst>
          </p:cNvPr>
          <p:cNvSpPr>
            <a:spLocks noGrp="1"/>
          </p:cNvSpPr>
          <p:nvPr>
            <p:ph type="title"/>
          </p:nvPr>
        </p:nvSpPr>
        <p:spPr/>
        <p:txBody>
          <a:bodyPr>
            <a:normAutofit/>
          </a:bodyPr>
          <a:lstStyle/>
          <a:p>
            <a:r>
              <a:rPr lang="en-US" sz="6000" b="1" dirty="0"/>
              <a:t>                   ART</a:t>
            </a:r>
            <a:endParaRPr lang="th-TH" sz="6000" dirty="0"/>
          </a:p>
        </p:txBody>
      </p:sp>
      <p:sp>
        <p:nvSpPr>
          <p:cNvPr id="3" name="ตัวแทนเนื้อหา 2">
            <a:extLst>
              <a:ext uri="{FF2B5EF4-FFF2-40B4-BE49-F238E27FC236}">
                <a16:creationId xmlns:a16="http://schemas.microsoft.com/office/drawing/2014/main" id="{A97C2BFC-F921-9AD4-EAF5-AB702AA45CA6}"/>
              </a:ext>
            </a:extLst>
          </p:cNvPr>
          <p:cNvSpPr>
            <a:spLocks noGrp="1"/>
          </p:cNvSpPr>
          <p:nvPr>
            <p:ph idx="1"/>
          </p:nvPr>
        </p:nvSpPr>
        <p:spPr/>
        <p:txBody>
          <a:bodyPr>
            <a:normAutofit lnSpcReduction="10000"/>
          </a:bodyPr>
          <a:lstStyle/>
          <a:p>
            <a:pPr algn="thaiDist" eaLnBrk="1" hangingPunct="1">
              <a:buFontTx/>
              <a:buNone/>
            </a:pPr>
            <a:r>
              <a:rPr lang="en-US" altLang="th-TH" sz="4000" b="1" dirty="0">
                <a:latin typeface="Arial" panose="020B0604020202020204" pitchFamily="34" charset="0"/>
              </a:rPr>
              <a:t>  Particular interest to international businesspeople are the formal aspects of art, color, and form because of the symbolic meanings they convey.</a:t>
            </a:r>
            <a:endParaRPr lang="th-TH" altLang="th-TH" sz="4000" b="1" dirty="0"/>
          </a:p>
          <a:p>
            <a:endParaRPr lang="th-TH" dirty="0"/>
          </a:p>
        </p:txBody>
      </p:sp>
    </p:spTree>
    <p:extLst>
      <p:ext uri="{BB962C8B-B14F-4D97-AF65-F5344CB8AC3E}">
        <p14:creationId xmlns:p14="http://schemas.microsoft.com/office/powerpoint/2010/main" val="9076000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D5583384-5770-58FB-7A24-627BA3199686}"/>
              </a:ext>
            </a:extLst>
          </p:cNvPr>
          <p:cNvSpPr>
            <a:spLocks noGrp="1"/>
          </p:cNvSpPr>
          <p:nvPr>
            <p:ph type="title"/>
          </p:nvPr>
        </p:nvSpPr>
        <p:spPr>
          <a:xfrm>
            <a:off x="1294362" y="867037"/>
            <a:ext cx="9603275" cy="1049235"/>
          </a:xfrm>
        </p:spPr>
        <p:txBody>
          <a:bodyPr>
            <a:normAutofit/>
          </a:bodyPr>
          <a:lstStyle/>
          <a:p>
            <a:pPr algn="thaiDist"/>
            <a:r>
              <a:rPr lang="en-US" sz="6000" b="1" dirty="0"/>
              <a:t>         Aesthetics</a:t>
            </a:r>
            <a:endParaRPr lang="th-TH" sz="6000" b="1" dirty="0"/>
          </a:p>
        </p:txBody>
      </p:sp>
      <p:sp>
        <p:nvSpPr>
          <p:cNvPr id="3" name="ตัวแทนเนื้อหา 2">
            <a:extLst>
              <a:ext uri="{FF2B5EF4-FFF2-40B4-BE49-F238E27FC236}">
                <a16:creationId xmlns:a16="http://schemas.microsoft.com/office/drawing/2014/main" id="{E72D2A42-DECE-8A0D-6D17-5DEB8CD8C862}"/>
              </a:ext>
            </a:extLst>
          </p:cNvPr>
          <p:cNvSpPr>
            <a:spLocks noGrp="1"/>
          </p:cNvSpPr>
          <p:nvPr>
            <p:ph idx="1"/>
          </p:nvPr>
        </p:nvSpPr>
        <p:spPr/>
        <p:txBody>
          <a:bodyPr/>
          <a:lstStyle/>
          <a:p>
            <a:pPr algn="thaiDist" eaLnBrk="1" hangingPunct="1">
              <a:buFontTx/>
              <a:buChar char="-"/>
            </a:pPr>
            <a:r>
              <a:rPr lang="en-US" altLang="th-TH" sz="2800" b="1" i="1" dirty="0">
                <a:latin typeface="Arial" panose="020B0604020202020204" pitchFamily="34" charset="0"/>
              </a:rPr>
              <a:t>Colors</a:t>
            </a:r>
            <a:r>
              <a:rPr lang="en-US" altLang="th-TH" sz="2800" b="1" dirty="0">
                <a:latin typeface="Arial" panose="020B0604020202020204" pitchFamily="34" charset="0"/>
              </a:rPr>
              <a:t> can be deceptive because they mean different things to different cultures. </a:t>
            </a:r>
          </a:p>
          <a:p>
            <a:pPr algn="thaiDist" eaLnBrk="1" hangingPunct="1">
              <a:buFontTx/>
              <a:buChar char="-"/>
            </a:pPr>
            <a:r>
              <a:rPr lang="en-US" altLang="th-TH" sz="2800" b="1" i="1" dirty="0">
                <a:latin typeface="Arial" panose="020B0604020202020204" pitchFamily="34" charset="0"/>
              </a:rPr>
              <a:t>Symbols</a:t>
            </a:r>
            <a:r>
              <a:rPr lang="en-US" altLang="th-TH" sz="2800" b="1" dirty="0">
                <a:latin typeface="Arial" panose="020B0604020202020204" pitchFamily="34" charset="0"/>
              </a:rPr>
              <a:t> must be careful: number and using a nation</a:t>
            </a:r>
            <a:r>
              <a:rPr lang="en-US" altLang="en-US" sz="2800" b="1" dirty="0">
                <a:latin typeface="Arial" panose="020B0604020202020204" pitchFamily="34" charset="0"/>
              </a:rPr>
              <a:t>’</a:t>
            </a:r>
            <a:r>
              <a:rPr lang="en-US" altLang="th-TH" sz="2800" b="1" dirty="0">
                <a:latin typeface="Arial" panose="020B0604020202020204" pitchFamily="34" charset="0"/>
              </a:rPr>
              <a:t>s flag or any symbols connected with religion.</a:t>
            </a:r>
          </a:p>
          <a:p>
            <a:pPr algn="thaiDist" eaLnBrk="1" hangingPunct="1">
              <a:buFontTx/>
              <a:buChar char="-"/>
            </a:pPr>
            <a:r>
              <a:rPr lang="en-US" altLang="th-TH" sz="2800" b="1" i="1" dirty="0">
                <a:latin typeface="Arial" panose="020B0604020202020204" pitchFamily="34" charset="0"/>
              </a:rPr>
              <a:t>Forms</a:t>
            </a:r>
            <a:r>
              <a:rPr lang="en-US" altLang="th-TH" sz="2800" b="1" dirty="0">
                <a:latin typeface="Arial" panose="020B0604020202020204" pitchFamily="34" charset="0"/>
              </a:rPr>
              <a:t> could affect the design of products, packaging, or the building in which the firm is located. </a:t>
            </a:r>
            <a:endParaRPr lang="th-TH" altLang="th-TH" sz="2800" b="1" dirty="0"/>
          </a:p>
          <a:p>
            <a:endParaRPr lang="th-TH" dirty="0"/>
          </a:p>
        </p:txBody>
      </p:sp>
    </p:spTree>
    <p:extLst>
      <p:ext uri="{BB962C8B-B14F-4D97-AF65-F5344CB8AC3E}">
        <p14:creationId xmlns:p14="http://schemas.microsoft.com/office/powerpoint/2010/main" val="37118301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33E479AD-3683-5EB3-85DE-A7326D9ECADE}"/>
              </a:ext>
            </a:extLst>
          </p:cNvPr>
          <p:cNvSpPr>
            <a:spLocks noGrp="1"/>
          </p:cNvSpPr>
          <p:nvPr>
            <p:ph type="title"/>
          </p:nvPr>
        </p:nvSpPr>
        <p:spPr/>
        <p:txBody>
          <a:bodyPr>
            <a:normAutofit/>
          </a:bodyPr>
          <a:lstStyle/>
          <a:p>
            <a:r>
              <a:rPr lang="en-US" sz="6000" b="1" dirty="0"/>
              <a:t>          Feng Shui</a:t>
            </a:r>
            <a:endParaRPr lang="th-TH" sz="6000" b="1" dirty="0"/>
          </a:p>
        </p:txBody>
      </p:sp>
      <p:sp>
        <p:nvSpPr>
          <p:cNvPr id="3" name="ตัวแทนเนื้อหา 2">
            <a:extLst>
              <a:ext uri="{FF2B5EF4-FFF2-40B4-BE49-F238E27FC236}">
                <a16:creationId xmlns:a16="http://schemas.microsoft.com/office/drawing/2014/main" id="{FF9A4D51-D10D-8E94-3B8E-7240974A5C79}"/>
              </a:ext>
            </a:extLst>
          </p:cNvPr>
          <p:cNvSpPr>
            <a:spLocks noGrp="1"/>
          </p:cNvSpPr>
          <p:nvPr>
            <p:ph idx="1"/>
          </p:nvPr>
        </p:nvSpPr>
        <p:spPr/>
        <p:txBody>
          <a:bodyPr>
            <a:normAutofit fontScale="92500"/>
          </a:bodyPr>
          <a:lstStyle/>
          <a:p>
            <a:pPr algn="thaiDist"/>
            <a:r>
              <a:rPr lang="en-US" altLang="th-TH" sz="3600" b="1" dirty="0">
                <a:latin typeface="Arial" panose="020B0604020202020204" pitchFamily="34" charset="0"/>
                <a:cs typeface="Arial" panose="020B0604020202020204" pitchFamily="34" charset="0"/>
              </a:rPr>
              <a:t>Feng Shui. In Asia, it is often believed that if buildings, furniture, roads, and other human made objects are placed in harmony with nature, they can bring good fortune. If they are not, they will cause a disaster.</a:t>
            </a:r>
          </a:p>
          <a:p>
            <a:endParaRPr lang="th-TH" dirty="0"/>
          </a:p>
        </p:txBody>
      </p:sp>
    </p:spTree>
    <p:extLst>
      <p:ext uri="{BB962C8B-B14F-4D97-AF65-F5344CB8AC3E}">
        <p14:creationId xmlns:p14="http://schemas.microsoft.com/office/powerpoint/2010/main" val="12641526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86C54479-B248-8766-9745-B51849723602}"/>
              </a:ext>
            </a:extLst>
          </p:cNvPr>
          <p:cNvSpPr>
            <a:spLocks noGrp="1"/>
          </p:cNvSpPr>
          <p:nvPr>
            <p:ph type="title"/>
          </p:nvPr>
        </p:nvSpPr>
        <p:spPr/>
        <p:txBody>
          <a:bodyPr>
            <a:normAutofit fontScale="90000"/>
          </a:bodyPr>
          <a:lstStyle/>
          <a:p>
            <a:r>
              <a:rPr lang="en-US" sz="6000" b="1" dirty="0"/>
              <a:t>Attitudes and beliefs</a:t>
            </a:r>
            <a:endParaRPr lang="th-TH" sz="6000" b="1" dirty="0"/>
          </a:p>
        </p:txBody>
      </p:sp>
      <p:sp>
        <p:nvSpPr>
          <p:cNvPr id="3" name="ตัวแทนเนื้อหา 2">
            <a:extLst>
              <a:ext uri="{FF2B5EF4-FFF2-40B4-BE49-F238E27FC236}">
                <a16:creationId xmlns:a16="http://schemas.microsoft.com/office/drawing/2014/main" id="{4F54478F-1777-E62B-1B87-9F4ABDFD0DD3}"/>
              </a:ext>
            </a:extLst>
          </p:cNvPr>
          <p:cNvSpPr>
            <a:spLocks noGrp="1"/>
          </p:cNvSpPr>
          <p:nvPr>
            <p:ph idx="1"/>
          </p:nvPr>
        </p:nvSpPr>
        <p:spPr/>
        <p:txBody>
          <a:bodyPr>
            <a:normAutofit lnSpcReduction="10000"/>
          </a:bodyPr>
          <a:lstStyle/>
          <a:p>
            <a:r>
              <a:rPr lang="en-US" altLang="th-TH" sz="4000" b="1" dirty="0">
                <a:latin typeface="Arial" panose="020B0604020202020204" pitchFamily="34" charset="0"/>
              </a:rPr>
              <a:t>Every culture has a set of attitudes and beliefs that influence nearly all aspects of human behavior and help bring order to a society and its individuals.  </a:t>
            </a:r>
            <a:endParaRPr lang="th-TH" altLang="th-TH" sz="4000" b="1" dirty="0"/>
          </a:p>
          <a:p>
            <a:endParaRPr lang="th-TH" dirty="0"/>
          </a:p>
        </p:txBody>
      </p:sp>
    </p:spTree>
    <p:extLst>
      <p:ext uri="{BB962C8B-B14F-4D97-AF65-F5344CB8AC3E}">
        <p14:creationId xmlns:p14="http://schemas.microsoft.com/office/powerpoint/2010/main" val="31627388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F3DA536A-D448-1692-38DC-C146B454BE94}"/>
              </a:ext>
            </a:extLst>
          </p:cNvPr>
          <p:cNvSpPr>
            <a:spLocks noGrp="1"/>
          </p:cNvSpPr>
          <p:nvPr>
            <p:ph type="title"/>
          </p:nvPr>
        </p:nvSpPr>
        <p:spPr/>
        <p:txBody>
          <a:bodyPr>
            <a:normAutofit/>
          </a:bodyPr>
          <a:lstStyle/>
          <a:p>
            <a:r>
              <a:rPr lang="en-US" altLang="th-TH" sz="4000" b="1" dirty="0">
                <a:latin typeface="Arial" panose="020B0604020202020204" pitchFamily="34" charset="0"/>
              </a:rPr>
              <a:t>         Attitudes Toward Time</a:t>
            </a:r>
            <a:endParaRPr lang="th-TH" sz="4000" dirty="0"/>
          </a:p>
        </p:txBody>
      </p:sp>
      <p:sp>
        <p:nvSpPr>
          <p:cNvPr id="3" name="ตัวแทนเนื้อหา 2">
            <a:extLst>
              <a:ext uri="{FF2B5EF4-FFF2-40B4-BE49-F238E27FC236}">
                <a16:creationId xmlns:a16="http://schemas.microsoft.com/office/drawing/2014/main" id="{6463E75A-814F-7F2F-1684-001330A9441A}"/>
              </a:ext>
            </a:extLst>
          </p:cNvPr>
          <p:cNvSpPr>
            <a:spLocks noGrp="1"/>
          </p:cNvSpPr>
          <p:nvPr>
            <p:ph idx="1"/>
          </p:nvPr>
        </p:nvSpPr>
        <p:spPr>
          <a:xfrm>
            <a:off x="864296" y="2015732"/>
            <a:ext cx="10972800" cy="3450613"/>
          </a:xfrm>
        </p:spPr>
        <p:txBody>
          <a:bodyPr>
            <a:normAutofit fontScale="92500" lnSpcReduction="10000"/>
          </a:bodyPr>
          <a:lstStyle/>
          <a:p>
            <a:pPr marL="533400" indent="-533400" eaLnBrk="1" hangingPunct="1">
              <a:lnSpc>
                <a:spcPct val="90000"/>
              </a:lnSpc>
              <a:buFontTx/>
              <a:buNone/>
            </a:pPr>
            <a:r>
              <a:rPr lang="en-US" altLang="th-TH" b="1" dirty="0">
                <a:latin typeface="Arial" panose="020B0604020202020204" pitchFamily="34" charset="0"/>
              </a:rPr>
              <a:t>     </a:t>
            </a:r>
            <a:endParaRPr lang="en-US" altLang="th-TH" sz="2000" b="1" dirty="0">
              <a:latin typeface="Arial" panose="020B0604020202020204" pitchFamily="34" charset="0"/>
            </a:endParaRPr>
          </a:p>
          <a:p>
            <a:pPr marL="533400" indent="-533400" eaLnBrk="1" hangingPunct="1">
              <a:lnSpc>
                <a:spcPct val="90000"/>
              </a:lnSpc>
              <a:buFontTx/>
              <a:buNone/>
            </a:pPr>
            <a:r>
              <a:rPr lang="en-US" altLang="th-TH" dirty="0">
                <a:latin typeface="Arial" panose="020B0604020202020204" pitchFamily="34" charset="0"/>
              </a:rPr>
              <a:t>        </a:t>
            </a:r>
            <a:r>
              <a:rPr lang="en-US" altLang="th-TH" sz="3200" b="1" dirty="0">
                <a:latin typeface="Arial" panose="020B0604020202020204" pitchFamily="34" charset="0"/>
              </a:rPr>
              <a:t>The attitudes-toward-time culture characteristic may present more adaptation problems for businessperson.</a:t>
            </a:r>
          </a:p>
          <a:p>
            <a:pPr marL="0" indent="0" algn="thaiDist" eaLnBrk="1" hangingPunct="1">
              <a:lnSpc>
                <a:spcPct val="90000"/>
              </a:lnSpc>
              <a:buNone/>
            </a:pPr>
            <a:r>
              <a:rPr lang="en-US" altLang="th-TH" sz="3200" b="1" dirty="0">
                <a:latin typeface="Arial" panose="020B0604020202020204" pitchFamily="34" charset="0"/>
              </a:rPr>
              <a:t>1. Directness</a:t>
            </a:r>
          </a:p>
          <a:p>
            <a:pPr marL="0" indent="0" algn="thaiDist" eaLnBrk="1" hangingPunct="1">
              <a:lnSpc>
                <a:spcPct val="90000"/>
              </a:lnSpc>
              <a:buNone/>
            </a:pPr>
            <a:r>
              <a:rPr lang="en-US" altLang="th-TH" sz="3200" b="1" dirty="0">
                <a:latin typeface="Arial" panose="020B0604020202020204" pitchFamily="34" charset="0"/>
              </a:rPr>
              <a:t>2. Deadlines </a:t>
            </a:r>
          </a:p>
          <a:p>
            <a:pPr marL="0" indent="0" algn="thaiDist" eaLnBrk="1" hangingPunct="1">
              <a:lnSpc>
                <a:spcPct val="90000"/>
              </a:lnSpc>
              <a:buNone/>
            </a:pPr>
            <a:r>
              <a:rPr lang="en-US" altLang="th-TH" sz="3200" b="1" dirty="0">
                <a:latin typeface="Arial" panose="020B0604020202020204" pitchFamily="34" charset="0"/>
              </a:rPr>
              <a:t>3. High - Context Culture</a:t>
            </a:r>
          </a:p>
          <a:p>
            <a:pPr marL="0" indent="0" algn="thaiDist" eaLnBrk="1" hangingPunct="1">
              <a:lnSpc>
                <a:spcPct val="90000"/>
              </a:lnSpc>
              <a:buNone/>
            </a:pPr>
            <a:r>
              <a:rPr lang="en-US" altLang="th-TH" sz="3200" b="1" dirty="0">
                <a:latin typeface="Arial" panose="020B0604020202020204" pitchFamily="34" charset="0"/>
              </a:rPr>
              <a:t>4. Low - Context Culture </a:t>
            </a:r>
            <a:endParaRPr lang="th-TH" altLang="th-TH" sz="3200" b="1" dirty="0"/>
          </a:p>
          <a:p>
            <a:endParaRPr lang="th-TH" dirty="0"/>
          </a:p>
        </p:txBody>
      </p:sp>
    </p:spTree>
    <p:extLst>
      <p:ext uri="{BB962C8B-B14F-4D97-AF65-F5344CB8AC3E}">
        <p14:creationId xmlns:p14="http://schemas.microsoft.com/office/powerpoint/2010/main" val="31917242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125A672F-728F-016B-D401-19D33BCBFA9C}"/>
              </a:ext>
            </a:extLst>
          </p:cNvPr>
          <p:cNvSpPr>
            <a:spLocks noGrp="1"/>
          </p:cNvSpPr>
          <p:nvPr>
            <p:ph type="title"/>
          </p:nvPr>
        </p:nvSpPr>
        <p:spPr/>
        <p:txBody>
          <a:bodyPr>
            <a:normAutofit/>
          </a:bodyPr>
          <a:lstStyle/>
          <a:p>
            <a:r>
              <a:rPr lang="en-US" sz="4400" b="1" dirty="0"/>
              <a:t>        Attitudes and beliefs</a:t>
            </a:r>
            <a:endParaRPr lang="th-TH" sz="4400" b="1" dirty="0"/>
          </a:p>
        </p:txBody>
      </p:sp>
      <p:sp>
        <p:nvSpPr>
          <p:cNvPr id="3" name="ตัวแทนเนื้อหา 2">
            <a:extLst>
              <a:ext uri="{FF2B5EF4-FFF2-40B4-BE49-F238E27FC236}">
                <a16:creationId xmlns:a16="http://schemas.microsoft.com/office/drawing/2014/main" id="{B45917EC-BD74-BE59-44A0-9C1E67119A4A}"/>
              </a:ext>
            </a:extLst>
          </p:cNvPr>
          <p:cNvSpPr>
            <a:spLocks noGrp="1"/>
          </p:cNvSpPr>
          <p:nvPr>
            <p:ph idx="1"/>
          </p:nvPr>
        </p:nvSpPr>
        <p:spPr>
          <a:xfrm>
            <a:off x="1027134" y="2015732"/>
            <a:ext cx="10897644" cy="3450613"/>
          </a:xfrm>
        </p:spPr>
        <p:txBody>
          <a:bodyPr>
            <a:normAutofit/>
          </a:bodyPr>
          <a:lstStyle/>
          <a:p>
            <a:pPr eaLnBrk="1" hangingPunct="1">
              <a:lnSpc>
                <a:spcPct val="80000"/>
              </a:lnSpc>
              <a:buFontTx/>
              <a:buNone/>
            </a:pPr>
            <a:r>
              <a:rPr lang="en-US" altLang="th-TH" sz="3600" b="1" dirty="0">
                <a:latin typeface="Arial" panose="020B0604020202020204" pitchFamily="34" charset="0"/>
              </a:rPr>
              <a:t>    Attitudes Toward Achievement and Work</a:t>
            </a:r>
          </a:p>
          <a:p>
            <a:pPr eaLnBrk="1" hangingPunct="1">
              <a:lnSpc>
                <a:spcPct val="80000"/>
              </a:lnSpc>
              <a:buFontTx/>
              <a:buNone/>
            </a:pPr>
            <a:r>
              <a:rPr lang="en-US" altLang="th-TH" sz="4400" dirty="0">
                <a:latin typeface="Arial" panose="020B0604020202020204" pitchFamily="34" charset="0"/>
                <a:cs typeface="Arial" panose="020B0604020202020204" pitchFamily="34" charset="0"/>
              </a:rPr>
              <a:t>   </a:t>
            </a:r>
          </a:p>
          <a:p>
            <a:pPr eaLnBrk="1" hangingPunct="1">
              <a:lnSpc>
                <a:spcPct val="80000"/>
              </a:lnSpc>
              <a:buFontTx/>
              <a:buNone/>
            </a:pPr>
            <a:r>
              <a:rPr lang="en-US" altLang="th-TH" sz="4400" dirty="0">
                <a:latin typeface="Arial" panose="020B0604020202020204" pitchFamily="34" charset="0"/>
                <a:cs typeface="Arial" panose="020B0604020202020204" pitchFamily="34" charset="0"/>
              </a:rPr>
              <a:t>   </a:t>
            </a:r>
            <a:r>
              <a:rPr lang="en-US" altLang="th-TH" sz="4000" dirty="0">
                <a:latin typeface="Arial" panose="020B0604020202020204" pitchFamily="34" charset="0"/>
                <a:cs typeface="Arial" panose="020B0604020202020204" pitchFamily="34" charset="0"/>
              </a:rPr>
              <a:t>▪ The demonstration effect</a:t>
            </a:r>
          </a:p>
          <a:p>
            <a:pPr eaLnBrk="1" hangingPunct="1">
              <a:lnSpc>
                <a:spcPct val="80000"/>
              </a:lnSpc>
              <a:buFontTx/>
              <a:buNone/>
            </a:pPr>
            <a:r>
              <a:rPr lang="en-US" altLang="th-TH" sz="4000" dirty="0">
                <a:latin typeface="Arial" panose="020B0604020202020204" pitchFamily="34" charset="0"/>
                <a:cs typeface="Arial" panose="020B0604020202020204" pitchFamily="34" charset="0"/>
              </a:rPr>
              <a:t>   ▪ Job prestige</a:t>
            </a:r>
            <a:endParaRPr lang="th-TH" sz="4000" dirty="0"/>
          </a:p>
        </p:txBody>
      </p:sp>
    </p:spTree>
    <p:extLst>
      <p:ext uri="{BB962C8B-B14F-4D97-AF65-F5344CB8AC3E}">
        <p14:creationId xmlns:p14="http://schemas.microsoft.com/office/powerpoint/2010/main" val="352277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A91F4774-3E8D-FA60-8090-24AB2C07F03A}"/>
              </a:ext>
            </a:extLst>
          </p:cNvPr>
          <p:cNvSpPr>
            <a:spLocks noGrp="1"/>
          </p:cNvSpPr>
          <p:nvPr>
            <p:ph type="title"/>
          </p:nvPr>
        </p:nvSpPr>
        <p:spPr/>
        <p:txBody>
          <a:bodyPr>
            <a:normAutofit/>
          </a:bodyPr>
          <a:lstStyle/>
          <a:p>
            <a:r>
              <a:rPr lang="en-US" sz="6000" b="1" dirty="0"/>
              <a:t>           religions</a:t>
            </a:r>
            <a:endParaRPr lang="th-TH" sz="6000" b="1" dirty="0"/>
          </a:p>
        </p:txBody>
      </p:sp>
      <p:sp>
        <p:nvSpPr>
          <p:cNvPr id="3" name="ตัวแทนเนื้อหา 2">
            <a:extLst>
              <a:ext uri="{FF2B5EF4-FFF2-40B4-BE49-F238E27FC236}">
                <a16:creationId xmlns:a16="http://schemas.microsoft.com/office/drawing/2014/main" id="{086F218C-EDD4-E2AB-4849-EAE38FA534AD}"/>
              </a:ext>
            </a:extLst>
          </p:cNvPr>
          <p:cNvSpPr>
            <a:spLocks noGrp="1"/>
          </p:cNvSpPr>
          <p:nvPr>
            <p:ph idx="1"/>
          </p:nvPr>
        </p:nvSpPr>
        <p:spPr/>
        <p:txBody>
          <a:bodyPr>
            <a:normAutofit fontScale="92500"/>
          </a:bodyPr>
          <a:lstStyle/>
          <a:p>
            <a:pPr marL="0" indent="0" eaLnBrk="1" hangingPunct="1">
              <a:buNone/>
            </a:pPr>
            <a:r>
              <a:rPr lang="en-US" altLang="th-TH" b="1" dirty="0">
                <a:latin typeface="Arial" panose="020B0604020202020204" pitchFamily="34" charset="0"/>
              </a:rPr>
              <a:t>   </a:t>
            </a:r>
            <a:r>
              <a:rPr lang="en-US" altLang="th-TH" sz="4000" b="1" dirty="0">
                <a:latin typeface="Arial" panose="020B0604020202020204" pitchFamily="34" charset="0"/>
              </a:rPr>
              <a:t>Work Ethics </a:t>
            </a:r>
            <a:endParaRPr lang="en-US" altLang="th-TH" sz="4000" dirty="0">
              <a:latin typeface="Arial" panose="020B0604020202020204" pitchFamily="34" charset="0"/>
            </a:endParaRPr>
          </a:p>
          <a:p>
            <a:pPr eaLnBrk="1" hangingPunct="1">
              <a:buFontTx/>
              <a:buChar char="-"/>
            </a:pPr>
            <a:r>
              <a:rPr lang="en-US" altLang="th-TH" sz="2800" b="1" dirty="0">
                <a:latin typeface="Arial" panose="020B0604020202020204" pitchFamily="34" charset="0"/>
              </a:rPr>
              <a:t>Protestant work ethic : Expressed by Luther and Calvin who believed it was one</a:t>
            </a:r>
            <a:r>
              <a:rPr lang="en-US" altLang="en-US" sz="2800" b="1" dirty="0">
                <a:latin typeface="Arial" panose="020B0604020202020204" pitchFamily="34" charset="0"/>
              </a:rPr>
              <a:t>’</a:t>
            </a:r>
            <a:r>
              <a:rPr lang="en-US" altLang="th-TH" sz="2800" b="1" dirty="0">
                <a:latin typeface="Arial" panose="020B0604020202020204" pitchFamily="34" charset="0"/>
              </a:rPr>
              <a:t>s duty to glorify God by hard work and the practice of thrift in Europe and America.</a:t>
            </a:r>
          </a:p>
          <a:p>
            <a:pPr eaLnBrk="1" hangingPunct="1">
              <a:buFontTx/>
              <a:buChar char="-"/>
            </a:pPr>
            <a:r>
              <a:rPr lang="en-US" altLang="th-TH" sz="2800" b="1" dirty="0">
                <a:latin typeface="Arial" panose="020B0604020202020204" pitchFamily="34" charset="0"/>
              </a:rPr>
              <a:t>Confucian work ethic : Drive toward hard work and thrift ; similar to Protestant work ethic. </a:t>
            </a:r>
            <a:endParaRPr lang="th-TH" altLang="th-TH" sz="2800" b="1" dirty="0"/>
          </a:p>
          <a:p>
            <a:pPr marL="0" indent="0">
              <a:buNone/>
            </a:pPr>
            <a:endParaRPr lang="th-TH" dirty="0"/>
          </a:p>
        </p:txBody>
      </p:sp>
    </p:spTree>
    <p:extLst>
      <p:ext uri="{BB962C8B-B14F-4D97-AF65-F5344CB8AC3E}">
        <p14:creationId xmlns:p14="http://schemas.microsoft.com/office/powerpoint/2010/main" val="24040477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1A9A441C-9B1C-DA8F-480A-2C9F5D134EE1}"/>
              </a:ext>
            </a:extLst>
          </p:cNvPr>
          <p:cNvSpPr>
            <a:spLocks noGrp="1"/>
          </p:cNvSpPr>
          <p:nvPr>
            <p:ph type="title"/>
          </p:nvPr>
        </p:nvSpPr>
        <p:spPr/>
        <p:txBody>
          <a:bodyPr/>
          <a:lstStyle/>
          <a:p>
            <a:r>
              <a:rPr lang="en-US" dirty="0"/>
              <a:t>                         </a:t>
            </a:r>
            <a:r>
              <a:rPr lang="en-US" sz="5400" b="1" dirty="0"/>
              <a:t>religions</a:t>
            </a:r>
            <a:endParaRPr lang="th-TH" sz="5400" b="1" dirty="0"/>
          </a:p>
        </p:txBody>
      </p:sp>
      <p:sp>
        <p:nvSpPr>
          <p:cNvPr id="3" name="ตัวแทนเนื้อหา 2">
            <a:extLst>
              <a:ext uri="{FF2B5EF4-FFF2-40B4-BE49-F238E27FC236}">
                <a16:creationId xmlns:a16="http://schemas.microsoft.com/office/drawing/2014/main" id="{07335EC1-780E-D778-C51F-36648EF4AC90}"/>
              </a:ext>
            </a:extLst>
          </p:cNvPr>
          <p:cNvSpPr>
            <a:spLocks noGrp="1"/>
          </p:cNvSpPr>
          <p:nvPr>
            <p:ph idx="1"/>
          </p:nvPr>
        </p:nvSpPr>
        <p:spPr>
          <a:xfrm>
            <a:off x="1451579" y="2015732"/>
            <a:ext cx="10740421" cy="3450613"/>
          </a:xfrm>
        </p:spPr>
        <p:txBody>
          <a:bodyPr>
            <a:normAutofit/>
          </a:bodyPr>
          <a:lstStyle/>
          <a:p>
            <a:pPr eaLnBrk="1" hangingPunct="1">
              <a:buFontTx/>
              <a:buChar char="-"/>
            </a:pPr>
            <a:r>
              <a:rPr lang="en-US" altLang="th-TH" sz="3000" b="1" dirty="0">
                <a:latin typeface="Arial" panose="020B0604020202020204" pitchFamily="34" charset="0"/>
              </a:rPr>
              <a:t>In the religions of India : Birth, death, and reincarnation.</a:t>
            </a:r>
          </a:p>
          <a:p>
            <a:pPr eaLnBrk="1" hangingPunct="1">
              <a:buFontTx/>
              <a:buNone/>
            </a:pPr>
            <a:r>
              <a:rPr lang="en-US" altLang="th-TH" sz="3000" b="1" dirty="0">
                <a:latin typeface="Arial" panose="020B0604020202020204" pitchFamily="34" charset="0"/>
              </a:rPr>
              <a:t>    The goal of salvation is to escape from the cycle and    move into a state of eternal bliss (nirvana). </a:t>
            </a:r>
          </a:p>
          <a:p>
            <a:pPr eaLnBrk="1" hangingPunct="1">
              <a:buFontTx/>
              <a:buNone/>
            </a:pPr>
            <a:r>
              <a:rPr lang="en-US" altLang="th-TH" sz="3000" b="1" dirty="0">
                <a:latin typeface="Arial" panose="020B0604020202020204" pitchFamily="34" charset="0"/>
              </a:rPr>
              <a:t>    The notion of karma (moral retribution) holds that evil committed in one lifetime will be punished in the next.</a:t>
            </a:r>
          </a:p>
          <a:p>
            <a:pPr marL="0" indent="0">
              <a:buNone/>
            </a:pPr>
            <a:endParaRPr lang="th-TH" dirty="0"/>
          </a:p>
        </p:txBody>
      </p:sp>
    </p:spTree>
    <p:extLst>
      <p:ext uri="{BB962C8B-B14F-4D97-AF65-F5344CB8AC3E}">
        <p14:creationId xmlns:p14="http://schemas.microsoft.com/office/powerpoint/2010/main" val="35645173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2C71FB98-2687-2D6E-D21A-5EC42338C2C3}"/>
              </a:ext>
            </a:extLst>
          </p:cNvPr>
          <p:cNvSpPr>
            <a:spLocks noGrp="1"/>
          </p:cNvSpPr>
          <p:nvPr>
            <p:ph type="title"/>
          </p:nvPr>
        </p:nvSpPr>
        <p:spPr/>
        <p:txBody>
          <a:bodyPr>
            <a:normAutofit/>
          </a:bodyPr>
          <a:lstStyle/>
          <a:p>
            <a:r>
              <a:rPr lang="en-US" sz="4400" b="1" dirty="0"/>
              <a:t>                      </a:t>
            </a:r>
            <a:r>
              <a:rPr lang="en-US" altLang="th-TH" sz="4400" b="1" dirty="0">
                <a:latin typeface="Arial" panose="020B0604020202020204" pitchFamily="34" charset="0"/>
              </a:rPr>
              <a:t>Hinduism</a:t>
            </a:r>
            <a:endParaRPr lang="th-TH" sz="4400" b="1" dirty="0"/>
          </a:p>
        </p:txBody>
      </p:sp>
      <p:sp>
        <p:nvSpPr>
          <p:cNvPr id="3" name="ตัวแทนเนื้อหา 2">
            <a:extLst>
              <a:ext uri="{FF2B5EF4-FFF2-40B4-BE49-F238E27FC236}">
                <a16:creationId xmlns:a16="http://schemas.microsoft.com/office/drawing/2014/main" id="{E6511118-624A-098F-8522-F4683BFC8B70}"/>
              </a:ext>
            </a:extLst>
          </p:cNvPr>
          <p:cNvSpPr>
            <a:spLocks noGrp="1"/>
          </p:cNvSpPr>
          <p:nvPr>
            <p:ph idx="1"/>
          </p:nvPr>
        </p:nvSpPr>
        <p:spPr/>
        <p:txBody>
          <a:bodyPr/>
          <a:lstStyle/>
          <a:p>
            <a:pPr algn="thaiDist" eaLnBrk="1" hangingPunct="1">
              <a:buFontTx/>
              <a:buChar char="-"/>
            </a:pPr>
            <a:r>
              <a:rPr lang="en-US" altLang="th-TH" sz="2400" b="1" dirty="0">
                <a:latin typeface="Arial" panose="020B0604020202020204" pitchFamily="34" charset="0"/>
              </a:rPr>
              <a:t>They believe one can be liberated from the samsura cycle and achieve eternal bliss through 1. yoga (purification of mind and body) 2. devout worship of the gods 3. good works and obedience to the laws and customs of the one</a:t>
            </a:r>
            <a:r>
              <a:rPr lang="en-US" altLang="en-US" sz="2400" b="1" dirty="0">
                <a:latin typeface="Arial" panose="020B0604020202020204" pitchFamily="34" charset="0"/>
              </a:rPr>
              <a:t>’</a:t>
            </a:r>
            <a:r>
              <a:rPr lang="en-US" altLang="th-TH" sz="2400" b="1" dirty="0">
                <a:latin typeface="Arial" panose="020B0604020202020204" pitchFamily="34" charset="0"/>
              </a:rPr>
              <a:t>s caste.</a:t>
            </a:r>
          </a:p>
          <a:p>
            <a:pPr algn="thaiDist" eaLnBrk="1" hangingPunct="1">
              <a:buFontTx/>
              <a:buNone/>
            </a:pPr>
            <a:r>
              <a:rPr lang="en-US" altLang="th-TH" sz="2400" b="1" dirty="0">
                <a:latin typeface="Arial" panose="020B0604020202020204" pitchFamily="34" charset="0"/>
              </a:rPr>
              <a:t>    • Caste system : An aspect of Hinduism by which the entire society is divided into 4 groups and each is assigned a certain class of work.</a:t>
            </a:r>
            <a:endParaRPr lang="th-TH" altLang="th-TH" sz="2400" b="1" dirty="0"/>
          </a:p>
          <a:p>
            <a:endParaRPr lang="th-TH" dirty="0"/>
          </a:p>
        </p:txBody>
      </p:sp>
    </p:spTree>
    <p:extLst>
      <p:ext uri="{BB962C8B-B14F-4D97-AF65-F5344CB8AC3E}">
        <p14:creationId xmlns:p14="http://schemas.microsoft.com/office/powerpoint/2010/main" val="39104995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AD265D0E-CE54-1971-DEEF-0116E15AA295}"/>
              </a:ext>
            </a:extLst>
          </p:cNvPr>
          <p:cNvSpPr>
            <a:spLocks noGrp="1"/>
          </p:cNvSpPr>
          <p:nvPr>
            <p:ph type="title"/>
          </p:nvPr>
        </p:nvSpPr>
        <p:spPr/>
        <p:txBody>
          <a:bodyPr/>
          <a:lstStyle/>
          <a:p>
            <a:endParaRPr lang="th-TH"/>
          </a:p>
        </p:txBody>
      </p:sp>
      <p:pic>
        <p:nvPicPr>
          <p:cNvPr id="5" name="ตัวแทนเนื้อหา 4">
            <a:extLst>
              <a:ext uri="{FF2B5EF4-FFF2-40B4-BE49-F238E27FC236}">
                <a16:creationId xmlns:a16="http://schemas.microsoft.com/office/drawing/2014/main" id="{2D2212F0-FF19-6FB2-D13D-7CF12652118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62839"/>
            <a:ext cx="12191999" cy="7020839"/>
          </a:xfrm>
        </p:spPr>
      </p:pic>
    </p:spTree>
    <p:extLst>
      <p:ext uri="{BB962C8B-B14F-4D97-AF65-F5344CB8AC3E}">
        <p14:creationId xmlns:p14="http://schemas.microsoft.com/office/powerpoint/2010/main" val="20019332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A8AA808A-1DA1-F914-A7A4-A33C3463FB7B}"/>
              </a:ext>
            </a:extLst>
          </p:cNvPr>
          <p:cNvSpPr>
            <a:spLocks noGrp="1"/>
          </p:cNvSpPr>
          <p:nvPr>
            <p:ph type="title"/>
          </p:nvPr>
        </p:nvSpPr>
        <p:spPr/>
        <p:txBody>
          <a:bodyPr>
            <a:normAutofit/>
          </a:bodyPr>
          <a:lstStyle/>
          <a:p>
            <a:r>
              <a:rPr lang="en-US" sz="4400" b="1" dirty="0"/>
              <a:t>                     </a:t>
            </a:r>
            <a:r>
              <a:rPr lang="en-US" altLang="th-TH" sz="4400" b="1" dirty="0">
                <a:latin typeface="Arial" panose="020B0604020202020204" pitchFamily="34" charset="0"/>
              </a:rPr>
              <a:t>Buddhism</a:t>
            </a:r>
            <a:endParaRPr lang="th-TH" sz="4400" b="1" dirty="0"/>
          </a:p>
        </p:txBody>
      </p:sp>
      <p:sp>
        <p:nvSpPr>
          <p:cNvPr id="3" name="ตัวแทนเนื้อหา 2">
            <a:extLst>
              <a:ext uri="{FF2B5EF4-FFF2-40B4-BE49-F238E27FC236}">
                <a16:creationId xmlns:a16="http://schemas.microsoft.com/office/drawing/2014/main" id="{A0E19B0E-DED6-E23C-3F4A-249693496874}"/>
              </a:ext>
            </a:extLst>
          </p:cNvPr>
          <p:cNvSpPr>
            <a:spLocks noGrp="1"/>
          </p:cNvSpPr>
          <p:nvPr>
            <p:ph idx="1"/>
          </p:nvPr>
        </p:nvSpPr>
        <p:spPr/>
        <p:txBody>
          <a:bodyPr>
            <a:normAutofit fontScale="92500" lnSpcReduction="10000"/>
          </a:bodyPr>
          <a:lstStyle/>
          <a:p>
            <a:pPr marL="0" indent="0" algn="thaiDist" eaLnBrk="1" hangingPunct="1">
              <a:buNone/>
            </a:pPr>
            <a:r>
              <a:rPr lang="en-US" altLang="th-TH" sz="3200" b="1" dirty="0">
                <a:latin typeface="Arial" panose="020B0604020202020204" pitchFamily="34" charset="0"/>
              </a:rPr>
              <a:t>- Buddhism : As a reform of Hinduism. </a:t>
            </a:r>
          </a:p>
          <a:p>
            <a:pPr algn="thaiDist" eaLnBrk="1" hangingPunct="1">
              <a:buFontTx/>
              <a:buNone/>
            </a:pPr>
            <a:r>
              <a:rPr lang="en-US" altLang="th-TH" sz="3200" b="1" dirty="0">
                <a:latin typeface="Arial" panose="020B0604020202020204" pitchFamily="34" charset="0"/>
              </a:rPr>
              <a:t>  How to break the laws of karma and the cycle of rebirth.</a:t>
            </a:r>
            <a:endParaRPr lang="th-TH" altLang="th-TH" sz="3200" b="1" dirty="0"/>
          </a:p>
          <a:p>
            <a:pPr algn="thaiDist" eaLnBrk="1" hangingPunct="1">
              <a:buFontTx/>
              <a:buNone/>
            </a:pPr>
            <a:r>
              <a:rPr lang="en-US" altLang="th-TH" sz="3200" b="1" dirty="0">
                <a:latin typeface="Arial" panose="020B0604020202020204" pitchFamily="34" charset="0"/>
              </a:rPr>
              <a:t>- Jainism : The Jain religion was founded by Mahavira. Jain doctrine teaches that there is no creator, no god, and no absolute principle. </a:t>
            </a:r>
            <a:endParaRPr lang="th-TH" altLang="th-TH" sz="3200" b="1" dirty="0"/>
          </a:p>
          <a:p>
            <a:pPr marL="0" indent="0">
              <a:buNone/>
            </a:pPr>
            <a:endParaRPr lang="th-TH" dirty="0"/>
          </a:p>
        </p:txBody>
      </p:sp>
    </p:spTree>
    <p:extLst>
      <p:ext uri="{BB962C8B-B14F-4D97-AF65-F5344CB8AC3E}">
        <p14:creationId xmlns:p14="http://schemas.microsoft.com/office/powerpoint/2010/main" val="3513914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B534DD61-BCDE-08B8-8A5D-4B56DA9772B8}"/>
              </a:ext>
            </a:extLst>
          </p:cNvPr>
          <p:cNvSpPr>
            <a:spLocks noGrp="1"/>
          </p:cNvSpPr>
          <p:nvPr>
            <p:ph type="title"/>
          </p:nvPr>
        </p:nvSpPr>
        <p:spPr/>
        <p:txBody>
          <a:bodyPr>
            <a:normAutofit/>
          </a:bodyPr>
          <a:lstStyle/>
          <a:p>
            <a:r>
              <a:rPr lang="en-US" altLang="th-TH" sz="4400" b="1" dirty="0">
                <a:latin typeface="Arial" panose="020B0604020202020204" pitchFamily="34" charset="0"/>
              </a:rPr>
              <a:t>                      Jainism</a:t>
            </a:r>
            <a:endParaRPr lang="th-TH" sz="4400" dirty="0"/>
          </a:p>
        </p:txBody>
      </p:sp>
      <p:sp>
        <p:nvSpPr>
          <p:cNvPr id="3" name="ตัวแทนเนื้อหา 2">
            <a:extLst>
              <a:ext uri="{FF2B5EF4-FFF2-40B4-BE49-F238E27FC236}">
                <a16:creationId xmlns:a16="http://schemas.microsoft.com/office/drawing/2014/main" id="{4E979147-8629-5953-C19C-02B93302B346}"/>
              </a:ext>
            </a:extLst>
          </p:cNvPr>
          <p:cNvSpPr>
            <a:spLocks noGrp="1"/>
          </p:cNvSpPr>
          <p:nvPr>
            <p:ph idx="1"/>
          </p:nvPr>
        </p:nvSpPr>
        <p:spPr/>
        <p:txBody>
          <a:bodyPr/>
          <a:lstStyle/>
          <a:p>
            <a:pPr algn="thaiDist"/>
            <a:r>
              <a:rPr lang="en-US" altLang="th-TH" sz="4400" b="1" dirty="0">
                <a:latin typeface="Arial" panose="020B0604020202020204" pitchFamily="34" charset="0"/>
              </a:rPr>
              <a:t>The Jain religion was founded by Mahavira. Jain doctrine teaches that there is no creator, no god, and no absolute principle. </a:t>
            </a:r>
            <a:endParaRPr lang="th-TH" altLang="th-TH" sz="4400" b="1" dirty="0"/>
          </a:p>
          <a:p>
            <a:endParaRPr lang="th-TH" dirty="0"/>
          </a:p>
        </p:txBody>
      </p:sp>
    </p:spTree>
    <p:extLst>
      <p:ext uri="{BB962C8B-B14F-4D97-AF65-F5344CB8AC3E}">
        <p14:creationId xmlns:p14="http://schemas.microsoft.com/office/powerpoint/2010/main" val="9627997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F6343670-60B5-8C80-31AA-26EF937C94B3}"/>
              </a:ext>
            </a:extLst>
          </p:cNvPr>
          <p:cNvSpPr>
            <a:spLocks noGrp="1"/>
          </p:cNvSpPr>
          <p:nvPr>
            <p:ph type="title"/>
          </p:nvPr>
        </p:nvSpPr>
        <p:spPr/>
        <p:txBody>
          <a:bodyPr>
            <a:normAutofit/>
          </a:bodyPr>
          <a:lstStyle/>
          <a:p>
            <a:r>
              <a:rPr lang="en-US" sz="4400" b="1" dirty="0"/>
              <a:t>                     </a:t>
            </a:r>
            <a:r>
              <a:rPr lang="en-US" altLang="th-TH" sz="4400" b="1" dirty="0">
                <a:latin typeface="Arial" panose="020B0604020202020204" pitchFamily="34" charset="0"/>
              </a:rPr>
              <a:t>Sikhism</a:t>
            </a:r>
            <a:endParaRPr lang="th-TH" sz="4400" b="1" dirty="0"/>
          </a:p>
        </p:txBody>
      </p:sp>
      <p:sp>
        <p:nvSpPr>
          <p:cNvPr id="3" name="ตัวแทนเนื้อหา 2">
            <a:extLst>
              <a:ext uri="{FF2B5EF4-FFF2-40B4-BE49-F238E27FC236}">
                <a16:creationId xmlns:a16="http://schemas.microsoft.com/office/drawing/2014/main" id="{18C84F3D-B51D-E760-2E4B-F41AF903A6A9}"/>
              </a:ext>
            </a:extLst>
          </p:cNvPr>
          <p:cNvSpPr>
            <a:spLocks noGrp="1"/>
          </p:cNvSpPr>
          <p:nvPr>
            <p:ph idx="1"/>
          </p:nvPr>
        </p:nvSpPr>
        <p:spPr/>
        <p:txBody>
          <a:bodyPr>
            <a:normAutofit lnSpcReduction="10000"/>
          </a:bodyPr>
          <a:lstStyle/>
          <a:p>
            <a:pPr algn="thaiDist"/>
            <a:r>
              <a:rPr lang="en-US" altLang="th-TH" sz="4000" b="1" dirty="0">
                <a:latin typeface="Arial" panose="020B0604020202020204" pitchFamily="34" charset="0"/>
              </a:rPr>
              <a:t>The religion of an Indian ethic group, a military brotherhood and a political movement that was founded by Nanak who sought a bridge between Hinduism and Islam. </a:t>
            </a:r>
            <a:endParaRPr lang="th-TH" altLang="th-TH" sz="4000" b="1" dirty="0"/>
          </a:p>
          <a:p>
            <a:endParaRPr lang="th-TH" dirty="0"/>
          </a:p>
        </p:txBody>
      </p:sp>
    </p:spTree>
    <p:extLst>
      <p:ext uri="{BB962C8B-B14F-4D97-AF65-F5344CB8AC3E}">
        <p14:creationId xmlns:p14="http://schemas.microsoft.com/office/powerpoint/2010/main" val="19220770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F6192DDA-39C1-524A-3036-F3F755879D37}"/>
              </a:ext>
            </a:extLst>
          </p:cNvPr>
          <p:cNvSpPr>
            <a:spLocks noGrp="1"/>
          </p:cNvSpPr>
          <p:nvPr>
            <p:ph type="title"/>
          </p:nvPr>
        </p:nvSpPr>
        <p:spPr/>
        <p:txBody>
          <a:bodyPr>
            <a:normAutofit/>
          </a:bodyPr>
          <a:lstStyle/>
          <a:p>
            <a:r>
              <a:rPr lang="en-US" sz="4800" b="1" dirty="0"/>
              <a:t>             </a:t>
            </a:r>
            <a:r>
              <a:rPr lang="en-US" altLang="th-TH" sz="4800" b="1" dirty="0">
                <a:latin typeface="Arial" panose="020B0604020202020204" pitchFamily="34" charset="0"/>
              </a:rPr>
              <a:t>Confucianism</a:t>
            </a:r>
            <a:endParaRPr lang="th-TH" sz="4800" b="1" dirty="0"/>
          </a:p>
        </p:txBody>
      </p:sp>
      <p:sp>
        <p:nvSpPr>
          <p:cNvPr id="3" name="ตัวแทนเนื้อหา 2">
            <a:extLst>
              <a:ext uri="{FF2B5EF4-FFF2-40B4-BE49-F238E27FC236}">
                <a16:creationId xmlns:a16="http://schemas.microsoft.com/office/drawing/2014/main" id="{1E2786A9-8238-F815-D992-C702FF665A2A}"/>
              </a:ext>
            </a:extLst>
          </p:cNvPr>
          <p:cNvSpPr>
            <a:spLocks noGrp="1"/>
          </p:cNvSpPr>
          <p:nvPr>
            <p:ph idx="1"/>
          </p:nvPr>
        </p:nvSpPr>
        <p:spPr/>
        <p:txBody>
          <a:bodyPr>
            <a:normAutofit fontScale="92500" lnSpcReduction="10000"/>
          </a:bodyPr>
          <a:lstStyle/>
          <a:p>
            <a:pPr algn="thaiDist"/>
            <a:r>
              <a:rPr lang="en-US" altLang="th-TH" sz="3600" b="1" dirty="0">
                <a:latin typeface="Arial" panose="020B0604020202020204" pitchFamily="34" charset="0"/>
              </a:rPr>
              <a:t>The name of Confucius is inseparable from Chinese culture and civilization which were already well developed when he set out to transform ancient traditions into a system capable of guiding personal and social behavior.</a:t>
            </a:r>
            <a:endParaRPr lang="th-TH" altLang="th-TH" sz="3600" b="1" dirty="0"/>
          </a:p>
          <a:p>
            <a:endParaRPr lang="th-TH" dirty="0"/>
          </a:p>
        </p:txBody>
      </p:sp>
    </p:spTree>
    <p:extLst>
      <p:ext uri="{BB962C8B-B14F-4D97-AF65-F5344CB8AC3E}">
        <p14:creationId xmlns:p14="http://schemas.microsoft.com/office/powerpoint/2010/main" val="17947235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A5E67417-D012-9ED4-8910-12002D4EAD61}"/>
              </a:ext>
            </a:extLst>
          </p:cNvPr>
          <p:cNvSpPr>
            <a:spLocks noGrp="1"/>
          </p:cNvSpPr>
          <p:nvPr>
            <p:ph type="title"/>
          </p:nvPr>
        </p:nvSpPr>
        <p:spPr/>
        <p:txBody>
          <a:bodyPr>
            <a:normAutofit/>
          </a:bodyPr>
          <a:lstStyle/>
          <a:p>
            <a:r>
              <a:rPr lang="en-US" sz="4400" b="1" dirty="0"/>
              <a:t>                       </a:t>
            </a:r>
            <a:r>
              <a:rPr lang="en-US" altLang="th-TH" sz="4400" b="1" dirty="0">
                <a:latin typeface="Arial" panose="020B0604020202020204" pitchFamily="34" charset="0"/>
              </a:rPr>
              <a:t>Taoism</a:t>
            </a:r>
            <a:endParaRPr lang="th-TH" sz="4400" b="1" dirty="0"/>
          </a:p>
        </p:txBody>
      </p:sp>
      <p:sp>
        <p:nvSpPr>
          <p:cNvPr id="3" name="ตัวแทนเนื้อหา 2">
            <a:extLst>
              <a:ext uri="{FF2B5EF4-FFF2-40B4-BE49-F238E27FC236}">
                <a16:creationId xmlns:a16="http://schemas.microsoft.com/office/drawing/2014/main" id="{32310696-730E-5812-2468-CB23D37724AB}"/>
              </a:ext>
            </a:extLst>
          </p:cNvPr>
          <p:cNvSpPr>
            <a:spLocks noGrp="1"/>
          </p:cNvSpPr>
          <p:nvPr>
            <p:ph idx="1"/>
          </p:nvPr>
        </p:nvSpPr>
        <p:spPr/>
        <p:txBody>
          <a:bodyPr>
            <a:normAutofit fontScale="92500"/>
          </a:bodyPr>
          <a:lstStyle/>
          <a:p>
            <a:pPr algn="thaiDist"/>
            <a:r>
              <a:rPr lang="en-US" altLang="th-TH" sz="3200" b="1" dirty="0">
                <a:latin typeface="Arial" panose="020B0604020202020204" pitchFamily="34" charset="0"/>
              </a:rPr>
              <a:t>It is a mystical philosophy founded by Lao-tzu. It holds that each of us mirrors the male and female energies (yin and yang) that govern the cosmos. The aim of Taoist meditation and rituals is to free the self from distractions and become empty to allow the cosmic forces to act.</a:t>
            </a:r>
            <a:endParaRPr lang="th-TH" altLang="th-TH" sz="3200" b="1" dirty="0"/>
          </a:p>
          <a:p>
            <a:endParaRPr lang="th-TH" dirty="0"/>
          </a:p>
        </p:txBody>
      </p:sp>
    </p:spTree>
    <p:extLst>
      <p:ext uri="{BB962C8B-B14F-4D97-AF65-F5344CB8AC3E}">
        <p14:creationId xmlns:p14="http://schemas.microsoft.com/office/powerpoint/2010/main" val="31638591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08BB4124-1980-82F6-1169-6A094A5EE026}"/>
              </a:ext>
            </a:extLst>
          </p:cNvPr>
          <p:cNvSpPr>
            <a:spLocks noGrp="1"/>
          </p:cNvSpPr>
          <p:nvPr>
            <p:ph type="title"/>
          </p:nvPr>
        </p:nvSpPr>
        <p:spPr/>
        <p:txBody>
          <a:bodyPr>
            <a:normAutofit/>
          </a:bodyPr>
          <a:lstStyle/>
          <a:p>
            <a:r>
              <a:rPr lang="en-US" altLang="th-TH" sz="6000" b="1" dirty="0">
                <a:latin typeface="Arial" panose="020B0604020202020204" pitchFamily="34" charset="0"/>
              </a:rPr>
              <a:t>           Shintoism</a:t>
            </a:r>
            <a:endParaRPr lang="th-TH" sz="6000" dirty="0"/>
          </a:p>
        </p:txBody>
      </p:sp>
      <p:sp>
        <p:nvSpPr>
          <p:cNvPr id="3" name="ตัวแทนเนื้อหา 2">
            <a:extLst>
              <a:ext uri="{FF2B5EF4-FFF2-40B4-BE49-F238E27FC236}">
                <a16:creationId xmlns:a16="http://schemas.microsoft.com/office/drawing/2014/main" id="{F424337F-6299-57CE-9552-B282E921BA5D}"/>
              </a:ext>
            </a:extLst>
          </p:cNvPr>
          <p:cNvSpPr>
            <a:spLocks noGrp="1"/>
          </p:cNvSpPr>
          <p:nvPr>
            <p:ph idx="1"/>
          </p:nvPr>
        </p:nvSpPr>
        <p:spPr/>
        <p:txBody>
          <a:bodyPr>
            <a:normAutofit/>
          </a:bodyPr>
          <a:lstStyle/>
          <a:p>
            <a:pPr algn="thaiDist"/>
            <a:r>
              <a:rPr lang="en-US" altLang="th-TH" sz="3200" b="1" dirty="0">
                <a:latin typeface="Arial" panose="020B0604020202020204" pitchFamily="34" charset="0"/>
              </a:rPr>
              <a:t>It is the indigenous religion of Japan. Shinto legends define the founding of the Japanese empire as a cosmic act, and the emperor was believed to have divine status. There is no elaborate theology or weekly worship. </a:t>
            </a:r>
            <a:endParaRPr lang="th-TH" altLang="th-TH" sz="3200" b="1" dirty="0"/>
          </a:p>
          <a:p>
            <a:endParaRPr lang="th-TH" dirty="0"/>
          </a:p>
        </p:txBody>
      </p:sp>
    </p:spTree>
    <p:extLst>
      <p:ext uri="{BB962C8B-B14F-4D97-AF65-F5344CB8AC3E}">
        <p14:creationId xmlns:p14="http://schemas.microsoft.com/office/powerpoint/2010/main" val="24699280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3E966711-D62A-5B59-F400-899379044A01}"/>
              </a:ext>
            </a:extLst>
          </p:cNvPr>
          <p:cNvSpPr>
            <a:spLocks noGrp="1"/>
          </p:cNvSpPr>
          <p:nvPr>
            <p:ph type="title"/>
          </p:nvPr>
        </p:nvSpPr>
        <p:spPr/>
        <p:txBody>
          <a:bodyPr>
            <a:normAutofit/>
          </a:bodyPr>
          <a:lstStyle/>
          <a:p>
            <a:r>
              <a:rPr lang="en-US" sz="5400" b="1" dirty="0"/>
              <a:t>          Christianity</a:t>
            </a:r>
            <a:endParaRPr lang="th-TH" sz="5400" b="1" dirty="0"/>
          </a:p>
        </p:txBody>
      </p:sp>
      <p:sp>
        <p:nvSpPr>
          <p:cNvPr id="3" name="ตัวแทนเนื้อหา 2">
            <a:extLst>
              <a:ext uri="{FF2B5EF4-FFF2-40B4-BE49-F238E27FC236}">
                <a16:creationId xmlns:a16="http://schemas.microsoft.com/office/drawing/2014/main" id="{F2D1E096-C584-9047-F458-7F5B4BFA2815}"/>
              </a:ext>
            </a:extLst>
          </p:cNvPr>
          <p:cNvSpPr>
            <a:spLocks noGrp="1"/>
          </p:cNvSpPr>
          <p:nvPr>
            <p:ph idx="1"/>
          </p:nvPr>
        </p:nvSpPr>
        <p:spPr/>
        <p:txBody>
          <a:bodyPr>
            <a:noAutofit/>
          </a:bodyPr>
          <a:lstStyle/>
          <a:p>
            <a:pPr algn="thaiDist"/>
            <a:r>
              <a:rPr lang="en-US" sz="2800" b="1" dirty="0"/>
              <a:t>Christianity is a monotheistic Abrahamic religion centered around the life, teaching, death, and resurrection of Jesus Christ as presented in the New Testament of the Bible. Denominations of Christianity</a:t>
            </a:r>
          </a:p>
          <a:p>
            <a:pPr marL="0" indent="0" algn="thaiDist">
              <a:buNone/>
            </a:pPr>
            <a:r>
              <a:rPr lang="en-US" sz="2800" b="1" dirty="0"/>
              <a:t>	1. Catholicism</a:t>
            </a:r>
          </a:p>
          <a:p>
            <a:pPr marL="0" indent="0" algn="thaiDist">
              <a:buNone/>
            </a:pPr>
            <a:r>
              <a:rPr lang="en-US" sz="2800" b="1" dirty="0"/>
              <a:t>	2. Protestantism</a:t>
            </a:r>
          </a:p>
          <a:p>
            <a:pPr marL="0" indent="0" algn="thaiDist">
              <a:buNone/>
            </a:pPr>
            <a:r>
              <a:rPr lang="en-US" sz="2800" b="1" dirty="0"/>
              <a:t>	3. Orthodoxy</a:t>
            </a:r>
            <a:endParaRPr lang="th-TH" sz="2800" b="1" dirty="0"/>
          </a:p>
        </p:txBody>
      </p:sp>
    </p:spTree>
    <p:extLst>
      <p:ext uri="{BB962C8B-B14F-4D97-AF65-F5344CB8AC3E}">
        <p14:creationId xmlns:p14="http://schemas.microsoft.com/office/powerpoint/2010/main" val="31573702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8F60E794-32E0-E0D8-5906-1F61816713EB}"/>
              </a:ext>
            </a:extLst>
          </p:cNvPr>
          <p:cNvSpPr>
            <a:spLocks noGrp="1"/>
          </p:cNvSpPr>
          <p:nvPr>
            <p:ph type="title"/>
          </p:nvPr>
        </p:nvSpPr>
        <p:spPr/>
        <p:txBody>
          <a:bodyPr>
            <a:normAutofit/>
          </a:bodyPr>
          <a:lstStyle/>
          <a:p>
            <a:r>
              <a:rPr lang="en-US" altLang="th-TH" sz="6000" b="1" dirty="0">
                <a:latin typeface="Arial" panose="020B0604020202020204" pitchFamily="34" charset="0"/>
              </a:rPr>
              <a:t>                 Islam</a:t>
            </a:r>
            <a:endParaRPr lang="th-TH" sz="6000" b="1" dirty="0"/>
          </a:p>
        </p:txBody>
      </p:sp>
      <p:sp>
        <p:nvSpPr>
          <p:cNvPr id="3" name="ตัวแทนเนื้อหา 2">
            <a:extLst>
              <a:ext uri="{FF2B5EF4-FFF2-40B4-BE49-F238E27FC236}">
                <a16:creationId xmlns:a16="http://schemas.microsoft.com/office/drawing/2014/main" id="{B529E96E-DBF9-B599-D434-101601104672}"/>
              </a:ext>
            </a:extLst>
          </p:cNvPr>
          <p:cNvSpPr>
            <a:spLocks noGrp="1"/>
          </p:cNvSpPr>
          <p:nvPr>
            <p:ph idx="1"/>
          </p:nvPr>
        </p:nvSpPr>
        <p:spPr/>
        <p:txBody>
          <a:bodyPr>
            <a:normAutofit lnSpcReduction="10000"/>
          </a:bodyPr>
          <a:lstStyle/>
          <a:p>
            <a:pPr marL="0" indent="0" algn="thaiDist" eaLnBrk="1" hangingPunct="1">
              <a:buNone/>
            </a:pPr>
            <a:r>
              <a:rPr lang="en-US" altLang="th-TH" sz="4000" b="1" dirty="0">
                <a:solidFill>
                  <a:srgbClr val="C00000"/>
                </a:solidFill>
                <a:latin typeface="Arial" panose="020B0604020202020204" pitchFamily="34" charset="0"/>
              </a:rPr>
              <a:t>•</a:t>
            </a:r>
            <a:r>
              <a:rPr lang="en-US" altLang="th-TH" sz="4000" b="1" dirty="0">
                <a:latin typeface="Arial" panose="020B0604020202020204" pitchFamily="34" charset="0"/>
              </a:rPr>
              <a:t> It is the second largest after Christianity. Islam accepts as God</a:t>
            </a:r>
            <a:r>
              <a:rPr lang="en-US" altLang="en-US" sz="4000" b="1" dirty="0">
                <a:latin typeface="Arial" panose="020B0604020202020204" pitchFamily="34" charset="0"/>
              </a:rPr>
              <a:t>’</a:t>
            </a:r>
            <a:r>
              <a:rPr lang="en-US" altLang="th-TH" sz="4000" b="1" dirty="0">
                <a:latin typeface="Arial" panose="020B0604020202020204" pitchFamily="34" charset="0"/>
              </a:rPr>
              <a:t>s eternal word the Koran, a collection of Allah</a:t>
            </a:r>
            <a:r>
              <a:rPr lang="en-US" altLang="en-US" sz="4000" b="1" dirty="0">
                <a:latin typeface="Arial" panose="020B0604020202020204" pitchFamily="34" charset="0"/>
              </a:rPr>
              <a:t>’</a:t>
            </a:r>
            <a:r>
              <a:rPr lang="en-US" altLang="th-TH" sz="4000" b="1" dirty="0">
                <a:latin typeface="Arial" panose="020B0604020202020204" pitchFamily="34" charset="0"/>
              </a:rPr>
              <a:t>s revelations to Muhammad.</a:t>
            </a:r>
          </a:p>
          <a:p>
            <a:pPr eaLnBrk="1" hangingPunct="1">
              <a:buFontTx/>
              <a:buNone/>
            </a:pPr>
            <a:r>
              <a:rPr lang="en-US" altLang="th-TH" sz="3200" b="1" dirty="0">
                <a:latin typeface="Arial" panose="020B0604020202020204" pitchFamily="34" charset="0"/>
              </a:rPr>
              <a:t>   </a:t>
            </a:r>
            <a:endParaRPr lang="th-TH" dirty="0"/>
          </a:p>
        </p:txBody>
      </p:sp>
    </p:spTree>
    <p:extLst>
      <p:ext uri="{BB962C8B-B14F-4D97-AF65-F5344CB8AC3E}">
        <p14:creationId xmlns:p14="http://schemas.microsoft.com/office/powerpoint/2010/main" val="13492058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24470DC3-0197-57BD-4E48-E1B398CD3636}"/>
              </a:ext>
            </a:extLst>
          </p:cNvPr>
          <p:cNvSpPr>
            <a:spLocks noGrp="1"/>
          </p:cNvSpPr>
          <p:nvPr>
            <p:ph type="title"/>
          </p:nvPr>
        </p:nvSpPr>
        <p:spPr/>
        <p:txBody>
          <a:bodyPr>
            <a:normAutofit/>
          </a:bodyPr>
          <a:lstStyle/>
          <a:p>
            <a:r>
              <a:rPr lang="en-US" sz="4800" b="1" dirty="0"/>
              <a:t>                  animism</a:t>
            </a:r>
            <a:endParaRPr lang="th-TH" sz="4800" b="1" dirty="0"/>
          </a:p>
        </p:txBody>
      </p:sp>
      <p:sp>
        <p:nvSpPr>
          <p:cNvPr id="3" name="ตัวแทนเนื้อหา 2">
            <a:extLst>
              <a:ext uri="{FF2B5EF4-FFF2-40B4-BE49-F238E27FC236}">
                <a16:creationId xmlns:a16="http://schemas.microsoft.com/office/drawing/2014/main" id="{60BB78AA-E897-8CB6-DF0A-3D357D8AFBFD}"/>
              </a:ext>
            </a:extLst>
          </p:cNvPr>
          <p:cNvSpPr>
            <a:spLocks noGrp="1"/>
          </p:cNvSpPr>
          <p:nvPr>
            <p:ph idx="1"/>
          </p:nvPr>
        </p:nvSpPr>
        <p:spPr/>
        <p:txBody>
          <a:bodyPr/>
          <a:lstStyle/>
          <a:p>
            <a:pPr algn="thaiDist"/>
            <a:r>
              <a:rPr lang="en-US" altLang="th-TH" sz="3600" b="1" dirty="0">
                <a:latin typeface="Arial" panose="020B0604020202020204" pitchFamily="34" charset="0"/>
              </a:rPr>
              <a:t>A kind of spirit worship that includes magic and witchcraft. Animism is one of humanity</a:t>
            </a:r>
            <a:r>
              <a:rPr lang="en-US" altLang="en-US" sz="3600" b="1" dirty="0">
                <a:latin typeface="Arial" panose="020B0604020202020204" pitchFamily="34" charset="0"/>
              </a:rPr>
              <a:t>’</a:t>
            </a:r>
            <a:r>
              <a:rPr lang="en-US" altLang="th-TH" sz="3600" b="1" dirty="0">
                <a:latin typeface="Arial" panose="020B0604020202020204" pitchFamily="34" charset="0"/>
              </a:rPr>
              <a:t>s oldest beliefs. Animism is the belief that everything in nature has its own spirit or divinity. </a:t>
            </a:r>
            <a:endParaRPr lang="th-TH" altLang="th-TH" sz="3600" b="1" dirty="0"/>
          </a:p>
          <a:p>
            <a:endParaRPr lang="th-TH" dirty="0"/>
          </a:p>
        </p:txBody>
      </p:sp>
    </p:spTree>
    <p:extLst>
      <p:ext uri="{BB962C8B-B14F-4D97-AF65-F5344CB8AC3E}">
        <p14:creationId xmlns:p14="http://schemas.microsoft.com/office/powerpoint/2010/main" val="34248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0C827302-DCB9-EE4B-B31C-F709997E400F}"/>
              </a:ext>
            </a:extLst>
          </p:cNvPr>
          <p:cNvSpPr>
            <a:spLocks noGrp="1"/>
          </p:cNvSpPr>
          <p:nvPr>
            <p:ph type="title"/>
          </p:nvPr>
        </p:nvSpPr>
        <p:spPr/>
        <p:txBody>
          <a:bodyPr>
            <a:normAutofit/>
          </a:bodyPr>
          <a:lstStyle/>
          <a:p>
            <a:r>
              <a:rPr lang="en-US" sz="6000" b="1" dirty="0"/>
              <a:t>  Material culture</a:t>
            </a:r>
            <a:endParaRPr lang="th-TH" sz="6000" b="1" dirty="0"/>
          </a:p>
        </p:txBody>
      </p:sp>
      <p:sp>
        <p:nvSpPr>
          <p:cNvPr id="3" name="ตัวแทนเนื้อหา 2">
            <a:extLst>
              <a:ext uri="{FF2B5EF4-FFF2-40B4-BE49-F238E27FC236}">
                <a16:creationId xmlns:a16="http://schemas.microsoft.com/office/drawing/2014/main" id="{EE8295B7-D107-437E-8C01-E2E340574199}"/>
              </a:ext>
            </a:extLst>
          </p:cNvPr>
          <p:cNvSpPr>
            <a:spLocks noGrp="1"/>
          </p:cNvSpPr>
          <p:nvPr>
            <p:ph idx="1"/>
          </p:nvPr>
        </p:nvSpPr>
        <p:spPr/>
        <p:txBody>
          <a:bodyPr>
            <a:normAutofit lnSpcReduction="10000"/>
          </a:bodyPr>
          <a:lstStyle/>
          <a:p>
            <a:r>
              <a:rPr lang="en-US" altLang="th-TH" sz="4000" b="1" dirty="0">
                <a:latin typeface="Arial" panose="020B0604020202020204" pitchFamily="34" charset="0"/>
              </a:rPr>
              <a:t>Material Culture refers to all human-made objects and is concerned with </a:t>
            </a:r>
            <a:r>
              <a:rPr lang="en-US" altLang="th-TH" sz="4000" b="1" i="1" dirty="0">
                <a:latin typeface="Arial" panose="020B0604020202020204" pitchFamily="34" charset="0"/>
              </a:rPr>
              <a:t>how</a:t>
            </a:r>
            <a:r>
              <a:rPr lang="en-US" altLang="th-TH" sz="4000" b="1" dirty="0">
                <a:latin typeface="Arial" panose="020B0604020202020204" pitchFamily="34" charset="0"/>
              </a:rPr>
              <a:t> people make things (technology) and </a:t>
            </a:r>
            <a:r>
              <a:rPr lang="en-US" altLang="th-TH" sz="4000" b="1" i="1" dirty="0">
                <a:latin typeface="Arial" panose="020B0604020202020204" pitchFamily="34" charset="0"/>
              </a:rPr>
              <a:t>who</a:t>
            </a:r>
            <a:r>
              <a:rPr lang="en-US" altLang="th-TH" sz="4000" b="1" dirty="0">
                <a:latin typeface="Arial" panose="020B0604020202020204" pitchFamily="34" charset="0"/>
              </a:rPr>
              <a:t> makes </a:t>
            </a:r>
            <a:r>
              <a:rPr lang="en-US" altLang="th-TH" sz="4000" b="1" i="1" dirty="0">
                <a:latin typeface="Arial" panose="020B0604020202020204" pitchFamily="34" charset="0"/>
              </a:rPr>
              <a:t>what</a:t>
            </a:r>
            <a:r>
              <a:rPr lang="en-US" altLang="th-TH" sz="4000" b="1" dirty="0">
                <a:latin typeface="Arial" panose="020B0604020202020204" pitchFamily="34" charset="0"/>
              </a:rPr>
              <a:t> and </a:t>
            </a:r>
            <a:r>
              <a:rPr lang="en-US" altLang="th-TH" sz="4000" b="1" i="1" dirty="0">
                <a:latin typeface="Arial" panose="020B0604020202020204" pitchFamily="34" charset="0"/>
              </a:rPr>
              <a:t>why </a:t>
            </a:r>
            <a:r>
              <a:rPr lang="en-US" altLang="th-TH" sz="4000" b="1" dirty="0">
                <a:latin typeface="Arial" panose="020B0604020202020204" pitchFamily="34" charset="0"/>
              </a:rPr>
              <a:t>(economics).</a:t>
            </a:r>
            <a:endParaRPr lang="th-TH" altLang="th-TH" sz="4000" b="1" dirty="0"/>
          </a:p>
          <a:p>
            <a:endParaRPr lang="th-TH" dirty="0"/>
          </a:p>
        </p:txBody>
      </p:sp>
    </p:spTree>
    <p:extLst>
      <p:ext uri="{BB962C8B-B14F-4D97-AF65-F5344CB8AC3E}">
        <p14:creationId xmlns:p14="http://schemas.microsoft.com/office/powerpoint/2010/main" val="21354564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B34148ED-43AA-4F2A-AF71-876456033ABE}"/>
              </a:ext>
            </a:extLst>
          </p:cNvPr>
          <p:cNvSpPr>
            <a:spLocks noGrp="1"/>
          </p:cNvSpPr>
          <p:nvPr>
            <p:ph type="title"/>
          </p:nvPr>
        </p:nvSpPr>
        <p:spPr>
          <a:xfrm>
            <a:off x="1451579" y="804518"/>
            <a:ext cx="9603275" cy="999229"/>
          </a:xfrm>
        </p:spPr>
        <p:txBody>
          <a:bodyPr>
            <a:normAutofit/>
          </a:bodyPr>
          <a:lstStyle/>
          <a:p>
            <a:endParaRPr lang="th-TH" dirty="0"/>
          </a:p>
        </p:txBody>
      </p:sp>
      <p:sp>
        <p:nvSpPr>
          <p:cNvPr id="3" name="ตัวแทนเนื้อหา 2">
            <a:extLst>
              <a:ext uri="{FF2B5EF4-FFF2-40B4-BE49-F238E27FC236}">
                <a16:creationId xmlns:a16="http://schemas.microsoft.com/office/drawing/2014/main" id="{687F7E97-2021-80B6-B1CB-4299BCBDD0A7}"/>
              </a:ext>
            </a:extLst>
          </p:cNvPr>
          <p:cNvSpPr>
            <a:spLocks noGrp="1"/>
          </p:cNvSpPr>
          <p:nvPr>
            <p:ph idx="1"/>
          </p:nvPr>
        </p:nvSpPr>
        <p:spPr/>
        <p:txBody>
          <a:bodyPr>
            <a:normAutofit fontScale="92500" lnSpcReduction="20000"/>
          </a:bodyPr>
          <a:lstStyle/>
          <a:p>
            <a:r>
              <a:rPr lang="en-US" sz="7200" dirty="0"/>
              <a:t> Cultural Diversity</a:t>
            </a:r>
          </a:p>
          <a:p>
            <a:r>
              <a:rPr lang="en-US" sz="7200" dirty="0"/>
              <a:t> Multiculturalism </a:t>
            </a:r>
          </a:p>
          <a:p>
            <a:r>
              <a:rPr lang="en-US" sz="7200" dirty="0"/>
              <a:t> Cultural Pluralism</a:t>
            </a:r>
            <a:endParaRPr lang="th-TH" sz="7200" dirty="0"/>
          </a:p>
        </p:txBody>
      </p:sp>
    </p:spTree>
    <p:extLst>
      <p:ext uri="{BB962C8B-B14F-4D97-AF65-F5344CB8AC3E}">
        <p14:creationId xmlns:p14="http://schemas.microsoft.com/office/powerpoint/2010/main" val="249921201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3EEA50C6-5C0B-D09C-6559-3FD22AAAA121}"/>
              </a:ext>
            </a:extLst>
          </p:cNvPr>
          <p:cNvSpPr>
            <a:spLocks noGrp="1"/>
          </p:cNvSpPr>
          <p:nvPr>
            <p:ph type="title"/>
          </p:nvPr>
        </p:nvSpPr>
        <p:spPr/>
        <p:txBody>
          <a:bodyPr>
            <a:normAutofit/>
          </a:bodyPr>
          <a:lstStyle/>
          <a:p>
            <a:r>
              <a:rPr lang="en-US" sz="4800" b="1" dirty="0"/>
              <a:t>               Technology</a:t>
            </a:r>
            <a:endParaRPr lang="th-TH" sz="4800" b="1" dirty="0"/>
          </a:p>
        </p:txBody>
      </p:sp>
      <p:sp>
        <p:nvSpPr>
          <p:cNvPr id="3" name="ตัวแทนเนื้อหา 2">
            <a:extLst>
              <a:ext uri="{FF2B5EF4-FFF2-40B4-BE49-F238E27FC236}">
                <a16:creationId xmlns:a16="http://schemas.microsoft.com/office/drawing/2014/main" id="{23FB2B45-58EE-A8F3-DE21-C28903217DE9}"/>
              </a:ext>
            </a:extLst>
          </p:cNvPr>
          <p:cNvSpPr>
            <a:spLocks noGrp="1"/>
          </p:cNvSpPr>
          <p:nvPr>
            <p:ph idx="1"/>
          </p:nvPr>
        </p:nvSpPr>
        <p:spPr/>
        <p:txBody>
          <a:bodyPr>
            <a:normAutofit/>
          </a:bodyPr>
          <a:lstStyle/>
          <a:p>
            <a:pPr algn="thaiDist"/>
            <a:r>
              <a:rPr lang="en-US" altLang="th-TH" sz="3600" b="1" dirty="0">
                <a:latin typeface="Arial" panose="020B0604020202020204" pitchFamily="34" charset="0"/>
              </a:rPr>
              <a:t>The technology of a society is the mix of the usable knowledge that the society applies and directs toward the attainment of cultural and economic objectives.</a:t>
            </a:r>
            <a:endParaRPr lang="th-TH" sz="3600" b="1" dirty="0"/>
          </a:p>
        </p:txBody>
      </p:sp>
    </p:spTree>
    <p:extLst>
      <p:ext uri="{BB962C8B-B14F-4D97-AF65-F5344CB8AC3E}">
        <p14:creationId xmlns:p14="http://schemas.microsoft.com/office/powerpoint/2010/main" val="428622296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63BE65C8-0387-5609-B217-D3F79691E185}"/>
              </a:ext>
            </a:extLst>
          </p:cNvPr>
          <p:cNvSpPr>
            <a:spLocks noGrp="1"/>
          </p:cNvSpPr>
          <p:nvPr>
            <p:ph type="title"/>
          </p:nvPr>
        </p:nvSpPr>
        <p:spPr/>
        <p:txBody>
          <a:bodyPr>
            <a:noAutofit/>
          </a:bodyPr>
          <a:lstStyle/>
          <a:p>
            <a:r>
              <a:rPr lang="en-US" altLang="th-TH" sz="3600" b="1" dirty="0">
                <a:latin typeface="Arial" panose="020B0604020202020204" pitchFamily="34" charset="0"/>
              </a:rPr>
              <a:t>Cultural Aspects of Technology</a:t>
            </a:r>
            <a:endParaRPr lang="th-TH" sz="3600" b="1" dirty="0"/>
          </a:p>
        </p:txBody>
      </p:sp>
      <p:sp>
        <p:nvSpPr>
          <p:cNvPr id="3" name="ตัวแทนเนื้อหา 2">
            <a:extLst>
              <a:ext uri="{FF2B5EF4-FFF2-40B4-BE49-F238E27FC236}">
                <a16:creationId xmlns:a16="http://schemas.microsoft.com/office/drawing/2014/main" id="{91ED577C-0341-1C82-78ED-2D8AC5A151F1}"/>
              </a:ext>
            </a:extLst>
          </p:cNvPr>
          <p:cNvSpPr>
            <a:spLocks noGrp="1"/>
          </p:cNvSpPr>
          <p:nvPr>
            <p:ph idx="1"/>
          </p:nvPr>
        </p:nvSpPr>
        <p:spPr/>
        <p:txBody>
          <a:bodyPr>
            <a:normAutofit fontScale="92500"/>
          </a:bodyPr>
          <a:lstStyle/>
          <a:p>
            <a:pPr algn="thaiDist"/>
            <a:r>
              <a:rPr lang="en-US" altLang="th-TH" sz="3600" b="1" dirty="0">
                <a:latin typeface="Arial" panose="020B0604020202020204" pitchFamily="34" charset="0"/>
              </a:rPr>
              <a:t>Technology</a:t>
            </a:r>
            <a:r>
              <a:rPr lang="en-US" altLang="en-US" sz="3600" b="1" dirty="0">
                <a:latin typeface="Arial" panose="020B0604020202020204" pitchFamily="34" charset="0"/>
              </a:rPr>
              <a:t>’</a:t>
            </a:r>
            <a:r>
              <a:rPr lang="en-US" altLang="th-TH" sz="3600" b="1" dirty="0">
                <a:latin typeface="Arial" panose="020B0604020202020204" pitchFamily="34" charset="0"/>
              </a:rPr>
              <a:t>s cultural aspects are certainly important to international managers because new production methods and new products often require that people change their belief and way of living.</a:t>
            </a:r>
            <a:endParaRPr lang="th-TH" altLang="th-TH" sz="3600" b="1" dirty="0"/>
          </a:p>
          <a:p>
            <a:endParaRPr lang="th-TH" dirty="0"/>
          </a:p>
        </p:txBody>
      </p:sp>
    </p:spTree>
    <p:extLst>
      <p:ext uri="{BB962C8B-B14F-4D97-AF65-F5344CB8AC3E}">
        <p14:creationId xmlns:p14="http://schemas.microsoft.com/office/powerpoint/2010/main" val="20040590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7F875311-668F-C7E7-1AFE-75D3EB58DFC9}"/>
              </a:ext>
            </a:extLst>
          </p:cNvPr>
          <p:cNvSpPr>
            <a:spLocks noGrp="1"/>
          </p:cNvSpPr>
          <p:nvPr>
            <p:ph type="title"/>
          </p:nvPr>
        </p:nvSpPr>
        <p:spPr/>
        <p:txBody>
          <a:bodyPr>
            <a:normAutofit/>
          </a:bodyPr>
          <a:lstStyle/>
          <a:p>
            <a:r>
              <a:rPr lang="en-US" altLang="th-TH" sz="4400" b="1" dirty="0">
                <a:latin typeface="Arial" panose="020B0604020202020204" pitchFamily="34" charset="0"/>
              </a:rPr>
              <a:t>    Technological Dualism</a:t>
            </a:r>
            <a:endParaRPr lang="th-TH" sz="4400" b="1" dirty="0"/>
          </a:p>
        </p:txBody>
      </p:sp>
      <p:sp>
        <p:nvSpPr>
          <p:cNvPr id="3" name="ตัวแทนเนื้อหา 2">
            <a:extLst>
              <a:ext uri="{FF2B5EF4-FFF2-40B4-BE49-F238E27FC236}">
                <a16:creationId xmlns:a16="http://schemas.microsoft.com/office/drawing/2014/main" id="{0B0C13D0-FBE6-9783-C246-B994D84B7E0A}"/>
              </a:ext>
            </a:extLst>
          </p:cNvPr>
          <p:cNvSpPr>
            <a:spLocks noGrp="1"/>
          </p:cNvSpPr>
          <p:nvPr>
            <p:ph idx="1"/>
          </p:nvPr>
        </p:nvSpPr>
        <p:spPr/>
        <p:txBody>
          <a:bodyPr>
            <a:normAutofit lnSpcReduction="10000"/>
          </a:bodyPr>
          <a:lstStyle/>
          <a:p>
            <a:pPr algn="thaiDist"/>
            <a:r>
              <a:rPr lang="en-US" altLang="th-TH" sz="3200" b="1" dirty="0">
                <a:latin typeface="Arial" panose="020B0604020202020204" pitchFamily="34" charset="0"/>
              </a:rPr>
              <a:t>Technology dualism is a prominent feature of many developing nations. In the same country, one industry sector may be technologically advanced, with high productivity, while the production techniques of another sector may be old and labor-intensive.</a:t>
            </a:r>
            <a:endParaRPr lang="th-TH" altLang="th-TH" sz="3200" b="1" dirty="0"/>
          </a:p>
          <a:p>
            <a:endParaRPr lang="th-TH" dirty="0"/>
          </a:p>
        </p:txBody>
      </p:sp>
    </p:spTree>
    <p:extLst>
      <p:ext uri="{BB962C8B-B14F-4D97-AF65-F5344CB8AC3E}">
        <p14:creationId xmlns:p14="http://schemas.microsoft.com/office/powerpoint/2010/main" val="29193610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F7162C37-76E7-1417-046B-1077F58AEAAE}"/>
              </a:ext>
            </a:extLst>
          </p:cNvPr>
          <p:cNvSpPr>
            <a:spLocks noGrp="1"/>
          </p:cNvSpPr>
          <p:nvPr>
            <p:ph type="title"/>
          </p:nvPr>
        </p:nvSpPr>
        <p:spPr/>
        <p:txBody>
          <a:bodyPr>
            <a:normAutofit/>
          </a:bodyPr>
          <a:lstStyle/>
          <a:p>
            <a:pPr algn="thaiDist"/>
            <a:r>
              <a:rPr lang="en-US" altLang="th-TH" sz="4400" b="1" dirty="0">
                <a:latin typeface="Arial" panose="020B0604020202020204" pitchFamily="34" charset="0"/>
              </a:rPr>
              <a:t>    Appropriate Technology</a:t>
            </a:r>
            <a:endParaRPr lang="th-TH" sz="4400" b="1" dirty="0"/>
          </a:p>
        </p:txBody>
      </p:sp>
      <p:sp>
        <p:nvSpPr>
          <p:cNvPr id="3" name="ตัวแทนเนื้อหา 2">
            <a:extLst>
              <a:ext uri="{FF2B5EF4-FFF2-40B4-BE49-F238E27FC236}">
                <a16:creationId xmlns:a16="http://schemas.microsoft.com/office/drawing/2014/main" id="{2004B2F8-BE9C-4B5F-28C4-D0C727321506}"/>
              </a:ext>
            </a:extLst>
          </p:cNvPr>
          <p:cNvSpPr>
            <a:spLocks noGrp="1"/>
          </p:cNvSpPr>
          <p:nvPr>
            <p:ph idx="1"/>
          </p:nvPr>
        </p:nvSpPr>
        <p:spPr>
          <a:xfrm>
            <a:off x="1451579" y="2003206"/>
            <a:ext cx="9603275" cy="3450613"/>
          </a:xfrm>
        </p:spPr>
        <p:txBody>
          <a:bodyPr/>
          <a:lstStyle/>
          <a:p>
            <a:pPr algn="thaiDist"/>
            <a:r>
              <a:rPr lang="en-US" altLang="th-TH" sz="3600" b="1" dirty="0">
                <a:latin typeface="Arial" panose="020B0604020202020204" pitchFamily="34" charset="0"/>
              </a:rPr>
              <a:t>The technology which can be labor-intensive, intermediate, or capital-intensive. The idea is to choose the technology that most closely fits the society using it.</a:t>
            </a:r>
            <a:endParaRPr lang="th-TH" altLang="th-TH" sz="3600" b="1" dirty="0"/>
          </a:p>
          <a:p>
            <a:endParaRPr lang="th-TH" dirty="0"/>
          </a:p>
        </p:txBody>
      </p:sp>
    </p:spTree>
    <p:extLst>
      <p:ext uri="{BB962C8B-B14F-4D97-AF65-F5344CB8AC3E}">
        <p14:creationId xmlns:p14="http://schemas.microsoft.com/office/powerpoint/2010/main" val="39112816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ADE47E59-FA35-05C9-F8E7-BB20E1D439C5}"/>
              </a:ext>
            </a:extLst>
          </p:cNvPr>
          <p:cNvSpPr>
            <a:spLocks noGrp="1"/>
          </p:cNvSpPr>
          <p:nvPr>
            <p:ph type="title"/>
          </p:nvPr>
        </p:nvSpPr>
        <p:spPr/>
        <p:txBody>
          <a:bodyPr>
            <a:normAutofit/>
          </a:bodyPr>
          <a:lstStyle/>
          <a:p>
            <a:r>
              <a:rPr lang="en-US" altLang="th-TH" sz="4400" b="1" dirty="0">
                <a:latin typeface="Arial" panose="020B0604020202020204" pitchFamily="34" charset="0"/>
              </a:rPr>
              <a:t>           Boomerang Effect</a:t>
            </a:r>
            <a:endParaRPr lang="th-TH" sz="4400" b="1" dirty="0"/>
          </a:p>
        </p:txBody>
      </p:sp>
      <p:sp>
        <p:nvSpPr>
          <p:cNvPr id="3" name="ตัวแทนเนื้อหา 2">
            <a:extLst>
              <a:ext uri="{FF2B5EF4-FFF2-40B4-BE49-F238E27FC236}">
                <a16:creationId xmlns:a16="http://schemas.microsoft.com/office/drawing/2014/main" id="{C338CB3D-C66F-82A7-3465-783F118F221C}"/>
              </a:ext>
            </a:extLst>
          </p:cNvPr>
          <p:cNvSpPr>
            <a:spLocks noGrp="1"/>
          </p:cNvSpPr>
          <p:nvPr>
            <p:ph idx="1"/>
          </p:nvPr>
        </p:nvSpPr>
        <p:spPr/>
        <p:txBody>
          <a:bodyPr/>
          <a:lstStyle/>
          <a:p>
            <a:pPr algn="thaiDist"/>
            <a:r>
              <a:rPr lang="en-US" altLang="th-TH" sz="3200" b="1" dirty="0">
                <a:latin typeface="Arial" panose="020B0604020202020204" pitchFamily="34" charset="0"/>
              </a:rPr>
              <a:t>One reason firms sometimes fear to sell their technology abroad. It is the situation in which technology sold to companies in another nation is used to produce goods to compete with those of the seller of the technology.</a:t>
            </a:r>
            <a:endParaRPr lang="th-TH" altLang="th-TH" sz="3200" b="1" dirty="0"/>
          </a:p>
          <a:p>
            <a:endParaRPr lang="th-TH" dirty="0"/>
          </a:p>
        </p:txBody>
      </p:sp>
    </p:spTree>
    <p:extLst>
      <p:ext uri="{BB962C8B-B14F-4D97-AF65-F5344CB8AC3E}">
        <p14:creationId xmlns:p14="http://schemas.microsoft.com/office/powerpoint/2010/main" val="256426522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0D103CA5-2A16-B835-A549-54861F1F5B61}"/>
              </a:ext>
            </a:extLst>
          </p:cNvPr>
          <p:cNvSpPr>
            <a:spLocks noGrp="1"/>
          </p:cNvSpPr>
          <p:nvPr>
            <p:ph type="title"/>
          </p:nvPr>
        </p:nvSpPr>
        <p:spPr/>
        <p:txBody>
          <a:bodyPr>
            <a:normAutofit/>
          </a:bodyPr>
          <a:lstStyle/>
          <a:p>
            <a:r>
              <a:rPr lang="en-US" altLang="th-TH" sz="3600" b="1" dirty="0">
                <a:latin typeface="Arial" panose="020B0604020202020204" pitchFamily="34" charset="0"/>
              </a:rPr>
              <a:t>The Information Technology Era</a:t>
            </a:r>
            <a:endParaRPr lang="th-TH" sz="3600" b="1" dirty="0"/>
          </a:p>
        </p:txBody>
      </p:sp>
      <p:sp>
        <p:nvSpPr>
          <p:cNvPr id="3" name="ตัวแทนเนื้อหา 2">
            <a:extLst>
              <a:ext uri="{FF2B5EF4-FFF2-40B4-BE49-F238E27FC236}">
                <a16:creationId xmlns:a16="http://schemas.microsoft.com/office/drawing/2014/main" id="{7371D77B-7DDF-4458-E0F3-D848CAB53FBF}"/>
              </a:ext>
            </a:extLst>
          </p:cNvPr>
          <p:cNvSpPr>
            <a:spLocks noGrp="1"/>
          </p:cNvSpPr>
          <p:nvPr>
            <p:ph idx="1"/>
          </p:nvPr>
        </p:nvSpPr>
        <p:spPr/>
        <p:txBody>
          <a:bodyPr/>
          <a:lstStyle/>
          <a:p>
            <a:pPr algn="thaiDist"/>
            <a:r>
              <a:rPr lang="en-US" altLang="th-TH" sz="3600" b="1" dirty="0">
                <a:latin typeface="Arial" panose="020B0604020202020204" pitchFamily="34" charset="0"/>
              </a:rPr>
              <a:t>The information technology industry is changing at the pace that is bewildering to many business executives. Managing the flood of data available electronically is a challenge. </a:t>
            </a:r>
            <a:endParaRPr lang="th-TH" altLang="th-TH" sz="3600" b="1" dirty="0"/>
          </a:p>
          <a:p>
            <a:endParaRPr lang="th-TH" dirty="0"/>
          </a:p>
        </p:txBody>
      </p:sp>
    </p:spTree>
    <p:extLst>
      <p:ext uri="{BB962C8B-B14F-4D97-AF65-F5344CB8AC3E}">
        <p14:creationId xmlns:p14="http://schemas.microsoft.com/office/powerpoint/2010/main" val="396314820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8223B5D3-F7B4-6890-A153-C9D1964A37B0}"/>
              </a:ext>
            </a:extLst>
          </p:cNvPr>
          <p:cNvSpPr>
            <a:spLocks noGrp="1"/>
          </p:cNvSpPr>
          <p:nvPr>
            <p:ph type="title"/>
          </p:nvPr>
        </p:nvSpPr>
        <p:spPr/>
        <p:txBody>
          <a:bodyPr>
            <a:normAutofit/>
          </a:bodyPr>
          <a:lstStyle/>
          <a:p>
            <a:r>
              <a:rPr lang="en-US" altLang="th-TH" sz="3600" b="1" dirty="0">
                <a:latin typeface="Arial" panose="020B0604020202020204" pitchFamily="34" charset="0"/>
              </a:rPr>
              <a:t>Material Culture and Consumption</a:t>
            </a:r>
            <a:endParaRPr lang="th-TH" sz="3600" b="1" dirty="0"/>
          </a:p>
        </p:txBody>
      </p:sp>
      <p:sp>
        <p:nvSpPr>
          <p:cNvPr id="3" name="ตัวแทนเนื้อหา 2">
            <a:extLst>
              <a:ext uri="{FF2B5EF4-FFF2-40B4-BE49-F238E27FC236}">
                <a16:creationId xmlns:a16="http://schemas.microsoft.com/office/drawing/2014/main" id="{EE5A9003-A986-1B82-4DA9-E4841A938C8C}"/>
              </a:ext>
            </a:extLst>
          </p:cNvPr>
          <p:cNvSpPr>
            <a:spLocks noGrp="1"/>
          </p:cNvSpPr>
          <p:nvPr>
            <p:ph idx="1"/>
          </p:nvPr>
        </p:nvSpPr>
        <p:spPr/>
        <p:txBody>
          <a:bodyPr/>
          <a:lstStyle/>
          <a:p>
            <a:pPr algn="thaiDist"/>
            <a:r>
              <a:rPr lang="en-US" altLang="th-TH" sz="3200" b="1" dirty="0">
                <a:latin typeface="Arial" panose="020B0604020202020204" pitchFamily="34" charset="0"/>
              </a:rPr>
              <a:t>One of the unique expression of Japanese material culture is the wide use of automation- not only in robots for manufacturing but in vending machines for a variety of items, including hot meals and alcohol.    </a:t>
            </a:r>
            <a:endParaRPr lang="th-TH" altLang="th-TH" sz="3200" b="1" dirty="0"/>
          </a:p>
          <a:p>
            <a:endParaRPr lang="th-TH" dirty="0"/>
          </a:p>
        </p:txBody>
      </p:sp>
    </p:spTree>
    <p:extLst>
      <p:ext uri="{BB962C8B-B14F-4D97-AF65-F5344CB8AC3E}">
        <p14:creationId xmlns:p14="http://schemas.microsoft.com/office/powerpoint/2010/main" val="396285106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7FE991C9-83C0-002F-D145-5EF9451D3B2D}"/>
              </a:ext>
            </a:extLst>
          </p:cNvPr>
          <p:cNvSpPr>
            <a:spLocks noGrp="1"/>
          </p:cNvSpPr>
          <p:nvPr>
            <p:ph type="title"/>
          </p:nvPr>
        </p:nvSpPr>
        <p:spPr/>
        <p:txBody>
          <a:bodyPr>
            <a:normAutofit/>
          </a:bodyPr>
          <a:lstStyle/>
          <a:p>
            <a:r>
              <a:rPr lang="en-US" sz="4800" b="1" dirty="0"/>
              <a:t>                 language</a:t>
            </a:r>
            <a:endParaRPr lang="th-TH" sz="4800" b="1" dirty="0"/>
          </a:p>
        </p:txBody>
      </p:sp>
      <p:sp>
        <p:nvSpPr>
          <p:cNvPr id="3" name="ตัวแทนเนื้อหา 2">
            <a:extLst>
              <a:ext uri="{FF2B5EF4-FFF2-40B4-BE49-F238E27FC236}">
                <a16:creationId xmlns:a16="http://schemas.microsoft.com/office/drawing/2014/main" id="{DAEB19A9-3041-E261-D26E-086ECA9B40A3}"/>
              </a:ext>
            </a:extLst>
          </p:cNvPr>
          <p:cNvSpPr>
            <a:spLocks noGrp="1"/>
          </p:cNvSpPr>
          <p:nvPr>
            <p:ph idx="1"/>
          </p:nvPr>
        </p:nvSpPr>
        <p:spPr/>
        <p:txBody>
          <a:bodyPr>
            <a:normAutofit fontScale="92500" lnSpcReduction="20000"/>
          </a:bodyPr>
          <a:lstStyle/>
          <a:p>
            <a:pPr algn="thaiDist"/>
            <a:r>
              <a:rPr lang="en-US" altLang="th-TH" sz="3200" b="1" dirty="0">
                <a:latin typeface="Arial" panose="020B0604020202020204" pitchFamily="34" charset="0"/>
              </a:rPr>
              <a:t>Language is the most apparent cultural distinction that the newcomer to international business perceives is in the means of communication. Differences in the spoken language are readily discernible, and after the short period in the new culture it becomes apparent that there are variations in the unspoken language. </a:t>
            </a:r>
            <a:endParaRPr lang="th-TH" altLang="th-TH" sz="3200" b="1" dirty="0"/>
          </a:p>
          <a:p>
            <a:endParaRPr lang="th-TH" dirty="0"/>
          </a:p>
        </p:txBody>
      </p:sp>
    </p:spTree>
    <p:extLst>
      <p:ext uri="{BB962C8B-B14F-4D97-AF65-F5344CB8AC3E}">
        <p14:creationId xmlns:p14="http://schemas.microsoft.com/office/powerpoint/2010/main" val="252258349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CAFEDFFC-1A89-7FDE-A932-01F5F1C936A5}"/>
              </a:ext>
            </a:extLst>
          </p:cNvPr>
          <p:cNvSpPr>
            <a:spLocks noGrp="1"/>
          </p:cNvSpPr>
          <p:nvPr>
            <p:ph type="title"/>
          </p:nvPr>
        </p:nvSpPr>
        <p:spPr/>
        <p:txBody>
          <a:bodyPr>
            <a:normAutofit/>
          </a:bodyPr>
          <a:lstStyle/>
          <a:p>
            <a:r>
              <a:rPr lang="en-US" altLang="th-TH" sz="4400" b="1" dirty="0">
                <a:latin typeface="Arial" panose="020B0604020202020204" pitchFamily="34" charset="0"/>
              </a:rPr>
              <a:t>            Spoken Language</a:t>
            </a:r>
            <a:endParaRPr lang="th-TH" sz="4400" dirty="0"/>
          </a:p>
        </p:txBody>
      </p:sp>
      <p:sp>
        <p:nvSpPr>
          <p:cNvPr id="3" name="ตัวแทนเนื้อหา 2">
            <a:extLst>
              <a:ext uri="{FF2B5EF4-FFF2-40B4-BE49-F238E27FC236}">
                <a16:creationId xmlns:a16="http://schemas.microsoft.com/office/drawing/2014/main" id="{B0BCB5E7-DF69-6D23-C47C-6DE97AC419A1}"/>
              </a:ext>
            </a:extLst>
          </p:cNvPr>
          <p:cNvSpPr>
            <a:spLocks noGrp="1"/>
          </p:cNvSpPr>
          <p:nvPr>
            <p:ph idx="1"/>
          </p:nvPr>
        </p:nvSpPr>
        <p:spPr/>
        <p:txBody>
          <a:bodyPr>
            <a:normAutofit fontScale="92500"/>
          </a:bodyPr>
          <a:lstStyle/>
          <a:p>
            <a:pPr algn="thaiDist" eaLnBrk="1" hangingPunct="1"/>
            <a:r>
              <a:rPr lang="en-US" altLang="th-TH" sz="3600" b="1" dirty="0">
                <a:latin typeface="Arial" panose="020B0604020202020204" pitchFamily="34" charset="0"/>
              </a:rPr>
              <a:t>Language is the key to culture.</a:t>
            </a:r>
          </a:p>
          <a:p>
            <a:pPr algn="thaiDist" eaLnBrk="1" hangingPunct="1">
              <a:buFont typeface="Wingdings" panose="05000000000000000000" pitchFamily="2" charset="2"/>
              <a:buNone/>
            </a:pPr>
            <a:r>
              <a:rPr lang="en-US" altLang="th-TH" sz="3600" b="1" dirty="0">
                <a:latin typeface="Arial" panose="020B0604020202020204" pitchFamily="34" charset="0"/>
              </a:rPr>
              <a:t>  Language Delineate Cultures: The spoken language is for distinguishing one culture from another. If two languages are spoken in a country, there will be two separate cultures.</a:t>
            </a:r>
            <a:endParaRPr lang="th-TH" altLang="th-TH" sz="3600" b="1" dirty="0"/>
          </a:p>
          <a:p>
            <a:endParaRPr lang="th-TH" dirty="0"/>
          </a:p>
        </p:txBody>
      </p:sp>
    </p:spTree>
    <p:extLst>
      <p:ext uri="{BB962C8B-B14F-4D97-AF65-F5344CB8AC3E}">
        <p14:creationId xmlns:p14="http://schemas.microsoft.com/office/powerpoint/2010/main" val="73571980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E6789490-C082-AE6F-E370-BA4BD4549041}"/>
              </a:ext>
            </a:extLst>
          </p:cNvPr>
          <p:cNvSpPr>
            <a:spLocks noGrp="1"/>
          </p:cNvSpPr>
          <p:nvPr>
            <p:ph type="title"/>
          </p:nvPr>
        </p:nvSpPr>
        <p:spPr/>
        <p:txBody>
          <a:bodyPr>
            <a:normAutofit/>
          </a:bodyPr>
          <a:lstStyle/>
          <a:p>
            <a:r>
              <a:rPr lang="en-US" sz="5400" b="1" dirty="0"/>
              <a:t>      Lingua franca</a:t>
            </a:r>
            <a:endParaRPr lang="th-TH" sz="5400" b="1" dirty="0"/>
          </a:p>
        </p:txBody>
      </p:sp>
      <p:sp>
        <p:nvSpPr>
          <p:cNvPr id="3" name="ตัวแทนเนื้อหา 2">
            <a:extLst>
              <a:ext uri="{FF2B5EF4-FFF2-40B4-BE49-F238E27FC236}">
                <a16:creationId xmlns:a16="http://schemas.microsoft.com/office/drawing/2014/main" id="{1DB7A5A4-072C-86AF-19C4-DC4D50A8C137}"/>
              </a:ext>
            </a:extLst>
          </p:cNvPr>
          <p:cNvSpPr>
            <a:spLocks noGrp="1"/>
          </p:cNvSpPr>
          <p:nvPr>
            <p:ph idx="1"/>
          </p:nvPr>
        </p:nvSpPr>
        <p:spPr/>
        <p:txBody>
          <a:bodyPr>
            <a:normAutofit/>
          </a:bodyPr>
          <a:lstStyle/>
          <a:p>
            <a:pPr algn="thaiDist"/>
            <a:r>
              <a:rPr lang="th-TH" altLang="th-TH" sz="4000" b="1" dirty="0"/>
              <a:t> </a:t>
            </a:r>
            <a:r>
              <a:rPr lang="en-US" altLang="th-TH" sz="4000" b="1" dirty="0">
                <a:latin typeface="Arial" panose="020B0604020202020204" pitchFamily="34" charset="0"/>
              </a:rPr>
              <a:t>Lingua Franca is a foreign language used to communicate among a nation</a:t>
            </a:r>
            <a:r>
              <a:rPr lang="en-US" altLang="en-US" sz="4000" b="1" dirty="0">
                <a:latin typeface="Arial" panose="020B0604020202020204" pitchFamily="34" charset="0"/>
              </a:rPr>
              <a:t>’</a:t>
            </a:r>
            <a:r>
              <a:rPr lang="en-US" altLang="th-TH" sz="4000" b="1" dirty="0">
                <a:latin typeface="Arial" panose="020B0604020202020204" pitchFamily="34" charset="0"/>
              </a:rPr>
              <a:t>s diverse cultures that have diverse languages. </a:t>
            </a:r>
            <a:endParaRPr lang="th-TH" sz="4000" b="1" dirty="0"/>
          </a:p>
        </p:txBody>
      </p:sp>
    </p:spTree>
    <p:extLst>
      <p:ext uri="{BB962C8B-B14F-4D97-AF65-F5344CB8AC3E}">
        <p14:creationId xmlns:p14="http://schemas.microsoft.com/office/powerpoint/2010/main" val="34787067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D946211F-1641-1ECF-5E4D-DF05B84847DF}"/>
              </a:ext>
            </a:extLst>
          </p:cNvPr>
          <p:cNvSpPr>
            <a:spLocks noGrp="1"/>
          </p:cNvSpPr>
          <p:nvPr>
            <p:ph type="title"/>
          </p:nvPr>
        </p:nvSpPr>
        <p:spPr/>
        <p:txBody>
          <a:bodyPr/>
          <a:lstStyle/>
          <a:p>
            <a:r>
              <a:rPr lang="en-US" b="1" dirty="0"/>
              <a:t>Six Rules of Thumb for doing business</a:t>
            </a:r>
            <a:br>
              <a:rPr lang="en-US" b="1" dirty="0"/>
            </a:br>
            <a:r>
              <a:rPr lang="en-US" b="1" dirty="0"/>
              <a:t>                           across cultures</a:t>
            </a:r>
            <a:endParaRPr lang="th-TH" b="1" dirty="0"/>
          </a:p>
        </p:txBody>
      </p:sp>
      <p:sp>
        <p:nvSpPr>
          <p:cNvPr id="3" name="ตัวแทนเนื้อหา 2">
            <a:extLst>
              <a:ext uri="{FF2B5EF4-FFF2-40B4-BE49-F238E27FC236}">
                <a16:creationId xmlns:a16="http://schemas.microsoft.com/office/drawing/2014/main" id="{5C3A7542-9DFB-D1E3-3CEA-993CD9F258A3}"/>
              </a:ext>
            </a:extLst>
          </p:cNvPr>
          <p:cNvSpPr>
            <a:spLocks noGrp="1"/>
          </p:cNvSpPr>
          <p:nvPr>
            <p:ph idx="1"/>
          </p:nvPr>
        </p:nvSpPr>
        <p:spPr/>
        <p:txBody>
          <a:bodyPr>
            <a:normAutofit fontScale="70000" lnSpcReduction="20000"/>
          </a:bodyPr>
          <a:lstStyle/>
          <a:p>
            <a:pPr marL="742950" indent="-742950">
              <a:buAutoNum type="arabicPeriod"/>
            </a:pPr>
            <a:r>
              <a:rPr lang="en-US" sz="4000" b="1" dirty="0"/>
              <a:t>Be prepared</a:t>
            </a:r>
          </a:p>
          <a:p>
            <a:pPr marL="742950" indent="-742950">
              <a:buAutoNum type="arabicPeriod"/>
            </a:pPr>
            <a:r>
              <a:rPr lang="en-US" sz="4000" b="1" dirty="0"/>
              <a:t>Slow down</a:t>
            </a:r>
          </a:p>
          <a:p>
            <a:pPr marL="742950" indent="-742950">
              <a:buAutoNum type="arabicPeriod"/>
            </a:pPr>
            <a:r>
              <a:rPr lang="en-US" sz="4000" b="1" dirty="0"/>
              <a:t>Establish trust</a:t>
            </a:r>
          </a:p>
          <a:p>
            <a:pPr marL="742950" indent="-742950">
              <a:buAutoNum type="arabicPeriod"/>
            </a:pPr>
            <a:r>
              <a:rPr lang="en-US" sz="4000" b="1" dirty="0"/>
              <a:t>Understand the importance of language</a:t>
            </a:r>
          </a:p>
          <a:p>
            <a:pPr marL="742950" indent="-742950">
              <a:buAutoNum type="arabicPeriod"/>
            </a:pPr>
            <a:r>
              <a:rPr lang="en-US" sz="4000" b="1" dirty="0"/>
              <a:t>Respect the culture</a:t>
            </a:r>
          </a:p>
          <a:p>
            <a:pPr marL="742950" indent="-742950">
              <a:buAutoNum type="arabicPeriod"/>
            </a:pPr>
            <a:r>
              <a:rPr lang="en-US" sz="4000" b="1" dirty="0"/>
              <a:t>Understand components of culture</a:t>
            </a:r>
            <a:endParaRPr lang="th-TH" sz="4000" b="1" dirty="0"/>
          </a:p>
        </p:txBody>
      </p:sp>
    </p:spTree>
    <p:extLst>
      <p:ext uri="{BB962C8B-B14F-4D97-AF65-F5344CB8AC3E}">
        <p14:creationId xmlns:p14="http://schemas.microsoft.com/office/powerpoint/2010/main" val="204413191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97725474-D685-3C78-FEB7-B2BE80AEDA15}"/>
              </a:ext>
            </a:extLst>
          </p:cNvPr>
          <p:cNvSpPr>
            <a:spLocks noGrp="1"/>
          </p:cNvSpPr>
          <p:nvPr>
            <p:ph type="title"/>
          </p:nvPr>
        </p:nvSpPr>
        <p:spPr/>
        <p:txBody>
          <a:bodyPr>
            <a:normAutofit/>
          </a:bodyPr>
          <a:lstStyle/>
          <a:p>
            <a:r>
              <a:rPr lang="en-US" sz="4400" b="1" dirty="0"/>
              <a:t>                      english</a:t>
            </a:r>
            <a:endParaRPr lang="th-TH" sz="4400" b="1" dirty="0"/>
          </a:p>
        </p:txBody>
      </p:sp>
      <p:sp>
        <p:nvSpPr>
          <p:cNvPr id="3" name="ตัวแทนเนื้อหา 2">
            <a:extLst>
              <a:ext uri="{FF2B5EF4-FFF2-40B4-BE49-F238E27FC236}">
                <a16:creationId xmlns:a16="http://schemas.microsoft.com/office/drawing/2014/main" id="{8293D67B-809C-598A-D5F5-C30CC2D61D05}"/>
              </a:ext>
            </a:extLst>
          </p:cNvPr>
          <p:cNvSpPr>
            <a:spLocks noGrp="1"/>
          </p:cNvSpPr>
          <p:nvPr>
            <p:ph idx="1"/>
          </p:nvPr>
        </p:nvSpPr>
        <p:spPr/>
        <p:txBody>
          <a:bodyPr>
            <a:normAutofit/>
          </a:bodyPr>
          <a:lstStyle/>
          <a:p>
            <a:pPr algn="thaiDist" eaLnBrk="1" hangingPunct="1">
              <a:lnSpc>
                <a:spcPct val="90000"/>
              </a:lnSpc>
              <a:buFontTx/>
              <a:buChar char="-"/>
            </a:pPr>
            <a:r>
              <a:rPr lang="en-US" altLang="th-TH" sz="3200" b="1" dirty="0">
                <a:latin typeface="Arial" panose="020B0604020202020204" pitchFamily="34" charset="0"/>
              </a:rPr>
              <a:t>English, the Link Language of Business: English as a business lingua franca has spread so rapidly in the world.</a:t>
            </a:r>
          </a:p>
          <a:p>
            <a:pPr algn="thaiDist" eaLnBrk="1" hangingPunct="1">
              <a:lnSpc>
                <a:spcPct val="90000"/>
              </a:lnSpc>
              <a:buFontTx/>
              <a:buChar char="-"/>
            </a:pPr>
            <a:r>
              <a:rPr lang="en-US" altLang="th-TH" sz="3200" b="1" dirty="0">
                <a:latin typeface="Arial" panose="020B0604020202020204" pitchFamily="34" charset="0"/>
              </a:rPr>
              <a:t>Must Speak the Local Language: Moreover, knowing the language of the area indicates respect for its culture and people. </a:t>
            </a:r>
            <a:endParaRPr lang="th-TH" altLang="th-TH" sz="3200" b="1" dirty="0"/>
          </a:p>
          <a:p>
            <a:endParaRPr lang="th-TH" dirty="0"/>
          </a:p>
        </p:txBody>
      </p:sp>
    </p:spTree>
    <p:extLst>
      <p:ext uri="{BB962C8B-B14F-4D97-AF65-F5344CB8AC3E}">
        <p14:creationId xmlns:p14="http://schemas.microsoft.com/office/powerpoint/2010/main" val="352236874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52CABF82-BE6A-C303-2AF0-7C2C8B1FFC07}"/>
              </a:ext>
            </a:extLst>
          </p:cNvPr>
          <p:cNvSpPr>
            <a:spLocks noGrp="1"/>
          </p:cNvSpPr>
          <p:nvPr>
            <p:ph type="title"/>
          </p:nvPr>
        </p:nvSpPr>
        <p:spPr/>
        <p:txBody>
          <a:bodyPr>
            <a:normAutofit/>
          </a:bodyPr>
          <a:lstStyle/>
          <a:p>
            <a:r>
              <a:rPr lang="en-US" sz="4800" b="1" dirty="0"/>
              <a:t>               translation</a:t>
            </a:r>
            <a:endParaRPr lang="th-TH" sz="4800" b="1" dirty="0"/>
          </a:p>
        </p:txBody>
      </p:sp>
      <p:sp>
        <p:nvSpPr>
          <p:cNvPr id="3" name="ตัวแทนเนื้อหา 2">
            <a:extLst>
              <a:ext uri="{FF2B5EF4-FFF2-40B4-BE49-F238E27FC236}">
                <a16:creationId xmlns:a16="http://schemas.microsoft.com/office/drawing/2014/main" id="{42C09E69-7BC4-A388-1B8D-D5887D6C95E1}"/>
              </a:ext>
            </a:extLst>
          </p:cNvPr>
          <p:cNvSpPr>
            <a:spLocks noGrp="1"/>
          </p:cNvSpPr>
          <p:nvPr>
            <p:ph idx="1"/>
          </p:nvPr>
        </p:nvSpPr>
        <p:spPr/>
        <p:txBody>
          <a:bodyPr>
            <a:normAutofit fontScale="92500" lnSpcReduction="10000"/>
          </a:bodyPr>
          <a:lstStyle/>
          <a:p>
            <a:pPr algn="thaiDist" eaLnBrk="1" hangingPunct="1">
              <a:buFontTx/>
              <a:buChar char="-"/>
            </a:pPr>
            <a:r>
              <a:rPr lang="en-US" altLang="th-TH" sz="2800" b="1" dirty="0">
                <a:latin typeface="Arial" panose="020B0604020202020204" pitchFamily="34" charset="0"/>
              </a:rPr>
              <a:t>Translation: The ability to speak the language well does not eliminate the need for translators.</a:t>
            </a:r>
          </a:p>
          <a:p>
            <a:pPr algn="thaiDist" eaLnBrk="1" hangingPunct="1">
              <a:buFontTx/>
              <a:buChar char="-"/>
            </a:pPr>
            <a:r>
              <a:rPr lang="en-US" altLang="th-TH" sz="2800" b="1" dirty="0">
                <a:latin typeface="Arial" panose="020B0604020202020204" pitchFamily="34" charset="0"/>
              </a:rPr>
              <a:t>Back Translations: To avoid translation errors, the experienced marketer will prefer what are really two translations. The first will be made by a bilingual native, whose work will then be translated back by a bilingual foreigner to see how it compares with the original.</a:t>
            </a:r>
            <a:endParaRPr lang="th-TH" altLang="th-TH" sz="2800" b="1" dirty="0"/>
          </a:p>
          <a:p>
            <a:endParaRPr lang="th-TH" dirty="0"/>
          </a:p>
        </p:txBody>
      </p:sp>
    </p:spTree>
    <p:extLst>
      <p:ext uri="{BB962C8B-B14F-4D97-AF65-F5344CB8AC3E}">
        <p14:creationId xmlns:p14="http://schemas.microsoft.com/office/powerpoint/2010/main" val="340354020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FC2B4CEE-9104-B0ED-7475-85036BBD7C56}"/>
              </a:ext>
            </a:extLst>
          </p:cNvPr>
          <p:cNvSpPr>
            <a:spLocks noGrp="1"/>
          </p:cNvSpPr>
          <p:nvPr>
            <p:ph type="title"/>
          </p:nvPr>
        </p:nvSpPr>
        <p:spPr/>
        <p:txBody>
          <a:bodyPr>
            <a:normAutofit/>
          </a:bodyPr>
          <a:lstStyle/>
          <a:p>
            <a:r>
              <a:rPr lang="en-US" altLang="th-TH" sz="4400" b="1" dirty="0">
                <a:latin typeface="Arial" panose="020B0604020202020204" pitchFamily="34" charset="0"/>
              </a:rPr>
              <a:t>        Technical Words</a:t>
            </a:r>
            <a:endParaRPr lang="th-TH" sz="4400" b="1" dirty="0"/>
          </a:p>
        </p:txBody>
      </p:sp>
      <p:sp>
        <p:nvSpPr>
          <p:cNvPr id="3" name="ตัวแทนเนื้อหา 2">
            <a:extLst>
              <a:ext uri="{FF2B5EF4-FFF2-40B4-BE49-F238E27FC236}">
                <a16:creationId xmlns:a16="http://schemas.microsoft.com/office/drawing/2014/main" id="{579E49E3-A475-56F4-1F47-4DFDC342A057}"/>
              </a:ext>
            </a:extLst>
          </p:cNvPr>
          <p:cNvSpPr>
            <a:spLocks noGrp="1"/>
          </p:cNvSpPr>
          <p:nvPr>
            <p:ph idx="1"/>
          </p:nvPr>
        </p:nvSpPr>
        <p:spPr/>
        <p:txBody>
          <a:bodyPr/>
          <a:lstStyle/>
          <a:p>
            <a:pPr algn="thaiDist" eaLnBrk="1" hangingPunct="1">
              <a:buFontTx/>
              <a:buChar char="-"/>
            </a:pPr>
            <a:r>
              <a:rPr lang="en-US" altLang="th-TH" sz="3600" b="1" dirty="0">
                <a:latin typeface="Arial" panose="020B0604020202020204" pitchFamily="34" charset="0"/>
              </a:rPr>
              <a:t>Technical Words: Translators have difficulty with technical terms that do not exist in the language and with common words that have a special meaning for a certain industry.</a:t>
            </a:r>
          </a:p>
          <a:p>
            <a:pPr marL="0" indent="0">
              <a:buNone/>
            </a:pPr>
            <a:endParaRPr lang="th-TH" dirty="0"/>
          </a:p>
        </p:txBody>
      </p:sp>
    </p:spTree>
    <p:extLst>
      <p:ext uri="{BB962C8B-B14F-4D97-AF65-F5344CB8AC3E}">
        <p14:creationId xmlns:p14="http://schemas.microsoft.com/office/powerpoint/2010/main" val="11239748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671E44A6-CA77-5078-71CA-258B3354751C}"/>
              </a:ext>
            </a:extLst>
          </p:cNvPr>
          <p:cNvSpPr>
            <a:spLocks noGrp="1"/>
          </p:cNvSpPr>
          <p:nvPr>
            <p:ph type="title"/>
          </p:nvPr>
        </p:nvSpPr>
        <p:spPr/>
        <p:txBody>
          <a:bodyPr>
            <a:normAutofit/>
          </a:bodyPr>
          <a:lstStyle/>
          <a:p>
            <a:r>
              <a:rPr lang="en-US" altLang="th-TH" sz="4400" b="1" dirty="0">
                <a:latin typeface="Arial" panose="020B0604020202020204" pitchFamily="34" charset="0"/>
              </a:rPr>
              <a:t>       No Unpleasantness</a:t>
            </a:r>
            <a:endParaRPr lang="th-TH" sz="4400" b="1" dirty="0"/>
          </a:p>
        </p:txBody>
      </p:sp>
      <p:sp>
        <p:nvSpPr>
          <p:cNvPr id="3" name="ตัวแทนเนื้อหา 2">
            <a:extLst>
              <a:ext uri="{FF2B5EF4-FFF2-40B4-BE49-F238E27FC236}">
                <a16:creationId xmlns:a16="http://schemas.microsoft.com/office/drawing/2014/main" id="{F3C4546A-8796-3117-FF8E-37F7D0744796}"/>
              </a:ext>
            </a:extLst>
          </p:cNvPr>
          <p:cNvSpPr>
            <a:spLocks noGrp="1"/>
          </p:cNvSpPr>
          <p:nvPr>
            <p:ph idx="1"/>
          </p:nvPr>
        </p:nvSpPr>
        <p:spPr/>
        <p:txBody>
          <a:bodyPr>
            <a:normAutofit fontScale="92500"/>
          </a:bodyPr>
          <a:lstStyle/>
          <a:p>
            <a:pPr algn="thaiDist"/>
            <a:r>
              <a:rPr lang="en-US" altLang="th-TH" sz="4400" b="1" dirty="0">
                <a:latin typeface="Arial" panose="020B0604020202020204" pitchFamily="34" charset="0"/>
              </a:rPr>
              <a:t>One aspect of the spoken language worthy of mention is the reluctance in many areas to say anything disagreeable to the listener.</a:t>
            </a:r>
            <a:endParaRPr lang="th-TH" altLang="th-TH" sz="4400" b="1" dirty="0"/>
          </a:p>
          <a:p>
            <a:endParaRPr lang="th-TH" dirty="0"/>
          </a:p>
        </p:txBody>
      </p:sp>
    </p:spTree>
    <p:extLst>
      <p:ext uri="{BB962C8B-B14F-4D97-AF65-F5344CB8AC3E}">
        <p14:creationId xmlns:p14="http://schemas.microsoft.com/office/powerpoint/2010/main" val="333433365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7B8EEAC2-7687-1AB6-4327-5F8B14444AB5}"/>
              </a:ext>
            </a:extLst>
          </p:cNvPr>
          <p:cNvSpPr>
            <a:spLocks noGrp="1"/>
          </p:cNvSpPr>
          <p:nvPr>
            <p:ph type="title"/>
          </p:nvPr>
        </p:nvSpPr>
        <p:spPr/>
        <p:txBody>
          <a:bodyPr>
            <a:normAutofit/>
          </a:bodyPr>
          <a:lstStyle/>
          <a:p>
            <a:r>
              <a:rPr lang="en-US" altLang="th-TH" sz="4800" b="1" dirty="0">
                <a:latin typeface="Arial" panose="020B0604020202020204" pitchFamily="34" charset="0"/>
              </a:rPr>
              <a:t>    Unspoken Language</a:t>
            </a:r>
            <a:endParaRPr lang="th-TH" sz="4800" dirty="0"/>
          </a:p>
        </p:txBody>
      </p:sp>
      <p:sp>
        <p:nvSpPr>
          <p:cNvPr id="3" name="ตัวแทนเนื้อหา 2">
            <a:extLst>
              <a:ext uri="{FF2B5EF4-FFF2-40B4-BE49-F238E27FC236}">
                <a16:creationId xmlns:a16="http://schemas.microsoft.com/office/drawing/2014/main" id="{BB28672A-DF3D-D084-A442-BEF47E0A6412}"/>
              </a:ext>
            </a:extLst>
          </p:cNvPr>
          <p:cNvSpPr>
            <a:spLocks noGrp="1"/>
          </p:cNvSpPr>
          <p:nvPr>
            <p:ph idx="1"/>
          </p:nvPr>
        </p:nvSpPr>
        <p:spPr/>
        <p:txBody>
          <a:bodyPr/>
          <a:lstStyle/>
          <a:p>
            <a:pPr algn="thaiDist"/>
            <a:r>
              <a:rPr lang="en-US" altLang="th-TH" sz="4000" b="1" dirty="0">
                <a:latin typeface="Arial" panose="020B0604020202020204" pitchFamily="34" charset="0"/>
              </a:rPr>
              <a:t>Unspoken Language </a:t>
            </a:r>
            <a:r>
              <a:rPr lang="en-US" altLang="th-TH" sz="4000" dirty="0">
                <a:latin typeface="Arial" panose="020B0604020202020204" pitchFamily="34" charset="0"/>
              </a:rPr>
              <a:t>or nonverbal communication can often tell businesspeople something that the spoken language does not.</a:t>
            </a:r>
          </a:p>
          <a:p>
            <a:endParaRPr lang="th-TH" dirty="0"/>
          </a:p>
        </p:txBody>
      </p:sp>
    </p:spTree>
    <p:extLst>
      <p:ext uri="{BB962C8B-B14F-4D97-AF65-F5344CB8AC3E}">
        <p14:creationId xmlns:p14="http://schemas.microsoft.com/office/powerpoint/2010/main" val="413073356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5402E2A9-29AE-C12C-F411-22AD3DBF8EA8}"/>
              </a:ext>
            </a:extLst>
          </p:cNvPr>
          <p:cNvSpPr>
            <a:spLocks noGrp="1"/>
          </p:cNvSpPr>
          <p:nvPr>
            <p:ph type="title"/>
          </p:nvPr>
        </p:nvSpPr>
        <p:spPr/>
        <p:txBody>
          <a:bodyPr>
            <a:normAutofit/>
          </a:bodyPr>
          <a:lstStyle/>
          <a:p>
            <a:r>
              <a:rPr lang="en-US" altLang="th-TH" sz="4800" b="1" dirty="0">
                <a:latin typeface="Arial" panose="020B0604020202020204" pitchFamily="34" charset="0"/>
              </a:rPr>
              <a:t>                  Gesture</a:t>
            </a:r>
            <a:endParaRPr lang="th-TH" sz="4800" b="1" dirty="0"/>
          </a:p>
        </p:txBody>
      </p:sp>
      <p:sp>
        <p:nvSpPr>
          <p:cNvPr id="3" name="ตัวแทนเนื้อหา 2">
            <a:extLst>
              <a:ext uri="{FF2B5EF4-FFF2-40B4-BE49-F238E27FC236}">
                <a16:creationId xmlns:a16="http://schemas.microsoft.com/office/drawing/2014/main" id="{3B73228D-60AA-BAAF-0433-17786DE2955C}"/>
              </a:ext>
            </a:extLst>
          </p:cNvPr>
          <p:cNvSpPr>
            <a:spLocks noGrp="1"/>
          </p:cNvSpPr>
          <p:nvPr>
            <p:ph idx="1"/>
          </p:nvPr>
        </p:nvSpPr>
        <p:spPr/>
        <p:txBody>
          <a:bodyPr>
            <a:normAutofit/>
          </a:bodyPr>
          <a:lstStyle/>
          <a:p>
            <a:pPr algn="thaiDist"/>
            <a:r>
              <a:rPr lang="en-US" altLang="th-TH" sz="3600" b="1" dirty="0">
                <a:latin typeface="Arial" panose="020B0604020202020204" pitchFamily="34" charset="0"/>
              </a:rPr>
              <a:t>Although gestures are a common form of cross-cultural communication, gestures vary from one region to another.</a:t>
            </a:r>
            <a:endParaRPr lang="th-TH" sz="3600" b="1" dirty="0"/>
          </a:p>
        </p:txBody>
      </p:sp>
    </p:spTree>
    <p:extLst>
      <p:ext uri="{BB962C8B-B14F-4D97-AF65-F5344CB8AC3E}">
        <p14:creationId xmlns:p14="http://schemas.microsoft.com/office/powerpoint/2010/main" val="105568966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6447B706-0F7E-D9D1-6D56-3AADE2CDC586}"/>
              </a:ext>
            </a:extLst>
          </p:cNvPr>
          <p:cNvSpPr>
            <a:spLocks noGrp="1"/>
          </p:cNvSpPr>
          <p:nvPr>
            <p:ph type="title"/>
          </p:nvPr>
        </p:nvSpPr>
        <p:spPr>
          <a:xfrm>
            <a:off x="1451579" y="804519"/>
            <a:ext cx="10410570" cy="1049235"/>
          </a:xfrm>
        </p:spPr>
        <p:txBody>
          <a:bodyPr/>
          <a:lstStyle/>
          <a:p>
            <a:r>
              <a:rPr lang="en-US" b="1" dirty="0"/>
              <a:t>Close doors, office size, conversational distance</a:t>
            </a:r>
            <a:endParaRPr lang="th-TH" b="1" dirty="0"/>
          </a:p>
        </p:txBody>
      </p:sp>
      <p:sp>
        <p:nvSpPr>
          <p:cNvPr id="3" name="ตัวแทนเนื้อหา 2">
            <a:extLst>
              <a:ext uri="{FF2B5EF4-FFF2-40B4-BE49-F238E27FC236}">
                <a16:creationId xmlns:a16="http://schemas.microsoft.com/office/drawing/2014/main" id="{26F18CDE-0892-2285-5396-C3C39741C0DB}"/>
              </a:ext>
            </a:extLst>
          </p:cNvPr>
          <p:cNvSpPr>
            <a:spLocks noGrp="1"/>
          </p:cNvSpPr>
          <p:nvPr>
            <p:ph idx="1"/>
          </p:nvPr>
        </p:nvSpPr>
        <p:spPr/>
        <p:txBody>
          <a:bodyPr>
            <a:normAutofit fontScale="92500" lnSpcReduction="10000"/>
          </a:bodyPr>
          <a:lstStyle/>
          <a:p>
            <a:pPr algn="thaiDist" eaLnBrk="1" hangingPunct="1">
              <a:buFont typeface="Wingdings" panose="05000000000000000000" pitchFamily="2" charset="2"/>
              <a:buNone/>
            </a:pPr>
            <a:r>
              <a:rPr lang="en-US" altLang="th-TH" sz="2800" b="1" dirty="0">
                <a:latin typeface="Arial" panose="020B0604020202020204" pitchFamily="34" charset="0"/>
              </a:rPr>
              <a:t>- Closed Doors: It has different meaning upon each region.</a:t>
            </a:r>
          </a:p>
          <a:p>
            <a:pPr marL="0" indent="0" algn="thaiDist" eaLnBrk="1" hangingPunct="1">
              <a:buNone/>
            </a:pPr>
            <a:r>
              <a:rPr lang="en-US" altLang="th-TH" sz="2800" b="1" dirty="0">
                <a:latin typeface="Arial" panose="020B0604020202020204" pitchFamily="34" charset="0"/>
              </a:rPr>
              <a:t>- Office Size: Although office size is an indicator of a person</a:t>
            </a:r>
            <a:r>
              <a:rPr lang="en-US" altLang="en-US" sz="2800" b="1" dirty="0">
                <a:latin typeface="Arial" panose="020B0604020202020204" pitchFamily="34" charset="0"/>
              </a:rPr>
              <a:t>’</a:t>
            </a:r>
            <a:r>
              <a:rPr lang="en-US" altLang="th-TH" sz="2800" b="1" dirty="0">
                <a:latin typeface="Arial" panose="020B0604020202020204" pitchFamily="34" charset="0"/>
              </a:rPr>
              <a:t>s importance, it means different things in different cultures.</a:t>
            </a:r>
          </a:p>
          <a:p>
            <a:pPr marL="0" indent="0" algn="thaiDist" eaLnBrk="1" hangingPunct="1">
              <a:buNone/>
            </a:pPr>
            <a:r>
              <a:rPr lang="en-US" altLang="th-TH" sz="2800" b="1" dirty="0">
                <a:latin typeface="Arial" panose="020B0604020202020204" pitchFamily="34" charset="0"/>
              </a:rPr>
              <a:t>- Conversational Distance: Conversational distance are smaller in the Middle East, larger in Asia than the Western average. </a:t>
            </a:r>
          </a:p>
          <a:p>
            <a:endParaRPr lang="th-TH" dirty="0"/>
          </a:p>
        </p:txBody>
      </p:sp>
    </p:spTree>
    <p:extLst>
      <p:ext uri="{BB962C8B-B14F-4D97-AF65-F5344CB8AC3E}">
        <p14:creationId xmlns:p14="http://schemas.microsoft.com/office/powerpoint/2010/main" val="310470182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9B47B1F0-2EDC-244B-313B-48DE79276C43}"/>
              </a:ext>
            </a:extLst>
          </p:cNvPr>
          <p:cNvSpPr>
            <a:spLocks noGrp="1"/>
          </p:cNvSpPr>
          <p:nvPr>
            <p:ph type="title"/>
          </p:nvPr>
        </p:nvSpPr>
        <p:spPr/>
        <p:txBody>
          <a:bodyPr>
            <a:normAutofit/>
          </a:bodyPr>
          <a:lstStyle/>
          <a:p>
            <a:r>
              <a:rPr lang="en-US" sz="4800" b="1" dirty="0"/>
              <a:t>               Gift Giving</a:t>
            </a:r>
            <a:endParaRPr lang="th-TH" sz="4800" b="1" dirty="0"/>
          </a:p>
        </p:txBody>
      </p:sp>
      <p:sp>
        <p:nvSpPr>
          <p:cNvPr id="3" name="ตัวแทนเนื้อหา 2">
            <a:extLst>
              <a:ext uri="{FF2B5EF4-FFF2-40B4-BE49-F238E27FC236}">
                <a16:creationId xmlns:a16="http://schemas.microsoft.com/office/drawing/2014/main" id="{70E9B85E-072E-34C0-9967-3E19B63944D2}"/>
              </a:ext>
            </a:extLst>
          </p:cNvPr>
          <p:cNvSpPr>
            <a:spLocks noGrp="1"/>
          </p:cNvSpPr>
          <p:nvPr>
            <p:ph idx="1"/>
          </p:nvPr>
        </p:nvSpPr>
        <p:spPr/>
        <p:txBody>
          <a:bodyPr>
            <a:normAutofit fontScale="85000" lnSpcReduction="20000"/>
          </a:bodyPr>
          <a:lstStyle/>
          <a:p>
            <a:pPr marL="0" indent="0" algn="thaiDist" eaLnBrk="1" hangingPunct="1">
              <a:buNone/>
            </a:pPr>
            <a:r>
              <a:rPr lang="en-US" altLang="th-TH" sz="3200" b="1" dirty="0">
                <a:latin typeface="Arial" panose="020B0604020202020204" pitchFamily="34" charset="0"/>
              </a:rPr>
              <a:t>The language of Gift Giving: It is important aspect of every business people's life. Entertainment outside office hours and the exchange of gifts are part of the process of getting better acquaintance.</a:t>
            </a:r>
          </a:p>
          <a:p>
            <a:pPr marL="533400" indent="-533400" algn="thaiDist" eaLnBrk="1" hangingPunct="1">
              <a:buFontTx/>
              <a:buAutoNum type="arabicPeriod"/>
            </a:pPr>
            <a:r>
              <a:rPr lang="en-US" altLang="th-TH" sz="3200" b="1" dirty="0">
                <a:latin typeface="Arial" panose="020B0604020202020204" pitchFamily="34" charset="0"/>
              </a:rPr>
              <a:t>Acceptable gifts : Dependent on each culture.</a:t>
            </a:r>
          </a:p>
          <a:p>
            <a:pPr marL="533400" indent="-533400" algn="thaiDist" eaLnBrk="1" hangingPunct="1">
              <a:buFontTx/>
              <a:buAutoNum type="arabicPeriod"/>
            </a:pPr>
            <a:r>
              <a:rPr lang="en-US" altLang="th-TH" sz="3200" b="1" dirty="0">
                <a:latin typeface="Arial" panose="020B0604020202020204" pitchFamily="34" charset="0"/>
              </a:rPr>
              <a:t>Gifts or Bribes: Bribes are gifts or payments to induce the receiver to do something illegal for the giver.</a:t>
            </a:r>
            <a:endParaRPr lang="th-TH" altLang="th-TH" sz="3200" b="1" dirty="0"/>
          </a:p>
          <a:p>
            <a:endParaRPr lang="th-TH" dirty="0"/>
          </a:p>
        </p:txBody>
      </p:sp>
    </p:spTree>
    <p:extLst>
      <p:ext uri="{BB962C8B-B14F-4D97-AF65-F5344CB8AC3E}">
        <p14:creationId xmlns:p14="http://schemas.microsoft.com/office/powerpoint/2010/main" val="211297182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9A455C74-20F7-7E3E-7E7F-C180C5E308C5}"/>
              </a:ext>
            </a:extLst>
          </p:cNvPr>
          <p:cNvSpPr>
            <a:spLocks noGrp="1"/>
          </p:cNvSpPr>
          <p:nvPr>
            <p:ph type="title"/>
          </p:nvPr>
        </p:nvSpPr>
        <p:spPr/>
        <p:txBody>
          <a:bodyPr>
            <a:normAutofit/>
          </a:bodyPr>
          <a:lstStyle/>
          <a:p>
            <a:r>
              <a:rPr lang="en-US" sz="4400" b="1" dirty="0"/>
              <a:t>                   extortion</a:t>
            </a:r>
            <a:endParaRPr lang="th-TH" sz="4400" b="1" dirty="0"/>
          </a:p>
        </p:txBody>
      </p:sp>
      <p:sp>
        <p:nvSpPr>
          <p:cNvPr id="3" name="ตัวแทนเนื้อหา 2">
            <a:extLst>
              <a:ext uri="{FF2B5EF4-FFF2-40B4-BE49-F238E27FC236}">
                <a16:creationId xmlns:a16="http://schemas.microsoft.com/office/drawing/2014/main" id="{A15DC789-A630-66CE-E48D-67C417BE4DAA}"/>
              </a:ext>
            </a:extLst>
          </p:cNvPr>
          <p:cNvSpPr>
            <a:spLocks noGrp="1"/>
          </p:cNvSpPr>
          <p:nvPr>
            <p:ph idx="1"/>
          </p:nvPr>
        </p:nvSpPr>
        <p:spPr/>
        <p:txBody>
          <a:bodyPr>
            <a:normAutofit fontScale="55000" lnSpcReduction="20000"/>
          </a:bodyPr>
          <a:lstStyle/>
          <a:p>
            <a:pPr algn="thaiDist" eaLnBrk="1" hangingPunct="1">
              <a:buFont typeface="Wingdings" panose="05000000000000000000" pitchFamily="2" charset="2"/>
              <a:buNone/>
            </a:pPr>
            <a:r>
              <a:rPr lang="en-US" altLang="th-TH" sz="2000" dirty="0">
                <a:latin typeface="Arial" panose="020B0604020202020204" pitchFamily="34" charset="0"/>
              </a:rPr>
              <a:t> </a:t>
            </a:r>
            <a:r>
              <a:rPr lang="en-US" altLang="th-TH" sz="4000" b="1" dirty="0">
                <a:latin typeface="Arial" panose="020B0604020202020204" pitchFamily="34" charset="0"/>
              </a:rPr>
              <a:t>- Extortion is the demand for payment to keep the receiver from causing harm to the payer.</a:t>
            </a:r>
          </a:p>
          <a:p>
            <a:pPr algn="thaiDist" eaLnBrk="1" hangingPunct="1">
              <a:buFont typeface="Wingdings" panose="05000000000000000000" pitchFamily="2" charset="2"/>
              <a:buNone/>
            </a:pPr>
            <a:r>
              <a:rPr lang="en-US" altLang="th-TH" sz="4000" b="1" dirty="0">
                <a:latin typeface="Arial" panose="020B0604020202020204" pitchFamily="34" charset="0"/>
              </a:rPr>
              <a:t>- Questionable Payments: These come in all forms and sizes, from the small expediting payments necessary to get poorly paid government officials to do their normal duties to huge sums to win large orders.</a:t>
            </a:r>
          </a:p>
          <a:p>
            <a:pPr algn="thaiDist" eaLnBrk="1" hangingPunct="1">
              <a:buFont typeface="Wingdings" panose="05000000000000000000" pitchFamily="2" charset="2"/>
              <a:buNone/>
            </a:pPr>
            <a:r>
              <a:rPr lang="en-US" altLang="th-TH" sz="4000" b="1" dirty="0">
                <a:latin typeface="Arial" panose="020B0604020202020204" pitchFamily="34" charset="0"/>
              </a:rPr>
              <a:t>   TI: Transparency International</a:t>
            </a:r>
          </a:p>
          <a:p>
            <a:pPr algn="thaiDist" eaLnBrk="1" hangingPunct="1">
              <a:buFont typeface="Wingdings" panose="05000000000000000000" pitchFamily="2" charset="2"/>
              <a:buNone/>
            </a:pPr>
            <a:r>
              <a:rPr lang="en-US" altLang="th-TH" sz="4000" b="1" dirty="0">
                <a:latin typeface="Arial" panose="020B0604020202020204" pitchFamily="34" charset="0"/>
              </a:rPr>
              <a:t>   CPI: Corruption Perception Index</a:t>
            </a:r>
            <a:endParaRPr lang="th-TH" sz="4000" b="1" dirty="0"/>
          </a:p>
        </p:txBody>
      </p:sp>
    </p:spTree>
    <p:extLst>
      <p:ext uri="{BB962C8B-B14F-4D97-AF65-F5344CB8AC3E}">
        <p14:creationId xmlns:p14="http://schemas.microsoft.com/office/powerpoint/2010/main" val="30163529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BEDC1815-0DE7-7363-CE2A-87CB0591A0CE}"/>
              </a:ext>
            </a:extLst>
          </p:cNvPr>
          <p:cNvSpPr>
            <a:spLocks noGrp="1"/>
          </p:cNvSpPr>
          <p:nvPr>
            <p:ph type="title"/>
          </p:nvPr>
        </p:nvSpPr>
        <p:spPr/>
        <p:txBody>
          <a:bodyPr>
            <a:normAutofit/>
          </a:bodyPr>
          <a:lstStyle/>
          <a:p>
            <a:r>
              <a:rPr lang="en-US" sz="4400" b="1" dirty="0"/>
              <a:t>    Societal organization</a:t>
            </a:r>
            <a:endParaRPr lang="th-TH" sz="4400" b="1" dirty="0"/>
          </a:p>
        </p:txBody>
      </p:sp>
      <p:sp>
        <p:nvSpPr>
          <p:cNvPr id="3" name="ตัวแทนเนื้อหา 2">
            <a:extLst>
              <a:ext uri="{FF2B5EF4-FFF2-40B4-BE49-F238E27FC236}">
                <a16:creationId xmlns:a16="http://schemas.microsoft.com/office/drawing/2014/main" id="{9E8FAFC8-4E8E-BAE0-F525-315619E1F869}"/>
              </a:ext>
            </a:extLst>
          </p:cNvPr>
          <p:cNvSpPr>
            <a:spLocks noGrp="1"/>
          </p:cNvSpPr>
          <p:nvPr>
            <p:ph idx="1"/>
          </p:nvPr>
        </p:nvSpPr>
        <p:spPr/>
        <p:txBody>
          <a:bodyPr/>
          <a:lstStyle/>
          <a:p>
            <a:pPr algn="thaiDist"/>
            <a:r>
              <a:rPr lang="en-US" altLang="th-TH" sz="3600" b="1" dirty="0">
                <a:latin typeface="Arial" panose="020B0604020202020204" pitchFamily="34" charset="0"/>
              </a:rPr>
              <a:t>Every society has a structure or an organization that is the patterned arrangement of relationships defining and regulating the manner by which its members interface with one another.</a:t>
            </a:r>
            <a:endParaRPr lang="th-TH" altLang="th-TH" sz="3600" b="1" dirty="0"/>
          </a:p>
          <a:p>
            <a:endParaRPr lang="th-TH" dirty="0"/>
          </a:p>
        </p:txBody>
      </p:sp>
    </p:spTree>
    <p:extLst>
      <p:ext uri="{BB962C8B-B14F-4D97-AF65-F5344CB8AC3E}">
        <p14:creationId xmlns:p14="http://schemas.microsoft.com/office/powerpoint/2010/main" val="444629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A4F410D3-A7CD-F479-85C9-F2A730E6BA9D}"/>
              </a:ext>
            </a:extLst>
          </p:cNvPr>
          <p:cNvSpPr>
            <a:spLocks noGrp="1"/>
          </p:cNvSpPr>
          <p:nvPr>
            <p:ph type="title"/>
          </p:nvPr>
        </p:nvSpPr>
        <p:spPr/>
        <p:txBody>
          <a:bodyPr/>
          <a:lstStyle/>
          <a:p>
            <a:r>
              <a:rPr lang="en-US" dirty="0"/>
              <a:t>                   </a:t>
            </a:r>
            <a:r>
              <a:rPr lang="en-US" sz="4000" b="1" dirty="0"/>
              <a:t>What is culture?</a:t>
            </a:r>
            <a:endParaRPr lang="th-TH" sz="4000" b="1" dirty="0"/>
          </a:p>
        </p:txBody>
      </p:sp>
      <p:sp>
        <p:nvSpPr>
          <p:cNvPr id="3" name="ตัวแทนเนื้อหา 2">
            <a:extLst>
              <a:ext uri="{FF2B5EF4-FFF2-40B4-BE49-F238E27FC236}">
                <a16:creationId xmlns:a16="http://schemas.microsoft.com/office/drawing/2014/main" id="{4F45AA52-0BD5-327C-CC42-019A6E98DC7E}"/>
              </a:ext>
            </a:extLst>
          </p:cNvPr>
          <p:cNvSpPr>
            <a:spLocks noGrp="1"/>
          </p:cNvSpPr>
          <p:nvPr>
            <p:ph idx="1"/>
          </p:nvPr>
        </p:nvSpPr>
        <p:spPr/>
        <p:txBody>
          <a:bodyPr>
            <a:normAutofit fontScale="92500" lnSpcReduction="10000"/>
          </a:bodyPr>
          <a:lstStyle/>
          <a:p>
            <a:pPr marL="533400" indent="-533400" eaLnBrk="1" hangingPunct="1">
              <a:lnSpc>
                <a:spcPct val="90000"/>
              </a:lnSpc>
              <a:buFont typeface="Wingdings" panose="05000000000000000000" pitchFamily="2" charset="2"/>
              <a:buNone/>
            </a:pPr>
            <a:r>
              <a:rPr lang="en-US" altLang="th-TH" sz="3600" b="1" dirty="0">
                <a:latin typeface="Arial" panose="020B0604020202020204" pitchFamily="34" charset="0"/>
              </a:rPr>
              <a:t>Most anthropologists agree that:</a:t>
            </a:r>
          </a:p>
          <a:p>
            <a:pPr marL="533400" indent="-533400" eaLnBrk="1" hangingPunct="1">
              <a:lnSpc>
                <a:spcPct val="90000"/>
              </a:lnSpc>
              <a:buFont typeface="Wingdings" panose="05000000000000000000" pitchFamily="2" charset="2"/>
              <a:buAutoNum type="arabicPeriod"/>
            </a:pPr>
            <a:r>
              <a:rPr lang="en-US" altLang="th-TH" sz="3600" b="1" dirty="0">
                <a:latin typeface="Arial" panose="020B0604020202020204" pitchFamily="34" charset="0"/>
              </a:rPr>
              <a:t>Culture is learned, not innate.</a:t>
            </a:r>
          </a:p>
          <a:p>
            <a:pPr marL="533400" indent="-533400" eaLnBrk="1" hangingPunct="1">
              <a:lnSpc>
                <a:spcPct val="90000"/>
              </a:lnSpc>
              <a:buFont typeface="Wingdings" panose="05000000000000000000" pitchFamily="2" charset="2"/>
              <a:buAutoNum type="arabicPeriod"/>
            </a:pPr>
            <a:r>
              <a:rPr lang="en-US" altLang="th-TH" sz="3600" b="1" dirty="0">
                <a:latin typeface="Arial" panose="020B0604020202020204" pitchFamily="34" charset="0"/>
              </a:rPr>
              <a:t>The various aspects of culture are interrelated.</a:t>
            </a:r>
          </a:p>
          <a:p>
            <a:pPr marL="533400" indent="-533400" eaLnBrk="1" hangingPunct="1">
              <a:lnSpc>
                <a:spcPct val="90000"/>
              </a:lnSpc>
              <a:buFont typeface="Wingdings" panose="05000000000000000000" pitchFamily="2" charset="2"/>
              <a:buAutoNum type="arabicPeriod"/>
            </a:pPr>
            <a:r>
              <a:rPr lang="en-US" altLang="th-TH" sz="3600" b="1" dirty="0">
                <a:latin typeface="Arial" panose="020B0604020202020204" pitchFamily="34" charset="0"/>
              </a:rPr>
              <a:t>Culture is shared.</a:t>
            </a:r>
          </a:p>
          <a:p>
            <a:pPr marL="533400" indent="-533400" eaLnBrk="1" hangingPunct="1">
              <a:lnSpc>
                <a:spcPct val="90000"/>
              </a:lnSpc>
              <a:buFont typeface="Wingdings" panose="05000000000000000000" pitchFamily="2" charset="2"/>
              <a:buAutoNum type="arabicPeriod"/>
            </a:pPr>
            <a:r>
              <a:rPr lang="en-US" altLang="th-TH" sz="3600" b="1" dirty="0">
                <a:latin typeface="Arial" panose="020B0604020202020204" pitchFamily="34" charset="0"/>
              </a:rPr>
              <a:t>Culture defines the boundaries of different groups.</a:t>
            </a:r>
            <a:endParaRPr lang="th-TH" altLang="th-TH" sz="3600" b="1" dirty="0"/>
          </a:p>
          <a:p>
            <a:endParaRPr lang="th-TH" dirty="0"/>
          </a:p>
        </p:txBody>
      </p:sp>
    </p:spTree>
    <p:extLst>
      <p:ext uri="{BB962C8B-B14F-4D97-AF65-F5344CB8AC3E}">
        <p14:creationId xmlns:p14="http://schemas.microsoft.com/office/powerpoint/2010/main" val="62747142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B0DCEE21-A3AB-866D-E6FA-A10CE66B5806}"/>
              </a:ext>
            </a:extLst>
          </p:cNvPr>
          <p:cNvSpPr>
            <a:spLocks noGrp="1"/>
          </p:cNvSpPr>
          <p:nvPr>
            <p:ph type="title"/>
          </p:nvPr>
        </p:nvSpPr>
        <p:spPr/>
        <p:txBody>
          <a:bodyPr>
            <a:normAutofit/>
          </a:bodyPr>
          <a:lstStyle/>
          <a:p>
            <a:r>
              <a:rPr lang="en-US" sz="4800" b="1" dirty="0"/>
              <a:t>                    kinship</a:t>
            </a:r>
            <a:endParaRPr lang="th-TH" sz="4800" b="1" dirty="0"/>
          </a:p>
        </p:txBody>
      </p:sp>
      <p:sp>
        <p:nvSpPr>
          <p:cNvPr id="3" name="ตัวแทนเนื้อหา 2">
            <a:extLst>
              <a:ext uri="{FF2B5EF4-FFF2-40B4-BE49-F238E27FC236}">
                <a16:creationId xmlns:a16="http://schemas.microsoft.com/office/drawing/2014/main" id="{0B523973-2F0E-BB6C-5638-C9166F5F4547}"/>
              </a:ext>
            </a:extLst>
          </p:cNvPr>
          <p:cNvSpPr>
            <a:spLocks noGrp="1"/>
          </p:cNvSpPr>
          <p:nvPr>
            <p:ph idx="1"/>
          </p:nvPr>
        </p:nvSpPr>
        <p:spPr/>
        <p:txBody>
          <a:bodyPr>
            <a:normAutofit fontScale="85000" lnSpcReduction="20000"/>
          </a:bodyPr>
          <a:lstStyle/>
          <a:p>
            <a:pPr marL="0" indent="0" algn="thaiDist" eaLnBrk="1" hangingPunct="1">
              <a:buNone/>
            </a:pPr>
            <a:r>
              <a:rPr lang="en-US" altLang="th-TH" sz="3200" b="1" dirty="0">
                <a:latin typeface="Arial" panose="020B0604020202020204" pitchFamily="34" charset="0"/>
              </a:rPr>
              <a:t>  The family is the basic unit of institutions based on  kinship.</a:t>
            </a:r>
          </a:p>
          <a:p>
            <a:pPr algn="thaiDist" eaLnBrk="1" hangingPunct="1">
              <a:buFontTx/>
              <a:buChar char="-"/>
            </a:pPr>
            <a:r>
              <a:rPr lang="en-US" altLang="th-TH" sz="3200" b="1" dirty="0">
                <a:latin typeface="Arial" panose="020B0604020202020204" pitchFamily="34" charset="0"/>
              </a:rPr>
              <a:t>Extended Family is a source of employees and business connections.</a:t>
            </a:r>
          </a:p>
          <a:p>
            <a:pPr algn="thaiDist" eaLnBrk="1" hangingPunct="1">
              <a:buFontTx/>
              <a:buChar char="-"/>
            </a:pPr>
            <a:r>
              <a:rPr lang="en-US" altLang="th-TH" sz="3200" b="1" dirty="0">
                <a:latin typeface="Arial" panose="020B0604020202020204" pitchFamily="34" charset="0"/>
              </a:rPr>
              <a:t>Member</a:t>
            </a:r>
            <a:r>
              <a:rPr lang="en-US" altLang="en-US" sz="3200" b="1" dirty="0">
                <a:latin typeface="Arial" panose="020B0604020202020204" pitchFamily="34" charset="0"/>
              </a:rPr>
              <a:t>’</a:t>
            </a:r>
            <a:r>
              <a:rPr lang="en-US" altLang="th-TH" sz="3200" b="1" dirty="0">
                <a:latin typeface="Arial" panose="020B0604020202020204" pitchFamily="34" charset="0"/>
              </a:rPr>
              <a:t>s responsibility: Although the extended family is large, each member</a:t>
            </a:r>
            <a:r>
              <a:rPr lang="en-US" altLang="en-US" sz="3200" b="1" dirty="0">
                <a:latin typeface="Arial" panose="020B0604020202020204" pitchFamily="34" charset="0"/>
              </a:rPr>
              <a:t>’</a:t>
            </a:r>
            <a:r>
              <a:rPr lang="en-US" altLang="th-TH" sz="3200" b="1" dirty="0">
                <a:latin typeface="Arial" panose="020B0604020202020204" pitchFamily="34" charset="0"/>
              </a:rPr>
              <a:t>s feeling of responsibility to it is strong.</a:t>
            </a:r>
          </a:p>
          <a:p>
            <a:endParaRPr lang="th-TH" dirty="0"/>
          </a:p>
        </p:txBody>
      </p:sp>
    </p:spTree>
    <p:extLst>
      <p:ext uri="{BB962C8B-B14F-4D97-AF65-F5344CB8AC3E}">
        <p14:creationId xmlns:p14="http://schemas.microsoft.com/office/powerpoint/2010/main" val="194590468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BF5D9545-1639-3CF7-72C8-8D59402736A5}"/>
              </a:ext>
            </a:extLst>
          </p:cNvPr>
          <p:cNvSpPr>
            <a:spLocks noGrp="1"/>
          </p:cNvSpPr>
          <p:nvPr>
            <p:ph type="title"/>
          </p:nvPr>
        </p:nvSpPr>
        <p:spPr/>
        <p:txBody>
          <a:bodyPr>
            <a:normAutofit/>
          </a:bodyPr>
          <a:lstStyle/>
          <a:p>
            <a:r>
              <a:rPr lang="en-US" sz="5400" b="1" dirty="0"/>
              <a:t>          association</a:t>
            </a:r>
            <a:endParaRPr lang="th-TH" sz="5400" b="1" dirty="0"/>
          </a:p>
        </p:txBody>
      </p:sp>
      <p:sp>
        <p:nvSpPr>
          <p:cNvPr id="3" name="ตัวแทนเนื้อหา 2">
            <a:extLst>
              <a:ext uri="{FF2B5EF4-FFF2-40B4-BE49-F238E27FC236}">
                <a16:creationId xmlns:a16="http://schemas.microsoft.com/office/drawing/2014/main" id="{26BB75B6-04B9-D0C4-0A28-EE88876A6F13}"/>
              </a:ext>
            </a:extLst>
          </p:cNvPr>
          <p:cNvSpPr>
            <a:spLocks noGrp="1"/>
          </p:cNvSpPr>
          <p:nvPr>
            <p:ph idx="1"/>
          </p:nvPr>
        </p:nvSpPr>
        <p:spPr/>
        <p:txBody>
          <a:bodyPr>
            <a:normAutofit lnSpcReduction="10000"/>
          </a:bodyPr>
          <a:lstStyle/>
          <a:p>
            <a:pPr algn="thaiDist" eaLnBrk="1" hangingPunct="1"/>
            <a:r>
              <a:rPr lang="en-US" altLang="th-TH" sz="3200" b="1" dirty="0">
                <a:latin typeface="Arial" panose="020B0604020202020204" pitchFamily="34" charset="0"/>
              </a:rPr>
              <a:t>Associations is a social unit s based on age, gender, or common interest, not on kinship.</a:t>
            </a:r>
          </a:p>
          <a:p>
            <a:pPr algn="thaiDist" eaLnBrk="1" hangingPunct="1">
              <a:buFont typeface="Wingdings" panose="05000000000000000000" pitchFamily="2" charset="2"/>
              <a:buNone/>
            </a:pPr>
            <a:r>
              <a:rPr lang="en-US" altLang="th-TH" sz="3200" b="1" dirty="0">
                <a:latin typeface="Arial" panose="020B0604020202020204" pitchFamily="34" charset="0"/>
              </a:rPr>
              <a:t>    - Free Association: Groups are composed of people jointed together by a common bond, which can be political, occupational, recreational, and religious.</a:t>
            </a:r>
          </a:p>
          <a:p>
            <a:endParaRPr lang="th-TH" dirty="0"/>
          </a:p>
        </p:txBody>
      </p:sp>
    </p:spTree>
    <p:extLst>
      <p:ext uri="{BB962C8B-B14F-4D97-AF65-F5344CB8AC3E}">
        <p14:creationId xmlns:p14="http://schemas.microsoft.com/office/powerpoint/2010/main" val="198691412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2D683D4A-B824-21D3-1E95-E3E85DE5F5B2}"/>
              </a:ext>
            </a:extLst>
          </p:cNvPr>
          <p:cNvSpPr>
            <a:spLocks noGrp="1"/>
          </p:cNvSpPr>
          <p:nvPr>
            <p:ph type="title"/>
          </p:nvPr>
        </p:nvSpPr>
        <p:spPr/>
        <p:txBody>
          <a:bodyPr>
            <a:normAutofit fontScale="90000"/>
          </a:bodyPr>
          <a:lstStyle/>
          <a:p>
            <a:r>
              <a:rPr lang="en-US" altLang="th-TH" sz="4000" b="1" dirty="0">
                <a:latin typeface="Arial" panose="020B0604020202020204" pitchFamily="34" charset="0"/>
              </a:rPr>
              <a:t>Understanding National Cultures</a:t>
            </a:r>
            <a:br>
              <a:rPr lang="en-US" altLang="th-TH" b="1" dirty="0">
                <a:latin typeface="Arial" panose="020B0604020202020204" pitchFamily="34" charset="0"/>
              </a:rPr>
            </a:br>
            <a:endParaRPr lang="th-TH" dirty="0"/>
          </a:p>
        </p:txBody>
      </p:sp>
      <p:sp>
        <p:nvSpPr>
          <p:cNvPr id="3" name="ตัวแทนเนื้อหา 2">
            <a:extLst>
              <a:ext uri="{FF2B5EF4-FFF2-40B4-BE49-F238E27FC236}">
                <a16:creationId xmlns:a16="http://schemas.microsoft.com/office/drawing/2014/main" id="{4C060579-019B-4E7B-90A8-6A3D8A2746AD}"/>
              </a:ext>
            </a:extLst>
          </p:cNvPr>
          <p:cNvSpPr>
            <a:spLocks noGrp="1"/>
          </p:cNvSpPr>
          <p:nvPr>
            <p:ph idx="1"/>
          </p:nvPr>
        </p:nvSpPr>
        <p:spPr/>
        <p:txBody>
          <a:bodyPr/>
          <a:lstStyle/>
          <a:p>
            <a:pPr marL="0" indent="0" eaLnBrk="1" hangingPunct="1">
              <a:buNone/>
            </a:pPr>
            <a:endParaRPr lang="en-US" altLang="th-TH" b="1" dirty="0">
              <a:latin typeface="Arial" panose="020B0604020202020204" pitchFamily="34" charset="0"/>
            </a:endParaRPr>
          </a:p>
          <a:p>
            <a:pPr algn="thaiDist" eaLnBrk="1" hangingPunct="1">
              <a:buFont typeface="Wingdings" panose="05000000000000000000" pitchFamily="2" charset="2"/>
              <a:buNone/>
            </a:pPr>
            <a:r>
              <a:rPr lang="en-US" altLang="th-TH" dirty="0">
                <a:latin typeface="Arial" panose="020B0604020202020204" pitchFamily="34" charset="0"/>
              </a:rPr>
              <a:t>- </a:t>
            </a:r>
            <a:r>
              <a:rPr lang="en-US" altLang="th-TH" sz="3200" b="1" dirty="0">
                <a:latin typeface="Arial" panose="020B0604020202020204" pitchFamily="34" charset="0"/>
              </a:rPr>
              <a:t>Geert Hofstede, a Dutch social psychologist analyzed on six value dimensions.</a:t>
            </a:r>
            <a:endParaRPr lang="th-TH" altLang="th-TH" sz="3200" b="1" dirty="0"/>
          </a:p>
          <a:p>
            <a:endParaRPr lang="th-TH" dirty="0"/>
          </a:p>
        </p:txBody>
      </p:sp>
    </p:spTree>
    <p:extLst>
      <p:ext uri="{BB962C8B-B14F-4D97-AF65-F5344CB8AC3E}">
        <p14:creationId xmlns:p14="http://schemas.microsoft.com/office/powerpoint/2010/main" val="384117254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5E743E2E-7B44-8255-A9B0-9C0F4C4872F1}"/>
              </a:ext>
            </a:extLst>
          </p:cNvPr>
          <p:cNvSpPr>
            <a:spLocks noGrp="1"/>
          </p:cNvSpPr>
          <p:nvPr>
            <p:ph type="title"/>
          </p:nvPr>
        </p:nvSpPr>
        <p:spPr/>
        <p:txBody>
          <a:bodyPr>
            <a:normAutofit fontScale="90000"/>
          </a:bodyPr>
          <a:lstStyle/>
          <a:p>
            <a:r>
              <a:rPr lang="en-US" sz="4400" b="1" dirty="0"/>
              <a:t>        </a:t>
            </a:r>
            <a:r>
              <a:rPr lang="en-US" sz="4000" b="1" dirty="0"/>
              <a:t>Hofstede’s cultural</a:t>
            </a:r>
            <a:br>
              <a:rPr lang="en-US" sz="4000" b="1" dirty="0"/>
            </a:br>
            <a:r>
              <a:rPr lang="en-US" sz="4000" b="1" dirty="0"/>
              <a:t>          dimensions  theory</a:t>
            </a:r>
            <a:endParaRPr lang="th-TH" sz="4000" b="1" dirty="0"/>
          </a:p>
        </p:txBody>
      </p:sp>
      <p:sp>
        <p:nvSpPr>
          <p:cNvPr id="3" name="ตัวแทนเนื้อหา 2">
            <a:extLst>
              <a:ext uri="{FF2B5EF4-FFF2-40B4-BE49-F238E27FC236}">
                <a16:creationId xmlns:a16="http://schemas.microsoft.com/office/drawing/2014/main" id="{EA5D0021-2957-EB43-B969-077DEB14594D}"/>
              </a:ext>
            </a:extLst>
          </p:cNvPr>
          <p:cNvSpPr>
            <a:spLocks noGrp="1"/>
          </p:cNvSpPr>
          <p:nvPr>
            <p:ph idx="1"/>
          </p:nvPr>
        </p:nvSpPr>
        <p:spPr>
          <a:xfrm>
            <a:off x="1294362" y="2040784"/>
            <a:ext cx="9603275" cy="3450613"/>
          </a:xfrm>
        </p:spPr>
        <p:txBody>
          <a:bodyPr>
            <a:normAutofit fontScale="70000" lnSpcReduction="20000"/>
          </a:bodyPr>
          <a:lstStyle/>
          <a:p>
            <a:pPr marL="533400" indent="-533400" eaLnBrk="1" hangingPunct="1">
              <a:buFont typeface="Wingdings" panose="05000000000000000000" pitchFamily="2" charset="2"/>
              <a:buAutoNum type="arabicPeriod"/>
            </a:pPr>
            <a:r>
              <a:rPr lang="en-US" altLang="th-TH" sz="3600" b="1" dirty="0">
                <a:latin typeface="Arial" panose="020B0604020202020204" pitchFamily="34" charset="0"/>
              </a:rPr>
              <a:t>Power distance (PDI)</a:t>
            </a:r>
          </a:p>
          <a:p>
            <a:pPr marL="533400" indent="-533400" eaLnBrk="1" hangingPunct="1">
              <a:buFont typeface="Wingdings" panose="05000000000000000000" pitchFamily="2" charset="2"/>
              <a:buAutoNum type="arabicPeriod"/>
            </a:pPr>
            <a:r>
              <a:rPr lang="en-US" altLang="th-TH" sz="3600" b="1" dirty="0">
                <a:latin typeface="Arial" panose="020B0604020202020204" pitchFamily="34" charset="0"/>
              </a:rPr>
              <a:t>Individualism versus collectivism (IDV)</a:t>
            </a:r>
          </a:p>
          <a:p>
            <a:pPr marL="533400" indent="-533400" eaLnBrk="1" hangingPunct="1">
              <a:buFont typeface="Wingdings" panose="05000000000000000000" pitchFamily="2" charset="2"/>
              <a:buAutoNum type="arabicPeriod"/>
            </a:pPr>
            <a:r>
              <a:rPr lang="en-US" altLang="th-TH" sz="3600" b="1" dirty="0">
                <a:latin typeface="Arial" panose="020B0604020202020204" pitchFamily="34" charset="0"/>
              </a:rPr>
              <a:t>Uncertainty avoidance (UAI)</a:t>
            </a:r>
          </a:p>
          <a:p>
            <a:pPr marL="533400" indent="-533400" eaLnBrk="1" hangingPunct="1">
              <a:buFont typeface="Wingdings" panose="05000000000000000000" pitchFamily="2" charset="2"/>
              <a:buAutoNum type="arabicPeriod"/>
            </a:pPr>
            <a:r>
              <a:rPr lang="en-US" altLang="th-TH" sz="3600" b="1" dirty="0">
                <a:latin typeface="Arial" panose="020B0604020202020204" pitchFamily="34" charset="0"/>
              </a:rPr>
              <a:t>Motivation towards achievement and success (MAS)</a:t>
            </a:r>
          </a:p>
          <a:p>
            <a:pPr marL="533400" indent="-533400" eaLnBrk="1" hangingPunct="1">
              <a:buFont typeface="Wingdings" panose="05000000000000000000" pitchFamily="2" charset="2"/>
              <a:buAutoNum type="arabicPeriod"/>
            </a:pPr>
            <a:r>
              <a:rPr lang="en-US" altLang="th-TH" sz="3600" b="1" dirty="0">
                <a:latin typeface="Arial" panose="020B0604020202020204" pitchFamily="34" charset="0"/>
              </a:rPr>
              <a:t>Long-term orientation versus short-term orientation (LTO)</a:t>
            </a:r>
          </a:p>
          <a:p>
            <a:pPr marL="533400" indent="-533400" eaLnBrk="1" hangingPunct="1">
              <a:buFont typeface="Wingdings" panose="05000000000000000000" pitchFamily="2" charset="2"/>
              <a:buAutoNum type="arabicPeriod"/>
            </a:pPr>
            <a:r>
              <a:rPr lang="en-US" altLang="th-TH" sz="3600" b="1" dirty="0">
                <a:latin typeface="Arial" panose="020B0604020202020204" pitchFamily="34" charset="0"/>
              </a:rPr>
              <a:t>Indulgence versus restraint (IND)</a:t>
            </a:r>
          </a:p>
          <a:p>
            <a:pPr marL="533400" indent="-533400" eaLnBrk="1" hangingPunct="1">
              <a:buFont typeface="Wingdings" panose="05000000000000000000" pitchFamily="2" charset="2"/>
              <a:buAutoNum type="arabicPeriod"/>
            </a:pPr>
            <a:endParaRPr lang="en-US" altLang="th-TH" sz="3600" b="1" dirty="0">
              <a:latin typeface="Arial" panose="020B0604020202020204" pitchFamily="34" charset="0"/>
            </a:endParaRPr>
          </a:p>
          <a:p>
            <a:pPr marL="533400" indent="-533400" eaLnBrk="1" hangingPunct="1">
              <a:buFont typeface="Wingdings" panose="05000000000000000000" pitchFamily="2" charset="2"/>
              <a:buAutoNum type="arabicPeriod"/>
            </a:pPr>
            <a:endParaRPr lang="th-TH" altLang="th-TH" sz="3600" b="1" dirty="0"/>
          </a:p>
          <a:p>
            <a:endParaRPr lang="th-TH" dirty="0"/>
          </a:p>
        </p:txBody>
      </p:sp>
    </p:spTree>
    <p:extLst>
      <p:ext uri="{BB962C8B-B14F-4D97-AF65-F5344CB8AC3E}">
        <p14:creationId xmlns:p14="http://schemas.microsoft.com/office/powerpoint/2010/main" val="144284323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0337723E-71CD-F315-3DBB-86DD96130232}"/>
              </a:ext>
            </a:extLst>
          </p:cNvPr>
          <p:cNvSpPr>
            <a:spLocks noGrp="1"/>
          </p:cNvSpPr>
          <p:nvPr>
            <p:ph type="title"/>
          </p:nvPr>
        </p:nvSpPr>
        <p:spPr/>
        <p:txBody>
          <a:bodyPr>
            <a:noAutofit/>
          </a:bodyPr>
          <a:lstStyle/>
          <a:p>
            <a:r>
              <a:rPr lang="en-US" sz="4400" b="1" dirty="0"/>
              <a:t>Nonverbal Communication</a:t>
            </a:r>
            <a:endParaRPr lang="th-TH" sz="4400" b="1" dirty="0"/>
          </a:p>
        </p:txBody>
      </p:sp>
      <p:sp>
        <p:nvSpPr>
          <p:cNvPr id="3" name="ตัวแทนเนื้อหา 2">
            <a:extLst>
              <a:ext uri="{FF2B5EF4-FFF2-40B4-BE49-F238E27FC236}">
                <a16:creationId xmlns:a16="http://schemas.microsoft.com/office/drawing/2014/main" id="{A8074F7D-5CB8-C3B1-2B26-0C6C35E05DBE}"/>
              </a:ext>
            </a:extLst>
          </p:cNvPr>
          <p:cNvSpPr>
            <a:spLocks noGrp="1"/>
          </p:cNvSpPr>
          <p:nvPr>
            <p:ph idx="1"/>
          </p:nvPr>
        </p:nvSpPr>
        <p:spPr/>
        <p:txBody>
          <a:bodyPr>
            <a:normAutofit lnSpcReduction="10000"/>
          </a:bodyPr>
          <a:lstStyle/>
          <a:p>
            <a:pPr marL="0" indent="0">
              <a:buNone/>
            </a:pPr>
            <a:r>
              <a:rPr lang="en-US" sz="2800" b="1" dirty="0"/>
              <a:t>1. Paralanguage                                           2. Emblems                                                    3. Chronemics                                             4. Proxemics                                               5. Haptics                                                     6. Olfactics                                                  </a:t>
            </a:r>
          </a:p>
          <a:p>
            <a:pPr marL="0" indent="0">
              <a:buNone/>
            </a:pPr>
            <a:r>
              <a:rPr lang="en-US" sz="2800" b="1" dirty="0"/>
              <a:t>7. Gustics                                                     8. Acoustics</a:t>
            </a:r>
          </a:p>
          <a:p>
            <a:pPr marL="0" indent="0">
              <a:buNone/>
            </a:pPr>
            <a:r>
              <a:rPr lang="en-US" sz="2800" b="1" dirty="0"/>
              <a:t>9. Silence                                                    10. Kinesics</a:t>
            </a:r>
          </a:p>
          <a:p>
            <a:pPr marL="0" indent="0">
              <a:buNone/>
            </a:pPr>
            <a:r>
              <a:rPr lang="en-US" sz="2800" b="1" dirty="0"/>
              <a:t>11. Artifacts</a:t>
            </a:r>
            <a:endParaRPr lang="en-US" sz="2800" dirty="0"/>
          </a:p>
        </p:txBody>
      </p:sp>
    </p:spTree>
    <p:extLst>
      <p:ext uri="{BB962C8B-B14F-4D97-AF65-F5344CB8AC3E}">
        <p14:creationId xmlns:p14="http://schemas.microsoft.com/office/powerpoint/2010/main" val="87845766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42B1CEA1-FEC4-AC7C-C919-5C6074BE0D15}"/>
              </a:ext>
            </a:extLst>
          </p:cNvPr>
          <p:cNvSpPr>
            <a:spLocks noGrp="1"/>
          </p:cNvSpPr>
          <p:nvPr>
            <p:ph type="title"/>
          </p:nvPr>
        </p:nvSpPr>
        <p:spPr/>
        <p:txBody>
          <a:bodyPr>
            <a:normAutofit/>
          </a:bodyPr>
          <a:lstStyle/>
          <a:p>
            <a:r>
              <a:rPr lang="en-US" sz="4400" b="1" dirty="0"/>
              <a:t>                Assignments</a:t>
            </a:r>
            <a:endParaRPr lang="th-TH" sz="4400" b="1" dirty="0"/>
          </a:p>
        </p:txBody>
      </p:sp>
      <p:sp>
        <p:nvSpPr>
          <p:cNvPr id="3" name="ตัวแทนเนื้อหา 2">
            <a:extLst>
              <a:ext uri="{FF2B5EF4-FFF2-40B4-BE49-F238E27FC236}">
                <a16:creationId xmlns:a16="http://schemas.microsoft.com/office/drawing/2014/main" id="{F35FCFAB-E19C-76FD-681D-59EB52DB975F}"/>
              </a:ext>
            </a:extLst>
          </p:cNvPr>
          <p:cNvSpPr>
            <a:spLocks noGrp="1"/>
          </p:cNvSpPr>
          <p:nvPr>
            <p:ph idx="1"/>
          </p:nvPr>
        </p:nvSpPr>
        <p:spPr>
          <a:xfrm>
            <a:off x="1451579" y="1853754"/>
            <a:ext cx="9603275" cy="3612591"/>
          </a:xfrm>
        </p:spPr>
        <p:txBody>
          <a:bodyPr>
            <a:noAutofit/>
          </a:bodyPr>
          <a:lstStyle/>
          <a:p>
            <a:pPr marL="0" indent="0">
              <a:buNone/>
            </a:pPr>
            <a:r>
              <a:rPr lang="en-US" sz="2400" b="1" dirty="0"/>
              <a:t>1.    Mind-Mapping – Presentation within 5 minutes (2 Tasks)</a:t>
            </a:r>
          </a:p>
          <a:p>
            <a:pPr marL="0" indent="0">
              <a:buNone/>
            </a:pPr>
            <a:r>
              <a:rPr lang="en-US" sz="2400" b="1" dirty="0"/>
              <a:t>2.    Presentation of Nonverbal Communication (10 Minutes)</a:t>
            </a:r>
          </a:p>
          <a:p>
            <a:pPr marL="0" indent="0">
              <a:buNone/>
            </a:pPr>
            <a:r>
              <a:rPr lang="en-US" sz="2400" b="1" dirty="0"/>
              <a:t>       - Definition</a:t>
            </a:r>
          </a:p>
          <a:p>
            <a:pPr marL="0" indent="0">
              <a:buNone/>
            </a:pPr>
            <a:r>
              <a:rPr lang="en-US" sz="2400" b="1" dirty="0"/>
              <a:t>       - Importance</a:t>
            </a:r>
          </a:p>
          <a:p>
            <a:pPr marL="0" indent="0">
              <a:buNone/>
            </a:pPr>
            <a:r>
              <a:rPr lang="en-US" sz="2400" b="1" dirty="0"/>
              <a:t>       - Example</a:t>
            </a:r>
          </a:p>
          <a:p>
            <a:pPr marL="0" indent="0">
              <a:buNone/>
            </a:pPr>
            <a:r>
              <a:rPr lang="en-US" sz="2400" b="1" dirty="0"/>
              <a:t>3.    Organizational Analysis Based on Hofstede and Organization’s Information (Presentation with E-Report)</a:t>
            </a:r>
            <a:endParaRPr lang="th-TH" sz="2400" b="1" dirty="0"/>
          </a:p>
        </p:txBody>
      </p:sp>
    </p:spTree>
    <p:extLst>
      <p:ext uri="{BB962C8B-B14F-4D97-AF65-F5344CB8AC3E}">
        <p14:creationId xmlns:p14="http://schemas.microsoft.com/office/powerpoint/2010/main" val="3095611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B5401475-C846-3E11-64E3-F8F435E1BE35}"/>
              </a:ext>
            </a:extLst>
          </p:cNvPr>
          <p:cNvSpPr>
            <a:spLocks noGrp="1"/>
          </p:cNvSpPr>
          <p:nvPr>
            <p:ph type="title"/>
          </p:nvPr>
        </p:nvSpPr>
        <p:spPr/>
        <p:txBody>
          <a:bodyPr>
            <a:normAutofit/>
          </a:bodyPr>
          <a:lstStyle/>
          <a:p>
            <a:r>
              <a:rPr lang="en-US" sz="4400" b="1" dirty="0"/>
              <a:t>             What is culture?</a:t>
            </a:r>
            <a:endParaRPr lang="th-TH" sz="4400" dirty="0"/>
          </a:p>
        </p:txBody>
      </p:sp>
      <p:sp>
        <p:nvSpPr>
          <p:cNvPr id="3" name="ตัวแทนเนื้อหา 2">
            <a:extLst>
              <a:ext uri="{FF2B5EF4-FFF2-40B4-BE49-F238E27FC236}">
                <a16:creationId xmlns:a16="http://schemas.microsoft.com/office/drawing/2014/main" id="{A702206E-3E74-D6B4-72A0-A1D9BDFC657E}"/>
              </a:ext>
            </a:extLst>
          </p:cNvPr>
          <p:cNvSpPr>
            <a:spLocks noGrp="1"/>
          </p:cNvSpPr>
          <p:nvPr>
            <p:ph idx="1"/>
          </p:nvPr>
        </p:nvSpPr>
        <p:spPr>
          <a:xfrm>
            <a:off x="1294362" y="2115940"/>
            <a:ext cx="10642942" cy="3450613"/>
          </a:xfrm>
        </p:spPr>
        <p:txBody>
          <a:bodyPr>
            <a:normAutofit fontScale="32500" lnSpcReduction="20000"/>
          </a:bodyPr>
          <a:lstStyle/>
          <a:p>
            <a:pPr eaLnBrk="1" hangingPunct="1">
              <a:lnSpc>
                <a:spcPct val="90000"/>
              </a:lnSpc>
            </a:pPr>
            <a:r>
              <a:rPr lang="en-US" altLang="th-TH" sz="8000" b="1" dirty="0">
                <a:latin typeface="Arial" panose="020B0604020202020204" pitchFamily="34" charset="0"/>
                <a:cs typeface="Arial" panose="020B0604020202020204" pitchFamily="34" charset="0"/>
              </a:rPr>
              <a:t>Culture is the sum total of the beliefs, rules, techniques, </a:t>
            </a:r>
          </a:p>
          <a:p>
            <a:pPr marL="0" indent="0" eaLnBrk="1" hangingPunct="1">
              <a:lnSpc>
                <a:spcPct val="90000"/>
              </a:lnSpc>
              <a:buNone/>
            </a:pPr>
            <a:r>
              <a:rPr lang="en-US" altLang="th-TH" sz="8000" b="1" dirty="0">
                <a:latin typeface="Arial" panose="020B0604020202020204" pitchFamily="34" charset="0"/>
                <a:cs typeface="Arial" panose="020B0604020202020204" pitchFamily="34" charset="0"/>
              </a:rPr>
              <a:t>   institutions, and artifacts that characterize human populations.</a:t>
            </a:r>
          </a:p>
          <a:p>
            <a:pPr eaLnBrk="1" hangingPunct="1">
              <a:lnSpc>
                <a:spcPct val="90000"/>
              </a:lnSpc>
              <a:buFontTx/>
              <a:buChar char="•"/>
            </a:pPr>
            <a:r>
              <a:rPr lang="en-US" altLang="th-TH" sz="8000" b="1" dirty="0">
                <a:latin typeface="Arial" panose="020B0604020202020204" pitchFamily="34" charset="0"/>
                <a:cs typeface="Arial" panose="020B0604020202020204" pitchFamily="34" charset="0"/>
              </a:rPr>
              <a:t>Sociocultural </a:t>
            </a:r>
            <a:r>
              <a:rPr lang="en-US" altLang="th-TH" sz="8000" b="1" dirty="0">
                <a:latin typeface="Times New Roman" panose="02020603050405020304" pitchFamily="18" charset="0"/>
                <a:cs typeface="Arial" panose="020B0604020202020204" pitchFamily="34" charset="0"/>
              </a:rPr>
              <a:t>→ Society </a:t>
            </a:r>
            <a:r>
              <a:rPr lang="en-US" altLang="th-TH" sz="8000" b="1" dirty="0">
                <a:latin typeface="Times New Roman" panose="02020603050405020304" pitchFamily="18" charset="0"/>
                <a:cs typeface="Times New Roman" panose="02020603050405020304" pitchFamily="18" charset="0"/>
              </a:rPr>
              <a:t>+ Culture</a:t>
            </a:r>
          </a:p>
          <a:p>
            <a:pPr eaLnBrk="1" hangingPunct="1">
              <a:lnSpc>
                <a:spcPct val="90000"/>
              </a:lnSpc>
              <a:buFontTx/>
              <a:buChar char="•"/>
            </a:pPr>
            <a:r>
              <a:rPr lang="en-US" altLang="th-TH" sz="8000" b="1" dirty="0">
                <a:latin typeface="Arial" panose="020B0604020202020204" pitchFamily="34" charset="0"/>
                <a:cs typeface="Arial" panose="020B0604020202020204" pitchFamily="34" charset="0"/>
              </a:rPr>
              <a:t>Society : Sociology </a:t>
            </a:r>
            <a:r>
              <a:rPr lang="en-US" altLang="th-TH" sz="8000" b="1" dirty="0">
                <a:latin typeface="Times New Roman" panose="02020603050405020304" pitchFamily="18" charset="0"/>
                <a:cs typeface="Arial" panose="020B0604020202020204" pitchFamily="34" charset="0"/>
              </a:rPr>
              <a:t>→ Society </a:t>
            </a:r>
            <a:r>
              <a:rPr lang="en-US" altLang="th-TH" sz="8000" b="1" dirty="0"/>
              <a:t>( </a:t>
            </a:r>
            <a:r>
              <a:rPr lang="th-TH" altLang="th-TH" sz="8000" b="1" dirty="0"/>
              <a:t>สังคมวิทยา</a:t>
            </a:r>
            <a:r>
              <a:rPr lang="en-US" altLang="th-TH" sz="8000" b="1" dirty="0"/>
              <a:t> )</a:t>
            </a:r>
          </a:p>
          <a:p>
            <a:pPr eaLnBrk="1" hangingPunct="1">
              <a:lnSpc>
                <a:spcPct val="90000"/>
              </a:lnSpc>
              <a:buFontTx/>
              <a:buChar char="•"/>
            </a:pPr>
            <a:r>
              <a:rPr lang="en-US" altLang="th-TH" sz="8000" b="1" dirty="0">
                <a:latin typeface="Times New Roman" panose="02020603050405020304" pitchFamily="18" charset="0"/>
                <a:cs typeface="Arial" panose="020B0604020202020204" pitchFamily="34" charset="0"/>
              </a:rPr>
              <a:t>Culture : Anthropology→ Culture </a:t>
            </a:r>
            <a:r>
              <a:rPr lang="en-US" altLang="th-TH" sz="8000" b="1" dirty="0"/>
              <a:t>(</a:t>
            </a:r>
            <a:r>
              <a:rPr lang="en-US" altLang="th-TH" sz="8000" b="1" dirty="0">
                <a:latin typeface="Times New Roman" panose="02020603050405020304" pitchFamily="18" charset="0"/>
                <a:cs typeface="Arial" panose="020B0604020202020204" pitchFamily="34" charset="0"/>
              </a:rPr>
              <a:t> </a:t>
            </a:r>
            <a:r>
              <a:rPr lang="th-TH" altLang="th-TH" sz="8000" b="1" dirty="0">
                <a:latin typeface="Times New Roman" panose="02020603050405020304" pitchFamily="18" charset="0"/>
              </a:rPr>
              <a:t>มานุษยวิทยา </a:t>
            </a:r>
            <a:r>
              <a:rPr lang="en-US" altLang="th-TH" sz="8000" b="1" dirty="0">
                <a:latin typeface="Times New Roman" panose="02020603050405020304" pitchFamily="18" charset="0"/>
              </a:rPr>
              <a:t>)</a:t>
            </a:r>
          </a:p>
          <a:p>
            <a:pPr eaLnBrk="1" hangingPunct="1">
              <a:lnSpc>
                <a:spcPct val="90000"/>
              </a:lnSpc>
              <a:buFontTx/>
              <a:buNone/>
            </a:pPr>
            <a:r>
              <a:rPr lang="en-US" altLang="th-TH" sz="8000" b="1" dirty="0">
                <a:latin typeface="Times New Roman" panose="02020603050405020304" pitchFamily="18" charset="0"/>
              </a:rPr>
              <a:t>   Sociocultural is the variables that businesspeople are  interested in </a:t>
            </a:r>
          </a:p>
          <a:p>
            <a:pPr eaLnBrk="1" hangingPunct="1">
              <a:lnSpc>
                <a:spcPct val="90000"/>
              </a:lnSpc>
              <a:buFontTx/>
              <a:buNone/>
            </a:pPr>
            <a:r>
              <a:rPr lang="en-US" altLang="th-TH" sz="8000" b="1" dirty="0">
                <a:latin typeface="Times New Roman" panose="02020603050405020304" pitchFamily="18" charset="0"/>
              </a:rPr>
              <a:t>   both social and cultural.</a:t>
            </a:r>
          </a:p>
          <a:p>
            <a:pPr eaLnBrk="1" hangingPunct="1">
              <a:lnSpc>
                <a:spcPct val="90000"/>
              </a:lnSpc>
              <a:buFont typeface="Wingdings" panose="05000000000000000000" pitchFamily="2" charset="2"/>
              <a:buNone/>
            </a:pPr>
            <a:r>
              <a:rPr lang="en-US" altLang="th-TH" sz="4600" b="1" dirty="0">
                <a:latin typeface="Times New Roman" panose="02020603050405020304" pitchFamily="18" charset="0"/>
                <a:cs typeface="Times New Roman" panose="02020603050405020304" pitchFamily="18" charset="0"/>
              </a:rPr>
              <a:t> </a:t>
            </a:r>
            <a:r>
              <a:rPr lang="en-US" altLang="th-TH" sz="4600" b="1" dirty="0">
                <a:latin typeface="Times New Roman" panose="02020603050405020304" pitchFamily="18" charset="0"/>
              </a:rPr>
              <a:t> </a:t>
            </a:r>
          </a:p>
          <a:p>
            <a:endParaRPr lang="th-TH" dirty="0"/>
          </a:p>
        </p:txBody>
      </p:sp>
    </p:spTree>
    <p:extLst>
      <p:ext uri="{BB962C8B-B14F-4D97-AF65-F5344CB8AC3E}">
        <p14:creationId xmlns:p14="http://schemas.microsoft.com/office/powerpoint/2010/main" val="26834475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DA77E77C-E677-F783-EC43-FB8C1504DF4C}"/>
              </a:ext>
            </a:extLst>
          </p:cNvPr>
          <p:cNvSpPr>
            <a:spLocks noGrp="1"/>
          </p:cNvSpPr>
          <p:nvPr>
            <p:ph type="title"/>
          </p:nvPr>
        </p:nvSpPr>
        <p:spPr/>
        <p:txBody>
          <a:bodyPr>
            <a:normAutofit/>
          </a:bodyPr>
          <a:lstStyle/>
          <a:p>
            <a:r>
              <a:rPr lang="en-US" sz="4800" b="1" dirty="0"/>
              <a:t>          Ethnocentricity</a:t>
            </a:r>
            <a:endParaRPr lang="th-TH" sz="4800" b="1" dirty="0"/>
          </a:p>
        </p:txBody>
      </p:sp>
      <p:sp>
        <p:nvSpPr>
          <p:cNvPr id="3" name="ตัวแทนเนื้อหา 2">
            <a:extLst>
              <a:ext uri="{FF2B5EF4-FFF2-40B4-BE49-F238E27FC236}">
                <a16:creationId xmlns:a16="http://schemas.microsoft.com/office/drawing/2014/main" id="{57C966A6-FBB5-CB3B-A8BC-112EC16DAA3E}"/>
              </a:ext>
            </a:extLst>
          </p:cNvPr>
          <p:cNvSpPr>
            <a:spLocks noGrp="1"/>
          </p:cNvSpPr>
          <p:nvPr>
            <p:ph idx="1"/>
          </p:nvPr>
        </p:nvSpPr>
        <p:spPr/>
        <p:txBody>
          <a:bodyPr>
            <a:noAutofit/>
          </a:bodyPr>
          <a:lstStyle/>
          <a:p>
            <a:r>
              <a:rPr lang="en-US" sz="6600" dirty="0"/>
              <a:t> Belief in the superiority of     one’s own ethnic group.</a:t>
            </a:r>
            <a:endParaRPr lang="th-TH" sz="6600" dirty="0"/>
          </a:p>
        </p:txBody>
      </p:sp>
    </p:spTree>
    <p:extLst>
      <p:ext uri="{BB962C8B-B14F-4D97-AF65-F5344CB8AC3E}">
        <p14:creationId xmlns:p14="http://schemas.microsoft.com/office/powerpoint/2010/main" val="40508920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EF3D9B8A-6FA7-E896-9EC4-F69219B3D962}"/>
              </a:ext>
            </a:extLst>
          </p:cNvPr>
          <p:cNvSpPr>
            <a:spLocks noGrp="1"/>
          </p:cNvSpPr>
          <p:nvPr>
            <p:ph type="title"/>
          </p:nvPr>
        </p:nvSpPr>
        <p:spPr>
          <a:xfrm>
            <a:off x="1451579" y="766941"/>
            <a:ext cx="9603275" cy="1049235"/>
          </a:xfrm>
        </p:spPr>
        <p:txBody>
          <a:bodyPr>
            <a:normAutofit/>
          </a:bodyPr>
          <a:lstStyle/>
          <a:p>
            <a:r>
              <a:rPr lang="en-US" sz="4400" b="1" dirty="0"/>
              <a:t>                    Culture</a:t>
            </a:r>
            <a:endParaRPr lang="th-TH" sz="4400" b="1" dirty="0"/>
          </a:p>
        </p:txBody>
      </p:sp>
      <p:sp>
        <p:nvSpPr>
          <p:cNvPr id="3" name="ตัวแทนเนื้อหา 2">
            <a:extLst>
              <a:ext uri="{FF2B5EF4-FFF2-40B4-BE49-F238E27FC236}">
                <a16:creationId xmlns:a16="http://schemas.microsoft.com/office/drawing/2014/main" id="{B7154DAE-A38D-ECDC-5D70-7FBEAD8CA150}"/>
              </a:ext>
            </a:extLst>
          </p:cNvPr>
          <p:cNvSpPr>
            <a:spLocks noGrp="1"/>
          </p:cNvSpPr>
          <p:nvPr>
            <p:ph idx="1"/>
          </p:nvPr>
        </p:nvSpPr>
        <p:spPr/>
        <p:txBody>
          <a:bodyPr>
            <a:normAutofit fontScale="92500" lnSpcReduction="20000"/>
          </a:bodyPr>
          <a:lstStyle/>
          <a:p>
            <a:pPr marL="0" indent="0" eaLnBrk="1" hangingPunct="1">
              <a:buNone/>
            </a:pPr>
            <a:r>
              <a:rPr lang="en-US" altLang="th-TH" sz="3600" b="1" dirty="0">
                <a:latin typeface="Arial" panose="020B0604020202020204" pitchFamily="34" charset="0"/>
              </a:rPr>
              <a:t>     E.T. Hall (Anthropologist) claims that:</a:t>
            </a:r>
          </a:p>
          <a:p>
            <a:pPr marL="533400" indent="-533400" eaLnBrk="1" hangingPunct="1">
              <a:buFont typeface="Wingdings" panose="05000000000000000000" pitchFamily="2" charset="2"/>
              <a:buAutoNum type="arabicPeriod"/>
            </a:pPr>
            <a:r>
              <a:rPr lang="en-US" altLang="th-TH" sz="3600" b="1" dirty="0">
                <a:latin typeface="Arial" panose="020B0604020202020204" pitchFamily="34" charset="0"/>
              </a:rPr>
              <a:t>Spend a lifetime in a country.</a:t>
            </a:r>
          </a:p>
          <a:p>
            <a:pPr marL="533400" indent="-533400" eaLnBrk="1" hangingPunct="1">
              <a:buFont typeface="Wingdings" panose="05000000000000000000" pitchFamily="2" charset="2"/>
              <a:buAutoNum type="arabicPeriod"/>
            </a:pPr>
            <a:r>
              <a:rPr lang="en-US" altLang="th-TH" sz="3600" b="1" dirty="0">
                <a:latin typeface="Arial" panose="020B0604020202020204" pitchFamily="34" charset="0"/>
              </a:rPr>
              <a:t>Undergo an extensive, highly sophisticated training program that covers the main characteristics of a culture, including the language. </a:t>
            </a:r>
            <a:endParaRPr lang="th-TH" altLang="th-TH" sz="3600" b="1" dirty="0"/>
          </a:p>
          <a:p>
            <a:endParaRPr lang="th-TH" dirty="0"/>
          </a:p>
        </p:txBody>
      </p:sp>
    </p:spTree>
    <p:extLst>
      <p:ext uri="{BB962C8B-B14F-4D97-AF65-F5344CB8AC3E}">
        <p14:creationId xmlns:p14="http://schemas.microsoft.com/office/powerpoint/2010/main" val="916709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03BFC043-DBF9-E059-1523-92AB533B6297}"/>
              </a:ext>
            </a:extLst>
          </p:cNvPr>
          <p:cNvSpPr>
            <a:spLocks noGrp="1"/>
          </p:cNvSpPr>
          <p:nvPr>
            <p:ph type="title"/>
          </p:nvPr>
        </p:nvSpPr>
        <p:spPr/>
        <p:txBody>
          <a:bodyPr>
            <a:normAutofit fontScale="90000"/>
          </a:bodyPr>
          <a:lstStyle/>
          <a:p>
            <a:r>
              <a:rPr lang="en-US" sz="4400" b="1" dirty="0"/>
              <a:t>  Sociocultural components</a:t>
            </a:r>
            <a:endParaRPr lang="th-TH" sz="4400" b="1" dirty="0"/>
          </a:p>
        </p:txBody>
      </p:sp>
      <p:sp>
        <p:nvSpPr>
          <p:cNvPr id="3" name="ตัวแทนเนื้อหา 2">
            <a:extLst>
              <a:ext uri="{FF2B5EF4-FFF2-40B4-BE49-F238E27FC236}">
                <a16:creationId xmlns:a16="http://schemas.microsoft.com/office/drawing/2014/main" id="{083C1E6E-7093-C59C-3B0D-EC4C74831C75}"/>
              </a:ext>
            </a:extLst>
          </p:cNvPr>
          <p:cNvSpPr>
            <a:spLocks noGrp="1"/>
          </p:cNvSpPr>
          <p:nvPr>
            <p:ph idx="1"/>
          </p:nvPr>
        </p:nvSpPr>
        <p:spPr/>
        <p:txBody>
          <a:bodyPr/>
          <a:lstStyle/>
          <a:p>
            <a:pPr marL="533400" indent="-533400" eaLnBrk="1" hangingPunct="1">
              <a:lnSpc>
                <a:spcPct val="90000"/>
              </a:lnSpc>
              <a:buFont typeface="Wingdings" panose="05000000000000000000" pitchFamily="2" charset="2"/>
              <a:buAutoNum type="arabicPeriod"/>
            </a:pPr>
            <a:r>
              <a:rPr lang="en-US" altLang="th-TH" sz="3200" b="1" dirty="0">
                <a:latin typeface="Arial" panose="020B0604020202020204" pitchFamily="34" charset="0"/>
              </a:rPr>
              <a:t>Aesthetics</a:t>
            </a:r>
          </a:p>
          <a:p>
            <a:pPr marL="533400" indent="-533400" eaLnBrk="1" hangingPunct="1">
              <a:lnSpc>
                <a:spcPct val="90000"/>
              </a:lnSpc>
              <a:buFont typeface="Wingdings" panose="05000000000000000000" pitchFamily="2" charset="2"/>
              <a:buAutoNum type="arabicPeriod"/>
            </a:pPr>
            <a:r>
              <a:rPr lang="en-US" altLang="th-TH" sz="3200" b="1" dirty="0">
                <a:latin typeface="Arial" panose="020B0604020202020204" pitchFamily="34" charset="0"/>
              </a:rPr>
              <a:t>Attitudes and beliefs</a:t>
            </a:r>
          </a:p>
          <a:p>
            <a:pPr marL="533400" indent="-533400" eaLnBrk="1" hangingPunct="1">
              <a:lnSpc>
                <a:spcPct val="90000"/>
              </a:lnSpc>
              <a:buFont typeface="Wingdings" panose="05000000000000000000" pitchFamily="2" charset="2"/>
              <a:buAutoNum type="arabicPeriod"/>
            </a:pPr>
            <a:r>
              <a:rPr lang="en-US" altLang="th-TH" sz="3200" b="1" dirty="0">
                <a:latin typeface="Arial" panose="020B0604020202020204" pitchFamily="34" charset="0"/>
              </a:rPr>
              <a:t>Religion</a:t>
            </a:r>
          </a:p>
          <a:p>
            <a:pPr marL="533400" indent="-533400" eaLnBrk="1" hangingPunct="1">
              <a:lnSpc>
                <a:spcPct val="90000"/>
              </a:lnSpc>
              <a:buFont typeface="Wingdings" panose="05000000000000000000" pitchFamily="2" charset="2"/>
              <a:buAutoNum type="arabicPeriod"/>
            </a:pPr>
            <a:r>
              <a:rPr lang="en-US" altLang="th-TH" sz="3200" b="1" dirty="0">
                <a:latin typeface="Arial" panose="020B0604020202020204" pitchFamily="34" charset="0"/>
              </a:rPr>
              <a:t>Material culture</a:t>
            </a:r>
          </a:p>
          <a:p>
            <a:pPr marL="533400" indent="-533400" eaLnBrk="1" hangingPunct="1">
              <a:lnSpc>
                <a:spcPct val="90000"/>
              </a:lnSpc>
              <a:buFont typeface="Wingdings" panose="05000000000000000000" pitchFamily="2" charset="2"/>
              <a:buAutoNum type="arabicPeriod"/>
            </a:pPr>
            <a:r>
              <a:rPr lang="en-US" altLang="th-TH" sz="3200" b="1" dirty="0">
                <a:latin typeface="Arial" panose="020B0604020202020204" pitchFamily="34" charset="0"/>
              </a:rPr>
              <a:t>Language</a:t>
            </a:r>
          </a:p>
          <a:p>
            <a:pPr marL="533400" indent="-533400" eaLnBrk="1" hangingPunct="1">
              <a:lnSpc>
                <a:spcPct val="90000"/>
              </a:lnSpc>
              <a:buFont typeface="Wingdings" panose="05000000000000000000" pitchFamily="2" charset="2"/>
              <a:buAutoNum type="arabicPeriod"/>
            </a:pPr>
            <a:r>
              <a:rPr lang="en-US" altLang="th-TH" sz="3200" b="1" dirty="0">
                <a:latin typeface="Arial" panose="020B0604020202020204" pitchFamily="34" charset="0"/>
              </a:rPr>
              <a:t>Societal organization</a:t>
            </a:r>
          </a:p>
          <a:p>
            <a:endParaRPr lang="th-TH" dirty="0"/>
          </a:p>
        </p:txBody>
      </p:sp>
    </p:spTree>
    <p:extLst>
      <p:ext uri="{BB962C8B-B14F-4D97-AF65-F5344CB8AC3E}">
        <p14:creationId xmlns:p14="http://schemas.microsoft.com/office/powerpoint/2010/main" val="3635575444"/>
      </p:ext>
    </p:extLst>
  </p:cSld>
  <p:clrMapOvr>
    <a:masterClrMapping/>
  </p:clrMapOvr>
</p:sld>
</file>

<file path=ppt/theme/theme1.xml><?xml version="1.0" encoding="utf-8"?>
<a:theme xmlns:a="http://schemas.openxmlformats.org/drawingml/2006/main" name="แกลเลอรี">
  <a:themeElements>
    <a:clrScheme name="แกลเลอรี">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แกลเลอรี">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แกลเลอรี">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251</TotalTime>
  <Words>2101</Words>
  <Application>Microsoft Office PowerPoint</Application>
  <PresentationFormat>แบบจอกว้าง</PresentationFormat>
  <Paragraphs>182</Paragraphs>
  <Slides>55</Slides>
  <Notes>0</Notes>
  <HiddenSlides>0</HiddenSlides>
  <MMClips>0</MMClips>
  <ScaleCrop>false</ScaleCrop>
  <HeadingPairs>
    <vt:vector size="6" baseType="variant">
      <vt:variant>
        <vt:lpstr>ฟอนต์ที่ถูกใช้</vt:lpstr>
      </vt:variant>
      <vt:variant>
        <vt:i4>4</vt:i4>
      </vt:variant>
      <vt:variant>
        <vt:lpstr>ธีม</vt:lpstr>
      </vt:variant>
      <vt:variant>
        <vt:i4>1</vt:i4>
      </vt:variant>
      <vt:variant>
        <vt:lpstr>ชื่อเรื่องสไลด์</vt:lpstr>
      </vt:variant>
      <vt:variant>
        <vt:i4>55</vt:i4>
      </vt:variant>
    </vt:vector>
  </HeadingPairs>
  <TitlesOfParts>
    <vt:vector size="60" baseType="lpstr">
      <vt:lpstr>Arial</vt:lpstr>
      <vt:lpstr>Gill Sans MT</vt:lpstr>
      <vt:lpstr>Times New Roman</vt:lpstr>
      <vt:lpstr>Wingdings</vt:lpstr>
      <vt:lpstr>แกลเลอรี</vt:lpstr>
      <vt:lpstr>Sociocultural   Forces</vt:lpstr>
      <vt:lpstr>งานนำเสนอ PowerPoint</vt:lpstr>
      <vt:lpstr>งานนำเสนอ PowerPoint</vt:lpstr>
      <vt:lpstr>Six Rules of Thumb for doing business                            across cultures</vt:lpstr>
      <vt:lpstr>                   What is culture?</vt:lpstr>
      <vt:lpstr>             What is culture?</vt:lpstr>
      <vt:lpstr>          Ethnocentricity</vt:lpstr>
      <vt:lpstr>                    Culture</vt:lpstr>
      <vt:lpstr>  Sociocultural components</vt:lpstr>
      <vt:lpstr>         Aesthetics</vt:lpstr>
      <vt:lpstr>                   ART</vt:lpstr>
      <vt:lpstr>         Aesthetics</vt:lpstr>
      <vt:lpstr>          Feng Shui</vt:lpstr>
      <vt:lpstr>Attitudes and beliefs</vt:lpstr>
      <vt:lpstr>         Attitudes Toward Time</vt:lpstr>
      <vt:lpstr>        Attitudes and beliefs</vt:lpstr>
      <vt:lpstr>           religions</vt:lpstr>
      <vt:lpstr>                         religions</vt:lpstr>
      <vt:lpstr>                      Hinduism</vt:lpstr>
      <vt:lpstr>                     Buddhism</vt:lpstr>
      <vt:lpstr>                      Jainism</vt:lpstr>
      <vt:lpstr>                     Sikhism</vt:lpstr>
      <vt:lpstr>             Confucianism</vt:lpstr>
      <vt:lpstr>                       Taoism</vt:lpstr>
      <vt:lpstr>           Shintoism</vt:lpstr>
      <vt:lpstr>          Christianity</vt:lpstr>
      <vt:lpstr>                 Islam</vt:lpstr>
      <vt:lpstr>                  animism</vt:lpstr>
      <vt:lpstr>  Material culture</vt:lpstr>
      <vt:lpstr>               Technology</vt:lpstr>
      <vt:lpstr>Cultural Aspects of Technology</vt:lpstr>
      <vt:lpstr>    Technological Dualism</vt:lpstr>
      <vt:lpstr>    Appropriate Technology</vt:lpstr>
      <vt:lpstr>           Boomerang Effect</vt:lpstr>
      <vt:lpstr>The Information Technology Era</vt:lpstr>
      <vt:lpstr>Material Culture and Consumption</vt:lpstr>
      <vt:lpstr>                 language</vt:lpstr>
      <vt:lpstr>            Spoken Language</vt:lpstr>
      <vt:lpstr>      Lingua franca</vt:lpstr>
      <vt:lpstr>                      english</vt:lpstr>
      <vt:lpstr>               translation</vt:lpstr>
      <vt:lpstr>        Technical Words</vt:lpstr>
      <vt:lpstr>       No Unpleasantness</vt:lpstr>
      <vt:lpstr>    Unspoken Language</vt:lpstr>
      <vt:lpstr>                  Gesture</vt:lpstr>
      <vt:lpstr>Close doors, office size, conversational distance</vt:lpstr>
      <vt:lpstr>               Gift Giving</vt:lpstr>
      <vt:lpstr>                   extortion</vt:lpstr>
      <vt:lpstr>    Societal organization</vt:lpstr>
      <vt:lpstr>                    kinship</vt:lpstr>
      <vt:lpstr>          association</vt:lpstr>
      <vt:lpstr>Understanding National Cultures </vt:lpstr>
      <vt:lpstr>        Hofstede’s cultural           dimensions  theory</vt:lpstr>
      <vt:lpstr>Nonverbal Communication</vt:lpstr>
      <vt:lpstr>                Assignments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Sociocultural Forces</dc:title>
  <dc:creator>Krittametha Getglum</dc:creator>
  <cp:lastModifiedBy>Krittametha Getglum</cp:lastModifiedBy>
  <cp:revision>39</cp:revision>
  <dcterms:created xsi:type="dcterms:W3CDTF">2024-02-18T06:45:27Z</dcterms:created>
  <dcterms:modified xsi:type="dcterms:W3CDTF">2024-03-13T14:28:38Z</dcterms:modified>
</cp:coreProperties>
</file>