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arabun" panose="020B0604020202020204" charset="-34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mjJlpXmEVoHrMofZONuEmT1qu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909557-0D9B-4DE0-AE0E-538DF1AB4DDA}">
  <a:tblStyle styleId="{EC909557-0D9B-4DE0-AE0E-538DF1AB4DD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ไลด์ชื่อเรื่อ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ส่วน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การเปรียบเทียบ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ชื่อเรื่อง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รูปภาพพร้อมคำอธิบายภาพ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747332" y="542835"/>
            <a:ext cx="6397625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0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บทที่ 29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1957436" y="1615743"/>
            <a:ext cx="7696015" cy="2237799"/>
          </a:xfrm>
          <a:prstGeom prst="roundRect">
            <a:avLst>
              <a:gd name="adj" fmla="val 32252"/>
            </a:avLst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わたしは　にほんごが　話せます。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ฉัน</a:t>
            </a:r>
            <a:r>
              <a:rPr lang="ja-JP" sz="3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สามารถพูดภาษาญี่ปุ่น</a:t>
            </a:r>
            <a:r>
              <a:rPr lang="ja-JP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ได้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799006" y="1788388"/>
            <a:ext cx="13522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はな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 descr="英会話のイラスト（男性）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181" y="4170624"/>
            <a:ext cx="2851328" cy="26873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358538" y="4170624"/>
            <a:ext cx="2429692" cy="755826"/>
          </a:xfrm>
          <a:prstGeom prst="wedgeRectCallout">
            <a:avLst>
              <a:gd name="adj1" fmla="val 62500"/>
              <a:gd name="adj2" fmla="val 90153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おはようございます。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7475114" y="4170624"/>
            <a:ext cx="2429692" cy="755826"/>
          </a:xfrm>
          <a:prstGeom prst="wedgeRectCallout">
            <a:avLst>
              <a:gd name="adj1" fmla="val -60081"/>
              <a:gd name="adj2" fmla="val 100523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おはようございます。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2747332" y="542835"/>
            <a:ext cx="6397625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บทที่ 29</a:t>
            </a:r>
            <a:endParaRPr/>
          </a:p>
        </p:txBody>
      </p:sp>
      <p:sp>
        <p:nvSpPr>
          <p:cNvPr id="215" name="Google Shape;215;p10"/>
          <p:cNvSpPr/>
          <p:nvPr/>
        </p:nvSpPr>
        <p:spPr>
          <a:xfrm>
            <a:off x="1957436" y="1615744"/>
            <a:ext cx="7696015" cy="1703110"/>
          </a:xfrm>
          <a:prstGeom prst="roundRect">
            <a:avLst>
              <a:gd name="adj" fmla="val 32252"/>
            </a:avLst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そのケーキ　おいしそうですね。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เค้กชิ้นนั้นน่าอร่อยเนอะ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401" y="3580979"/>
            <a:ext cx="3888011" cy="2727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667865" y="135478"/>
            <a:ext cx="10856269" cy="156966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　　　　　　　　　　　　　～そうです。ท่าทาง..... / น่าจะ......</a:t>
            </a:r>
            <a:endParaRPr sz="24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①  ใช้กล่าวถึงการคาดคะเนของผู้พูดต่อสิ่งที่เห็น โดยสิ่งที่กล่าวถึงจะต้องเป็นเหตุการณ์หรือสภาพที่เป็นปัจจุบันอนาคต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rabun"/>
              <a:buAutoNum type="arabicPeriod" startAt="2"/>
            </a:pPr>
            <a:r>
              <a:rPr lang="ja-JP" sz="24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มักใช้กล่าวคาดคะเนสิ่งที่ผู้พูดสังเกตเห็นโดยดตรงเท่านั้น จึงไม่ใช้รูปประโยคนี้คาดคะเนเกี่ยวกับเหตุการณ์หรือสภาพในอดีต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rabun"/>
              <a:buAutoNum type="arabicPeriod" startAt="2"/>
            </a:pPr>
            <a:r>
              <a:rPr lang="ja-JP" sz="24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คำนามมักจะ</a:t>
            </a:r>
            <a:r>
              <a:rPr lang="ja-JP" sz="2400" b="1" u="sng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ไม่ใช้</a:t>
            </a:r>
            <a:r>
              <a:rPr lang="ja-JP" sz="24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กับประโยครูป</a:t>
            </a:r>
            <a:r>
              <a:rPr lang="ja-JP" sz="18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そうです</a:t>
            </a:r>
            <a:endParaRPr sz="24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7987224" y="3467244"/>
            <a:ext cx="18679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-1801446">
            <a:off x="-194934" y="57650"/>
            <a:ext cx="1725599" cy="533183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ぶんぽう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667865" y="1964353"/>
            <a:ext cx="11642637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例文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あめが　ふりそうです。</a:t>
            </a:r>
            <a:r>
              <a:rPr lang="ja-JP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ดูเหมือนว่าฝนจะตก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この料理は　おいしくなさそうです。อาหารจานนี้ น่าจะไม่อร่อย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この仕事は　大変そうです。　งานนี้ดูเหมือนว่าจะลำบาก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高そうなかばん。  กระเป๋าที่ดูน่าจะแพง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1343935" y="3429000"/>
            <a:ext cx="35410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りょうり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1343935" y="4241899"/>
            <a:ext cx="35410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しごと　　　　　　　たいへん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667865" y="5062924"/>
            <a:ext cx="35410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たか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1" descr="料理苦手なヒロインがつくる「エグい料理」をケーキで再現してみた | オモコ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7592" y="4580453"/>
            <a:ext cx="2383925" cy="202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2ページ目 | 曇り空イラスト／無料イラストなら「イラストAC」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3307" y="1877306"/>
            <a:ext cx="2285909" cy="171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/>
          <p:nvPr/>
        </p:nvSpPr>
        <p:spPr>
          <a:xfrm>
            <a:off x="2634342" y="2826047"/>
            <a:ext cx="91440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lang="ja-JP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～そうです/だ</a:t>
            </a: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2821578" y="1174252"/>
            <a:ext cx="29783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</a:t>
            </a:r>
            <a:r>
              <a:rPr lang="ja-JP" sz="6000" strike="sng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ます</a:t>
            </a:r>
            <a:endParaRPr sz="6000" strike="sng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2926080" y="2301626"/>
            <a:ext cx="29783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ADJ.</a:t>
            </a:r>
            <a:r>
              <a:rPr lang="ja-JP" sz="6000" strike="sng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い</a:t>
            </a:r>
            <a:endParaRPr sz="6000" strike="sng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452844" y="4805318"/>
            <a:ext cx="60263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V./ADJ.รูปな</a:t>
            </a:r>
            <a:r>
              <a:rPr lang="ja-JP" sz="6000" strike="sng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い</a:t>
            </a:r>
            <a:r>
              <a:rPr lang="ja-JP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さ</a:t>
            </a:r>
            <a:endParaRPr sz="6000" strike="sng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3078479" y="3581400"/>
            <a:ext cx="29783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ADJ.</a:t>
            </a:r>
            <a:r>
              <a:rPr lang="ja-JP" sz="6000" strike="sng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な</a:t>
            </a:r>
            <a:endParaRPr sz="6000" strike="sng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7458891" y="3984171"/>
            <a:ext cx="42802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6818811" y="3775166"/>
            <a:ext cx="51206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ดูท่าทาง....  / น่าจะ.......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413658" y="2398701"/>
            <a:ext cx="29064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※いい☛　よさそう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2634342" y="2826047"/>
            <a:ext cx="91440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lang="ja-JP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～そうです/だ</a:t>
            </a: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130630" y="1174252"/>
            <a:ext cx="56692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あめがふり</a:t>
            </a:r>
            <a:r>
              <a:rPr lang="ja-JP" sz="6000" strike="sng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ます</a:t>
            </a:r>
            <a:endParaRPr sz="6000" strike="sng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2177144" y="2284728"/>
            <a:ext cx="362276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おいし</a:t>
            </a:r>
            <a:r>
              <a:rPr lang="ja-JP" sz="6000" strike="sng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い</a:t>
            </a:r>
            <a:endParaRPr sz="6000" strike="sng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130630" y="4766130"/>
            <a:ext cx="60263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おいしくな</a:t>
            </a:r>
            <a:r>
              <a:rPr lang="ja-JP" sz="6000" strike="sng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い</a:t>
            </a:r>
            <a:r>
              <a:rPr lang="ja-JP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さ</a:t>
            </a:r>
            <a:endParaRPr sz="6000" strike="sng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2272937" y="3621277"/>
            <a:ext cx="35269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まじめ</a:t>
            </a:r>
            <a:r>
              <a:rPr lang="ja-JP" sz="6000" strike="sng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な</a:t>
            </a:r>
            <a:endParaRPr sz="6000" strike="sng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7458891" y="3984171"/>
            <a:ext cx="42802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6818811" y="3775166"/>
            <a:ext cx="51206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ดูท่าทาง....  / น่าจะ.......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>
            <a:off x="1524000" y="0"/>
            <a:ext cx="91440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lang="ja-JP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～そうです/だ</a:t>
            </a: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4" descr="http://pds2.exblog.jp/pds/1/200802/03/60/f0060760_184628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850" y="47626"/>
            <a:ext cx="1733550" cy="2301875"/>
          </a:xfrm>
          <a:prstGeom prst="rect">
            <a:avLst/>
          </a:prstGeom>
          <a:noFill/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59" name="Google Shape;259;p14"/>
          <p:cNvGrpSpPr/>
          <p:nvPr/>
        </p:nvGrpSpPr>
        <p:grpSpPr>
          <a:xfrm>
            <a:off x="1992313" y="5157788"/>
            <a:ext cx="8280400" cy="792162"/>
            <a:chOff x="467544" y="5157192"/>
            <a:chExt cx="8280920" cy="792088"/>
          </a:xfrm>
        </p:grpSpPr>
        <p:sp>
          <p:nvSpPr>
            <p:cNvPr id="260" name="Google Shape;260;p14"/>
            <p:cNvSpPr/>
            <p:nvPr/>
          </p:nvSpPr>
          <p:spPr>
            <a:xfrm>
              <a:off x="467544" y="5157192"/>
              <a:ext cx="2879906" cy="792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おいしそうだ。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3276007" y="5157192"/>
              <a:ext cx="2592551" cy="792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おいしい。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5868558" y="5157192"/>
              <a:ext cx="2879906" cy="792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おいしかった。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14"/>
          <p:cNvGrpSpPr/>
          <p:nvPr/>
        </p:nvGrpSpPr>
        <p:grpSpPr>
          <a:xfrm>
            <a:off x="2424113" y="5805488"/>
            <a:ext cx="7200900" cy="685800"/>
            <a:chOff x="899592" y="5805264"/>
            <a:chExt cx="7200800" cy="685800"/>
          </a:xfrm>
        </p:grpSpPr>
        <p:sp>
          <p:nvSpPr>
            <p:cNvPr id="264" name="Google Shape;264;p14"/>
            <p:cNvSpPr/>
            <p:nvPr/>
          </p:nvSpPr>
          <p:spPr>
            <a:xfrm>
              <a:off x="899592" y="5805264"/>
              <a:ext cx="1728763" cy="6858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B2FE94"/>
            </a:solidFill>
            <a:ln w="9525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น่าอร่อย...</a:t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3707840" y="5805264"/>
              <a:ext cx="1728764" cy="6858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B2FE94"/>
            </a:solidFill>
            <a:ln w="9525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อร่อย...</a:t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6371628" y="5805264"/>
              <a:ext cx="1728764" cy="6858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B2FE94"/>
            </a:solidFill>
            <a:ln w="9525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อร่อย...</a:t>
              </a:r>
              <a:endParaRPr/>
            </a:p>
          </p:txBody>
        </p:sp>
      </p:grpSp>
      <p:sp>
        <p:nvSpPr>
          <p:cNvPr id="267" name="Google Shape;267;p14"/>
          <p:cNvSpPr/>
          <p:nvPr/>
        </p:nvSpPr>
        <p:spPr>
          <a:xfrm>
            <a:off x="3648075" y="620713"/>
            <a:ext cx="2125708" cy="6858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99"/>
          </a:solidFill>
          <a:ln w="9525" cap="flat" cmpd="sng">
            <a:solidFill>
              <a:srgbClr val="92D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สภาพที่เห็นมา</a:t>
            </a:r>
            <a:endParaRPr/>
          </a:p>
        </p:txBody>
      </p:sp>
      <p:grpSp>
        <p:nvGrpSpPr>
          <p:cNvPr id="268" name="Google Shape;268;p14"/>
          <p:cNvGrpSpPr/>
          <p:nvPr/>
        </p:nvGrpSpPr>
        <p:grpSpPr>
          <a:xfrm>
            <a:off x="1992314" y="1700214"/>
            <a:ext cx="8675687" cy="3349625"/>
            <a:chOff x="467544" y="1700808"/>
            <a:chExt cx="8676456" cy="3349352"/>
          </a:xfrm>
        </p:grpSpPr>
        <p:grpSp>
          <p:nvGrpSpPr>
            <p:cNvPr id="269" name="Google Shape;269;p14"/>
            <p:cNvGrpSpPr/>
            <p:nvPr/>
          </p:nvGrpSpPr>
          <p:grpSpPr>
            <a:xfrm>
              <a:off x="467544" y="3068960"/>
              <a:ext cx="8275637" cy="1981200"/>
              <a:chOff x="229136" y="3657600"/>
              <a:chExt cx="8275482" cy="1981201"/>
            </a:xfrm>
          </p:grpSpPr>
          <p:pic>
            <p:nvPicPr>
              <p:cNvPr id="270" name="Google Shape;270;p14" descr="http://pds2.exblog.jp/pds/1/200602/08/60/f0060760_2122838.jp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29136" y="3657600"/>
                <a:ext cx="2895064" cy="1981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Google Shape;271;p14" descr="http://pds2.exblog.jp/pds/1/200602/08/60/f0060760_21221784.jp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094954" y="3657600"/>
                <a:ext cx="2895064" cy="1981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2" name="Google Shape;272;p14" descr="http://pds2.exblog.jp/pds/1/200602/08/60/f0060760_2122262.jp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609554" y="3657600"/>
                <a:ext cx="2895064" cy="19812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3" name="Google Shape;273;p14"/>
            <p:cNvGrpSpPr/>
            <p:nvPr/>
          </p:nvGrpSpPr>
          <p:grpSpPr>
            <a:xfrm>
              <a:off x="2628322" y="1700808"/>
              <a:ext cx="6515678" cy="1556792"/>
              <a:chOff x="2628322" y="1700808"/>
              <a:chExt cx="6515678" cy="1556792"/>
            </a:xfrm>
          </p:grpSpPr>
          <p:pic>
            <p:nvPicPr>
              <p:cNvPr id="274" name="Google Shape;274;p14" descr="http://image.pixta.jp/graphic/blog/56/1d40ca8d9828c5eb2926361bc687da4a_295_300.jp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967277" y="2060848"/>
                <a:ext cx="1176723" cy="11967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5" name="Google Shape;275;p14"/>
              <p:cNvSpPr/>
              <p:nvPr/>
            </p:nvSpPr>
            <p:spPr>
              <a:xfrm>
                <a:off x="2628322" y="1700808"/>
                <a:ext cx="5578970" cy="609550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2400" b="1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แต่ละภาพพูดว่า “อร่อย” เป็นภาษาญี่ปุ่นได้อย่างไร</a:t>
                </a:r>
                <a:endParaRPr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>
            <a:off x="6132648" y="1845082"/>
            <a:ext cx="5257800" cy="5002212"/>
          </a:xfrm>
          <a:prstGeom prst="ellipse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 rot="544835">
            <a:off x="887189" y="1702703"/>
            <a:ext cx="4690944" cy="46635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5" descr="http://pds2.exblog.jp/pds/1/200802/03/60/f0060760_1853249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8962" y="1576388"/>
            <a:ext cx="3097213" cy="2176463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15" descr="http://pds2.exblog.jp/pds/1/200802/03/60/f0060760_184628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5864" y="1484314"/>
            <a:ext cx="2160587" cy="2867025"/>
          </a:xfrm>
          <a:prstGeom prst="rect">
            <a:avLst/>
          </a:prstGeom>
          <a:noFill/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4" name="Google Shape;284;p15"/>
          <p:cNvSpPr/>
          <p:nvPr/>
        </p:nvSpPr>
        <p:spPr>
          <a:xfrm>
            <a:off x="2144390" y="625246"/>
            <a:ext cx="8274277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ja-JP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～ようです/だ・～そうです/だ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15"/>
          <p:cNvGrpSpPr/>
          <p:nvPr/>
        </p:nvGrpSpPr>
        <p:grpSpPr>
          <a:xfrm>
            <a:off x="2144391" y="3930922"/>
            <a:ext cx="8479065" cy="1641118"/>
            <a:chOff x="1692434" y="4941625"/>
            <a:chExt cx="8479259" cy="1640738"/>
          </a:xfrm>
        </p:grpSpPr>
        <p:grpSp>
          <p:nvGrpSpPr>
            <p:cNvPr id="286" name="Google Shape;286;p15"/>
            <p:cNvGrpSpPr/>
            <p:nvPr/>
          </p:nvGrpSpPr>
          <p:grpSpPr>
            <a:xfrm>
              <a:off x="6715627" y="5285676"/>
              <a:ext cx="3456066" cy="1296687"/>
              <a:chOff x="6715627" y="5285676"/>
              <a:chExt cx="3456066" cy="1296687"/>
            </a:xfrm>
          </p:grpSpPr>
          <p:sp>
            <p:nvSpPr>
              <p:cNvPr id="287" name="Google Shape;287;p15"/>
              <p:cNvSpPr/>
              <p:nvPr/>
            </p:nvSpPr>
            <p:spPr>
              <a:xfrm>
                <a:off x="6715627" y="5285676"/>
                <a:ext cx="3456066" cy="1296687"/>
              </a:xfrm>
              <a:prstGeom prst="cloud">
                <a:avLst/>
              </a:prstGeom>
              <a:solidFill>
                <a:srgbClr val="DDEAF6"/>
              </a:solidFill>
              <a:ln w="12700" cap="flat" cmpd="sng">
                <a:solidFill>
                  <a:srgbClr val="FF66C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6920418" y="5500731"/>
                <a:ext cx="3046483" cy="791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おいし</a:t>
                </a:r>
                <a:r>
                  <a:rPr lang="ja-JP" sz="1800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い</a:t>
                </a:r>
                <a:r>
                  <a:rPr lang="ja-JP" sz="4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そう</a:t>
                </a:r>
                <a:r>
                  <a:rPr lang="ja-JP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だ。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" name="Google Shape;289;p15"/>
            <p:cNvGrpSpPr/>
            <p:nvPr/>
          </p:nvGrpSpPr>
          <p:grpSpPr>
            <a:xfrm>
              <a:off x="1692434" y="4941625"/>
              <a:ext cx="3263975" cy="1223679"/>
              <a:chOff x="1692434" y="4941625"/>
              <a:chExt cx="3263975" cy="1223679"/>
            </a:xfrm>
          </p:grpSpPr>
          <p:sp>
            <p:nvSpPr>
              <p:cNvPr id="290" name="Google Shape;290;p15"/>
              <p:cNvSpPr/>
              <p:nvPr/>
            </p:nvSpPr>
            <p:spPr>
              <a:xfrm>
                <a:off x="1692434" y="4941625"/>
                <a:ext cx="3240162" cy="1223679"/>
              </a:xfrm>
              <a:prstGeom prst="cloud">
                <a:avLst/>
              </a:prstGeom>
              <a:solidFill>
                <a:srgbClr val="DDEAF6"/>
              </a:solidFill>
              <a:ln w="12700" cap="flat" cmpd="sng">
                <a:solidFill>
                  <a:srgbClr val="FF66C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5"/>
              <p:cNvSpPr/>
              <p:nvPr/>
            </p:nvSpPr>
            <p:spPr>
              <a:xfrm>
                <a:off x="1908339" y="5086054"/>
                <a:ext cx="3048070" cy="791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おいしい</a:t>
                </a:r>
                <a:r>
                  <a:rPr lang="ja-JP" sz="4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よう</a:t>
                </a:r>
                <a:r>
                  <a:rPr lang="ja-JP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だ。</a:t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2" name="Google Shape;292;p15"/>
          <p:cNvGrpSpPr/>
          <p:nvPr/>
        </p:nvGrpSpPr>
        <p:grpSpPr>
          <a:xfrm>
            <a:off x="2352675" y="5497424"/>
            <a:ext cx="7640410" cy="822682"/>
            <a:chOff x="1936166" y="6488447"/>
            <a:chExt cx="7641408" cy="822798"/>
          </a:xfrm>
        </p:grpSpPr>
        <p:sp>
          <p:nvSpPr>
            <p:cNvPr id="293" name="Google Shape;293;p15"/>
            <p:cNvSpPr/>
            <p:nvPr/>
          </p:nvSpPr>
          <p:spPr>
            <a:xfrm>
              <a:off x="7616095" y="6488447"/>
              <a:ext cx="1961479" cy="822798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FFFF99"/>
            </a:solidFill>
            <a:ln w="9525" cap="flat" cmpd="sng">
              <a:solidFill>
                <a:srgbClr val="92D05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สภาพที่เห็นมา</a:t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936166" y="6579181"/>
              <a:ext cx="1727425" cy="685897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FFFF99"/>
            </a:solidFill>
            <a:ln w="9525" cap="flat" cmpd="sng">
              <a:solidFill>
                <a:srgbClr val="92D05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คาดคะเน</a:t>
              </a:r>
              <a:endParaRPr/>
            </a:p>
          </p:txBody>
        </p:sp>
      </p:grpSp>
      <p:sp>
        <p:nvSpPr>
          <p:cNvPr id="295" name="Google Shape;295;p15"/>
          <p:cNvSpPr txBox="1"/>
          <p:nvPr/>
        </p:nvSpPr>
        <p:spPr>
          <a:xfrm>
            <a:off x="3216274" y="0"/>
            <a:ext cx="60103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รูปประโยคการคาดคะเน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/>
        </p:nvSpPr>
        <p:spPr>
          <a:xfrm>
            <a:off x="2747332" y="542835"/>
            <a:ext cx="6397625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0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บทที่ 30</a:t>
            </a:r>
            <a:endParaRPr sz="70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1647468" y="1725890"/>
            <a:ext cx="8675729" cy="1703110"/>
          </a:xfrm>
          <a:prstGeom prst="roundRect">
            <a:avLst>
              <a:gd name="adj" fmla="val 32252"/>
            </a:avLst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いぬに　手を　かまれました。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ถูกสุนัขกัดที่มือ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4839066" y="1725890"/>
            <a:ext cx="11462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6" descr="愛犬なんでも相談会レポート NO.1 エアバギーペット＆ゴーウォーカー☆送料無料・グッズ付☆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3699" y="3983841"/>
            <a:ext cx="3247889" cy="258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/>
        </p:nvSpPr>
        <p:spPr>
          <a:xfrm>
            <a:off x="7987224" y="3467244"/>
            <a:ext cx="18679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7"/>
          <p:cNvSpPr/>
          <p:nvPr/>
        </p:nvSpPr>
        <p:spPr>
          <a:xfrm rot="-1801446">
            <a:off x="444031" y="230416"/>
            <a:ext cx="1685109" cy="1147707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ぶんぽう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269953" y="1955614"/>
            <a:ext cx="12422777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例文：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   わたしは　先生に　</a:t>
            </a:r>
            <a:r>
              <a:rPr lang="ja-JP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ほめられました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　　</a:t>
            </a: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ฉันถูกครูชม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 わたしは　部長に　仕事を　</a:t>
            </a:r>
            <a:r>
              <a:rPr lang="ja-JP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頼まれました</a:t>
            </a:r>
            <a:r>
              <a:rPr lang="ja-JP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　</a:t>
            </a:r>
            <a:r>
              <a:rPr lang="ja-JP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ฉันถูกหัวหน้าไหว้วานทำงาน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 わたしは　祖母に　</a:t>
            </a:r>
            <a:r>
              <a:rPr lang="ja-JP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育てられました</a:t>
            </a:r>
            <a:r>
              <a:rPr lang="ja-JP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ja-JP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ฉันถูกยายเลี้ยงมา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わたしは　先生に　</a:t>
            </a:r>
            <a:r>
              <a:rPr lang="ja-JP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呼ばれました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  </a:t>
            </a: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ฉันถูกอาจารย์เรียก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2175500" y="2607940"/>
            <a:ext cx="63568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せんせい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2175500" y="4257963"/>
            <a:ext cx="35410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そ　　ぼ　　　　　 そだ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2238956" y="5204366"/>
            <a:ext cx="53383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せんせい　　　　　よ　　　　　　　　　　　　　　　　　　　　　　　　　　　　　　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7"/>
          <p:cNvSpPr txBox="1"/>
          <p:nvPr/>
        </p:nvSpPr>
        <p:spPr>
          <a:xfrm>
            <a:off x="2807284" y="104592"/>
            <a:ext cx="6254109" cy="1323439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กริยารูปถูกกระทำ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ถูก..(กริยา).....　</a:t>
            </a:r>
            <a:r>
              <a:rPr lang="ja-JP" sz="32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①</a:t>
            </a:r>
            <a:endParaRPr sz="28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2175499" y="3422469"/>
            <a:ext cx="63568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ぶ　ちょう　　　  　し　ごと　　　　　たの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7" descr="絵本を読む祖母と孫】の画像素材(31485172) | イラスト素材ならイメージナビ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1218" y="4323240"/>
            <a:ext cx="2349669" cy="1762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/>
          <p:nvPr/>
        </p:nvSpPr>
        <p:spPr>
          <a:xfrm>
            <a:off x="7987224" y="3467244"/>
            <a:ext cx="18679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 rot="-1801446">
            <a:off x="444031" y="230416"/>
            <a:ext cx="1685109" cy="1147707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ぶんぽう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 txBox="1"/>
          <p:nvPr/>
        </p:nvSpPr>
        <p:spPr>
          <a:xfrm>
            <a:off x="269953" y="1955614"/>
            <a:ext cx="12422777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例文：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   わたしはどろぼうに財布を</a:t>
            </a:r>
            <a:r>
              <a:rPr lang="ja-JP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盗まれました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　</a:t>
            </a: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ฉันถูกโจรขโมยกระเป๋าสตางค์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わたしはおとうとに日記を</a:t>
            </a:r>
            <a:r>
              <a:rPr lang="ja-JP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読まれた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　　</a:t>
            </a: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ฉันถูกพี่น้องชายอ่านไดอารี่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わたしは　兄にコップを</a:t>
            </a:r>
            <a:r>
              <a:rPr lang="ja-JP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割れました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ja-JP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 </a:t>
            </a: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ฉันถูกพี่ชายทำแก้วแตก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わたしは　妹にケーキを</a:t>
            </a:r>
            <a:r>
              <a:rPr lang="ja-JP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食べられました</a:t>
            </a: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 ฉันถูกน้องสาวกินเค้ก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2123247" y="2559503"/>
            <a:ext cx="63568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　　　　さいふ　　　　ぬす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2807284" y="104592"/>
            <a:ext cx="6254109" cy="1323439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กริยารูปถูกกระทำ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ถูก..(กริยา).....　</a:t>
            </a:r>
            <a:r>
              <a:rPr lang="ja-JP" sz="32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②</a:t>
            </a:r>
            <a:endParaRPr sz="28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2123247" y="3426740"/>
            <a:ext cx="63568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　　　にっき　　　　　よ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708104" y="4288074"/>
            <a:ext cx="63568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　　　　あに　　　　　　　　　　　　　　　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 txBox="1"/>
          <p:nvPr/>
        </p:nvSpPr>
        <p:spPr>
          <a:xfrm>
            <a:off x="708104" y="5149408"/>
            <a:ext cx="63568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　　　いもうと　　　　　　　　　　　　　　た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8" descr="スリのイラスト | かわいいフリー素材集 いらすと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392" y="4521516"/>
            <a:ext cx="1935752" cy="227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/>
          <p:nvPr/>
        </p:nvSpPr>
        <p:spPr>
          <a:xfrm>
            <a:off x="3320143" y="640080"/>
            <a:ext cx="55517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โครงสร้างประโยครูปถูกกระทำ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483326" y="1933302"/>
            <a:ext cx="105156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　รูปประโยคธรรมดา             Aは　　　Bを　　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รูปประโยคถูกกระทำ           Bは　　　Aに　　V（ら）れます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19"/>
          <p:cNvCxnSpPr/>
          <p:nvPr/>
        </p:nvCxnSpPr>
        <p:spPr>
          <a:xfrm>
            <a:off x="5741126" y="2429691"/>
            <a:ext cx="1090748" cy="99930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7" name="Google Shape;337;p19"/>
          <p:cNvCxnSpPr/>
          <p:nvPr/>
        </p:nvCxnSpPr>
        <p:spPr>
          <a:xfrm flipH="1">
            <a:off x="5643154" y="2481201"/>
            <a:ext cx="1188720" cy="9477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8" name="Google Shape;338;p19"/>
          <p:cNvCxnSpPr/>
          <p:nvPr/>
        </p:nvCxnSpPr>
        <p:spPr>
          <a:xfrm>
            <a:off x="7872548" y="2481201"/>
            <a:ext cx="0" cy="94779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9" name="Google Shape;339;p19"/>
          <p:cNvSpPr txBox="1"/>
          <p:nvPr/>
        </p:nvSpPr>
        <p:spPr>
          <a:xfrm>
            <a:off x="2072640" y="4443582"/>
            <a:ext cx="80467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せんせい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わたし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ほめました。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1884319" y="5863977"/>
            <a:ext cx="93366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わたし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せんせい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ほめられました。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9504862" y="2388377"/>
            <a:ext cx="1355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わたし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10998926" y="27054"/>
            <a:ext cx="1355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せんせい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19" descr="生徒を褒める先生のイラスト | かわいいフリー素材集 いらすと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3179" y="260093"/>
            <a:ext cx="2573383" cy="226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925733" y="171878"/>
            <a:ext cx="9144000" cy="88582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ja-JP" sz="4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พูดถึงเรื่องที่ตนเองทำได้  (บอกความสามาถ)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095751" y="2214563"/>
            <a:ext cx="785813" cy="14287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905" y="2619736"/>
            <a:ext cx="3772604" cy="377260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5130243" y="1191841"/>
            <a:ext cx="4602334" cy="2450617"/>
          </a:xfrm>
          <a:prstGeom prst="cloudCallout">
            <a:avLst>
              <a:gd name="adj1" fmla="val -59798"/>
              <a:gd name="adj2" fmla="val 60757"/>
            </a:avLst>
          </a:prstGeom>
          <a:solidFill>
            <a:schemeClr val="lt1"/>
          </a:solidFill>
          <a:ln w="12700" cap="flat" cmpd="sng">
            <a:solidFill>
              <a:srgbClr val="FF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พูดถึงเรื่องที่ตัวเอง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สามารถทำได้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มีรูปประโยค </a:t>
            </a:r>
            <a:r>
              <a:rPr lang="ja-JP" sz="36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แบบ 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5723457" y="3943127"/>
            <a:ext cx="6006988" cy="25913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ja-JP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ja-JP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คำนาม</a:t>
            </a:r>
            <a:r>
              <a:rPr lang="ja-JP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ができます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ja-JP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Ｖ.Dic  </a:t>
            </a:r>
            <a:r>
              <a:rPr lang="ja-JP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こと</a:t>
            </a:r>
            <a:r>
              <a:rPr lang="ja-JP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ができます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ja-JP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กริยารูปสามารถ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 txBox="1"/>
          <p:nvPr/>
        </p:nvSpPr>
        <p:spPr>
          <a:xfrm>
            <a:off x="3320143" y="640080"/>
            <a:ext cx="55517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โครงสร้างประโยครูปถูกกระทำ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483326" y="1933302"/>
            <a:ext cx="1158675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　รูปประโยคธรรมดา         Aは/が　　　Bに　（～を）　　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รูปประโยคถูกกระทำ       Bは/が　　　Aに　 （～を） 　V（ら）れます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20"/>
          <p:cNvCxnSpPr/>
          <p:nvPr/>
        </p:nvCxnSpPr>
        <p:spPr>
          <a:xfrm>
            <a:off x="5741126" y="2429691"/>
            <a:ext cx="1090748" cy="99930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1" name="Google Shape;351;p20"/>
          <p:cNvCxnSpPr/>
          <p:nvPr/>
        </p:nvCxnSpPr>
        <p:spPr>
          <a:xfrm flipH="1">
            <a:off x="5643154" y="2481201"/>
            <a:ext cx="1188720" cy="9477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2" name="Google Shape;352;p20"/>
          <p:cNvCxnSpPr/>
          <p:nvPr/>
        </p:nvCxnSpPr>
        <p:spPr>
          <a:xfrm>
            <a:off x="9466217" y="2429691"/>
            <a:ext cx="0" cy="94779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3" name="Google Shape;353;p20"/>
          <p:cNvSpPr txBox="1"/>
          <p:nvPr/>
        </p:nvSpPr>
        <p:spPr>
          <a:xfrm>
            <a:off x="378823" y="4421778"/>
            <a:ext cx="11434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しゃちょう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たなかさん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</a:t>
            </a:r>
            <a:r>
              <a:rPr lang="ja-JP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しごと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</a:t>
            </a:r>
            <a:r>
              <a:rPr lang="ja-JP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たのみました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378823" y="5863977"/>
            <a:ext cx="11434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たなかさん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しゃちょう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</a:t>
            </a:r>
            <a:r>
              <a:rPr lang="ja-JP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しごと</a:t>
            </a:r>
            <a:r>
              <a:rPr lang="ja-JP" sz="4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</a:t>
            </a:r>
            <a:r>
              <a:rPr lang="ja-JP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たのまれました</a:t>
            </a: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0" descr="フリー素材 | 部下に山積みの書類を頼む上司のイラスト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9029" y="440404"/>
            <a:ext cx="1881051" cy="149289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0"/>
          <p:cNvSpPr txBox="1"/>
          <p:nvPr/>
        </p:nvSpPr>
        <p:spPr>
          <a:xfrm>
            <a:off x="9951345" y="71072"/>
            <a:ext cx="1355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しゃちょう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0"/>
          <p:cNvSpPr txBox="1"/>
          <p:nvPr/>
        </p:nvSpPr>
        <p:spPr>
          <a:xfrm>
            <a:off x="11373751" y="482227"/>
            <a:ext cx="10620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たなか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Google Shape;362;p21"/>
          <p:cNvGraphicFramePr/>
          <p:nvPr/>
        </p:nvGraphicFramePr>
        <p:xfrm>
          <a:off x="731520" y="189411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{EC909557-0D9B-4DE0-AE0E-538DF1AB4DDA}</a:tableStyleId>
              </a:tblPr>
              <a:tblGrid>
                <a:gridCol w="56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2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50">
                <a:tc rowSpan="1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ja-JP" sz="2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กลุ่ม1    เปลี่ยนเสียง i หน้าます 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ja-JP" sz="2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เป็นเสียง a + れます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ja-JP" sz="2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(ยกเว้นตัว あ→わ)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ja-JP" sz="2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กลุ่ม2    เปลี่ยนますเป็น られます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ja-JP" sz="2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กลุ่ม3　します→されます、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ja-JP" sz="2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来(き)ます→来(こ)られます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いい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</a:t>
                      </a: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ち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とります(1)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よびます(1)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よ</a:t>
                      </a: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み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しにます(1)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さわぎます(1)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こわします(1)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わすれます(2)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すてます(2)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します(3)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しょうたいします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(3)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きます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(3)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63" name="Google Shape;363;p21"/>
          <p:cNvSpPr txBox="1"/>
          <p:nvPr/>
        </p:nvSpPr>
        <p:spPr>
          <a:xfrm>
            <a:off x="4402183" y="189411"/>
            <a:ext cx="52512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การผันกริยารูปถูกกระทำ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"/>
          <p:cNvSpPr/>
          <p:nvPr/>
        </p:nvSpPr>
        <p:spPr>
          <a:xfrm>
            <a:off x="1379539" y="-447402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2"/>
          <p:cNvSpPr/>
          <p:nvPr/>
        </p:nvSpPr>
        <p:spPr>
          <a:xfrm>
            <a:off x="4943872" y="5562600"/>
            <a:ext cx="762000" cy="990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22"/>
          <p:cNvGrpSpPr/>
          <p:nvPr/>
        </p:nvGrpSpPr>
        <p:grpSpPr>
          <a:xfrm>
            <a:off x="1114983" y="1365523"/>
            <a:ext cx="7234267" cy="5349875"/>
            <a:chOff x="-392205" y="1365147"/>
            <a:chExt cx="7235102" cy="5350002"/>
          </a:xfrm>
        </p:grpSpPr>
        <p:grpSp>
          <p:nvGrpSpPr>
            <p:cNvPr id="371" name="Google Shape;371;p22"/>
            <p:cNvGrpSpPr/>
            <p:nvPr/>
          </p:nvGrpSpPr>
          <p:grpSpPr>
            <a:xfrm>
              <a:off x="-360062" y="1937441"/>
              <a:ext cx="1107232" cy="979265"/>
              <a:chOff x="-517687" y="1053645"/>
              <a:chExt cx="1447800" cy="1382649"/>
            </a:xfrm>
          </p:grpSpPr>
          <p:pic>
            <p:nvPicPr>
              <p:cNvPr id="372" name="Google Shape;372;p22" descr="http://www.clker.com/cliparts/f/9/8/1/1216181106356570529jean_victor_balin_icon_star.svg.hi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17687" y="1053645"/>
                <a:ext cx="1447800" cy="1382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3" name="Google Shape;373;p22"/>
              <p:cNvSpPr/>
              <p:nvPr/>
            </p:nvSpPr>
            <p:spPr>
              <a:xfrm>
                <a:off x="-289324" y="1447359"/>
                <a:ext cx="1006876" cy="936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１　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22"/>
            <p:cNvGrpSpPr/>
            <p:nvPr/>
          </p:nvGrpSpPr>
          <p:grpSpPr>
            <a:xfrm>
              <a:off x="1371741" y="1365147"/>
              <a:ext cx="5471156" cy="2527360"/>
              <a:chOff x="489389" y="398158"/>
              <a:chExt cx="6329143" cy="3132976"/>
            </a:xfrm>
          </p:grpSpPr>
          <p:sp>
            <p:nvSpPr>
              <p:cNvPr id="375" name="Google Shape;375;p22"/>
              <p:cNvSpPr/>
              <p:nvPr/>
            </p:nvSpPr>
            <p:spPr>
              <a:xfrm>
                <a:off x="489389" y="406030"/>
                <a:ext cx="686912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あ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い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う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え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1194668" y="406030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かき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く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け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こ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2"/>
              <p:cNvSpPr/>
              <p:nvPr/>
            </p:nvSpPr>
            <p:spPr>
              <a:xfrm>
                <a:off x="2605226" y="406030"/>
                <a:ext cx="686912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さし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す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せ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そ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2"/>
              <p:cNvSpPr/>
              <p:nvPr/>
            </p:nvSpPr>
            <p:spPr>
              <a:xfrm>
                <a:off x="3310504" y="406030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たち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つ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せ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そ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2"/>
              <p:cNvSpPr/>
              <p:nvPr/>
            </p:nvSpPr>
            <p:spPr>
              <a:xfrm>
                <a:off x="4034150" y="406030"/>
                <a:ext cx="686912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なに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ぬ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ね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の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2"/>
              <p:cNvSpPr/>
              <p:nvPr/>
            </p:nvSpPr>
            <p:spPr>
              <a:xfrm>
                <a:off x="4721062" y="406030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ばび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ぶ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べ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ぼ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426341" y="406030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まみ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む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め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も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6131620" y="406030"/>
                <a:ext cx="686912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らり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る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れ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ろ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1899947" y="398158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がぎ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ぐ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げ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ご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" name="Google Shape;384;p22"/>
            <p:cNvGrpSpPr/>
            <p:nvPr/>
          </p:nvGrpSpPr>
          <p:grpSpPr>
            <a:xfrm>
              <a:off x="-392205" y="5642617"/>
              <a:ext cx="1107232" cy="979265"/>
              <a:chOff x="-559717" y="1192895"/>
              <a:chExt cx="1447800" cy="1382649"/>
            </a:xfrm>
          </p:grpSpPr>
          <p:pic>
            <p:nvPicPr>
              <p:cNvPr id="385" name="Google Shape;385;p22" descr="http://www.clker.com/cliparts/f/9/8/1/1216181106356570529jean_victor_balin_icon_star.svg.hi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59717" y="1192895"/>
                <a:ext cx="1447800" cy="1382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6" name="Google Shape;386;p22"/>
              <p:cNvSpPr/>
              <p:nvPr/>
            </p:nvSpPr>
            <p:spPr>
              <a:xfrm>
                <a:off x="-327472" y="1547661"/>
                <a:ext cx="1006876" cy="936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３　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7" name="Google Shape;387;p22"/>
            <p:cNvSpPr/>
            <p:nvPr/>
          </p:nvSpPr>
          <p:spPr>
            <a:xfrm>
              <a:off x="1571789" y="6105535"/>
              <a:ext cx="1447967" cy="609614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rPr>
                <a:t>きます</a:t>
              </a:r>
              <a:endParaRPr sz="32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571789" y="5429243"/>
              <a:ext cx="1447967" cy="609614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rPr>
                <a:t>します</a:t>
              </a:r>
              <a:endParaRPr sz="32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2"/>
            <p:cNvGrpSpPr/>
            <p:nvPr/>
          </p:nvGrpSpPr>
          <p:grpSpPr>
            <a:xfrm>
              <a:off x="-392205" y="4055934"/>
              <a:ext cx="1107232" cy="979265"/>
              <a:chOff x="-559717" y="1087685"/>
              <a:chExt cx="1447800" cy="1382649"/>
            </a:xfrm>
          </p:grpSpPr>
          <p:pic>
            <p:nvPicPr>
              <p:cNvPr id="390" name="Google Shape;390;p22" descr="http://www.clker.com/cliparts/f/9/8/1/1216181106356570529jean_victor_balin_icon_star.svg.hi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59717" y="1087685"/>
                <a:ext cx="1447800" cy="1382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1" name="Google Shape;391;p22"/>
              <p:cNvSpPr/>
              <p:nvPr/>
            </p:nvSpPr>
            <p:spPr>
              <a:xfrm>
                <a:off x="-354048" y="1484169"/>
                <a:ext cx="1006876" cy="934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２　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2" name="Google Shape;392;p22"/>
            <p:cNvSpPr/>
            <p:nvPr/>
          </p:nvSpPr>
          <p:spPr>
            <a:xfrm>
              <a:off x="1474941" y="4354481"/>
              <a:ext cx="2210055" cy="609614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 / eます</a:t>
              </a:r>
              <a:endParaRPr sz="32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3" name="Google Shape;393;p22" descr="http://sevencolor.info/wp-content/uploads/batu2_c-150x18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0325" y="4305636"/>
            <a:ext cx="5524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2"/>
          <p:cNvSpPr/>
          <p:nvPr/>
        </p:nvSpPr>
        <p:spPr>
          <a:xfrm>
            <a:off x="6161089" y="5446713"/>
            <a:ext cx="2590517" cy="609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rPr>
              <a:t>されます</a:t>
            </a:r>
            <a:endParaRPr sz="3600" b="1">
              <a:solidFill>
                <a:srgbClr val="3007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2"/>
          <p:cNvSpPr/>
          <p:nvPr/>
        </p:nvSpPr>
        <p:spPr>
          <a:xfrm>
            <a:off x="6161089" y="6132513"/>
            <a:ext cx="2590517" cy="609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rPr>
              <a:t>こられます</a:t>
            </a:r>
            <a:endParaRPr sz="3600" b="1">
              <a:solidFill>
                <a:srgbClr val="3007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2"/>
          <p:cNvSpPr/>
          <p:nvPr/>
        </p:nvSpPr>
        <p:spPr>
          <a:xfrm>
            <a:off x="5951539" y="4389438"/>
            <a:ext cx="720725" cy="6477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2"/>
          <p:cNvSpPr/>
          <p:nvPr/>
        </p:nvSpPr>
        <p:spPr>
          <a:xfrm>
            <a:off x="6888164" y="4389438"/>
            <a:ext cx="2486611" cy="609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rPr>
              <a:t>られます</a:t>
            </a:r>
            <a:endParaRPr sz="3600" b="1">
              <a:solidFill>
                <a:srgbClr val="3007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22"/>
          <p:cNvGrpSpPr/>
          <p:nvPr/>
        </p:nvGrpSpPr>
        <p:grpSpPr>
          <a:xfrm>
            <a:off x="2895600" y="1271597"/>
            <a:ext cx="8526196" cy="2676502"/>
            <a:chOff x="1371600" y="1329407"/>
            <a:chExt cx="8526196" cy="2603649"/>
          </a:xfrm>
        </p:grpSpPr>
        <p:sp>
          <p:nvSpPr>
            <p:cNvPr id="399" name="Google Shape;399;p22"/>
            <p:cNvSpPr/>
            <p:nvPr/>
          </p:nvSpPr>
          <p:spPr>
            <a:xfrm>
              <a:off x="7861225" y="1454957"/>
              <a:ext cx="2036571" cy="609600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rgbClr val="FF0000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40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rPr>
                <a:t>れます</a:t>
              </a:r>
              <a:endParaRPr sz="40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867566" y="1329407"/>
              <a:ext cx="720080" cy="648072"/>
            </a:xfrm>
            <a:prstGeom prst="mathPlus">
              <a:avLst>
                <a:gd name="adj1" fmla="val 23520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" name="Google Shape;401;p22"/>
            <p:cNvGrpSpPr/>
            <p:nvPr/>
          </p:nvGrpSpPr>
          <p:grpSpPr>
            <a:xfrm>
              <a:off x="1371600" y="1412775"/>
              <a:ext cx="5470133" cy="2520281"/>
              <a:chOff x="1371600" y="1412775"/>
              <a:chExt cx="5470133" cy="2520281"/>
            </a:xfrm>
          </p:grpSpPr>
          <p:sp>
            <p:nvSpPr>
              <p:cNvPr id="402" name="Google Shape;402;p22"/>
              <p:cNvSpPr/>
              <p:nvPr/>
            </p:nvSpPr>
            <p:spPr>
              <a:xfrm>
                <a:off x="1371600" y="1412775"/>
                <a:ext cx="593333" cy="252028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あ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い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う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え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1981200" y="1412776"/>
                <a:ext cx="591831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か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き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く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け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こ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3200400" y="1412776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さ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し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す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せ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そ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3810000" y="1412776"/>
                <a:ext cx="591831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た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ち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つ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て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と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419600" y="1412776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な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に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ぬ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ね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の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5029200" y="1412776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ば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び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ぶ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べ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ぼ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2"/>
              <p:cNvSpPr/>
              <p:nvPr/>
            </p:nvSpPr>
            <p:spPr>
              <a:xfrm>
                <a:off x="5638800" y="1412776"/>
                <a:ext cx="591831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ま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み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む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め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も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2"/>
              <p:cNvSpPr/>
              <p:nvPr/>
            </p:nvSpPr>
            <p:spPr>
              <a:xfrm>
                <a:off x="6248400" y="1412776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ら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り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る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れ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ろ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2607067" y="1412777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が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ぎ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ぐ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げ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ご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1" name="Google Shape;411;p22"/>
          <p:cNvSpPr/>
          <p:nvPr/>
        </p:nvSpPr>
        <p:spPr>
          <a:xfrm>
            <a:off x="2860671" y="144058"/>
            <a:ext cx="5890935" cy="95647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กริยารูป</a:t>
            </a:r>
            <a:r>
              <a:rPr lang="ja-JP" sz="4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ถูกกระทำ</a:t>
            </a:r>
            <a:endParaRPr sz="44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22" descr="いろいろな矢印のイラスト | かわいいフリー素材集 いらすとや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2305323" y="1469529"/>
            <a:ext cx="709430" cy="78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2"/>
          <p:cNvSpPr/>
          <p:nvPr/>
        </p:nvSpPr>
        <p:spPr>
          <a:xfrm>
            <a:off x="2959133" y="1400660"/>
            <a:ext cx="494855" cy="53714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わ</a:t>
            </a:r>
            <a:endParaRPr sz="3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"/>
          <p:cNvSpPr txBox="1"/>
          <p:nvPr/>
        </p:nvSpPr>
        <p:spPr>
          <a:xfrm>
            <a:off x="2653146" y="1576254"/>
            <a:ext cx="76615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れんしゅうしましょう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3"/>
          <p:cNvSpPr txBox="1"/>
          <p:nvPr/>
        </p:nvSpPr>
        <p:spPr>
          <a:xfrm>
            <a:off x="3151908" y="2794897"/>
            <a:ext cx="63384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เอกสารแบบฝึกหัด L29 &amp; L30</a:t>
            </a:r>
            <a:endParaRPr sz="5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420" name="Google Shape;420;p23" descr="お盆休みによる休校のお知らせ【8月12日(水)～8月16日(日)まで】｜過去のブロ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032" y="3923859"/>
            <a:ext cx="2532207" cy="271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3738977" y="161633"/>
            <a:ext cx="4714046" cy="1384995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กริยารูปสามารถ</a:t>
            </a:r>
            <a:endParaRPr sz="36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สามารถ...(ทำกริยา)..ได้</a:t>
            </a:r>
            <a:endParaRPr sz="36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7987224" y="3467244"/>
            <a:ext cx="18679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 rot="-1801446">
            <a:off x="174079" y="167213"/>
            <a:ext cx="1685109" cy="1147707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ぶんぽう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78086" y="1855445"/>
            <a:ext cx="11613914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例文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わたしは漢字が</a:t>
            </a:r>
            <a:r>
              <a:rPr lang="ja-JP" sz="2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書けます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　ฉันสามารถเขียนคันจิได้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わたしはさしみが</a:t>
            </a:r>
            <a:r>
              <a:rPr lang="ja-JP" sz="2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食べられます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 ฉันเกินปลาดิบได้　　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あした学校に</a:t>
            </a:r>
            <a:r>
              <a:rPr lang="ja-JP" sz="2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来られます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 พรุ่งนี้สามารถมาโรงเรียนได้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図書館で</a:t>
            </a:r>
            <a:r>
              <a:rPr lang="ja-JP" sz="2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勉強できます</a:t>
            </a:r>
            <a:r>
              <a:rPr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 สามารถอ่านหนังสือที่ห้องสมุดได้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944826" y="2481484"/>
            <a:ext cx="35410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かんじ　　　　　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063349" y="3306002"/>
            <a:ext cx="35410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た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576877" y="4167422"/>
            <a:ext cx="35410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がっこう　　　 こ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78086" y="5028842"/>
            <a:ext cx="35410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と　しょ　かん　　　べんきょう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 descr="刺身で交流】日本食文化の伝え方 | グローバルスクエア英語教室のブロ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5525" y="3306002"/>
            <a:ext cx="2858389" cy="202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4"/>
          <p:cNvGraphicFramePr/>
          <p:nvPr/>
        </p:nvGraphicFramePr>
        <p:xfrm>
          <a:off x="731520" y="189411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{EC909557-0D9B-4DE0-AE0E-538DF1AB4DDA}</a:tableStyleId>
              </a:tblPr>
              <a:tblGrid>
                <a:gridCol w="56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2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50">
                <a:tc rowSpan="1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กลุ่ม1    เปลี่ยนเสียง i หน้า </a:t>
                      </a:r>
                      <a:r>
                        <a:rPr lang="ja-JP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ます</a:t>
                      </a:r>
                      <a:r>
                        <a:rPr lang="ja-JP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เป็นเสียง e  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กลุ่ม2    เปลี่ยน </a:t>
                      </a:r>
                      <a:r>
                        <a:rPr lang="ja-JP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ます </a:t>
                      </a:r>
                      <a:r>
                        <a:rPr lang="ja-JP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เป็น </a:t>
                      </a:r>
                      <a:r>
                        <a:rPr lang="ja-JP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られます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กลุ่ม3　</a:t>
                      </a:r>
                      <a:r>
                        <a:rPr lang="ja-JP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します→できます、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　　　</a:t>
                      </a:r>
                      <a:r>
                        <a:rPr lang="ja-JP" sz="2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きます→こられます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か</a:t>
                      </a: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い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</a:t>
                      </a: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ち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つくります(1)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あそびます(1)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よ</a:t>
                      </a: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み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しにます(1)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およ</a:t>
                      </a: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ぎ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はな</a:t>
                      </a: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し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ます(1)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おきます(2)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たべます(2)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します(3)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べんきょうします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(3)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きます</a:t>
                      </a:r>
                      <a:r>
                        <a:rPr lang="ja-JP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(3)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7" name="Google Shape;117;p4"/>
          <p:cNvSpPr txBox="1"/>
          <p:nvPr/>
        </p:nvSpPr>
        <p:spPr>
          <a:xfrm>
            <a:off x="4402183" y="189411"/>
            <a:ext cx="52512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การผันกริยา</a:t>
            </a:r>
            <a:r>
              <a:rPr lang="ja-JP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รูปสามาถ</a:t>
            </a:r>
            <a:endParaRPr sz="3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1379539" y="-447402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4943872" y="5562600"/>
            <a:ext cx="762000" cy="990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5"/>
          <p:cNvGrpSpPr/>
          <p:nvPr/>
        </p:nvGrpSpPr>
        <p:grpSpPr>
          <a:xfrm>
            <a:off x="1114983" y="1365523"/>
            <a:ext cx="7234267" cy="5349875"/>
            <a:chOff x="-392205" y="1365147"/>
            <a:chExt cx="7235102" cy="5350002"/>
          </a:xfrm>
        </p:grpSpPr>
        <p:grpSp>
          <p:nvGrpSpPr>
            <p:cNvPr id="125" name="Google Shape;125;p5"/>
            <p:cNvGrpSpPr/>
            <p:nvPr/>
          </p:nvGrpSpPr>
          <p:grpSpPr>
            <a:xfrm>
              <a:off x="-360062" y="1937441"/>
              <a:ext cx="1107232" cy="979265"/>
              <a:chOff x="-517687" y="1053645"/>
              <a:chExt cx="1447800" cy="1382649"/>
            </a:xfrm>
          </p:grpSpPr>
          <p:pic>
            <p:nvPicPr>
              <p:cNvPr id="126" name="Google Shape;126;p5" descr="http://www.clker.com/cliparts/f/9/8/1/1216181106356570529jean_victor_balin_icon_star.svg.hi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17687" y="1053645"/>
                <a:ext cx="1447800" cy="1382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" name="Google Shape;127;p5"/>
              <p:cNvSpPr/>
              <p:nvPr/>
            </p:nvSpPr>
            <p:spPr>
              <a:xfrm>
                <a:off x="-289324" y="1447359"/>
                <a:ext cx="1006876" cy="936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１　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5"/>
            <p:cNvGrpSpPr/>
            <p:nvPr/>
          </p:nvGrpSpPr>
          <p:grpSpPr>
            <a:xfrm>
              <a:off x="1371741" y="1365147"/>
              <a:ext cx="5471156" cy="2527360"/>
              <a:chOff x="489389" y="398158"/>
              <a:chExt cx="6329143" cy="3132976"/>
            </a:xfrm>
          </p:grpSpPr>
          <p:sp>
            <p:nvSpPr>
              <p:cNvPr id="129" name="Google Shape;129;p5"/>
              <p:cNvSpPr/>
              <p:nvPr/>
            </p:nvSpPr>
            <p:spPr>
              <a:xfrm>
                <a:off x="489389" y="406030"/>
                <a:ext cx="686912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あ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い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う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え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1194668" y="406030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かき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く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け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こ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605226" y="406030"/>
                <a:ext cx="686912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さし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す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せ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そ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310504" y="406030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たち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つ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せ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そ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4034150" y="406030"/>
                <a:ext cx="686912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なに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ぬ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ね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の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4721062" y="406030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ばび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ぶ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べ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ぼ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5426341" y="406030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まみ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む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め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も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6131620" y="406030"/>
                <a:ext cx="686912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らり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る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れ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ろ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899947" y="398158"/>
                <a:ext cx="685076" cy="3125104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がぎ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3007C5"/>
                    </a:solidFill>
                    <a:latin typeface="Arial"/>
                    <a:ea typeface="Arial"/>
                    <a:cs typeface="Arial"/>
                    <a:sym typeface="Arial"/>
                  </a:rPr>
                  <a:t>ぐ</a:t>
                </a:r>
                <a:endParaRPr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げ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ご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5"/>
            <p:cNvGrpSpPr/>
            <p:nvPr/>
          </p:nvGrpSpPr>
          <p:grpSpPr>
            <a:xfrm>
              <a:off x="-392205" y="5642617"/>
              <a:ext cx="1107232" cy="979265"/>
              <a:chOff x="-559717" y="1192895"/>
              <a:chExt cx="1447800" cy="1382649"/>
            </a:xfrm>
          </p:grpSpPr>
          <p:pic>
            <p:nvPicPr>
              <p:cNvPr id="139" name="Google Shape;139;p5" descr="http://www.clker.com/cliparts/f/9/8/1/1216181106356570529jean_victor_balin_icon_star.svg.hi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59717" y="1192895"/>
                <a:ext cx="1447800" cy="1382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5"/>
              <p:cNvSpPr/>
              <p:nvPr/>
            </p:nvSpPr>
            <p:spPr>
              <a:xfrm>
                <a:off x="-327472" y="1547661"/>
                <a:ext cx="1006876" cy="936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３　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" name="Google Shape;141;p5"/>
            <p:cNvSpPr/>
            <p:nvPr/>
          </p:nvSpPr>
          <p:spPr>
            <a:xfrm>
              <a:off x="1571789" y="6105535"/>
              <a:ext cx="1447967" cy="609614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rPr>
                <a:t>きます</a:t>
              </a:r>
              <a:endParaRPr sz="32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571789" y="5429243"/>
              <a:ext cx="1447967" cy="609614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32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rPr>
                <a:t>します</a:t>
              </a:r>
              <a:endParaRPr sz="32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" name="Google Shape;143;p5"/>
            <p:cNvGrpSpPr/>
            <p:nvPr/>
          </p:nvGrpSpPr>
          <p:grpSpPr>
            <a:xfrm>
              <a:off x="-392205" y="4055934"/>
              <a:ext cx="1107232" cy="979265"/>
              <a:chOff x="-559717" y="1087685"/>
              <a:chExt cx="1447800" cy="1382649"/>
            </a:xfrm>
          </p:grpSpPr>
          <p:pic>
            <p:nvPicPr>
              <p:cNvPr id="144" name="Google Shape;144;p5" descr="http://www.clker.com/cliparts/f/9/8/1/1216181106356570529jean_victor_balin_icon_star.svg.hi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59717" y="1087685"/>
                <a:ext cx="1447800" cy="1382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Google Shape;145;p5"/>
              <p:cNvSpPr/>
              <p:nvPr/>
            </p:nvSpPr>
            <p:spPr>
              <a:xfrm>
                <a:off x="-354048" y="1484169"/>
                <a:ext cx="1006876" cy="934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２　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5"/>
            <p:cNvSpPr/>
            <p:nvPr/>
          </p:nvSpPr>
          <p:spPr>
            <a:xfrm>
              <a:off x="1474941" y="4354481"/>
              <a:ext cx="2210055" cy="609614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 / eます</a:t>
              </a:r>
              <a:endParaRPr sz="32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5" descr="http://sevencolor.info/wp-content/uploads/batu2_c-150x18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0325" y="4305636"/>
            <a:ext cx="5524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/>
          <p:nvPr/>
        </p:nvSpPr>
        <p:spPr>
          <a:xfrm>
            <a:off x="6161089" y="5446713"/>
            <a:ext cx="2590517" cy="609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rPr>
              <a:t>できます</a:t>
            </a:r>
            <a:endParaRPr sz="3600" b="1">
              <a:solidFill>
                <a:srgbClr val="3007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6161089" y="6132513"/>
            <a:ext cx="2590517" cy="609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rPr>
              <a:t>こられます</a:t>
            </a:r>
            <a:endParaRPr sz="3600" b="1">
              <a:solidFill>
                <a:srgbClr val="3007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951539" y="4389438"/>
            <a:ext cx="720725" cy="6477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888164" y="4389438"/>
            <a:ext cx="2486611" cy="609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rPr>
              <a:t>られます</a:t>
            </a:r>
            <a:endParaRPr sz="3600" b="1">
              <a:solidFill>
                <a:srgbClr val="3007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>
            <a:off x="2895600" y="1357299"/>
            <a:ext cx="7496839" cy="2590801"/>
            <a:chOff x="1371600" y="1412775"/>
            <a:chExt cx="7496839" cy="2520281"/>
          </a:xfrm>
        </p:grpSpPr>
        <p:sp>
          <p:nvSpPr>
            <p:cNvPr id="153" name="Google Shape;153;p5"/>
            <p:cNvSpPr/>
            <p:nvPr/>
          </p:nvSpPr>
          <p:spPr>
            <a:xfrm>
              <a:off x="7643163" y="2799250"/>
              <a:ext cx="1225276" cy="609600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rgbClr val="FF0000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4000" b="1">
                  <a:solidFill>
                    <a:srgbClr val="3007C5"/>
                  </a:solidFill>
                  <a:latin typeface="Arial"/>
                  <a:ea typeface="Arial"/>
                  <a:cs typeface="Arial"/>
                  <a:sym typeface="Arial"/>
                </a:rPr>
                <a:t>ます</a:t>
              </a:r>
              <a:endParaRPr sz="4000" b="1">
                <a:solidFill>
                  <a:srgbClr val="3007C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839658" y="2780014"/>
              <a:ext cx="720080" cy="648072"/>
            </a:xfrm>
            <a:prstGeom prst="mathPlus">
              <a:avLst>
                <a:gd name="adj1" fmla="val 23520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" name="Google Shape;155;p5"/>
            <p:cNvGrpSpPr/>
            <p:nvPr/>
          </p:nvGrpSpPr>
          <p:grpSpPr>
            <a:xfrm>
              <a:off x="1371600" y="1412775"/>
              <a:ext cx="5470133" cy="2520281"/>
              <a:chOff x="1371600" y="1412775"/>
              <a:chExt cx="5470133" cy="2520281"/>
            </a:xfrm>
          </p:grpSpPr>
          <p:sp>
            <p:nvSpPr>
              <p:cNvPr id="156" name="Google Shape;156;p5"/>
              <p:cNvSpPr/>
              <p:nvPr/>
            </p:nvSpPr>
            <p:spPr>
              <a:xfrm>
                <a:off x="1371600" y="1412775"/>
                <a:ext cx="593333" cy="252028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あ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い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う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え</a:t>
                </a:r>
                <a:endParaRPr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1981200" y="1412776"/>
                <a:ext cx="591831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か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き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く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け</a:t>
                </a:r>
                <a:endParaRPr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こ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3200400" y="1412776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さ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し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す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せ</a:t>
                </a:r>
                <a:endParaRPr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そ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3810000" y="1412776"/>
                <a:ext cx="591831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た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ち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つ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て</a:t>
                </a:r>
                <a:endParaRPr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と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4419600" y="1412776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な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に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ぬ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ね</a:t>
                </a:r>
                <a:endParaRPr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の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5029200" y="1412776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ば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び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ぶ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べ</a:t>
                </a:r>
                <a:endParaRPr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ぼ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5638800" y="1412776"/>
                <a:ext cx="591831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ま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み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む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め</a:t>
                </a:r>
                <a:endParaRPr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も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6248400" y="1412776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ら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り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る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れ</a:t>
                </a:r>
                <a:endParaRPr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ろ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2607067" y="1412777"/>
                <a:ext cx="593333" cy="252027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が</a:t>
                </a:r>
                <a:r>
                  <a:rPr lang="ja-JP" sz="32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ぎ</a:t>
                </a:r>
                <a:endParaRPr sz="32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ぐ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げ</a:t>
                </a:r>
                <a:endParaRPr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3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ご</a:t>
                </a:r>
                <a:endParaRPr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5" name="Google Shape;165;p5"/>
          <p:cNvSpPr/>
          <p:nvPr/>
        </p:nvSpPr>
        <p:spPr>
          <a:xfrm>
            <a:off x="2860671" y="144058"/>
            <a:ext cx="5890935" cy="95647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กริยารูปสามารถ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" descr="矢印・Uターン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278191" y="1936296"/>
            <a:ext cx="779903" cy="1582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/>
        </p:nvSpPr>
        <p:spPr>
          <a:xfrm>
            <a:off x="2573384" y="1737359"/>
            <a:ext cx="7798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にほんごを　はなします。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2573384" y="4475037"/>
            <a:ext cx="7798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にほんご</a:t>
            </a:r>
            <a:r>
              <a:rPr lang="ja-JP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が</a:t>
            </a: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はなせます</a:t>
            </a: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376059" y="1091028"/>
            <a:ext cx="28346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พูดภาษาญี่ปุ่น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3653248" y="5443806"/>
            <a:ext cx="44718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สามารถพูดภาษาญี่ปุ่นได้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5127172" y="2919548"/>
            <a:ext cx="66620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6" descr="教室掲示ポスター | 日本語の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71" y="2568356"/>
            <a:ext cx="2168570" cy="214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/>
        </p:nvSpPr>
        <p:spPr>
          <a:xfrm>
            <a:off x="3148150" y="1354005"/>
            <a:ext cx="7798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かんじを　かきます。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3056710" y="4672998"/>
            <a:ext cx="63659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かんじ</a:t>
            </a:r>
            <a:r>
              <a:rPr lang="ja-JP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が</a:t>
            </a: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かけます。</a:t>
            </a:r>
            <a:endParaRPr sz="4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5127172" y="2919548"/>
            <a:ext cx="66620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4754881" y="619458"/>
            <a:ext cx="20769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เขียนคันจิ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3860075" y="5503995"/>
            <a:ext cx="44718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สามารถเขียนคันจิได้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7" descr="書道をする男の子のフリーイラスト | フリーイラスト・クラシック（フリクラ）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39" y="2336498"/>
            <a:ext cx="2185002" cy="218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/>
        </p:nvSpPr>
        <p:spPr>
          <a:xfrm>
            <a:off x="3313613" y="1476952"/>
            <a:ext cx="7798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やさいを　たべます。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2913017" y="3942628"/>
            <a:ext cx="7798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やさい</a:t>
            </a:r>
            <a:r>
              <a:rPr lang="ja-JP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が</a:t>
            </a: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たべられます</a:t>
            </a: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5259977" y="2924574"/>
            <a:ext cx="666206" cy="83099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5318759" y="608264"/>
            <a:ext cx="15544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กินผัก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4356464" y="4773625"/>
            <a:ext cx="37686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กินผักได้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8" descr="商用フリーイラスト【食べる】 | にほんご教師ピッ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510" y="3048930"/>
            <a:ext cx="2190568" cy="15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 descr="重ね煮でも野菜を食べません、、、 | 重ね煮アカデミー® 「台所は家庭の薬箱」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7596" y="4550052"/>
            <a:ext cx="2587170" cy="19403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1693817" y="5520241"/>
            <a:ext cx="7798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やさい</a:t>
            </a:r>
            <a:r>
              <a:rPr lang="ja-JP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が</a:t>
            </a: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たべられません</a:t>
            </a: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4041866" y="6302110"/>
            <a:ext cx="37686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กินผักไม่ได้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/>
        </p:nvSpPr>
        <p:spPr>
          <a:xfrm>
            <a:off x="3148150" y="1745891"/>
            <a:ext cx="7798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スキーを　します。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3148150" y="4281113"/>
            <a:ext cx="7798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スキー</a:t>
            </a:r>
            <a:r>
              <a:rPr lang="ja-JP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が</a:t>
            </a: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できます</a:t>
            </a:r>
            <a:r>
              <a:rPr lang="ja-JP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4878978" y="2919548"/>
            <a:ext cx="66620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878978" y="928229"/>
            <a:ext cx="28346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เล่นสกี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3860075" y="5454772"/>
            <a:ext cx="44718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สามารถเล่นสกีได้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9" descr="スキーのイラスト「男の子」 | かわいいフリー素材集 いらすと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924" y="1574560"/>
            <a:ext cx="3411174" cy="3161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6B150ABA94549984EC9436E71C796" ma:contentTypeVersion="7" ma:contentTypeDescription="Create a new document." ma:contentTypeScope="" ma:versionID="d8915e55d70142ca589b74c43ff6d79e">
  <xsd:schema xmlns:xsd="http://www.w3.org/2001/XMLSchema" xmlns:xs="http://www.w3.org/2001/XMLSchema" xmlns:p="http://schemas.microsoft.com/office/2006/metadata/properties" xmlns:ns3="84031552-d152-4293-a0dd-bdd11d0fa821" xmlns:ns4="932dd1d1-f8fe-40e0-8592-30df6e84a4a8" targetNamespace="http://schemas.microsoft.com/office/2006/metadata/properties" ma:root="true" ma:fieldsID="5fae863977368b5b47602b20b5928307" ns3:_="" ns4:_="">
    <xsd:import namespace="84031552-d152-4293-a0dd-bdd11d0fa821"/>
    <xsd:import namespace="932dd1d1-f8fe-40e0-8592-30df6e84a4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31552-d152-4293-a0dd-bdd11d0fa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dd1d1-f8fe-40e0-8592-30df6e84a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B826F9-206B-4F28-AD96-B11FE0830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31552-d152-4293-a0dd-bdd11d0fa821"/>
    <ds:schemaRef ds:uri="932dd1d1-f8fe-40e0-8592-30df6e84a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CF5BF9-E725-4D96-9210-9BF8FCF87DB2}">
  <ds:schemaRefs>
    <ds:schemaRef ds:uri="84031552-d152-4293-a0dd-bdd11d0fa821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932dd1d1-f8fe-40e0-8592-30df6e84a4a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ADD76B-5703-40FC-B996-666354BE5B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2867</Words>
  <Application>Microsoft Office PowerPoint</Application>
  <PresentationFormat>แบบจอกว้าง</PresentationFormat>
  <Paragraphs>375</Paragraphs>
  <Slides>23</Slides>
  <Notes>23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7" baseType="lpstr">
      <vt:lpstr>Calibri</vt:lpstr>
      <vt:lpstr>Sarabun</vt:lpstr>
      <vt:lpstr>Arial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walee rungratthawatchai</dc:creator>
  <cp:lastModifiedBy>Kachaphat  Limjaroen</cp:lastModifiedBy>
  <cp:revision>1</cp:revision>
  <dcterms:created xsi:type="dcterms:W3CDTF">2022-02-08T12:41:22Z</dcterms:created>
  <dcterms:modified xsi:type="dcterms:W3CDTF">2023-03-29T06:38:56Z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0x0101007BC6B150ABA94549984EC9436E71C796</vt:lpwstr>
  </property>
</Properties>
</file>