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17BA"/>
    <a:srgbClr val="FF66FF"/>
    <a:srgbClr val="C32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DCE0-6040-4BB4-BA43-EE24B82D7B94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51EE-F810-437A-A4AB-ECB84307CA84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DCE0-6040-4BB4-BA43-EE24B82D7B94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51EE-F810-437A-A4AB-ECB84307CA8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DCE0-6040-4BB4-BA43-EE24B82D7B94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51EE-F810-437A-A4AB-ECB84307CA8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DCE0-6040-4BB4-BA43-EE24B82D7B94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51EE-F810-437A-A4AB-ECB84307CA84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DCE0-6040-4BB4-BA43-EE24B82D7B94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51EE-F810-437A-A4AB-ECB84307CA8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DCE0-6040-4BB4-BA43-EE24B82D7B94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51EE-F810-437A-A4AB-ECB84307CA84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DCE0-6040-4BB4-BA43-EE24B82D7B94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51EE-F810-437A-A4AB-ECB84307CA84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DCE0-6040-4BB4-BA43-EE24B82D7B94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51EE-F810-437A-A4AB-ECB84307CA8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DCE0-6040-4BB4-BA43-EE24B82D7B94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51EE-F810-437A-A4AB-ECB84307CA8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DCE0-6040-4BB4-BA43-EE24B82D7B94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51EE-F810-437A-A4AB-ECB84307CA8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DCE0-6040-4BB4-BA43-EE24B82D7B94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51EE-F810-437A-A4AB-ECB84307CA84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78DCE0-6040-4BB4-BA43-EE24B82D7B94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DA51EE-F810-437A-A4AB-ECB84307CA84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284984"/>
            <a:ext cx="5637010" cy="1800200"/>
          </a:xfrm>
        </p:spPr>
        <p:txBody>
          <a:bodyPr>
            <a:normAutofit/>
          </a:bodyPr>
          <a:lstStyle/>
          <a:p>
            <a:pPr algn="ctr"/>
            <a:r>
              <a:rPr lang="th-TH" dirty="0" smtClean="0">
                <a:solidFill>
                  <a:srgbClr val="00B0F0"/>
                </a:solidFill>
                <a:sym typeface="Wingdings"/>
              </a:rPr>
              <a:t></a:t>
            </a:r>
            <a:r>
              <a:rPr lang="th-TH" sz="2800" b="1" dirty="0" smtClean="0">
                <a:solidFill>
                  <a:srgbClr val="FB17BA"/>
                </a:solidFill>
              </a:rPr>
              <a:t>การเสริมทักษะและประสบการณ์ให้พร้อมสำหรับการทำงานทั้งในระหว่างการศึกษาและภายหลังการศึกษา นำความรู้จากภาคทฤษฏีไปสู่การฝึกการปฏิบัติในระยะเวลาที่กำหนด </a:t>
            </a:r>
            <a:endParaRPr lang="th-TH" sz="2800" b="1" dirty="0">
              <a:solidFill>
                <a:srgbClr val="FB17B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175351" cy="1793167"/>
          </a:xfrm>
        </p:spPr>
        <p:txBody>
          <a:bodyPr/>
          <a:lstStyle/>
          <a:p>
            <a:pPr algn="ctr"/>
            <a:r>
              <a:rPr lang="th-TH" sz="4000" b="1" dirty="0" smtClean="0">
                <a:solidFill>
                  <a:srgbClr val="0070C0"/>
                </a:solidFill>
              </a:rPr>
              <a:t>การฝึกประสบการณ์วิชาชีพ</a:t>
            </a:r>
            <a:endParaRPr lang="th-TH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9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124744"/>
            <a:ext cx="6512511" cy="1512168"/>
          </a:xfrm>
        </p:spPr>
        <p:txBody>
          <a:bodyPr/>
          <a:lstStyle/>
          <a:p>
            <a:pPr algn="ctr"/>
            <a:r>
              <a:rPr lang="th-TH" sz="4000" dirty="0">
                <a:solidFill>
                  <a:schemeClr val="bg2">
                    <a:lumMod val="50000"/>
                  </a:schemeClr>
                </a:solidFill>
              </a:rPr>
              <a:t>ความสำคัญของการ</a:t>
            </a:r>
            <a:r>
              <a:rPr lang="th-TH" sz="4000" dirty="0" smtClean="0">
                <a:solidFill>
                  <a:schemeClr val="bg2">
                    <a:lumMod val="50000"/>
                  </a:schemeClr>
                </a:solidFill>
              </a:rPr>
              <a:t>ฝึก</a:t>
            </a:r>
            <a:br>
              <a:rPr lang="th-TH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th-TH" sz="4000" dirty="0" smtClean="0">
                <a:solidFill>
                  <a:schemeClr val="bg2">
                    <a:lumMod val="50000"/>
                  </a:schemeClr>
                </a:solidFill>
              </a:rPr>
              <a:t>ประสบการณ์</a:t>
            </a:r>
            <a:r>
              <a:rPr lang="th-TH" sz="4000" dirty="0">
                <a:solidFill>
                  <a:schemeClr val="bg2">
                    <a:lumMod val="50000"/>
                  </a:schemeClr>
                </a:solidFill>
              </a:rPr>
              <a:t>วิชาชีพ</a:t>
            </a:r>
            <a:r>
              <a:rPr lang="th-TH" sz="4800" dirty="0">
                <a:solidFill>
                  <a:srgbClr val="00B0F0"/>
                </a:solidFill>
              </a:rPr>
              <a:t/>
            </a:r>
            <a:br>
              <a:rPr lang="th-TH" sz="4800" dirty="0">
                <a:solidFill>
                  <a:srgbClr val="00B0F0"/>
                </a:solidFill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9672" y="2780928"/>
            <a:ext cx="6400800" cy="2880320"/>
          </a:xfrm>
        </p:spPr>
        <p:txBody>
          <a:bodyPr>
            <a:normAutofit fontScale="62500" lnSpcReduction="20000"/>
          </a:bodyPr>
          <a:lstStyle/>
          <a:p>
            <a:endParaRPr lang="th-TH" sz="3600" b="1" dirty="0" smtClean="0">
              <a:solidFill>
                <a:srgbClr val="00B0F0"/>
              </a:solidFill>
            </a:endParaRPr>
          </a:p>
          <a:p>
            <a:pPr algn="thaiDist"/>
            <a:r>
              <a:rPr lang="th-TH" sz="4000" b="1" dirty="0" smtClean="0">
                <a:solidFill>
                  <a:srgbClr val="FB17BA"/>
                </a:solidFill>
              </a:rPr>
              <a:t>ตระหนัก</a:t>
            </a:r>
            <a:r>
              <a:rPr lang="th-TH" sz="4000" b="1" dirty="0">
                <a:solidFill>
                  <a:srgbClr val="FB17BA"/>
                </a:solidFill>
              </a:rPr>
              <a:t>ถึงหน้าที่รับผิดชอบต่อตนเอง สาขาวิชาชีพ สถาบันฯ</a:t>
            </a:r>
          </a:p>
          <a:p>
            <a:pPr algn="thaiDist"/>
            <a:r>
              <a:rPr lang="th-TH" sz="4000" b="1" dirty="0">
                <a:solidFill>
                  <a:srgbClr val="FB17BA"/>
                </a:solidFill>
              </a:rPr>
              <a:t>เพิ่มทักษะ ความรู้ที่จำเป็นก่อนการออกไปทำงานจริง</a:t>
            </a:r>
          </a:p>
          <a:p>
            <a:pPr algn="thaiDist"/>
            <a:r>
              <a:rPr lang="th-TH" sz="4000" b="1" dirty="0">
                <a:solidFill>
                  <a:srgbClr val="FB17BA"/>
                </a:solidFill>
              </a:rPr>
              <a:t>ฝึกระเบียบวินัย ความรับผิดชอบและการปฏิบัติงานที่ได้รับมอบหมาย</a:t>
            </a:r>
          </a:p>
          <a:p>
            <a:pPr algn="thaiDist"/>
            <a:r>
              <a:rPr lang="th-TH" sz="4000" b="1" dirty="0">
                <a:solidFill>
                  <a:srgbClr val="FB17BA"/>
                </a:solidFill>
              </a:rPr>
              <a:t>ฝึกการทำงานร่วมกับผู้อื่น </a:t>
            </a:r>
          </a:p>
          <a:p>
            <a:pPr algn="thaiDist"/>
            <a:r>
              <a:rPr lang="th-TH" sz="4000" b="1" dirty="0">
                <a:solidFill>
                  <a:srgbClr val="FB17BA"/>
                </a:solidFill>
              </a:rPr>
              <a:t>เรียนรู้สังคมการทำงาน</a:t>
            </a:r>
          </a:p>
          <a:p>
            <a:endParaRPr lang="th-TH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40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340768"/>
            <a:ext cx="6512511" cy="864096"/>
          </a:xfrm>
        </p:spPr>
        <p:txBody>
          <a:bodyPr/>
          <a:lstStyle/>
          <a:p>
            <a:pPr algn="thaiDist"/>
            <a:r>
              <a:rPr lang="th-TH" sz="3600" dirty="0" smtClean="0">
                <a:solidFill>
                  <a:srgbClr val="0070C0"/>
                </a:solidFill>
              </a:rPr>
              <a:t>การเตรียมตัวก่อน</a:t>
            </a:r>
            <a:r>
              <a:rPr lang="th-TH" sz="3600" dirty="0">
                <a:solidFill>
                  <a:srgbClr val="0070C0"/>
                </a:solidFill>
              </a:rPr>
              <a:t>ออกฝึกประสบการณ์วิชาชีพ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75656" y="2420888"/>
            <a:ext cx="6400800" cy="2952328"/>
          </a:xfrm>
        </p:spPr>
        <p:txBody>
          <a:bodyPr>
            <a:normAutofit fontScale="85000" lnSpcReduction="20000"/>
          </a:bodyPr>
          <a:lstStyle/>
          <a:p>
            <a:pPr algn="thaiDist"/>
            <a:r>
              <a:rPr lang="th-TH" sz="2800" dirty="0">
                <a:solidFill>
                  <a:srgbClr val="FB17BA"/>
                </a:solidFill>
              </a:rPr>
              <a:t>มีความรู้เกี่ยวกับสถานที่ฝึกงาน</a:t>
            </a:r>
          </a:p>
          <a:p>
            <a:pPr algn="thaiDist"/>
            <a:r>
              <a:rPr lang="th-TH" sz="2800" dirty="0">
                <a:solidFill>
                  <a:srgbClr val="FB17BA"/>
                </a:solidFill>
              </a:rPr>
              <a:t>ตรวจสอบวัน เวลา และสถานที่ในการรายงานตัว การแต่งกาย</a:t>
            </a:r>
          </a:p>
          <a:p>
            <a:pPr algn="thaiDist"/>
            <a:r>
              <a:rPr lang="th-TH" sz="2800" dirty="0">
                <a:solidFill>
                  <a:srgbClr val="FB17BA"/>
                </a:solidFill>
              </a:rPr>
              <a:t>ปฏิบัติตามกฎระเบียบ ข้อบังคับของบริษัทหรือองค์กร</a:t>
            </a:r>
          </a:p>
          <a:p>
            <a:pPr algn="thaiDist"/>
            <a:r>
              <a:rPr lang="th-TH" sz="2800" dirty="0">
                <a:solidFill>
                  <a:srgbClr val="FB17BA"/>
                </a:solidFill>
              </a:rPr>
              <a:t>ตรงต่อเวลา</a:t>
            </a:r>
          </a:p>
          <a:p>
            <a:pPr algn="thaiDist"/>
            <a:r>
              <a:rPr lang="th-TH" sz="2800" dirty="0">
                <a:solidFill>
                  <a:srgbClr val="FB17BA"/>
                </a:solidFill>
              </a:rPr>
              <a:t>มีความซื่อสัตย์ ตั้งใจฝึกงาน มีสัมมาคารวะ</a:t>
            </a:r>
          </a:p>
          <a:p>
            <a:pPr algn="thaiDist"/>
            <a:r>
              <a:rPr lang="th-TH" sz="2800" dirty="0">
                <a:solidFill>
                  <a:srgbClr val="FB17BA"/>
                </a:solidFill>
              </a:rPr>
              <a:t>ศึกษางานในหน้าที่และความรับผิดชอบ</a:t>
            </a:r>
          </a:p>
          <a:p>
            <a:pPr algn="thaiDist"/>
            <a:r>
              <a:rPr lang="th-TH" sz="2800" dirty="0">
                <a:solidFill>
                  <a:srgbClr val="FB17BA"/>
                </a:solidFill>
              </a:rPr>
              <a:t>ติดต่อผู้ดูแลการฝึกงานในสถานที่ฝึกงาน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3008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340768"/>
            <a:ext cx="6512511" cy="1143000"/>
          </a:xfrm>
        </p:spPr>
        <p:txBody>
          <a:bodyPr/>
          <a:lstStyle/>
          <a:p>
            <a:r>
              <a:rPr lang="th-TH" sz="3600" dirty="0">
                <a:solidFill>
                  <a:schemeClr val="bg2">
                    <a:lumMod val="50000"/>
                  </a:schemeClr>
                </a:solidFill>
              </a:rPr>
              <a:t>เอกสารประกอบการฝึกประสบการณ์วิชาชีพ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9672" y="2348880"/>
            <a:ext cx="6400800" cy="2736304"/>
          </a:xfrm>
        </p:spPr>
        <p:txBody>
          <a:bodyPr/>
          <a:lstStyle/>
          <a:p>
            <a:r>
              <a:rPr lang="th-TH" sz="2800" dirty="0">
                <a:solidFill>
                  <a:srgbClr val="FB17BA"/>
                </a:solidFill>
              </a:rPr>
              <a:t>จดหมายยืนยันการฝึกงานและส่งตัวนักศึกษาเข้าฝึกงาน 1 ฉบับ</a:t>
            </a:r>
          </a:p>
          <a:p>
            <a:r>
              <a:rPr lang="th-TH" sz="2800" dirty="0">
                <a:solidFill>
                  <a:srgbClr val="FB17BA"/>
                </a:solidFill>
              </a:rPr>
              <a:t> จดหมายตอบรับให้เข้าฝึกงาน 1 ฉบับ</a:t>
            </a:r>
          </a:p>
          <a:p>
            <a:r>
              <a:rPr lang="th-TH" sz="2800" dirty="0">
                <a:solidFill>
                  <a:srgbClr val="FB17BA"/>
                </a:solidFill>
              </a:rPr>
              <a:t> คู่มือการฝึกงาน 2 ฉบับ สำหรับนักศึกษา และสถานที่ฝึกงาน(ยื่นให้แก่ผู้ดูแลการฝึกงาน วันรายงานตัว)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584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980728"/>
            <a:ext cx="6512511" cy="1143000"/>
          </a:xfrm>
        </p:spPr>
        <p:txBody>
          <a:bodyPr/>
          <a:lstStyle/>
          <a:p>
            <a:pPr algn="thaiDist"/>
            <a:r>
              <a:rPr lang="th-TH" sz="3600" dirty="0">
                <a:solidFill>
                  <a:schemeClr val="bg2">
                    <a:lumMod val="50000"/>
                  </a:schemeClr>
                </a:solidFill>
              </a:rPr>
              <a:t>ระยะเวลาในการฝึกประสบการณ์วิชาชีพ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59632" y="1988840"/>
            <a:ext cx="6400800" cy="2592288"/>
          </a:xfrm>
        </p:spPr>
        <p:txBody>
          <a:bodyPr>
            <a:normAutofit/>
          </a:bodyPr>
          <a:lstStyle/>
          <a:p>
            <a:r>
              <a:rPr lang="th-TH" sz="3200" dirty="0">
                <a:solidFill>
                  <a:srgbClr val="FB17BA"/>
                </a:solidFill>
              </a:rPr>
              <a:t>มีการกำหนดจำนวนชั่วโมงขั้นต่ำในการ</a:t>
            </a:r>
            <a:r>
              <a:rPr lang="th-TH" sz="3200" dirty="0" smtClean="0">
                <a:solidFill>
                  <a:srgbClr val="FB17BA"/>
                </a:solidFill>
              </a:rPr>
              <a:t>ฝึกงาน 350 ชม.</a:t>
            </a:r>
          </a:p>
          <a:p>
            <a:r>
              <a:rPr lang="th-TH" sz="3200" dirty="0" smtClean="0">
                <a:solidFill>
                  <a:srgbClr val="FB17BA"/>
                </a:solidFill>
              </a:rPr>
              <a:t> </a:t>
            </a:r>
            <a:r>
              <a:rPr lang="th-TH" sz="3200" dirty="0">
                <a:solidFill>
                  <a:srgbClr val="FB17BA"/>
                </a:solidFill>
              </a:rPr>
              <a:t>ห้ามเลิกฝึกงานโดยไม่แจ้งสาขาวิชา</a:t>
            </a:r>
            <a:r>
              <a:rPr lang="th-TH" sz="3200" dirty="0" smtClean="0">
                <a:solidFill>
                  <a:srgbClr val="FB17BA"/>
                </a:solidFill>
              </a:rPr>
              <a:t>ฯ</a:t>
            </a:r>
          </a:p>
          <a:p>
            <a:r>
              <a:rPr lang="th-TH" sz="3200" dirty="0" smtClean="0">
                <a:solidFill>
                  <a:srgbClr val="FB17BA"/>
                </a:solidFill>
              </a:rPr>
              <a:t>ห้ามเปลี่ยนสถานที่ฝึกงานโดยไม่มีเหตุอันควร</a:t>
            </a:r>
            <a:endParaRPr lang="th-TH" sz="3200" dirty="0">
              <a:solidFill>
                <a:srgbClr val="FB17BA"/>
              </a:solidFill>
            </a:endParaRPr>
          </a:p>
          <a:p>
            <a:endParaRPr lang="th-TH" sz="3200" dirty="0">
              <a:solidFill>
                <a:srgbClr val="FB17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12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340768"/>
            <a:ext cx="6512511" cy="864096"/>
          </a:xfrm>
        </p:spPr>
        <p:txBody>
          <a:bodyPr/>
          <a:lstStyle/>
          <a:p>
            <a:pPr algn="thaiDist"/>
            <a:r>
              <a:rPr lang="th-TH" sz="3600" dirty="0">
                <a:solidFill>
                  <a:schemeClr val="bg2">
                    <a:lumMod val="50000"/>
                  </a:schemeClr>
                </a:solidFill>
              </a:rPr>
              <a:t>การประเมินผลการฝึกประสบการณ์วิชาชีพ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75656" y="2420888"/>
            <a:ext cx="6400800" cy="2736304"/>
          </a:xfrm>
        </p:spPr>
        <p:txBody>
          <a:bodyPr/>
          <a:lstStyle/>
          <a:p>
            <a:r>
              <a:rPr lang="th-TH" sz="2800" dirty="0">
                <a:solidFill>
                  <a:srgbClr val="FB17BA"/>
                </a:solidFill>
              </a:rPr>
              <a:t>ประเมินผล โดยหัวหน้าหน่วยงานของสถานประกอบการที่รับนักศึกษาเข้าฝึกงาน 2  ครั้งตามแบบประเมินผลการฝึกงาน</a:t>
            </a:r>
          </a:p>
          <a:p>
            <a:r>
              <a:rPr lang="th-TH" sz="2800" dirty="0">
                <a:solidFill>
                  <a:srgbClr val="FB17BA"/>
                </a:solidFill>
              </a:rPr>
              <a:t> ประเมินผลโดยอาจารย์นิเทศ</a:t>
            </a:r>
          </a:p>
          <a:p>
            <a:r>
              <a:rPr lang="th-TH" sz="2800" dirty="0">
                <a:solidFill>
                  <a:srgbClr val="FB17BA"/>
                </a:solidFill>
              </a:rPr>
              <a:t>รายงานการฝึกประสบการณ์วิชาชีพ 1 เล่ม</a:t>
            </a:r>
          </a:p>
          <a:p>
            <a:r>
              <a:rPr lang="th-TH" sz="2800" dirty="0">
                <a:solidFill>
                  <a:srgbClr val="FB17BA"/>
                </a:solidFill>
              </a:rPr>
              <a:t>การตัดเกรดอิงเกณฑ์ของมหาวิทยาลัย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72219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</TotalTime>
  <Words>266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Georgia</vt:lpstr>
      <vt:lpstr>IrisUPC</vt:lpstr>
      <vt:lpstr>Trebuchet MS</vt:lpstr>
      <vt:lpstr>Wingdings</vt:lpstr>
      <vt:lpstr>Slipstream</vt:lpstr>
      <vt:lpstr>การฝึกประสบการณ์วิชาชีพ</vt:lpstr>
      <vt:lpstr>ความสำคัญของการฝึก ประสบการณ์วิชาชีพ </vt:lpstr>
      <vt:lpstr>การเตรียมตัวก่อนออกฝึกประสบการณ์วิชาชีพ</vt:lpstr>
      <vt:lpstr>เอกสารประกอบการฝึกประสบการณ์วิชาชีพ</vt:lpstr>
      <vt:lpstr>ระยะเวลาในการฝึกประสบการณ์วิชาชีพ</vt:lpstr>
      <vt:lpstr>การประเมินผลการฝึกประสบการณ์วิชาชีพ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การฝึกประสบการณ์วิชาชีพ</dc:title>
  <dc:creator>Office</dc:creator>
  <cp:lastModifiedBy>LAB-3511</cp:lastModifiedBy>
  <cp:revision>16</cp:revision>
  <dcterms:created xsi:type="dcterms:W3CDTF">2016-07-14T04:39:27Z</dcterms:created>
  <dcterms:modified xsi:type="dcterms:W3CDTF">2018-08-07T03:24:13Z</dcterms:modified>
</cp:coreProperties>
</file>