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F6877D-5536-4C88-B7FA-8AB4997CE44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067457-53A0-4549-951E-3C92D9AC45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h-TH" sz="2400" b="1" dirty="0">
                <a:solidFill>
                  <a:srgbClr val="002060"/>
                </a:solidFill>
              </a:rPr>
              <a:t>ภาษาญี่ปุ่นนิยมใช้สำนวนที่แสดงความกำกวม ไม่ระบุสิ่ง</a:t>
            </a:r>
            <a:r>
              <a:rPr lang="th-TH" sz="2400" b="1" dirty="0" smtClean="0">
                <a:solidFill>
                  <a:srgbClr val="002060"/>
                </a:solidFill>
              </a:rPr>
              <a:t>ต่างๆชัดเจน</a:t>
            </a:r>
          </a:p>
          <a:p>
            <a:pPr algn="l"/>
            <a:endParaRPr lang="th-TH" sz="2400" b="1" dirty="0" smtClean="0">
              <a:solidFill>
                <a:srgbClr val="002060"/>
              </a:solidFill>
            </a:endParaRPr>
          </a:p>
          <a:p>
            <a:pPr algn="l"/>
            <a:r>
              <a:rPr lang="th-TH" sz="2400" b="1" dirty="0" smtClean="0">
                <a:solidFill>
                  <a:srgbClr val="C00000"/>
                </a:solidFill>
              </a:rPr>
              <a:t>ภาษาไทยบ่อยครั้งที่ไม่นิยมใช้สำนวนแสดงความกำกวม</a:t>
            </a: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สำนวนที่เลี่ยงการระบุชัดเจน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2124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ja-JP" altLang="en-US" dirty="0" smtClean="0"/>
              <a:t>ーよう、そう、らしい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800" dirty="0" smtClean="0"/>
              <a:t>ชาวญี่ปุ่นใช้สำนวน </a:t>
            </a:r>
            <a:r>
              <a:rPr lang="ja-JP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よう、そう、らし</a:t>
            </a:r>
            <a:r>
              <a:rPr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い</a:t>
            </a:r>
            <a:r>
              <a:rPr lang="th-TH" altLang="ja-JP" dirty="0" smtClean="0"/>
              <a:t> </a:t>
            </a:r>
            <a:r>
              <a:rPr lang="th-TH" altLang="ja-JP" sz="3200" dirty="0" smtClean="0"/>
              <a:t>แสดงความหมายว่าสิ่งที่พูดถึงเป็นการคาดคะเนโดยพิจารณาจากลักษณะภายนอกที่ผู้พูดพบเห็น</a:t>
            </a:r>
          </a:p>
          <a:p>
            <a:pPr marL="0" indent="0">
              <a:buNone/>
            </a:pPr>
            <a:endParaRPr lang="th-TH" altLang="ja-JP" dirty="0" smtClean="0"/>
          </a:p>
          <a:p>
            <a:pPr marL="0" indent="0">
              <a:buNone/>
            </a:pPr>
            <a:r>
              <a:rPr lang="th-TH" dirty="0" smtClean="0"/>
              <a:t>    </a:t>
            </a:r>
            <a:r>
              <a:rPr lang="th-TH" sz="3200" b="1" dirty="0" smtClean="0">
                <a:solidFill>
                  <a:srgbClr val="FF0000"/>
                </a:solidFill>
              </a:rPr>
              <a:t>สำนวนในภาษาไทยอาจแปลว่า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</a:t>
            </a:r>
            <a:r>
              <a:rPr lang="en-US" b="1" dirty="0" smtClean="0">
                <a:solidFill>
                  <a:srgbClr val="0070C0"/>
                </a:solidFill>
              </a:rPr>
              <a:t>-</a:t>
            </a:r>
            <a:r>
              <a:rPr lang="th-TH" dirty="0" smtClean="0">
                <a:solidFill>
                  <a:srgbClr val="0070C0"/>
                </a:solidFill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</a:rPr>
              <a:t>ดูเหมือนว่า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      -</a:t>
            </a:r>
            <a:r>
              <a:rPr lang="th-TH" sz="3200" b="1" dirty="0" smtClean="0">
                <a:solidFill>
                  <a:srgbClr val="0070C0"/>
                </a:solidFill>
              </a:rPr>
              <a:t>ดูท่า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0070C0"/>
                </a:solidFill>
              </a:rPr>
              <a:t> </a:t>
            </a:r>
            <a:r>
              <a:rPr lang="th-TH" sz="3200" b="1" dirty="0" smtClean="0">
                <a:solidFill>
                  <a:srgbClr val="0070C0"/>
                </a:solidFill>
              </a:rPr>
              <a:t>      </a:t>
            </a:r>
            <a:r>
              <a:rPr lang="en-US" sz="3200" b="1" dirty="0" smtClean="0">
                <a:solidFill>
                  <a:srgbClr val="0070C0"/>
                </a:solidFill>
              </a:rPr>
              <a:t>- </a:t>
            </a:r>
            <a:r>
              <a:rPr lang="th-TH" sz="3200" b="1" dirty="0" smtClean="0">
                <a:solidFill>
                  <a:srgbClr val="0070C0"/>
                </a:solidFill>
              </a:rPr>
              <a:t>ท่าทาง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8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b="1" dirty="0"/>
              <a:t>สำนวนในภาษาไทยอาจ</a:t>
            </a:r>
            <a:r>
              <a:rPr lang="th-TH" b="1" dirty="0" smtClean="0"/>
              <a:t>แปลแบบนี้ก็ได้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dirty="0" smtClean="0">
                <a:cs typeface="+mj-cs"/>
              </a:rPr>
              <a:t>   บางครั้งอาจเลือกใช้สำนวนต่อไปนี้เพื่อให้เข้ากับบริบทอย่างเป็นธรรมชาติ</a:t>
            </a:r>
          </a:p>
          <a:p>
            <a:pPr marL="0" indent="0">
              <a:buNone/>
            </a:pPr>
            <a:r>
              <a:rPr lang="th-TH" sz="3200" b="1" dirty="0" smtClean="0"/>
              <a:t>		</a:t>
            </a:r>
            <a:r>
              <a:rPr lang="en-US" sz="3200" b="1" dirty="0" smtClean="0">
                <a:solidFill>
                  <a:srgbClr val="00B0F0"/>
                </a:solidFill>
                <a:cs typeface="+mj-cs"/>
              </a:rPr>
              <a:t>- </a:t>
            </a:r>
            <a:r>
              <a:rPr lang="th-TH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ดูเหมือน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		</a:t>
            </a:r>
            <a:r>
              <a:rPr lang="en-US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- </a:t>
            </a:r>
            <a:r>
              <a:rPr lang="th-TH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อย่าง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		</a:t>
            </a:r>
            <a:r>
              <a:rPr lang="en-US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- </a:t>
            </a:r>
            <a:r>
              <a:rPr lang="th-TH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ฟังดู</a:t>
            </a:r>
          </a:p>
          <a:p>
            <a:pPr marL="0" indent="0">
              <a:buNone/>
            </a:pPr>
            <a:r>
              <a:rPr lang="th-TH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		</a:t>
            </a:r>
            <a:r>
              <a:rPr lang="en-US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- </a:t>
            </a:r>
            <a:r>
              <a:rPr lang="th-TH" sz="3200" b="1" dirty="0" smtClean="0">
                <a:solidFill>
                  <a:srgbClr val="00B0F0"/>
                </a:solidFill>
                <a:latin typeface="Aharoni" pitchFamily="2" charset="-79"/>
                <a:cs typeface="+mj-cs"/>
              </a:rPr>
              <a:t>คงจะ</a:t>
            </a:r>
            <a:endParaRPr lang="en-US" sz="3200" b="1" dirty="0">
              <a:solidFill>
                <a:srgbClr val="00B0F0"/>
              </a:solidFill>
              <a:latin typeface="Aharoni" pitchFamily="2" charset="-79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394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 smtClean="0"/>
              <a:t>ตัวอย่างประโยค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581400"/>
          </a:xfrm>
        </p:spPr>
        <p:txBody>
          <a:bodyPr/>
          <a:lstStyle/>
          <a:p>
            <a:r>
              <a:rPr lang="ja-JP" altLang="en-US" sz="3200" dirty="0" smtClean="0"/>
              <a:t>ああ、とにかく御丈夫（ごじょうぶ）らしいようですね。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th-TH" altLang="ja-JP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ดูท่าทางสบายดีนะ</a:t>
            </a:r>
          </a:p>
          <a:p>
            <a:pPr marL="0" indent="0">
              <a:buNone/>
            </a:pPr>
            <a:r>
              <a:rPr lang="ja-JP" altLang="en-US" sz="3200" dirty="0"/>
              <a:t>顔</a:t>
            </a:r>
            <a:r>
              <a:rPr lang="ja-JP" altLang="en-US" sz="3200" dirty="0" smtClean="0"/>
              <a:t>色がよくないようですよ。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</a:t>
            </a:r>
            <a:r>
              <a:rPr lang="th-TH" altLang="ja-JP" sz="3200" dirty="0" smtClean="0"/>
              <a:t>  </a:t>
            </a:r>
            <a:r>
              <a:rPr lang="th-TH" altLang="ja-JP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ดูสีหน้าคุณไม่ค่อยดีเลยนะ</a:t>
            </a:r>
            <a:r>
              <a:rPr lang="ja-JP" alt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　</a:t>
            </a:r>
            <a:endParaRPr lang="th-TH" altLang="ja-JP" sz="32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h-TH" sz="3200" dirty="0"/>
              <a:t> </a:t>
            </a:r>
            <a:r>
              <a:rPr lang="th-TH" sz="3200" dirty="0" smtClean="0"/>
              <a:t>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19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b="1" dirty="0" smtClean="0"/>
              <a:t>สำนวน</a:t>
            </a:r>
            <a:r>
              <a:rPr lang="ja-JP" altLang="en-US" sz="2800" b="1" dirty="0" smtClean="0"/>
              <a:t>ーでも、など、とか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810000"/>
          </a:xfrm>
        </p:spPr>
        <p:txBody>
          <a:bodyPr/>
          <a:lstStyle/>
          <a:p>
            <a:r>
              <a:rPr lang="ja-JP" alt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ーでも、など、と</a:t>
            </a:r>
            <a:r>
              <a:rPr lang="ja-JP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か</a:t>
            </a:r>
            <a:r>
              <a:rPr lang="th-TH" altLang="ja-JP" dirty="0" smtClean="0"/>
              <a:t> </a:t>
            </a:r>
            <a:r>
              <a:rPr lang="th-TH" altLang="ja-JP" sz="3600" dirty="0" smtClean="0"/>
              <a:t>เป็นสำนวนที่ทำให้คำนาม คำกริยา หรือประโยคนั้นๆมีความคลุมเครือ ไม่ชัดเจน</a:t>
            </a:r>
          </a:p>
          <a:p>
            <a:pPr marL="0" indent="0">
              <a:buNone/>
            </a:pPr>
            <a:endParaRPr lang="th-TH" altLang="ja-JP" sz="3600" dirty="0" smtClean="0"/>
          </a:p>
          <a:p>
            <a:r>
              <a:rPr lang="th-TH" sz="3600" dirty="0"/>
              <a:t> </a:t>
            </a:r>
            <a:r>
              <a:rPr lang="th-TH" sz="3600" dirty="0" smtClean="0"/>
              <a:t>เมื่อใช้สำนวนเหล่านี้ เป็นการเปิดช่องให้คู่สนทนามีทางเลือก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898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657600"/>
          </a:xfrm>
        </p:spPr>
        <p:txBody>
          <a:bodyPr/>
          <a:lstStyle/>
          <a:p>
            <a:endParaRPr lang="th-TH" altLang="ja-JP" dirty="0" smtClean="0"/>
          </a:p>
          <a:p>
            <a:r>
              <a:rPr lang="ja-JP" altLang="en-US" dirty="0" smtClean="0"/>
              <a:t>みんなで京都に</a:t>
            </a:r>
            <a:r>
              <a:rPr lang="ja-JP" altLang="en-US" dirty="0" smtClean="0">
                <a:solidFill>
                  <a:srgbClr val="FF0000"/>
                </a:solidFill>
              </a:rPr>
              <a:t>でも</a:t>
            </a:r>
            <a:r>
              <a:rPr lang="ja-JP" altLang="en-US" dirty="0" smtClean="0"/>
              <a:t>ドライブして帰ろう。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th-TH" altLang="ja-JP" sz="3200" b="1" dirty="0" smtClean="0">
                <a:solidFill>
                  <a:srgbClr val="00B0F0"/>
                </a:solidFill>
              </a:rPr>
              <a:t>เราแวะไปเที่ยวเกียวโตกันก่อนกลับบ้านดีมั๊ย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 smtClean="0"/>
              <a:t>  </a:t>
            </a:r>
            <a:r>
              <a:rPr lang="th-TH" sz="3200" dirty="0" smtClean="0">
                <a:solidFill>
                  <a:srgbClr val="FF0000"/>
                </a:solidFill>
                <a:latin typeface="Aharoni" pitchFamily="2" charset="-79"/>
              </a:rPr>
              <a:t>ประโยคนี้จะแฝงความหมายว่าไม่จำเป็นต้องไปเกียวโตเท่านั้น เป็นที่อื่นก็ได้  ใช้สำนวนนี้แล้วทำให้ฟังนุ่มนวลขึ้น</a:t>
            </a:r>
            <a:endParaRPr lang="en-US" sz="32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894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581400"/>
          </a:xfrm>
        </p:spPr>
        <p:txBody>
          <a:bodyPr/>
          <a:lstStyle/>
          <a:p>
            <a:r>
              <a:rPr lang="ja-JP" altLang="en-US" dirty="0" smtClean="0"/>
              <a:t>コンビニでジュース</a:t>
            </a:r>
            <a:r>
              <a:rPr lang="ja-JP" altLang="en-US" dirty="0" smtClean="0">
                <a:solidFill>
                  <a:srgbClr val="FF0000"/>
                </a:solidFill>
              </a:rPr>
              <a:t>かなんか</a:t>
            </a:r>
            <a:r>
              <a:rPr lang="ja-JP" altLang="en-US" dirty="0" smtClean="0"/>
              <a:t>買ってこようか。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3600" b="1" dirty="0"/>
              <a:t> </a:t>
            </a:r>
            <a:r>
              <a:rPr lang="th-TH" altLang="ja-JP" sz="3600" b="1" dirty="0" smtClean="0"/>
              <a:t>ฉันไปซื้อน้ำผลไม้</a:t>
            </a:r>
            <a:r>
              <a:rPr lang="th-TH" altLang="ja-JP" sz="3600" b="1" dirty="0" smtClean="0">
                <a:solidFill>
                  <a:srgbClr val="FF0000"/>
                </a:solidFill>
              </a:rPr>
              <a:t>หรืออย่างอื่น</a:t>
            </a:r>
            <a:r>
              <a:rPr lang="th-TH" altLang="ja-JP" sz="3600" b="1" dirty="0" smtClean="0"/>
              <a:t>ที่ร้านสะดวกซื้อให้เอาไหม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731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 smtClean="0"/>
              <a:t>รูปสมมุติ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962400"/>
          </a:xfrm>
        </p:spPr>
        <p:txBody>
          <a:bodyPr>
            <a:normAutofit/>
          </a:bodyPr>
          <a:lstStyle/>
          <a:p>
            <a:r>
              <a:rPr lang="th-TH" sz="3600" dirty="0" smtClean="0"/>
              <a:t>ภาษาญี่ปุ่นบางครั้งใช้รูปสมมุติเพื่อกล่าวถึงสิ่งที่ผู้พูดทราบดีอยู่แล้ว มั่นใจอยู่แล้วว่าน่าจะเป็นเช่นนั้น </a:t>
            </a:r>
          </a:p>
          <a:p>
            <a:pPr marL="0" indent="0">
              <a:buNone/>
            </a:pPr>
            <a:r>
              <a:rPr lang="th-TH" sz="3600" dirty="0"/>
              <a:t> </a:t>
            </a:r>
            <a:r>
              <a:rPr lang="th-TH" sz="3600" dirty="0" smtClean="0"/>
              <a:t>   </a:t>
            </a:r>
            <a:r>
              <a:rPr lang="ja-JP" altLang="en-US" sz="2800" dirty="0" smtClean="0"/>
              <a:t>あなたがそう言う</a:t>
            </a:r>
            <a:r>
              <a:rPr lang="ja-JP" altLang="en-US" sz="2800" dirty="0" smtClean="0">
                <a:solidFill>
                  <a:srgbClr val="FF0000"/>
                </a:solidFill>
              </a:rPr>
              <a:t>なら</a:t>
            </a:r>
            <a:r>
              <a:rPr lang="ja-JP" altLang="en-US" sz="3600" dirty="0" smtClean="0"/>
              <a:t>．．．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</a:t>
            </a:r>
            <a:r>
              <a:rPr lang="th-TH" altLang="ja-JP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ถ้าคุณว่าอย่างนั้นละก็</a:t>
            </a:r>
            <a:r>
              <a:rPr lang="en-US" altLang="ja-JP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…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2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263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สำนวนที่เลี่ยงการระบุชัดเจน</vt:lpstr>
      <vt:lpstr>ーよう、そう、らしい</vt:lpstr>
      <vt:lpstr>สำนวนในภาษาไทยอาจแปลแบบนี้ก็ได้</vt:lpstr>
      <vt:lpstr>ตัวอย่างประโยค</vt:lpstr>
      <vt:lpstr>สำนวนーでも、など、とか</vt:lpstr>
      <vt:lpstr>PowerPoint Presentation</vt:lpstr>
      <vt:lpstr>PowerPoint Presentation</vt:lpstr>
      <vt:lpstr>รูปสมมุติ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สำนวนที่เลี่ยงการระบุชัดเจน</dc:title>
  <dc:creator>HS</dc:creator>
  <cp:lastModifiedBy>HS</cp:lastModifiedBy>
  <cp:revision>25</cp:revision>
  <dcterms:created xsi:type="dcterms:W3CDTF">2017-08-26T10:33:48Z</dcterms:created>
  <dcterms:modified xsi:type="dcterms:W3CDTF">2017-08-26T12:49:29Z</dcterms:modified>
</cp:coreProperties>
</file>