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1" r:id="rId3"/>
    <p:sldId id="260" r:id="rId4"/>
    <p:sldId id="263" r:id="rId5"/>
    <p:sldId id="262" r:id="rId6"/>
    <p:sldId id="264" r:id="rId7"/>
    <p:sldId id="266" r:id="rId8"/>
    <p:sldId id="265" r:id="rId9"/>
    <p:sldId id="267" r:id="rId10"/>
    <p:sldId id="257" r:id="rId11"/>
    <p:sldId id="268" r:id="rId12"/>
    <p:sldId id="284" r:id="rId13"/>
    <p:sldId id="259" r:id="rId14"/>
    <p:sldId id="301" r:id="rId15"/>
    <p:sldId id="289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7D565-3CB5-44AB-9848-CA843BAF679E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E9374-1C77-47BC-800E-CA027690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8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/>
              <a:t>ให้เดาก่อน  </a:t>
            </a:r>
          </a:p>
          <a:p>
            <a:pPr eaLnBrk="1" hangingPunct="1">
              <a:spcBef>
                <a:spcPct val="0"/>
              </a:spcBef>
            </a:pPr>
            <a:r>
              <a:rPr lang="th-TH"/>
              <a:t>อธิบายไวยากรณ์ตั้งแต่ตอนนี้เลย ว่าข้างหลังต้องลงท้ายด้วย คำนาม   ซึ่งการเติม โคโตะ ทำให้เวิร์บเป็นคำนาม แล้วค่อยให้เด็กดูโมเดหลุ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6981A-943C-43F4-8D6A-BC6479A6FD6D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64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/>
              <a:t>ให้เดาก่อน  </a:t>
            </a:r>
          </a:p>
          <a:p>
            <a:pPr eaLnBrk="1" hangingPunct="1">
              <a:spcBef>
                <a:spcPct val="0"/>
              </a:spcBef>
            </a:pPr>
            <a:r>
              <a:rPr lang="th-TH"/>
              <a:t>อธิบายไวยากรณ์ตั้งแต่ตอนนี้เลย ว่าข้างหลังต้องลงท้ายด้วย คำนาม   ซึ่งการเติม โคโตะ ทำให้เวิร์บเป็นคำนาม แล้วค่อยให้เด็กดูโมเดหลุ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6981A-943C-43F4-8D6A-BC6479A6FD6D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05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/>
              <a:t>ให้เดาก่อน  </a:t>
            </a:r>
          </a:p>
          <a:p>
            <a:pPr eaLnBrk="1" hangingPunct="1">
              <a:spcBef>
                <a:spcPct val="0"/>
              </a:spcBef>
            </a:pPr>
            <a:r>
              <a:rPr lang="th-TH"/>
              <a:t>อธิบายไวยากรณ์ตั้งแต่ตอนนี้เลย ว่าข้างหลังต้องลงท้ายด้วย คำนาม   ซึ่งการเติม โคโตะ ทำให้เวิร์บเป็นคำนาม แล้วค่อยให้เด็กดูโมเดหลุ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6981A-943C-43F4-8D6A-BC6479A6FD6D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68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67E8B2-017C-4123-BABE-2702635D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6789FB9-90DF-4221-8E28-98D552FDE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BBFD8FF-7552-47F8-B8E3-0BE32200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E2519B-E2B5-40E3-98E0-47ED217A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E906CC-2336-4C3A-9D20-5138AF8A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1F93D1-8FBA-4BA1-AEC7-10133D86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C03293D-77C2-408D-BB34-BF36B00EC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580D1FA-5661-4630-A855-01BD1D60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087C39-B0C5-4C5A-BDF3-C3FBD84C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50CDE6-C142-4D53-8614-87A3CA54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4DCBAF0-AA2B-4696-A6FF-7FD75E372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07E0162-DA31-4210-9A3A-0C6EBC1AE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77FAE28-6B97-4D1F-9E10-9F87A51A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EC05E27-F758-47E5-A032-5C2C4E6F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553A98-034F-44E9-8E9D-B41827E3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E8481D-5F7E-4223-A257-CAF4BDA2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667BF29-3129-4E24-BEA7-E37D69532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AC2F5F-7FAD-443C-8D67-7CD0BF3C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BE7795-44CE-4A06-BBB3-5261F1B9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045C5C4-EF18-44D2-8F3F-C338A6CE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729D36-79E0-49A0-BC31-F5C472F1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2091109-9A99-43AA-9864-8F0E7C6F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A2E615-E640-4FC5-BE42-C0E2D78A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A36F5BD-9D5B-40FE-AB83-E58B6A0F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8CC3210-066E-4E7A-97D3-71FDEC3C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D0DAFB-9156-4708-A783-4B8F6948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0A7BBEB-A875-46C0-9203-B6E96136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1AB2C18-4E95-4905-81C1-B3E7D22D3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92D4995-F538-4532-ADEE-06DCFD1F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46C275E-375F-4EFE-8F46-E1CA908E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0620F40-C32E-46A3-B14D-C4BEF740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6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937DF0-ED0F-4A3B-9D96-5952E32C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5338835-1C44-42F6-A250-BBC933E7E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46977F0-7DE0-4B93-A2EA-252DE3D66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C2B060C4-13C3-4040-BF53-67845D30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EF8C3A4-BF17-4DE1-B16E-A48B81C84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DEAF939-03E4-4E1F-BFF4-A0905D3D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6E0AA81-4C3F-4469-9BB0-A30E15CB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8CA4C9-9654-4B6E-823E-B826A756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7762B3-0A83-4325-A950-B59B653D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6206390-2B99-4EB4-99B2-C18A5649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40261ED-83B7-42BE-9B2D-347CF9DB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FCDE518-036C-43EE-A73C-2EB55540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CCBFDD5-2DED-4BF7-B19A-D3D96143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7636B20-821F-4E93-9F58-561B4C9C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455329A-64A1-48E0-A9FC-6C2023C1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15DABE-7755-4065-BCFA-6B66A97B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FE3B08-FC76-4AD3-8D71-8CF972FF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62800F9-2889-4385-91BA-5619C4932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7BFA5CA-3B3E-4EE7-A26B-C5634C06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985FCE8-5E28-4EE1-888F-F937788C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8269441-A611-40FE-B97C-6ED3610F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CF3F32-49C0-4F98-AEDF-340918FF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EF97848-FD5F-4D92-A9BA-596CFA694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E5A0DDC-3CEF-4C7E-956E-96B125E9B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BE6F871-861C-41F5-A56A-3C74FD2F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14D0DCE-349A-4C16-A38C-47447FCE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C19C118-F9B4-46F7-BE6F-BEE240B1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CE99FFB-D0CA-4E17-BB5E-000D2B1D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415B855-E6D5-45AD-BCDC-31AAB20CA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E385C46-E024-4772-A963-FA6E8DF19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679E-71F4-4354-9E5A-763F288FAA24}" type="datetimeFigureOut">
              <a:rPr lang="en-US" smtClean="0"/>
              <a:t>2022-01-12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C618730-ED0E-473E-97EC-1C7AFCCEB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BAECE0B-459C-48FC-978F-DDF28C5DD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9379" y="1662601"/>
            <a:ext cx="8243770" cy="1300063"/>
          </a:xfrm>
          <a:prstGeom prst="roundRect">
            <a:avLst>
              <a:gd name="adj" fmla="val 32252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かぜを</a:t>
            </a:r>
            <a:r>
              <a:rPr lang="ja-JP" altLang="en-US" sz="3600" b="1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ひいて</a:t>
            </a: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、がっこうをやすみました。</a:t>
            </a:r>
            <a:endParaRPr lang="en-US" sz="36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078" name="Title 1"/>
          <p:cNvSpPr txBox="1">
            <a:spLocks/>
          </p:cNvSpPr>
          <p:nvPr/>
        </p:nvSpPr>
        <p:spPr bwMode="auto">
          <a:xfrm>
            <a:off x="2551114" y="660401"/>
            <a:ext cx="63976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h-TH" sz="7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en-US" sz="7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19-1</a:t>
            </a:r>
            <a:endParaRPr lang="th-TH" sz="7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7FE978-C75C-4C78-A193-C4B90D741FD9}"/>
              </a:ext>
            </a:extLst>
          </p:cNvPr>
          <p:cNvSpPr txBox="1"/>
          <p:nvPr/>
        </p:nvSpPr>
        <p:spPr>
          <a:xfrm>
            <a:off x="3473693" y="3187451"/>
            <a:ext cx="524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ahomo Med" pitchFamily="2" charset="-34"/>
                <a:cs typeface="tahomo Med" pitchFamily="2" charset="-34"/>
              </a:rPr>
              <a:t>หยุดเรียนเพราะว่าเป็นหวัด</a:t>
            </a:r>
            <a:endParaRPr lang="en-US" sz="4000" dirty="0">
              <a:latin typeface="tahomo Med" pitchFamily="2" charset="-34"/>
              <a:cs typeface="tahomo Med" pitchFamily="2" charset="-34"/>
            </a:endParaRPr>
          </a:p>
        </p:txBody>
      </p:sp>
      <p:pic>
        <p:nvPicPr>
          <p:cNvPr id="2050" name="Picture 2" descr="新型肺炎ウィルスについて | 東京埼玉の社交ダンス教室＜タキガワダンススクール＞">
            <a:extLst>
              <a:ext uri="{FF2B5EF4-FFF2-40B4-BE49-F238E27FC236}">
                <a16:creationId xmlns:a16="http://schemas.microsoft.com/office/drawing/2014/main" id="{E2B82CF8-7ACA-42C2-90B8-5C60C7C8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37" y="4398818"/>
            <a:ext cx="2292927" cy="22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学校のイラスト | 商用OKの無料イラスト素材サイト ツカッテ">
            <a:extLst>
              <a:ext uri="{FF2B5EF4-FFF2-40B4-BE49-F238E27FC236}">
                <a16:creationId xmlns:a16="http://schemas.microsoft.com/office/drawing/2014/main" id="{DEC30696-C250-41A8-901C-EED46A52A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97" y="4062757"/>
            <a:ext cx="1313150" cy="13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7F88B60E-F5C7-4B2B-84B9-6312FC8A5FB8}"/>
              </a:ext>
            </a:extLst>
          </p:cNvPr>
          <p:cNvSpPr/>
          <p:nvPr/>
        </p:nvSpPr>
        <p:spPr>
          <a:xfrm>
            <a:off x="6344084" y="3777222"/>
            <a:ext cx="2604655" cy="1884219"/>
          </a:xfrm>
          <a:prstGeom prst="cloudCallout">
            <a:avLst>
              <a:gd name="adj1" fmla="val -79344"/>
              <a:gd name="adj2" fmla="val -66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6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/>
          <p:cNvSpPr txBox="1">
            <a:spLocks/>
          </p:cNvSpPr>
          <p:nvPr/>
        </p:nvSpPr>
        <p:spPr>
          <a:xfrm>
            <a:off x="1" y="25399"/>
            <a:ext cx="12191999" cy="865188"/>
          </a:xfrm>
          <a:prstGeom prst="rect">
            <a:avLst/>
          </a:prstGeom>
          <a:solidFill>
            <a:srgbClr val="00B050"/>
          </a:solidFill>
        </p:spPr>
        <p:txBody>
          <a:bodyPr anchor="b">
            <a:normAutofit fontScale="92500" lnSpcReduction="20000"/>
          </a:bodyPr>
          <a:lstStyle/>
          <a:p>
            <a:pPr algn="ctr">
              <a:defRPr/>
            </a:pPr>
            <a:r>
              <a:rPr lang="th-TH" altLang="ja-JP" sz="4800" dirty="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 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สกรรมกริยา </a:t>
            </a:r>
            <a:r>
              <a:rPr lang="ja-JP" altLang="en-US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・</a:t>
            </a:r>
            <a:r>
              <a:rPr lang="en-US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อกรรมกริยา</a:t>
            </a:r>
            <a:endParaRPr lang="th-TH" sz="6000" dirty="0">
              <a:solidFill>
                <a:schemeClr val="bg1"/>
              </a:solidFill>
              <a:latin typeface="TH Sarabun New" panose="020B0500040200020003" pitchFamily="34" charset="-34"/>
              <a:ea typeface="MS PGothic" pitchFamily="34" charset="-128"/>
              <a:cs typeface="TH Sarabun New" panose="020B0500040200020003" pitchFamily="34" charset="-34"/>
            </a:endParaRPr>
          </a:p>
        </p:txBody>
      </p:sp>
      <p:pic>
        <p:nvPicPr>
          <p:cNvPr id="7171" name="Picture 3" descr="goha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643314"/>
            <a:ext cx="20113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作る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2205038"/>
            <a:ext cx="15843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書く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214439"/>
            <a:ext cx="14033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着る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868863"/>
            <a:ext cx="1808162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読む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868864"/>
            <a:ext cx="15875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飲む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143125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059113" y="25687"/>
            <a:ext cx="2881312" cy="8651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Kodchiang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0525" y="2928938"/>
            <a:ext cx="3421062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レポート</a:t>
            </a:r>
            <a:r>
              <a:rPr lang="ja-JP" altLang="en-US" sz="2800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を</a:t>
            </a:r>
            <a:r>
              <a:rPr lang="ja-JP" altLang="en-US" sz="2800" u="sng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書きます</a:t>
            </a:r>
            <a:endParaRPr lang="th-TH" sz="2800" u="sng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3850" y="1700213"/>
            <a:ext cx="29305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水</a:t>
            </a:r>
            <a:r>
              <a:rPr lang="ja-JP" altLang="en-US" sz="2800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を</a:t>
            </a:r>
            <a:r>
              <a:rPr lang="ja-JP" altLang="en-US" sz="2800" u="sng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飲みます</a:t>
            </a:r>
            <a:endParaRPr lang="th-TH" sz="2800" u="sng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15210" y="1785938"/>
            <a:ext cx="3421061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りょうり</a:t>
            </a:r>
            <a:r>
              <a:rPr lang="ja-JP" altLang="en-US" sz="2800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を</a:t>
            </a:r>
            <a:r>
              <a:rPr lang="ja-JP" altLang="en-US" sz="2800" u="sng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作ります</a:t>
            </a:r>
            <a:endParaRPr lang="th-TH" sz="2800" u="sng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9350" y="4437063"/>
            <a:ext cx="2930525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シャツ</a:t>
            </a:r>
            <a:r>
              <a:rPr lang="ja-JP" altLang="en-US" sz="2800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を</a:t>
            </a:r>
            <a:r>
              <a:rPr lang="ja-JP" altLang="en-US" sz="2800" u="sng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きます</a:t>
            </a:r>
            <a:endParaRPr lang="th-TH" sz="2800" u="sng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1062" y="6021388"/>
            <a:ext cx="3276601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ごはん</a:t>
            </a:r>
            <a:r>
              <a:rPr lang="ja-JP" altLang="en-US" sz="2800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を</a:t>
            </a:r>
            <a:r>
              <a:rPr lang="ja-JP" altLang="en-US" sz="2800" u="sng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食べます</a:t>
            </a:r>
            <a:endParaRPr lang="th-TH" sz="2800" u="sng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8100" y="4341524"/>
            <a:ext cx="29305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本</a:t>
            </a:r>
            <a:r>
              <a:rPr lang="ja-JP" altLang="en-US" sz="2800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を</a:t>
            </a:r>
            <a:r>
              <a:rPr lang="ja-JP" altLang="en-US" sz="2800" u="sng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読みます</a:t>
            </a:r>
            <a:endParaRPr lang="th-TH" sz="2800" u="sng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9742" y="1414175"/>
            <a:ext cx="500063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FC教科書体-M" pitchFamily="17" charset="-128"/>
                <a:ea typeface="FC教科書体-M" pitchFamily="17" charset="-128"/>
              </a:rPr>
              <a:t>の</a:t>
            </a:r>
            <a:endParaRPr lang="th-TH" sz="1600" dirty="0">
              <a:solidFill>
                <a:schemeClr val="tx1"/>
              </a:solidFill>
              <a:latin typeface="FC教科書体-M" pitchFamily="17" charset="-128"/>
              <a:ea typeface="FC教科書体-M" pitchFamily="17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6698" y="2674145"/>
            <a:ext cx="500063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>
                <a:solidFill>
                  <a:schemeClr val="tx1"/>
                </a:solidFill>
                <a:latin typeface="FC教科書体-M" pitchFamily="17" charset="-128"/>
                <a:ea typeface="FC教科書体-M" pitchFamily="17" charset="-128"/>
              </a:rPr>
              <a:t>か</a:t>
            </a:r>
            <a:endParaRPr lang="th-TH" sz="1600" dirty="0">
              <a:solidFill>
                <a:schemeClr val="tx1"/>
              </a:solidFill>
              <a:latin typeface="FC教科書体-M" pitchFamily="17" charset="-128"/>
              <a:ea typeface="FC教科書体-M" pitchFamily="17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37613" y="1454149"/>
            <a:ext cx="128587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FC教科書体-M" pitchFamily="17" charset="-128"/>
                <a:ea typeface="FC教科書体-M" pitchFamily="17" charset="-128"/>
              </a:rPr>
              <a:t>つく</a:t>
            </a:r>
            <a:endParaRPr lang="th-TH" sz="1600" dirty="0">
              <a:solidFill>
                <a:schemeClr val="tx1"/>
              </a:solidFill>
              <a:latin typeface="FC教科書体-M" pitchFamily="17" charset="-128"/>
              <a:ea typeface="FC教科書体-M" pitchFamily="17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5274" y="3967162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>
                <a:solidFill>
                  <a:schemeClr val="tx1"/>
                </a:solidFill>
                <a:latin typeface="FC教科書体-M" pitchFamily="17" charset="-128"/>
                <a:ea typeface="FC教科書体-M" pitchFamily="17" charset="-128"/>
              </a:rPr>
              <a:t>よ</a:t>
            </a:r>
            <a:endParaRPr lang="th-TH" sz="1600" dirty="0">
              <a:solidFill>
                <a:schemeClr val="tx1"/>
              </a:solidFill>
              <a:latin typeface="FC教科書体-M" pitchFamily="17" charset="-128"/>
              <a:ea typeface="FC教科書体-M" pitchFamily="17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93428" y="5807075"/>
            <a:ext cx="500063" cy="21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>
                <a:solidFill>
                  <a:schemeClr val="tx1"/>
                </a:solidFill>
                <a:latin typeface="FC教科書体-M" pitchFamily="17" charset="-128"/>
                <a:ea typeface="FC教科書体-M" pitchFamily="17" charset="-128"/>
              </a:rPr>
              <a:t>た</a:t>
            </a:r>
            <a:endParaRPr lang="th-TH" sz="1600" dirty="0">
              <a:solidFill>
                <a:schemeClr val="tx1"/>
              </a:solidFill>
              <a:latin typeface="FC教科書体-M" pitchFamily="17" charset="-128"/>
              <a:ea typeface="FC教科書体-M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寝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060575"/>
            <a:ext cx="23209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 descr="泣く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437063"/>
            <a:ext cx="15240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4" descr="立つ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492375"/>
            <a:ext cx="1320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起きる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060575"/>
            <a:ext cx="22733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6" descr="座る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652964"/>
            <a:ext cx="1622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3387" y="1700214"/>
            <a:ext cx="3206173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７じに</a:t>
            </a:r>
            <a:r>
              <a:rPr lang="ja-JP" altLang="en-US" sz="2800" u="sng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おきます</a:t>
            </a:r>
            <a:endParaRPr lang="th-TH" sz="2800" u="sng" dirty="0">
              <a:solidFill>
                <a:srgbClr val="FF00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1899" y="1628776"/>
            <a:ext cx="3206173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１０じに</a:t>
            </a:r>
            <a:r>
              <a:rPr lang="ja-JP" altLang="en-US" sz="2800" u="sng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ねます</a:t>
            </a:r>
            <a:endParaRPr lang="th-TH" sz="2800" u="sng" dirty="0">
              <a:solidFill>
                <a:srgbClr val="FF00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61474" y="5751513"/>
            <a:ext cx="3206173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ここに</a:t>
            </a:r>
            <a:r>
              <a:rPr lang="ja-JP" altLang="en-US" sz="2800" u="sng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たちます</a:t>
            </a:r>
            <a:endParaRPr lang="th-TH" sz="2800" u="sng" dirty="0">
              <a:solidFill>
                <a:srgbClr val="FF00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6992" y="4214811"/>
            <a:ext cx="3204153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ここに</a:t>
            </a:r>
            <a:r>
              <a:rPr lang="ja-JP" altLang="en-US" sz="2800" u="sng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すわります</a:t>
            </a:r>
            <a:endParaRPr lang="th-TH" sz="2800" u="sng" dirty="0">
              <a:solidFill>
                <a:srgbClr val="FF00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2350" y="6226171"/>
            <a:ext cx="2473275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なきます</a:t>
            </a:r>
            <a:endParaRPr lang="th-TH" sz="2800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D1BE3FD2-F904-437E-814D-528E137BC09E}"/>
              </a:ext>
            </a:extLst>
          </p:cNvPr>
          <p:cNvSpPr txBox="1">
            <a:spLocks/>
          </p:cNvSpPr>
          <p:nvPr/>
        </p:nvSpPr>
        <p:spPr>
          <a:xfrm>
            <a:off x="1" y="25399"/>
            <a:ext cx="12191999" cy="865188"/>
          </a:xfrm>
          <a:prstGeom prst="rect">
            <a:avLst/>
          </a:prstGeom>
          <a:solidFill>
            <a:srgbClr val="00B050"/>
          </a:solidFill>
        </p:spPr>
        <p:txBody>
          <a:bodyPr anchor="b">
            <a:normAutofit fontScale="92500" lnSpcReduction="20000"/>
          </a:bodyPr>
          <a:lstStyle/>
          <a:p>
            <a:pPr algn="ctr">
              <a:defRPr/>
            </a:pPr>
            <a:r>
              <a:rPr lang="th-TH" altLang="ja-JP" sz="4800" dirty="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 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สกรรมกริยา </a:t>
            </a:r>
            <a:r>
              <a:rPr lang="ja-JP" altLang="en-US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・</a:t>
            </a:r>
            <a:r>
              <a:rPr lang="en-US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อกรรมกริยา</a:t>
            </a:r>
            <a:endParaRPr lang="th-TH" sz="6000" dirty="0">
              <a:solidFill>
                <a:schemeClr val="bg1"/>
              </a:solidFill>
              <a:latin typeface="TH Sarabun New" panose="020B0500040200020003" pitchFamily="34" charset="-34"/>
              <a:ea typeface="MS PGothic" pitchFamily="34" charset="-128"/>
              <a:cs typeface="TH Sarabun New" panose="020B0500040200020003" pitchFamily="34" charset="-34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17C31F8B-E5D7-4DC1-AC9E-76F6187A5347}"/>
              </a:ext>
            </a:extLst>
          </p:cNvPr>
          <p:cNvSpPr/>
          <p:nvPr/>
        </p:nvSpPr>
        <p:spPr>
          <a:xfrm>
            <a:off x="6311900" y="-100013"/>
            <a:ext cx="2881312" cy="8651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ds2.exblog.jp/pds/1/200703/25/60/f0060760_11593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1143000"/>
            <a:ext cx="331311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ave 10"/>
          <p:cNvSpPr/>
          <p:nvPr/>
        </p:nvSpPr>
        <p:spPr bwMode="auto">
          <a:xfrm>
            <a:off x="2895600" y="381000"/>
            <a:ext cx="2590800" cy="685800"/>
          </a:xfrm>
          <a:prstGeom prst="wave">
            <a:avLst/>
          </a:prstGeom>
          <a:solidFill>
            <a:srgbClr val="FFFF99"/>
          </a:solidFill>
          <a:ln w="63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ja-JP" sz="32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(ฉัน) จะเปิดหน้าต่าง</a:t>
            </a:r>
            <a:endParaRPr lang="th-TH" sz="3200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67326" y="2714625"/>
            <a:ext cx="54006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สกรรมกริยา </a:t>
            </a:r>
            <a:r>
              <a:rPr lang="ja-JP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・</a:t>
            </a:r>
            <a:r>
              <a:rPr lang="th-TH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อกรรมกริยา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D Digi Kyokasho N-R" panose="02020400000000000000" pitchFamily="17" charset="-128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pic>
        <p:nvPicPr>
          <p:cNvPr id="9221" name="Picture 4" descr="http://pds2.exblog.jp/pds/1/200703/25/60/f0060760_1202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4652964"/>
            <a:ext cx="25622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/>
          <p:cNvSpPr/>
          <p:nvPr/>
        </p:nvSpPr>
        <p:spPr>
          <a:xfrm>
            <a:off x="5738813" y="428625"/>
            <a:ext cx="4248150" cy="2374900"/>
          </a:xfrm>
          <a:prstGeom prst="cloud">
            <a:avLst/>
          </a:prstGeom>
          <a:solidFill>
            <a:srgbClr val="3DF9F9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992313" y="4221164"/>
            <a:ext cx="4248150" cy="1728787"/>
          </a:xfrm>
          <a:prstGeom prst="cloud">
            <a:avLst/>
          </a:prstGeom>
          <a:solidFill>
            <a:srgbClr val="3DF9F9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9967" y="922519"/>
            <a:ext cx="3571874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まどを</a:t>
            </a:r>
            <a:endParaRPr lang="en-US" altLang="ja-JP" sz="2400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defRPr/>
            </a:pPr>
            <a:r>
              <a:rPr lang="ja-JP" altLang="en-US" sz="44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</a:t>
            </a:r>
            <a:r>
              <a:rPr lang="ja-JP" altLang="en-US" sz="4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あけます。</a:t>
            </a:r>
            <a:endParaRPr lang="th-TH" sz="4400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549" y="4419600"/>
            <a:ext cx="424815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まどが</a:t>
            </a:r>
            <a:endParaRPr lang="en-US" altLang="ja-JP" sz="2800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　あいています。</a:t>
            </a:r>
            <a:endParaRPr lang="th-TH" sz="4400" dirty="0">
              <a:solidFill>
                <a:schemeClr val="tx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12" name="Wave 11"/>
          <p:cNvSpPr/>
          <p:nvPr/>
        </p:nvSpPr>
        <p:spPr bwMode="auto">
          <a:xfrm>
            <a:off x="4114800" y="5638800"/>
            <a:ext cx="2057400" cy="685800"/>
          </a:xfrm>
          <a:prstGeom prst="wave">
            <a:avLst/>
          </a:prstGeom>
          <a:solidFill>
            <a:srgbClr val="FFFF99"/>
          </a:solidFill>
          <a:ln w="63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หน้าต่างเปิดอยู่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52814" y="1071564"/>
            <a:ext cx="1443037" cy="2149475"/>
            <a:chOff x="1929069" y="1071139"/>
            <a:chExt cx="1442363" cy="2149712"/>
          </a:xfrm>
        </p:grpSpPr>
        <p:sp>
          <p:nvSpPr>
            <p:cNvPr id="20" name="Down Arrow 19"/>
            <p:cNvSpPr/>
            <p:nvPr/>
          </p:nvSpPr>
          <p:spPr>
            <a:xfrm rot="15982239">
              <a:off x="2552561" y="2760509"/>
              <a:ext cx="358815" cy="2887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5982239">
              <a:off x="3046837" y="1259361"/>
              <a:ext cx="360402" cy="2887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29069" y="2571491"/>
              <a:ext cx="791792" cy="6493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altLang="ja-JP" sz="32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TH Sarabun New" panose="020B0500040200020003" pitchFamily="34" charset="-34"/>
                </a:rPr>
                <a:t>คน</a:t>
              </a:r>
              <a:endParaRPr lang="th-TH" sz="3200" u="sng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79742" y="1071139"/>
              <a:ext cx="791793" cy="64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altLang="ja-JP" sz="32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TH Sarabun New" panose="020B0500040200020003" pitchFamily="34" charset="-34"/>
                </a:rPr>
                <a:t>กรรม</a:t>
              </a:r>
              <a:endParaRPr lang="th-TH" sz="3200" u="sng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51538" y="3857625"/>
            <a:ext cx="4716462" cy="1347788"/>
            <a:chOff x="4427984" y="3858135"/>
            <a:chExt cx="4716016" cy="1346953"/>
          </a:xfrm>
        </p:grpSpPr>
        <p:sp>
          <p:nvSpPr>
            <p:cNvPr id="25" name="Rectangle 24"/>
            <p:cNvSpPr/>
            <p:nvPr/>
          </p:nvSpPr>
          <p:spPr>
            <a:xfrm>
              <a:off x="4427984" y="3858135"/>
              <a:ext cx="4716016" cy="648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altLang="ja-JP" sz="3200" b="1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TH Sarabun New" panose="020B0500040200020003" pitchFamily="34" charset="-34"/>
                </a:rPr>
                <a:t>กล่าวถึงสภาพเมื่อมีคนเปิดแล้วหน้าต่างก็เลยเปิดอยู่</a:t>
              </a:r>
              <a:endParaRPr lang="th-TH" sz="3200" b="1" u="sng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 rot="20833264">
              <a:off x="6535985" y="4664085"/>
              <a:ext cx="358741" cy="54100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1774825" y="1484313"/>
            <a:ext cx="3816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4400" b="1">
                <a:solidFill>
                  <a:schemeClr val="tx2"/>
                </a:solidFill>
                <a:latin typeface="Century Schoolbook" panose="02040604050505020304" pitchFamily="18" charset="0"/>
                <a:cs typeface="KodchiangUPC" panose="02020603050405020304" pitchFamily="18" charset="-34"/>
              </a:rPr>
              <a:t>สกรรมกริยา</a:t>
            </a: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6024563" y="1484313"/>
            <a:ext cx="3816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4400" b="1">
                <a:solidFill>
                  <a:schemeClr val="tx2"/>
                </a:solidFill>
                <a:latin typeface="Century Schoolbook" panose="02040604050505020304" pitchFamily="18" charset="0"/>
                <a:cs typeface="KodchiangUPC" panose="02020603050405020304" pitchFamily="18" charset="-34"/>
              </a:rPr>
              <a:t>อกรรมกริยา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4826" y="2492376"/>
            <a:ext cx="3673475" cy="936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rgbClr val="000000"/>
                </a:solidFill>
                <a:cs typeface="Angsana New" pitchFamily="18" charset="-34"/>
              </a:rPr>
              <a:t>S + O + V</a:t>
            </a:r>
            <a:endParaRPr lang="th-TH" sz="5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492376"/>
            <a:ext cx="3671888" cy="936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rgbClr val="000000"/>
                </a:solidFill>
                <a:cs typeface="Angsana New" pitchFamily="18" charset="-34"/>
              </a:rPr>
              <a:t>S + V</a:t>
            </a:r>
            <a:endParaRPr lang="th-TH" sz="5400">
              <a:solidFill>
                <a:srgbClr val="00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529014" y="3213101"/>
            <a:ext cx="3646487" cy="576263"/>
            <a:chOff x="2006433" y="3429000"/>
            <a:chExt cx="3645779" cy="576065"/>
          </a:xfrm>
        </p:grpSpPr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>
              <a:off x="2006433" y="3500413"/>
              <a:ext cx="3645779" cy="504652"/>
              <a:chOff x="2006433" y="3500413"/>
              <a:chExt cx="3645779" cy="50465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052461" y="3500413"/>
                <a:ext cx="0" cy="50465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06433" y="4000304"/>
                <a:ext cx="3645779" cy="476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5652212" y="3429000"/>
              <a:ext cx="0" cy="5760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4000" y="4149726"/>
            <a:ext cx="8459788" cy="2346325"/>
            <a:chOff x="-144488" y="4149725"/>
            <a:chExt cx="8460458" cy="2346325"/>
          </a:xfrm>
        </p:grpSpPr>
        <p:sp>
          <p:nvSpPr>
            <p:cNvPr id="21" name="Rectangle 20"/>
            <p:cNvSpPr/>
            <p:nvPr/>
          </p:nvSpPr>
          <p:spPr>
            <a:xfrm>
              <a:off x="-144488" y="4149725"/>
              <a:ext cx="4572362" cy="6477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400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（わたしは）ドア</a:t>
              </a:r>
              <a:r>
                <a:rPr lang="ja-JP" altLang="en-US" sz="2400" b="1" dirty="0">
                  <a:solidFill>
                    <a:srgbClr val="FF0000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を</a:t>
              </a:r>
              <a:r>
                <a:rPr lang="ja-JP" altLang="en-US" sz="2400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　</a:t>
              </a:r>
              <a:r>
                <a:rPr lang="ja-JP" altLang="en-US" sz="2400" u="sng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あけます</a:t>
              </a:r>
              <a:endParaRPr lang="th-TH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88266" y="4149725"/>
              <a:ext cx="3527704" cy="6477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400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ドア</a:t>
              </a:r>
              <a:r>
                <a:rPr lang="ja-JP" altLang="en-US" sz="2400" b="1" dirty="0">
                  <a:solidFill>
                    <a:srgbClr val="FF0000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が</a:t>
              </a:r>
              <a:r>
                <a:rPr lang="ja-JP" altLang="en-US" sz="2400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　</a:t>
              </a:r>
              <a:r>
                <a:rPr lang="ja-JP" altLang="en-US" sz="2400" u="sng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あきます</a:t>
              </a:r>
              <a:endParaRPr lang="th-TH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  <p:pic>
          <p:nvPicPr>
            <p:cNvPr id="10260" name="Picture 2" descr="あけます_開けます_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5119688"/>
              <a:ext cx="1800225" cy="137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1" name="Group 3"/>
            <p:cNvGrpSpPr>
              <a:grpSpLocks/>
            </p:cNvGrpSpPr>
            <p:nvPr/>
          </p:nvGrpSpPr>
          <p:grpSpPr bwMode="auto">
            <a:xfrm>
              <a:off x="5292093" y="5084763"/>
              <a:ext cx="1800226" cy="1296987"/>
              <a:chOff x="1410" y="5536"/>
              <a:chExt cx="1785" cy="1165"/>
            </a:xfrm>
          </p:grpSpPr>
          <p:pic>
            <p:nvPicPr>
              <p:cNvPr id="10262" name="Picture 4" descr="ak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0" y="5536"/>
                <a:ext cx="1785" cy="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3" name="AutoShape 5"/>
              <p:cNvSpPr>
                <a:spLocks noChangeArrowheads="1"/>
              </p:cNvSpPr>
              <p:nvPr/>
            </p:nvSpPr>
            <p:spPr bwMode="auto">
              <a:xfrm>
                <a:off x="2523" y="6080"/>
                <a:ext cx="315" cy="225"/>
              </a:xfrm>
              <a:prstGeom prst="rightArrow">
                <a:avLst>
                  <a:gd name="adj1" fmla="val 46148"/>
                  <a:gd name="adj2" fmla="val 73053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MS PGothic" panose="020B0600070205080204" pitchFamily="34" charset="-128"/>
                  <a:ea typeface="MS PGothic" panose="020B0600070205080204" pitchFamily="34" charset="-128"/>
                  <a:cs typeface="FreesiaUPC" panose="020B0604020202020204" pitchFamily="34" charset="-34"/>
                </a:endParaRPr>
              </a:p>
            </p:txBody>
          </p:sp>
          <p:sp>
            <p:nvSpPr>
              <p:cNvPr id="10264" name="AutoShape 6"/>
              <p:cNvSpPr>
                <a:spLocks noChangeArrowheads="1"/>
              </p:cNvSpPr>
              <p:nvPr/>
            </p:nvSpPr>
            <p:spPr bwMode="auto">
              <a:xfrm flipH="1">
                <a:off x="1779" y="6079"/>
                <a:ext cx="315" cy="225"/>
              </a:xfrm>
              <a:prstGeom prst="rightArrow">
                <a:avLst>
                  <a:gd name="adj1" fmla="val 46148"/>
                  <a:gd name="adj2" fmla="val 73053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MS PGothic" panose="020B0600070205080204" pitchFamily="34" charset="-128"/>
                  <a:ea typeface="MS PGothic" panose="020B0600070205080204" pitchFamily="34" charset="-128"/>
                  <a:cs typeface="FreesiaUPC" panose="020B0604020202020204" pitchFamily="34" charset="-34"/>
                </a:endParaRPr>
              </a:p>
            </p:txBody>
          </p:sp>
        </p:grpSp>
      </p:grpSp>
      <p:sp>
        <p:nvSpPr>
          <p:cNvPr id="23" name="Title 7"/>
          <p:cNvSpPr txBox="1">
            <a:spLocks/>
          </p:cNvSpPr>
          <p:nvPr/>
        </p:nvSpPr>
        <p:spPr>
          <a:xfrm>
            <a:off x="1676400" y="76200"/>
            <a:ext cx="86106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b">
            <a:normAutofit/>
          </a:bodyPr>
          <a:lstStyle/>
          <a:p>
            <a:pPr>
              <a:defRPr/>
            </a:pPr>
            <a:r>
              <a:rPr lang="th-TH" altLang="ja-JP" sz="480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  </a:t>
            </a:r>
            <a:r>
              <a:rPr lang="th-TH" altLang="ja-JP" sz="600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สกรรมกริยา </a:t>
            </a:r>
            <a:r>
              <a:rPr lang="ja-JP" altLang="en-US" sz="600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・</a:t>
            </a:r>
            <a:r>
              <a:rPr lang="en-US" altLang="ja-JP" sz="600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</a:t>
            </a:r>
            <a:r>
              <a:rPr lang="th-TH" altLang="ja-JP" sz="600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อกรรมกริยา</a:t>
            </a:r>
            <a:endParaRPr lang="th-TH" sz="6000">
              <a:solidFill>
                <a:schemeClr val="bg1"/>
              </a:solidFill>
              <a:latin typeface="MS PGothic" pitchFamily="34" charset="-128"/>
              <a:ea typeface="MS PGothic" pitchFamily="34" charset="-128"/>
              <a:cs typeface="KodchiangUPC" pitchFamily="18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534400" y="228600"/>
            <a:ext cx="1524000" cy="6096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A1E2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P.59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454727" y="-18776"/>
            <a:ext cx="9144000" cy="12684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altLang="ja-JP" sz="4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CordiaUPC" pitchFamily="34" charset="-34"/>
              </a:rPr>
              <a:t>โดยทั่วไปในภาษาจะแบ่งคำกริยาออกเป็น </a:t>
            </a:r>
            <a:r>
              <a:rPr lang="en-US" altLang="ja-JP" sz="3600" b="1" dirty="0">
                <a:solidFill>
                  <a:srgbClr val="FFFF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CordiaUPC" pitchFamily="34" charset="-34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CordiaUPC" pitchFamily="34" charset="-34"/>
              </a:rPr>
              <a:t> </a:t>
            </a:r>
            <a:r>
              <a:rPr lang="th-TH" altLang="ja-JP" sz="44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CordiaUPC" pitchFamily="34" charset="-34"/>
              </a:rPr>
              <a:t>ประเภท คือ</a:t>
            </a:r>
            <a:endParaRPr lang="en-US" sz="4400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CordiaUPC" pitchFamily="34" charset="-34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216275" y="1052513"/>
            <a:ext cx="5183188" cy="576262"/>
            <a:chOff x="1691680" y="1052736"/>
            <a:chExt cx="5184576" cy="576064"/>
          </a:xfrm>
        </p:grpSpPr>
        <p:sp>
          <p:nvSpPr>
            <p:cNvPr id="27" name="Down Arrow 26"/>
            <p:cNvSpPr/>
            <p:nvPr/>
          </p:nvSpPr>
          <p:spPr>
            <a:xfrm>
              <a:off x="1691680" y="1052736"/>
              <a:ext cx="1008333" cy="5760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KodchiangUPC" pitchFamily="18" charset="-34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5867923" y="1052736"/>
              <a:ext cx="1008333" cy="5760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KodchiangUPC" pitchFamily="18" charset="-34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1524000" y="5111750"/>
            <a:ext cx="9144000" cy="1773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altLang="ja-JP" sz="4400" dirty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ในภาษาญี่ปุ่นนั้น เราจะสังเกตกริยาว่าเป็น</a:t>
            </a:r>
            <a:r>
              <a:rPr lang="th-TH" altLang="ja-JP" sz="4400" u="sng" dirty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สกรรมกริยา</a:t>
            </a:r>
          </a:p>
          <a:p>
            <a:pPr>
              <a:defRPr/>
            </a:pPr>
            <a:r>
              <a:rPr lang="th-TH" altLang="ja-JP" sz="4400" dirty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หรือ</a:t>
            </a:r>
            <a:r>
              <a:rPr lang="th-TH" altLang="ja-JP" sz="4400" u="sng" dirty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อกรรมกริยา</a:t>
            </a:r>
            <a:r>
              <a:rPr lang="th-TH" altLang="ja-JP" sz="4400" dirty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 ได้จาก</a:t>
            </a:r>
            <a:r>
              <a:rPr lang="th-TH" altLang="ja-JP" sz="6000" dirty="0">
                <a:solidFill>
                  <a:srgbClr val="FFFF00"/>
                </a:solidFill>
                <a:latin typeface="CordiaUPC" pitchFamily="34" charset="-34"/>
                <a:cs typeface="CordiaUPC" pitchFamily="34" charset="-34"/>
              </a:rPr>
              <a:t>คำช่วย</a:t>
            </a:r>
            <a:endParaRPr lang="en-US" sz="6000" dirty="0">
              <a:solidFill>
                <a:srgbClr val="FFFF00"/>
              </a:solidFill>
              <a:latin typeface="CordiaUPC" pitchFamily="34" charset="-34"/>
              <a:ea typeface="MS PGothic" pitchFamily="34" charset="-128"/>
              <a:cs typeface="CordiaUPC" pitchFamily="34" charset="-34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 rot="10800000">
            <a:off x="4008439" y="4751389"/>
            <a:ext cx="4535487" cy="433387"/>
            <a:chOff x="1043609" y="764704"/>
            <a:chExt cx="5832648" cy="864096"/>
          </a:xfrm>
        </p:grpSpPr>
        <p:sp>
          <p:nvSpPr>
            <p:cNvPr id="34" name="Down Arrow 33"/>
            <p:cNvSpPr/>
            <p:nvPr/>
          </p:nvSpPr>
          <p:spPr>
            <a:xfrm>
              <a:off x="1023194" y="764704"/>
              <a:ext cx="1008515" cy="864096"/>
            </a:xfrm>
            <a:prstGeom prst="downArrow">
              <a:avLst/>
            </a:prstGeom>
            <a:solidFill>
              <a:srgbClr val="00B050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KodchiangUPC" pitchFamily="18" charset="-34"/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5865701" y="764704"/>
              <a:ext cx="1008515" cy="864096"/>
            </a:xfrm>
            <a:prstGeom prst="downArrow">
              <a:avLst/>
            </a:prstGeom>
            <a:solidFill>
              <a:srgbClr val="00B050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KodchiangUPC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26367" r="37408" b="15039"/>
          <a:stretch>
            <a:fillRect/>
          </a:stretch>
        </p:blipFill>
        <p:spPr bwMode="auto">
          <a:xfrm>
            <a:off x="2355026" y="197859"/>
            <a:ext cx="7004545" cy="609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B71FB3B-5207-4D8C-B15D-1F3680DB61C4}"/>
              </a:ext>
            </a:extLst>
          </p:cNvPr>
          <p:cNvSpPr txBox="1"/>
          <p:nvPr/>
        </p:nvSpPr>
        <p:spPr>
          <a:xfrm>
            <a:off x="2279651" y="723899"/>
            <a:ext cx="1883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ドア</a:t>
            </a:r>
            <a:r>
              <a:rPr lang="ja-JP" altLang="en-US" b="1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が</a:t>
            </a:r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あきます</a:t>
            </a:r>
            <a:endParaRPr lang="en-US" b="1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BFAD8967-439B-427C-A950-25D67DC439A5}"/>
              </a:ext>
            </a:extLst>
          </p:cNvPr>
          <p:cNvSpPr txBox="1"/>
          <p:nvPr/>
        </p:nvSpPr>
        <p:spPr>
          <a:xfrm>
            <a:off x="6046931" y="723899"/>
            <a:ext cx="1883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ドア</a:t>
            </a:r>
            <a:r>
              <a:rPr lang="ja-JP" altLang="en-US" b="1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を</a:t>
            </a:r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あけます</a:t>
            </a:r>
            <a:endParaRPr lang="en-US" b="1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B1A8ED2B-B341-40B6-9DC3-8EAE8D31CBCF}"/>
              </a:ext>
            </a:extLst>
          </p:cNvPr>
          <p:cNvSpPr txBox="1"/>
          <p:nvPr/>
        </p:nvSpPr>
        <p:spPr>
          <a:xfrm>
            <a:off x="1814945" y="2095609"/>
            <a:ext cx="2161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ドア</a:t>
            </a:r>
            <a:r>
              <a:rPr lang="ja-JP" altLang="en-US" b="1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が</a:t>
            </a:r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しまります</a:t>
            </a:r>
            <a:endParaRPr lang="en-US" b="1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A7BB8573-EC99-479F-B016-7688F7EB9872}"/>
              </a:ext>
            </a:extLst>
          </p:cNvPr>
          <p:cNvSpPr txBox="1"/>
          <p:nvPr/>
        </p:nvSpPr>
        <p:spPr>
          <a:xfrm>
            <a:off x="5908219" y="2095609"/>
            <a:ext cx="2161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ドア</a:t>
            </a:r>
            <a:r>
              <a:rPr lang="ja-JP" altLang="en-US" b="1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を</a:t>
            </a:r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しめます</a:t>
            </a:r>
            <a:endParaRPr lang="en-US" b="1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AD5C34B-76EF-4274-B11B-621DF44EF75A}"/>
              </a:ext>
            </a:extLst>
          </p:cNvPr>
          <p:cNvSpPr txBox="1"/>
          <p:nvPr/>
        </p:nvSpPr>
        <p:spPr>
          <a:xfrm>
            <a:off x="2002228" y="3427215"/>
            <a:ext cx="2161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ひ</a:t>
            </a:r>
            <a:r>
              <a:rPr lang="ja-JP" altLang="en-US" b="1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が</a:t>
            </a:r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きえます</a:t>
            </a:r>
            <a:endParaRPr lang="en-US" b="1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42C6D975-2543-441E-AC07-CBF8BB04CBA4}"/>
              </a:ext>
            </a:extLst>
          </p:cNvPr>
          <p:cNvSpPr txBox="1"/>
          <p:nvPr/>
        </p:nvSpPr>
        <p:spPr>
          <a:xfrm>
            <a:off x="5597236" y="3418503"/>
            <a:ext cx="17318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ひ</a:t>
            </a:r>
            <a:r>
              <a:rPr lang="ja-JP" altLang="en-US" b="1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を</a:t>
            </a:r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けします</a:t>
            </a:r>
            <a:endParaRPr lang="en-US" b="1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A0CB6CF-9DDA-417D-979C-D8B53DAD4FD3}"/>
              </a:ext>
            </a:extLst>
          </p:cNvPr>
          <p:cNvSpPr txBox="1"/>
          <p:nvPr/>
        </p:nvSpPr>
        <p:spPr>
          <a:xfrm>
            <a:off x="2279652" y="4858031"/>
            <a:ext cx="1883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ぺん</a:t>
            </a:r>
            <a:r>
              <a:rPr lang="ja-JP" altLang="en-US" b="1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が</a:t>
            </a:r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おちます</a:t>
            </a:r>
            <a:endParaRPr lang="en-US" b="1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2663FD7B-3E5F-4A17-9ACD-62397CB03076}"/>
              </a:ext>
            </a:extLst>
          </p:cNvPr>
          <p:cNvSpPr txBox="1"/>
          <p:nvPr/>
        </p:nvSpPr>
        <p:spPr>
          <a:xfrm>
            <a:off x="5908219" y="4848761"/>
            <a:ext cx="2161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ぺん</a:t>
            </a:r>
            <a:r>
              <a:rPr lang="ja-JP" altLang="en-US" b="1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を</a:t>
            </a:r>
            <a:r>
              <a:rPr lang="ja-JP" altLang="en-US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おとします</a:t>
            </a:r>
            <a:endParaRPr lang="en-US" b="1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2869767" y="3266934"/>
            <a:ext cx="6553200" cy="1420952"/>
            <a:chOff x="1331640" y="4168421"/>
            <a:chExt cx="6552728" cy="1420819"/>
          </a:xfrm>
        </p:grpSpPr>
        <p:sp>
          <p:nvSpPr>
            <p:cNvPr id="13" name="Rounded Rectangle 12"/>
            <p:cNvSpPr/>
            <p:nvPr/>
          </p:nvSpPr>
          <p:spPr>
            <a:xfrm>
              <a:off x="1331640" y="4509120"/>
              <a:ext cx="2952328" cy="10801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44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開きます</a:t>
              </a:r>
              <a:endParaRPr lang="th-TH" sz="44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32040" y="4509120"/>
              <a:ext cx="2952328" cy="10801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44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開けます</a:t>
              </a:r>
              <a:endParaRPr lang="th-TH" sz="44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85205" y="4270794"/>
              <a:ext cx="792105" cy="647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あ</a:t>
              </a:r>
              <a:endParaRPr lang="th-TH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30441" y="4168421"/>
              <a:ext cx="792106" cy="647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あ</a:t>
              </a:r>
              <a:endParaRPr lang="th-TH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39609" y="2800351"/>
            <a:ext cx="5398127" cy="892971"/>
            <a:chOff x="671721" y="2732334"/>
            <a:chExt cx="5398064" cy="892490"/>
          </a:xfrm>
        </p:grpSpPr>
        <p:sp>
          <p:nvSpPr>
            <p:cNvPr id="22" name="Wave 21"/>
            <p:cNvSpPr/>
            <p:nvPr/>
          </p:nvSpPr>
          <p:spPr bwMode="auto">
            <a:xfrm>
              <a:off x="671721" y="2732334"/>
              <a:ext cx="1655744" cy="829816"/>
            </a:xfrm>
            <a:prstGeom prst="wav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400" b="1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ドア</a:t>
              </a:r>
              <a:r>
                <a:rPr lang="ja-JP" altLang="en-US" sz="2400" b="1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が</a:t>
              </a:r>
              <a:endParaRPr lang="th-TH" sz="2400" b="1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23" name="Wave 22"/>
            <p:cNvSpPr/>
            <p:nvPr/>
          </p:nvSpPr>
          <p:spPr bwMode="auto">
            <a:xfrm>
              <a:off x="4414041" y="2795008"/>
              <a:ext cx="1655744" cy="829816"/>
            </a:xfrm>
            <a:prstGeom prst="wav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400" b="1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ドア</a:t>
              </a:r>
              <a:r>
                <a:rPr lang="ja-JP" altLang="en-US" sz="2400" b="1">
                  <a:solidFill>
                    <a:srgbClr val="0000FF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を</a:t>
              </a:r>
              <a:endParaRPr lang="th-TH" sz="2400" b="1" dirty="0">
                <a:solidFill>
                  <a:srgbClr val="0000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</p:grpSp>
      <p:grpSp>
        <p:nvGrpSpPr>
          <p:cNvPr id="12295" name="Group 24"/>
          <p:cNvGrpSpPr>
            <a:grpSpLocks/>
          </p:cNvGrpSpPr>
          <p:nvPr/>
        </p:nvGrpSpPr>
        <p:grpSpPr bwMode="auto">
          <a:xfrm>
            <a:off x="1774826" y="5876926"/>
            <a:ext cx="7921625" cy="981075"/>
            <a:chOff x="611560" y="5877272"/>
            <a:chExt cx="7920880" cy="98072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584606" y="6093096"/>
              <a:ext cx="6947834" cy="764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altLang="ja-JP" sz="3600" dirty="0">
                  <a:solidFill>
                    <a:srgbClr val="002060"/>
                  </a:solidFill>
                  <a:latin typeface="CordiaUPC" pitchFamily="34" charset="-34"/>
                  <a:cs typeface="CordiaUPC" pitchFamily="34" charset="-34"/>
                </a:rPr>
                <a:t>อกรรมกริยาที่มีความสัมพันธ์กับสกรรมกริยา</a:t>
              </a:r>
              <a:endParaRPr lang="en-US" sz="3600" dirty="0">
                <a:solidFill>
                  <a:srgbClr val="002060"/>
                </a:solidFill>
                <a:latin typeface="CordiaUPC" pitchFamily="34" charset="-34"/>
                <a:ea typeface="MS PGothic" pitchFamily="34" charset="-128"/>
                <a:cs typeface="CordiaUPC" pitchFamily="34" charset="-34"/>
              </a:endParaRPr>
            </a:p>
          </p:txBody>
        </p:sp>
        <p:pic>
          <p:nvPicPr>
            <p:cNvPr id="12302" name="Picture 18" descr="http://www.city.abiko.chiba.jp/images/content/114548/illust200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560" y="5877272"/>
              <a:ext cx="915346" cy="98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itle 7">
            <a:extLst>
              <a:ext uri="{FF2B5EF4-FFF2-40B4-BE49-F238E27FC236}">
                <a16:creationId xmlns:a16="http://schemas.microsoft.com/office/drawing/2014/main" id="{4DC20AD7-F048-4ECE-B6B4-313649C68B13}"/>
              </a:ext>
            </a:extLst>
          </p:cNvPr>
          <p:cNvSpPr txBox="1">
            <a:spLocks/>
          </p:cNvSpPr>
          <p:nvPr/>
        </p:nvSpPr>
        <p:spPr>
          <a:xfrm>
            <a:off x="1" y="25399"/>
            <a:ext cx="12191999" cy="865188"/>
          </a:xfrm>
          <a:prstGeom prst="rect">
            <a:avLst/>
          </a:prstGeom>
          <a:solidFill>
            <a:srgbClr val="00B050"/>
          </a:solidFill>
        </p:spPr>
        <p:txBody>
          <a:bodyPr anchor="b">
            <a:normAutofit fontScale="92500" lnSpcReduction="20000"/>
          </a:bodyPr>
          <a:lstStyle/>
          <a:p>
            <a:pPr algn="ctr">
              <a:defRPr/>
            </a:pP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อกรรมกริยา </a:t>
            </a:r>
            <a:r>
              <a:rPr lang="ja-JP" altLang="en-US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・</a:t>
            </a:r>
            <a:r>
              <a:rPr lang="th-TH" altLang="ja-JP" sz="4800" dirty="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สกรรมกริยา </a:t>
            </a:r>
            <a:r>
              <a:rPr lang="en-US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6000" dirty="0">
              <a:solidFill>
                <a:schemeClr val="bg1"/>
              </a:solidFill>
              <a:latin typeface="TH Sarabun New" panose="020B0500040200020003" pitchFamily="34" charset="-34"/>
              <a:ea typeface="MS PGothic" pitchFamily="34" charset="-128"/>
              <a:cs typeface="TH Sarabun New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640D24A-7A84-4FAA-BE32-0669B97B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75" y="965405"/>
            <a:ext cx="2219635" cy="221010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CAD3450-615C-4AFA-B6C0-EB96467B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767" y="1123006"/>
            <a:ext cx="2590660" cy="183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8" name="Group 16"/>
          <p:cNvGrpSpPr>
            <a:grpSpLocks/>
          </p:cNvGrpSpPr>
          <p:nvPr/>
        </p:nvGrpSpPr>
        <p:grpSpPr bwMode="auto">
          <a:xfrm>
            <a:off x="2689658" y="3063155"/>
            <a:ext cx="6553200" cy="1584325"/>
            <a:chOff x="1331640" y="4005064"/>
            <a:chExt cx="6552728" cy="1584176"/>
          </a:xfrm>
        </p:grpSpPr>
        <p:sp>
          <p:nvSpPr>
            <p:cNvPr id="13" name="Rounded Rectangle 12"/>
            <p:cNvSpPr/>
            <p:nvPr/>
          </p:nvSpPr>
          <p:spPr>
            <a:xfrm>
              <a:off x="1331640" y="4509120"/>
              <a:ext cx="2952328" cy="10801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4400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しまります</a:t>
              </a:r>
              <a:endParaRPr lang="th-TH" sz="44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32040" y="4509120"/>
              <a:ext cx="2952328" cy="10801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48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しめます</a:t>
              </a:r>
              <a:endParaRPr lang="th-TH" sz="48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7860" y="4005064"/>
              <a:ext cx="792106" cy="647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35031" y="4005064"/>
              <a:ext cx="792106" cy="647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>
                  <a:solidFill>
                    <a:schemeClr val="tx1"/>
                  </a:solidFill>
                  <a:latin typeface="MS PGothic" pitchFamily="34" charset="-128"/>
                  <a:cs typeface="Angsana New" pitchFamily="18" charset="-34"/>
                </a:rPr>
                <a:t>し</a:t>
              </a:r>
              <a:endParaRPr lang="th-TH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endParaRPr>
            </a:p>
          </p:txBody>
        </p:sp>
      </p:grpSp>
      <p:grpSp>
        <p:nvGrpSpPr>
          <p:cNvPr id="13321" name="Group 24"/>
          <p:cNvGrpSpPr>
            <a:grpSpLocks/>
          </p:cNvGrpSpPr>
          <p:nvPr/>
        </p:nvGrpSpPr>
        <p:grpSpPr bwMode="auto">
          <a:xfrm>
            <a:off x="1608571" y="4934817"/>
            <a:ext cx="7921625" cy="981075"/>
            <a:chOff x="611560" y="5877272"/>
            <a:chExt cx="7920880" cy="98072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584606" y="6093096"/>
              <a:ext cx="6947834" cy="764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altLang="ja-JP" sz="3600">
                  <a:solidFill>
                    <a:srgbClr val="002060"/>
                  </a:solidFill>
                  <a:latin typeface="CordiaUPC" pitchFamily="34" charset="-34"/>
                  <a:cs typeface="CordiaUPC" pitchFamily="34" charset="-34"/>
                </a:rPr>
                <a:t>อกรรมกริยาที่มีความสัมพันธ์กับสกรรมกริยา</a:t>
              </a:r>
              <a:endParaRPr lang="en-US" sz="3600">
                <a:solidFill>
                  <a:srgbClr val="002060"/>
                </a:solidFill>
                <a:latin typeface="CordiaUPC" pitchFamily="34" charset="-34"/>
                <a:ea typeface="MS PGothic" pitchFamily="34" charset="-128"/>
                <a:cs typeface="CordiaUPC" pitchFamily="34" charset="-34"/>
              </a:endParaRPr>
            </a:p>
          </p:txBody>
        </p:sp>
        <p:pic>
          <p:nvPicPr>
            <p:cNvPr id="13323" name="Picture 18" descr="http://www.city.abiko.chiba.jp/images/content/114548/illust200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560" y="5877272"/>
              <a:ext cx="915346" cy="98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28C4AA0-1943-4C93-BA08-1A258ED19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27" y="942108"/>
            <a:ext cx="2595933" cy="228046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30BEBA7-679B-412B-9A00-3A47BEC06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77" y="1017157"/>
            <a:ext cx="2595934" cy="2045998"/>
          </a:xfrm>
          <a:prstGeom prst="rect">
            <a:avLst/>
          </a:prstGeom>
        </p:spPr>
      </p:pic>
      <p:sp>
        <p:nvSpPr>
          <p:cNvPr id="28" name="Wave 21">
            <a:extLst>
              <a:ext uri="{FF2B5EF4-FFF2-40B4-BE49-F238E27FC236}">
                <a16:creationId xmlns:a16="http://schemas.microsoft.com/office/drawing/2014/main" id="{8D068E45-EA87-4A2B-8F4C-0652AECF031B}"/>
              </a:ext>
            </a:extLst>
          </p:cNvPr>
          <p:cNvSpPr/>
          <p:nvPr/>
        </p:nvSpPr>
        <p:spPr bwMode="auto">
          <a:xfrm>
            <a:off x="1757867" y="2880593"/>
            <a:ext cx="1655762" cy="830262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ドア</a:t>
            </a:r>
            <a:r>
              <a:rPr lang="ja-JP" altLang="en-US" sz="3200" b="1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が</a:t>
            </a:r>
            <a:endParaRPr lang="th-TH" sz="3200" b="1" dirty="0">
              <a:solidFill>
                <a:srgbClr val="FF00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9" name="Wave 22">
            <a:extLst>
              <a:ext uri="{FF2B5EF4-FFF2-40B4-BE49-F238E27FC236}">
                <a16:creationId xmlns:a16="http://schemas.microsoft.com/office/drawing/2014/main" id="{454CDEE9-850E-448C-BA14-48E609F6D4BA}"/>
              </a:ext>
            </a:extLst>
          </p:cNvPr>
          <p:cNvSpPr/>
          <p:nvPr/>
        </p:nvSpPr>
        <p:spPr bwMode="auto">
          <a:xfrm>
            <a:off x="5929746" y="2847254"/>
            <a:ext cx="1655763" cy="830262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ドア</a:t>
            </a:r>
            <a:r>
              <a:rPr lang="ja-JP" altLang="en-US" sz="3200" b="1" dirty="0">
                <a:solidFill>
                  <a:srgbClr val="0000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Angsana New" pitchFamily="18" charset="-34"/>
              </a:rPr>
              <a:t>を</a:t>
            </a:r>
            <a:endParaRPr lang="th-TH" sz="3200" b="1" dirty="0">
              <a:solidFill>
                <a:srgbClr val="0000FF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30" name="Title 7">
            <a:extLst>
              <a:ext uri="{FF2B5EF4-FFF2-40B4-BE49-F238E27FC236}">
                <a16:creationId xmlns:a16="http://schemas.microsoft.com/office/drawing/2014/main" id="{F8864B84-C005-4720-9DEF-B282D1EB6E95}"/>
              </a:ext>
            </a:extLst>
          </p:cNvPr>
          <p:cNvSpPr txBox="1">
            <a:spLocks/>
          </p:cNvSpPr>
          <p:nvPr/>
        </p:nvSpPr>
        <p:spPr>
          <a:xfrm>
            <a:off x="1" y="25399"/>
            <a:ext cx="12191999" cy="865188"/>
          </a:xfrm>
          <a:prstGeom prst="rect">
            <a:avLst/>
          </a:prstGeom>
          <a:solidFill>
            <a:srgbClr val="00B050"/>
          </a:solidFill>
        </p:spPr>
        <p:txBody>
          <a:bodyPr anchor="b">
            <a:normAutofit fontScale="92500" lnSpcReduction="20000"/>
          </a:bodyPr>
          <a:lstStyle/>
          <a:p>
            <a:pPr algn="ctr">
              <a:defRPr/>
            </a:pP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อกรรมกริยา </a:t>
            </a:r>
            <a:r>
              <a:rPr lang="ja-JP" altLang="en-US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・</a:t>
            </a:r>
            <a:r>
              <a:rPr lang="th-TH" altLang="ja-JP" sz="4800" dirty="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สกรรมกริยา </a:t>
            </a:r>
            <a:r>
              <a:rPr lang="en-US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6000" dirty="0">
              <a:solidFill>
                <a:schemeClr val="bg1"/>
              </a:solidFill>
              <a:latin typeface="TH Sarabun New" panose="020B0500040200020003" pitchFamily="34" charset="-34"/>
              <a:ea typeface="MS PGothic" pitchFamily="34" charset="-128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690258" y="1453370"/>
            <a:ext cx="7079544" cy="2107707"/>
            <a:chOff x="1610" y="7021"/>
            <a:chExt cx="5940" cy="1800"/>
          </a:xfrm>
        </p:grpSpPr>
        <p:grpSp>
          <p:nvGrpSpPr>
            <p:cNvPr id="14356" name="Group 3"/>
            <p:cNvGrpSpPr>
              <a:grpSpLocks/>
            </p:cNvGrpSpPr>
            <p:nvPr/>
          </p:nvGrpSpPr>
          <p:grpSpPr bwMode="auto">
            <a:xfrm>
              <a:off x="1610" y="7021"/>
              <a:ext cx="5940" cy="1800"/>
              <a:chOff x="1379" y="1758"/>
              <a:chExt cx="5940" cy="1800"/>
            </a:xfrm>
          </p:grpSpPr>
          <p:sp>
            <p:nvSpPr>
              <p:cNvPr id="14359" name="Rectangle 5"/>
              <p:cNvSpPr>
                <a:spLocks noChangeArrowheads="1"/>
              </p:cNvSpPr>
              <p:nvPr/>
            </p:nvSpPr>
            <p:spPr bwMode="auto">
              <a:xfrm>
                <a:off x="1379" y="1758"/>
                <a:ext cx="252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Tw Cen MT" panose="020B0602020104020603" pitchFamily="34" charset="0"/>
                  <a:cs typeface="FreesiaUPC" panose="020B0604020202020204" pitchFamily="34" charset="-34"/>
                </a:endParaRPr>
              </a:p>
            </p:txBody>
          </p:sp>
          <p:sp>
            <p:nvSpPr>
              <p:cNvPr id="14360" name="Rectangle 8"/>
              <p:cNvSpPr>
                <a:spLocks noChangeArrowheads="1"/>
              </p:cNvSpPr>
              <p:nvPr/>
            </p:nvSpPr>
            <p:spPr bwMode="auto">
              <a:xfrm>
                <a:off x="4799" y="1758"/>
                <a:ext cx="252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Tw Cen MT" panose="020B0602020104020603" pitchFamily="34" charset="0"/>
                  <a:cs typeface="FreesiaUPC" panose="020B0604020202020204" pitchFamily="34" charset="-34"/>
                </a:endParaRPr>
              </a:p>
            </p:txBody>
          </p:sp>
        </p:grpSp>
        <p:pic>
          <p:nvPicPr>
            <p:cNvPr id="14357" name="Picture 10" descr="ochir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03"/>
            <a:stretch>
              <a:fillRect/>
            </a:stretch>
          </p:blipFill>
          <p:spPr bwMode="auto">
            <a:xfrm>
              <a:off x="1695" y="7485"/>
              <a:ext cx="2388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1" descr="otos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52"/>
            <a:stretch>
              <a:fillRect/>
            </a:stretch>
          </p:blipFill>
          <p:spPr bwMode="auto">
            <a:xfrm>
              <a:off x="5373" y="7082"/>
              <a:ext cx="2094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 12"/>
          <p:cNvGrpSpPr>
            <a:grpSpLocks/>
          </p:cNvGrpSpPr>
          <p:nvPr/>
        </p:nvGrpSpPr>
        <p:grpSpPr bwMode="auto">
          <a:xfrm>
            <a:off x="2467987" y="4384027"/>
            <a:ext cx="8089177" cy="1492897"/>
            <a:chOff x="1331640" y="4096483"/>
            <a:chExt cx="7479821" cy="1492757"/>
          </a:xfrm>
        </p:grpSpPr>
        <p:sp>
          <p:nvSpPr>
            <p:cNvPr id="9" name="Rounded Rectangle 8"/>
            <p:cNvSpPr/>
            <p:nvPr/>
          </p:nvSpPr>
          <p:spPr>
            <a:xfrm>
              <a:off x="1331640" y="4509120"/>
              <a:ext cx="3240192" cy="10801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MS PGothic" pitchFamily="34" charset="-128"/>
                  <a:cs typeface="Angsana New" pitchFamily="18" charset="-34"/>
                </a:rPr>
                <a:t>落ちます</a:t>
              </a:r>
              <a:endParaRPr lang="th-TH" sz="5400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20072" y="4509120"/>
              <a:ext cx="3591389" cy="10801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MS PGothic" pitchFamily="34" charset="-128"/>
                  <a:cs typeface="Angsana New" pitchFamily="18" charset="-34"/>
                </a:rPr>
                <a:t>落とします</a:t>
              </a:r>
              <a:endParaRPr lang="th-TH" sz="5400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05795" y="4096483"/>
              <a:ext cx="792189" cy="647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MS PGothic" pitchFamily="34" charset="-128"/>
                  <a:cs typeface="Angsana New" pitchFamily="18" charset="-34"/>
                </a:rPr>
                <a:t>お</a:t>
              </a:r>
              <a:endParaRPr lang="th-TH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93397" y="4185300"/>
              <a:ext cx="792188" cy="647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MS PGothic" pitchFamily="34" charset="-128"/>
                  <a:cs typeface="Angsana New" pitchFamily="18" charset="-34"/>
                </a:rPr>
                <a:t>お</a:t>
              </a:r>
              <a:endParaRPr lang="th-TH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287489" y="3784667"/>
            <a:ext cx="5831229" cy="940863"/>
            <a:chOff x="480242" y="3578067"/>
            <a:chExt cx="5831148" cy="940358"/>
          </a:xfrm>
        </p:grpSpPr>
        <p:sp>
          <p:nvSpPr>
            <p:cNvPr id="20" name="Wave 19"/>
            <p:cNvSpPr/>
            <p:nvPr/>
          </p:nvSpPr>
          <p:spPr bwMode="auto">
            <a:xfrm>
              <a:off x="480242" y="3578067"/>
              <a:ext cx="1655739" cy="829816"/>
            </a:xfrm>
            <a:prstGeom prst="wav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ペン</a:t>
              </a:r>
              <a:r>
                <a:rPr lang="ja-JP" altLang="en-US" sz="2800" b="1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が</a:t>
              </a:r>
              <a:endParaRPr lang="th-TH" sz="2800" b="1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21" name="Wave 20"/>
            <p:cNvSpPr/>
            <p:nvPr/>
          </p:nvSpPr>
          <p:spPr bwMode="auto">
            <a:xfrm>
              <a:off x="4655650" y="3688609"/>
              <a:ext cx="1655740" cy="829816"/>
            </a:xfrm>
            <a:prstGeom prst="wav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ペン</a:t>
              </a:r>
              <a:r>
                <a:rPr lang="ja-JP" altLang="en-US" sz="2800" b="1" dirty="0">
                  <a:solidFill>
                    <a:srgbClr val="0000FF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  <a:cs typeface="Angsana New" pitchFamily="18" charset="-34"/>
                </a:rPr>
                <a:t>を</a:t>
              </a:r>
              <a:endParaRPr lang="th-TH" sz="2800" b="1" dirty="0">
                <a:solidFill>
                  <a:srgbClr val="0000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</p:grpSp>
      <p:grpSp>
        <p:nvGrpSpPr>
          <p:cNvPr id="14343" name="Group 25"/>
          <p:cNvGrpSpPr>
            <a:grpSpLocks/>
          </p:cNvGrpSpPr>
          <p:nvPr/>
        </p:nvGrpSpPr>
        <p:grpSpPr bwMode="auto">
          <a:xfrm>
            <a:off x="1774826" y="5876926"/>
            <a:ext cx="7921625" cy="981075"/>
            <a:chOff x="611560" y="5877272"/>
            <a:chExt cx="7920880" cy="980728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584606" y="6093096"/>
              <a:ext cx="6947834" cy="764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altLang="ja-JP" sz="3600">
                  <a:solidFill>
                    <a:srgbClr val="002060"/>
                  </a:solidFill>
                  <a:latin typeface="CordiaUPC" pitchFamily="34" charset="-34"/>
                  <a:cs typeface="CordiaUPC" pitchFamily="34" charset="-34"/>
                </a:rPr>
                <a:t>อกรรมกริยาที่มีความสัมพันธ์กับสกรรมกริยา</a:t>
              </a:r>
              <a:endParaRPr lang="en-US" sz="3600">
                <a:solidFill>
                  <a:srgbClr val="002060"/>
                </a:solidFill>
                <a:latin typeface="CordiaUPC" pitchFamily="34" charset="-34"/>
                <a:ea typeface="MS PGothic" pitchFamily="34" charset="-128"/>
                <a:cs typeface="CordiaUPC" pitchFamily="34" charset="-34"/>
              </a:endParaRPr>
            </a:p>
          </p:txBody>
        </p:sp>
        <p:pic>
          <p:nvPicPr>
            <p:cNvPr id="14345" name="Picture 18" descr="http://www.city.abiko.chiba.jp/images/content/114548/illust200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560" y="5877272"/>
              <a:ext cx="915346" cy="98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le 7">
            <a:extLst>
              <a:ext uri="{FF2B5EF4-FFF2-40B4-BE49-F238E27FC236}">
                <a16:creationId xmlns:a16="http://schemas.microsoft.com/office/drawing/2014/main" id="{1CEEAC52-1637-435E-8C1E-0CAECE62AE62}"/>
              </a:ext>
            </a:extLst>
          </p:cNvPr>
          <p:cNvSpPr txBox="1">
            <a:spLocks/>
          </p:cNvSpPr>
          <p:nvPr/>
        </p:nvSpPr>
        <p:spPr>
          <a:xfrm>
            <a:off x="1" y="25399"/>
            <a:ext cx="12191999" cy="865188"/>
          </a:xfrm>
          <a:prstGeom prst="rect">
            <a:avLst/>
          </a:prstGeom>
          <a:solidFill>
            <a:srgbClr val="00B050"/>
          </a:solidFill>
        </p:spPr>
        <p:txBody>
          <a:bodyPr anchor="b">
            <a:normAutofit fontScale="92500" lnSpcReduction="20000"/>
          </a:bodyPr>
          <a:lstStyle/>
          <a:p>
            <a:pPr algn="ctr">
              <a:defRPr/>
            </a:pP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อกรรมกริยา </a:t>
            </a:r>
            <a:r>
              <a:rPr lang="ja-JP" altLang="en-US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・</a:t>
            </a:r>
            <a:r>
              <a:rPr lang="th-TH" altLang="ja-JP" sz="4800" dirty="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สกรรมกริยา </a:t>
            </a:r>
            <a:r>
              <a:rPr lang="en-US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6000" dirty="0">
              <a:solidFill>
                <a:schemeClr val="bg1"/>
              </a:solidFill>
              <a:latin typeface="TH Sarabun New" panose="020B0500040200020003" pitchFamily="34" charset="-34"/>
              <a:ea typeface="MS PGothic" pitchFamily="34" charset="-128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55640" y="4509120"/>
            <a:ext cx="2952328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ngsana New" pitchFamily="18" charset="-34"/>
              </a:rPr>
              <a:t>つきます</a:t>
            </a:r>
            <a:endParaRPr lang="th-TH" sz="4400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83700" y="4532473"/>
            <a:ext cx="2952328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ngsana New" pitchFamily="18" charset="-34"/>
              </a:rPr>
              <a:t>つけます</a:t>
            </a:r>
            <a:endParaRPr lang="th-TH" sz="4400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0" name="Wave 19"/>
          <p:cNvSpPr/>
          <p:nvPr/>
        </p:nvSpPr>
        <p:spPr bwMode="auto">
          <a:xfrm>
            <a:off x="6060900" y="4038683"/>
            <a:ext cx="1655763" cy="830262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MS PGothic" pitchFamily="34" charset="-128"/>
                <a:cs typeface="Angsana New" pitchFamily="18" charset="-34"/>
              </a:rPr>
              <a:t>でんき</a:t>
            </a:r>
            <a:r>
              <a:rPr lang="ja-JP" altLang="en-US" b="1" dirty="0">
                <a:solidFill>
                  <a:srgbClr val="0000FF"/>
                </a:solidFill>
                <a:latin typeface="MS PGothic" pitchFamily="34" charset="-128"/>
                <a:cs typeface="Angsana New" pitchFamily="18" charset="-34"/>
              </a:rPr>
              <a:t>を</a:t>
            </a:r>
            <a:endParaRPr lang="th-TH" b="1" dirty="0">
              <a:solidFill>
                <a:srgbClr val="0000FF"/>
              </a:solidFill>
              <a:latin typeface="MS PGothic" pitchFamily="34" charset="-128"/>
              <a:ea typeface="MS PGothic" pitchFamily="34" charset="-128"/>
            </a:endParaRPr>
          </a:p>
        </p:txBody>
      </p:sp>
      <p:grpSp>
        <p:nvGrpSpPr>
          <p:cNvPr id="15372" name="Group 21"/>
          <p:cNvGrpSpPr>
            <a:grpSpLocks/>
          </p:cNvGrpSpPr>
          <p:nvPr/>
        </p:nvGrpSpPr>
        <p:grpSpPr bwMode="auto">
          <a:xfrm>
            <a:off x="1774826" y="5876926"/>
            <a:ext cx="7921625" cy="981075"/>
            <a:chOff x="611560" y="5877272"/>
            <a:chExt cx="7920880" cy="98072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584606" y="6093096"/>
              <a:ext cx="6947834" cy="764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altLang="ja-JP" sz="3600">
                  <a:solidFill>
                    <a:srgbClr val="002060"/>
                  </a:solidFill>
                  <a:latin typeface="CordiaUPC" pitchFamily="34" charset="-34"/>
                  <a:cs typeface="CordiaUPC" pitchFamily="34" charset="-34"/>
                </a:rPr>
                <a:t>อกรรมกริยาที่มีความสัมพันธ์กับสกรรมกริยา</a:t>
              </a:r>
              <a:endParaRPr lang="en-US" sz="3600">
                <a:solidFill>
                  <a:srgbClr val="002060"/>
                </a:solidFill>
                <a:latin typeface="CordiaUPC" pitchFamily="34" charset="-34"/>
                <a:ea typeface="MS PGothic" pitchFamily="34" charset="-128"/>
                <a:cs typeface="CordiaUPC" pitchFamily="34" charset="-34"/>
              </a:endParaRPr>
            </a:p>
          </p:txBody>
        </p:sp>
        <p:pic>
          <p:nvPicPr>
            <p:cNvPr id="15374" name="Picture 18" descr="http://www.city.abiko.chiba.jp/images/content/114548/illust200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560" y="5877272"/>
              <a:ext cx="915346" cy="98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025C20B-77F8-4473-9576-27435833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595" y="970525"/>
            <a:ext cx="2572109" cy="325800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27A2CF5-95E8-419A-9C4C-7961BC8B2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707" y="1082527"/>
            <a:ext cx="2943636" cy="3258005"/>
          </a:xfrm>
          <a:prstGeom prst="rect">
            <a:avLst/>
          </a:prstGeom>
        </p:spPr>
      </p:pic>
      <p:sp>
        <p:nvSpPr>
          <p:cNvPr id="23" name="Wave 18">
            <a:extLst>
              <a:ext uri="{FF2B5EF4-FFF2-40B4-BE49-F238E27FC236}">
                <a16:creationId xmlns:a16="http://schemas.microsoft.com/office/drawing/2014/main" id="{7ED6D405-67BF-4D99-963F-EF89BA34A2EF}"/>
              </a:ext>
            </a:extLst>
          </p:cNvPr>
          <p:cNvSpPr/>
          <p:nvPr/>
        </p:nvSpPr>
        <p:spPr bwMode="auto">
          <a:xfrm>
            <a:off x="1774826" y="4050967"/>
            <a:ext cx="1655762" cy="830262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MS PGothic" pitchFamily="34" charset="-128"/>
                <a:cs typeface="Angsana New" pitchFamily="18" charset="-34"/>
              </a:rPr>
              <a:t>でんき</a:t>
            </a:r>
            <a:r>
              <a:rPr lang="ja-JP" altLang="en-US" b="1" dirty="0">
                <a:solidFill>
                  <a:srgbClr val="FF0000"/>
                </a:solidFill>
                <a:latin typeface="MS PGothic" pitchFamily="34" charset="-128"/>
                <a:cs typeface="Angsana New" pitchFamily="18" charset="-34"/>
              </a:rPr>
              <a:t>が</a:t>
            </a:r>
            <a:endParaRPr lang="th-TH" b="1" dirty="0">
              <a:solidFill>
                <a:srgbClr val="FF0000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7E2BF09D-E8F2-48B4-BDBF-A84074D17A53}"/>
              </a:ext>
            </a:extLst>
          </p:cNvPr>
          <p:cNvSpPr txBox="1">
            <a:spLocks/>
          </p:cNvSpPr>
          <p:nvPr/>
        </p:nvSpPr>
        <p:spPr>
          <a:xfrm>
            <a:off x="1" y="25399"/>
            <a:ext cx="12191999" cy="865188"/>
          </a:xfrm>
          <a:prstGeom prst="rect">
            <a:avLst/>
          </a:prstGeom>
          <a:solidFill>
            <a:srgbClr val="00B050"/>
          </a:solidFill>
        </p:spPr>
        <p:txBody>
          <a:bodyPr anchor="b">
            <a:normAutofit fontScale="92500" lnSpcReduction="20000"/>
          </a:bodyPr>
          <a:lstStyle/>
          <a:p>
            <a:pPr algn="ctr">
              <a:defRPr/>
            </a:pP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อกรรมกริยา </a:t>
            </a:r>
            <a:r>
              <a:rPr lang="ja-JP" altLang="en-US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・</a:t>
            </a:r>
            <a:r>
              <a:rPr lang="th-TH" altLang="ja-JP" sz="4800" dirty="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สกรรมกริยา </a:t>
            </a:r>
            <a:r>
              <a:rPr lang="en-US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6000" dirty="0">
              <a:solidFill>
                <a:schemeClr val="bg1"/>
              </a:solidFill>
              <a:latin typeface="TH Sarabun New" panose="020B0500040200020003" pitchFamily="34" charset="-34"/>
              <a:ea typeface="MS PGothic" pitchFamily="34" charset="-128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18"/>
          <p:cNvGrpSpPr>
            <a:grpSpLocks/>
          </p:cNvGrpSpPr>
          <p:nvPr/>
        </p:nvGrpSpPr>
        <p:grpSpPr bwMode="auto">
          <a:xfrm>
            <a:off x="2617254" y="4095393"/>
            <a:ext cx="7079197" cy="1494198"/>
            <a:chOff x="1092972" y="4095183"/>
            <a:chExt cx="7079428" cy="1494057"/>
          </a:xfrm>
        </p:grpSpPr>
        <p:sp>
          <p:nvSpPr>
            <p:cNvPr id="15" name="Rounded Rectangle 14"/>
            <p:cNvSpPr/>
            <p:nvPr/>
          </p:nvSpPr>
          <p:spPr>
            <a:xfrm>
              <a:off x="1092972" y="4456594"/>
              <a:ext cx="2952328" cy="10801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4400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消えます</a:t>
              </a:r>
              <a:endParaRPr lang="th-TH" sz="44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20072" y="4509120"/>
              <a:ext cx="2952328" cy="10801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消します</a:t>
              </a:r>
              <a:endParaRPr lang="th-TH" sz="5400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39442" y="4185300"/>
              <a:ext cx="792189" cy="647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き</a:t>
              </a:r>
              <a:endParaRPr lang="th-TH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16715" y="4095183"/>
              <a:ext cx="792188" cy="647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け</a:t>
              </a:r>
              <a:endParaRPr lang="th-TH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438811" y="3498852"/>
            <a:ext cx="5786438" cy="830262"/>
            <a:chOff x="827584" y="3789040"/>
            <a:chExt cx="5786398" cy="829816"/>
          </a:xfrm>
        </p:grpSpPr>
        <p:sp>
          <p:nvSpPr>
            <p:cNvPr id="25" name="Wave 24"/>
            <p:cNvSpPr/>
            <p:nvPr/>
          </p:nvSpPr>
          <p:spPr bwMode="auto">
            <a:xfrm>
              <a:off x="827584" y="3789040"/>
              <a:ext cx="1655752" cy="829816"/>
            </a:xfrm>
            <a:prstGeom prst="wav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3200" b="1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ひ</a:t>
              </a:r>
              <a:r>
                <a:rPr lang="ja-JP" altLang="en-US" sz="3200" b="1" dirty="0">
                  <a:solidFill>
                    <a:srgbClr val="FF0000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が</a:t>
              </a:r>
              <a:endParaRPr lang="th-TH" sz="3200" b="1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  <p:sp>
          <p:nvSpPr>
            <p:cNvPr id="26" name="Wave 25"/>
            <p:cNvSpPr/>
            <p:nvPr/>
          </p:nvSpPr>
          <p:spPr bwMode="auto">
            <a:xfrm>
              <a:off x="4958230" y="3789040"/>
              <a:ext cx="1655752" cy="829816"/>
            </a:xfrm>
            <a:prstGeom prst="wav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3200" b="1" dirty="0">
                  <a:solidFill>
                    <a:schemeClr val="tx1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ひ</a:t>
              </a:r>
              <a:r>
                <a:rPr lang="ja-JP" altLang="en-US" sz="3200" b="1" dirty="0">
                  <a:solidFill>
                    <a:srgbClr val="0000FF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  <a:cs typeface="Angsana New" pitchFamily="18" charset="-34"/>
                </a:rPr>
                <a:t>を</a:t>
              </a:r>
              <a:endParaRPr lang="th-TH" sz="3200" b="1" dirty="0">
                <a:solidFill>
                  <a:srgbClr val="0000FF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endParaRPr>
            </a:p>
          </p:txBody>
        </p:sp>
      </p:grpSp>
      <p:grpSp>
        <p:nvGrpSpPr>
          <p:cNvPr id="16391" name="Group 26"/>
          <p:cNvGrpSpPr>
            <a:grpSpLocks/>
          </p:cNvGrpSpPr>
          <p:nvPr/>
        </p:nvGrpSpPr>
        <p:grpSpPr bwMode="auto">
          <a:xfrm>
            <a:off x="1774826" y="5876926"/>
            <a:ext cx="7921625" cy="981075"/>
            <a:chOff x="611560" y="5877272"/>
            <a:chExt cx="7920880" cy="980728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584606" y="6093096"/>
              <a:ext cx="6947834" cy="764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altLang="ja-JP" sz="3600">
                  <a:solidFill>
                    <a:srgbClr val="002060"/>
                  </a:solidFill>
                  <a:latin typeface="CordiaUPC" pitchFamily="34" charset="-34"/>
                  <a:cs typeface="CordiaUPC" pitchFamily="34" charset="-34"/>
                </a:rPr>
                <a:t>อกรรมกริยาที่มีความสัมพันธ์กับสกรรมกริยา</a:t>
              </a:r>
              <a:endParaRPr lang="en-US" sz="3600">
                <a:solidFill>
                  <a:srgbClr val="002060"/>
                </a:solidFill>
                <a:latin typeface="CordiaUPC" pitchFamily="34" charset="-34"/>
                <a:ea typeface="MS PGothic" pitchFamily="34" charset="-128"/>
                <a:cs typeface="CordiaUPC" pitchFamily="34" charset="-34"/>
              </a:endParaRPr>
            </a:p>
          </p:txBody>
        </p:sp>
        <p:pic>
          <p:nvPicPr>
            <p:cNvPr id="16393" name="Picture 18" descr="http://www.city.abiko.chiba.jp/images/content/114548/illust200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560" y="5877272"/>
              <a:ext cx="915346" cy="98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5BC606F-027A-4441-8597-CBABBCB28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49" y="1229269"/>
            <a:ext cx="3107330" cy="231338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7199EFB-7E94-465A-B7F4-D0320323F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655" y="1018311"/>
            <a:ext cx="2592055" cy="2369468"/>
          </a:xfrm>
          <a:prstGeom prst="rect">
            <a:avLst/>
          </a:prstGeom>
        </p:spPr>
      </p:pic>
      <p:sp>
        <p:nvSpPr>
          <p:cNvPr id="30" name="Title 7">
            <a:extLst>
              <a:ext uri="{FF2B5EF4-FFF2-40B4-BE49-F238E27FC236}">
                <a16:creationId xmlns:a16="http://schemas.microsoft.com/office/drawing/2014/main" id="{51DB50F5-8C25-4824-B14E-EC1A5EBA8BCD}"/>
              </a:ext>
            </a:extLst>
          </p:cNvPr>
          <p:cNvSpPr txBox="1">
            <a:spLocks/>
          </p:cNvSpPr>
          <p:nvPr/>
        </p:nvSpPr>
        <p:spPr>
          <a:xfrm>
            <a:off x="1" y="25399"/>
            <a:ext cx="12191999" cy="865188"/>
          </a:xfrm>
          <a:prstGeom prst="rect">
            <a:avLst/>
          </a:prstGeom>
          <a:solidFill>
            <a:srgbClr val="00B050"/>
          </a:solidFill>
        </p:spPr>
        <p:txBody>
          <a:bodyPr anchor="b">
            <a:normAutofit fontScale="92500" lnSpcReduction="20000"/>
          </a:bodyPr>
          <a:lstStyle/>
          <a:p>
            <a:pPr algn="ctr">
              <a:defRPr/>
            </a:pP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อกรรมกริยา </a:t>
            </a:r>
            <a:r>
              <a:rPr lang="ja-JP" altLang="en-US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・</a:t>
            </a:r>
            <a:r>
              <a:rPr lang="th-TH" altLang="ja-JP" sz="4800" dirty="0">
                <a:solidFill>
                  <a:schemeClr val="bg1"/>
                </a:solidFill>
                <a:latin typeface="MS PGothic" pitchFamily="34" charset="-128"/>
                <a:cs typeface="KodchiangUPC" pitchFamily="18" charset="-34"/>
              </a:rPr>
              <a:t> </a:t>
            </a:r>
            <a:r>
              <a:rPr lang="th-TH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สกรรมกริยา </a:t>
            </a:r>
            <a:r>
              <a:rPr lang="en-US" altLang="ja-JP" sz="6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6000" dirty="0">
              <a:solidFill>
                <a:schemeClr val="bg1"/>
              </a:solidFill>
              <a:latin typeface="TH Sarabun New" panose="020B0500040200020003" pitchFamily="34" charset="-34"/>
              <a:ea typeface="MS PGothic" pitchFamily="34" charset="-128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5D1C53E-9BA9-4B8C-B5AB-DCF546739BE8}"/>
              </a:ext>
            </a:extLst>
          </p:cNvPr>
          <p:cNvSpPr txBox="1"/>
          <p:nvPr/>
        </p:nvSpPr>
        <p:spPr>
          <a:xfrm>
            <a:off x="2017558" y="3627401"/>
            <a:ext cx="4715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例文：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かぜを</a:t>
            </a:r>
            <a:r>
              <a:rPr lang="ja-JP" altLang="en-US" sz="2400" dirty="0">
                <a:solidFill>
                  <a:srgbClr val="FF0000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ひいて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あたまが</a:t>
            </a:r>
            <a:r>
              <a:rPr lang="ja-JP" altLang="en-US" sz="2400" dirty="0">
                <a:solidFill>
                  <a:srgbClr val="FF0000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いたくて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en-US" altLang="ja-JP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                  </a:t>
            </a:r>
            <a:r>
              <a:rPr lang="ja-JP" altLang="en-US" sz="2400" dirty="0">
                <a:solidFill>
                  <a:srgbClr val="FF0000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びょうきで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3B10B2C-7EC7-4C14-B38F-9B6B8F2057E3}"/>
              </a:ext>
            </a:extLst>
          </p:cNvPr>
          <p:cNvSpPr txBox="1"/>
          <p:nvPr/>
        </p:nvSpPr>
        <p:spPr>
          <a:xfrm>
            <a:off x="6095999" y="4971340"/>
            <a:ext cx="460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がっこうをやすみました。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CB1F35-A266-4CB6-9B67-9A121217A59F}"/>
              </a:ext>
            </a:extLst>
          </p:cNvPr>
          <p:cNvSpPr txBox="1"/>
          <p:nvPr/>
        </p:nvSpPr>
        <p:spPr>
          <a:xfrm>
            <a:off x="2346611" y="79528"/>
            <a:ext cx="749877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①　「て」</a:t>
            </a:r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เชื่อมประโยคแสดงถึงสาเหตุและเหตุผล</a:t>
            </a:r>
            <a:endParaRPr lang="en-US" altLang="ja-JP" sz="36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53DAAA7-44B8-4244-99D4-174EAE29A00D}"/>
              </a:ext>
            </a:extLst>
          </p:cNvPr>
          <p:cNvSpPr txBox="1"/>
          <p:nvPr/>
        </p:nvSpPr>
        <p:spPr>
          <a:xfrm>
            <a:off x="4423065" y="1213284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V</a:t>
            </a:r>
            <a:r>
              <a:rPr lang="ja-JP" altLang="en-US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て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94D1F24-96D9-4035-82B5-D2831442F2FC}"/>
              </a:ext>
            </a:extLst>
          </p:cNvPr>
          <p:cNvSpPr txBox="1"/>
          <p:nvPr/>
        </p:nvSpPr>
        <p:spPr>
          <a:xfrm>
            <a:off x="3235036" y="1907995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strike="sngStrike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い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く</a:t>
            </a:r>
            <a:r>
              <a:rPr lang="ja-JP" altLang="en-US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て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F071BE1-8101-431B-9418-C4A9B32257E1}"/>
              </a:ext>
            </a:extLst>
          </p:cNvPr>
          <p:cNvSpPr txBox="1"/>
          <p:nvPr/>
        </p:nvSpPr>
        <p:spPr>
          <a:xfrm>
            <a:off x="3235036" y="2534552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な</a:t>
            </a:r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/N</a:t>
            </a:r>
            <a:r>
              <a:rPr lang="ja-JP" altLang="en-US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で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142B52B-6C68-49A5-A577-2530F0B199B9}"/>
              </a:ext>
            </a:extLst>
          </p:cNvPr>
          <p:cNvSpPr txBox="1"/>
          <p:nvPr/>
        </p:nvSpPr>
        <p:spPr>
          <a:xfrm>
            <a:off x="6095999" y="1907995"/>
            <a:ext cx="572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～　</a:t>
            </a:r>
            <a:r>
              <a:rPr lang="th-TH" altLang="ja-JP" sz="4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เพราะว่า... 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F17A2FC-E69C-40AC-AF0E-DB548A1C9997}"/>
              </a:ext>
            </a:extLst>
          </p:cNvPr>
          <p:cNvSpPr/>
          <p:nvPr/>
        </p:nvSpPr>
        <p:spPr>
          <a:xfrm>
            <a:off x="1676400" y="3447846"/>
            <a:ext cx="9026232" cy="304698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ารกระจาย: 8 จุด 10">
            <a:extLst>
              <a:ext uri="{FF2B5EF4-FFF2-40B4-BE49-F238E27FC236}">
                <a16:creationId xmlns:a16="http://schemas.microsoft.com/office/drawing/2014/main" id="{302BFAEE-F245-48C2-A754-0DF7A0C18132}"/>
              </a:ext>
            </a:extLst>
          </p:cNvPr>
          <p:cNvSpPr/>
          <p:nvPr/>
        </p:nvSpPr>
        <p:spPr>
          <a:xfrm rot="20430962">
            <a:off x="-451507" y="-153206"/>
            <a:ext cx="2616788" cy="1536569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ぶんぽう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A9A1082B-5E4A-4C4A-A230-C1541FE4A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315" y="3161109"/>
            <a:ext cx="3289298" cy="18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22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5D1C53E-9BA9-4B8C-B5AB-DCF546739BE8}"/>
              </a:ext>
            </a:extLst>
          </p:cNvPr>
          <p:cNvSpPr txBox="1"/>
          <p:nvPr/>
        </p:nvSpPr>
        <p:spPr>
          <a:xfrm>
            <a:off x="1768175" y="3482848"/>
            <a:ext cx="5713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例文：</a:t>
            </a:r>
            <a:r>
              <a:rPr lang="ja-JP" altLang="en-US" sz="18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endParaRPr lang="th-TH" altLang="ja-JP" sz="18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</a:t>
            </a:r>
            <a:r>
              <a:rPr lang="th-TH" altLang="ja-JP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シャツがよごれています。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 でんきがついています。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en-US" altLang="ja-JP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                  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まどがあいています。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CB1F35-A266-4CB6-9B67-9A121217A59F}"/>
              </a:ext>
            </a:extLst>
          </p:cNvPr>
          <p:cNvSpPr txBox="1"/>
          <p:nvPr/>
        </p:nvSpPr>
        <p:spPr>
          <a:xfrm>
            <a:off x="2328424" y="62272"/>
            <a:ext cx="7785394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「</a:t>
            </a:r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อกรรมกริยา</a:t>
            </a:r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ています」</a:t>
            </a:r>
            <a:endParaRPr lang="th-TH" altLang="ja-JP" sz="36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 algn="ctr"/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กริยาที่ถูกทำทิ้งไว้แล้วยังคงสภาพกริยานั้นอยู่</a:t>
            </a:r>
            <a:endParaRPr lang="en-US" altLang="ja-JP" sz="36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142B52B-6C68-49A5-A577-2530F0B199B9}"/>
              </a:ext>
            </a:extLst>
          </p:cNvPr>
          <p:cNvSpPr txBox="1"/>
          <p:nvPr/>
        </p:nvSpPr>
        <p:spPr>
          <a:xfrm>
            <a:off x="6002484" y="1454171"/>
            <a:ext cx="485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　</a:t>
            </a:r>
            <a:endParaRPr lang="th-TH" altLang="ja-JP" sz="4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F17A2FC-E69C-40AC-AF0E-DB548A1C9997}"/>
              </a:ext>
            </a:extLst>
          </p:cNvPr>
          <p:cNvSpPr/>
          <p:nvPr/>
        </p:nvSpPr>
        <p:spPr>
          <a:xfrm>
            <a:off x="1489368" y="3091217"/>
            <a:ext cx="9026232" cy="30469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ารกระจาย: 8 จุด 10">
            <a:extLst>
              <a:ext uri="{FF2B5EF4-FFF2-40B4-BE49-F238E27FC236}">
                <a16:creationId xmlns:a16="http://schemas.microsoft.com/office/drawing/2014/main" id="{302BFAEE-F245-48C2-A754-0DF7A0C18132}"/>
              </a:ext>
            </a:extLst>
          </p:cNvPr>
          <p:cNvSpPr/>
          <p:nvPr/>
        </p:nvSpPr>
        <p:spPr>
          <a:xfrm rot="20430962">
            <a:off x="-451507" y="-153206"/>
            <a:ext cx="2616788" cy="1536569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ぶんぽう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203979F-C370-4928-92F8-2C27EA26821E}"/>
              </a:ext>
            </a:extLst>
          </p:cNvPr>
          <p:cNvSpPr txBox="1"/>
          <p:nvPr/>
        </p:nvSpPr>
        <p:spPr>
          <a:xfrm>
            <a:off x="2932833" y="1760991"/>
            <a:ext cx="451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ja-JP" sz="36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อกรรมกริยา</a:t>
            </a:r>
            <a:r>
              <a:rPr lang="ja-JP" altLang="en-US" sz="36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ています</a:t>
            </a:r>
            <a:r>
              <a:rPr lang="th-TH" altLang="ja-JP" sz="3600" b="1" dirty="0">
                <a:cs typeface="+mj-cs"/>
              </a:rPr>
              <a:t> </a:t>
            </a:r>
            <a:endParaRPr lang="en-US" altLang="ja-JP" sz="3600" b="1" dirty="0">
              <a:cs typeface="+mj-cs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DD8E86C-6E2B-4650-8158-28F7DDA0DF37}"/>
              </a:ext>
            </a:extLst>
          </p:cNvPr>
          <p:cNvSpPr txBox="1"/>
          <p:nvPr/>
        </p:nvSpPr>
        <p:spPr>
          <a:xfrm>
            <a:off x="7481454" y="1687918"/>
            <a:ext cx="220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0DEE6808-0847-484D-A0FA-384E48CBC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77" y="5161979"/>
            <a:ext cx="950968" cy="741756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91502038-21B1-4D37-A5CA-98C48CE6E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161" y="4022249"/>
            <a:ext cx="893077" cy="899595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5713E36A-4DF8-479B-87E8-19EC2C191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388" y="3208333"/>
            <a:ext cx="833954" cy="8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D1058CC-BF29-4A37-B4F7-33F01945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20" y="422722"/>
            <a:ext cx="8995960" cy="53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4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CB77651-D972-455E-B9A3-E692B2A9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63" y="651772"/>
            <a:ext cx="8013758" cy="50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1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F02D747-8133-4767-BB68-CBC5782B8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87" y="557850"/>
            <a:ext cx="8238225" cy="46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DB46C40-11ED-428C-8D35-AF6F68872C13}"/>
              </a:ext>
            </a:extLst>
          </p:cNvPr>
          <p:cNvSpPr txBox="1"/>
          <p:nvPr/>
        </p:nvSpPr>
        <p:spPr>
          <a:xfrm>
            <a:off x="3079168" y="61190"/>
            <a:ext cx="6227619" cy="646331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②　「て」</a:t>
            </a:r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เชื่อมประโยคเพื่อบอกวิธีการ</a:t>
            </a:r>
            <a:endParaRPr lang="en-US" altLang="ja-JP" sz="36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0AB1E57-972A-40DA-934E-8BBF087895F6}"/>
              </a:ext>
            </a:extLst>
          </p:cNvPr>
          <p:cNvSpPr txBox="1"/>
          <p:nvPr/>
        </p:nvSpPr>
        <p:spPr>
          <a:xfrm>
            <a:off x="6152168" y="1666243"/>
            <a:ext cx="5370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sz="4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โดย......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31F50EA-3E7B-4D2A-BB49-B1F3CFD5A1D5}"/>
              </a:ext>
            </a:extLst>
          </p:cNvPr>
          <p:cNvSpPr txBox="1"/>
          <p:nvPr/>
        </p:nvSpPr>
        <p:spPr>
          <a:xfrm>
            <a:off x="1676825" y="3386783"/>
            <a:ext cx="8672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例文：</a:t>
            </a:r>
            <a:endParaRPr lang="en-US" altLang="ja-JP" sz="20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 このざっしを</a:t>
            </a:r>
            <a:r>
              <a:rPr lang="ja-JP" altLang="en-US" sz="2400" dirty="0">
                <a:solidFill>
                  <a:schemeClr val="accent2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みて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、にほんりょうりをつくりました。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</a:t>
            </a:r>
            <a:r>
              <a:rPr lang="en-US" altLang="ja-JP" sz="2400" dirty="0" err="1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Youtube</a:t>
            </a:r>
            <a:r>
              <a:rPr lang="ja-JP" altLang="en-US" sz="2400" dirty="0">
                <a:solidFill>
                  <a:schemeClr val="accent2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で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、日本ごをべんきょうしました。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このほんを</a:t>
            </a:r>
            <a:r>
              <a:rPr lang="ja-JP" altLang="en-US" sz="2400" dirty="0">
                <a:solidFill>
                  <a:schemeClr val="accent2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よんで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、パソコンをべんきょうしました</a:t>
            </a:r>
            <a:endParaRPr lang="en-US" altLang="ja-JP" sz="20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DBC62BA-E6F3-400A-9677-4D068BC22E3B}"/>
              </a:ext>
            </a:extLst>
          </p:cNvPr>
          <p:cNvSpPr txBox="1"/>
          <p:nvPr/>
        </p:nvSpPr>
        <p:spPr>
          <a:xfrm>
            <a:off x="4423062" y="1029004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V</a:t>
            </a:r>
            <a:r>
              <a:rPr lang="ja-JP" altLang="en-US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て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E056B86-E924-4787-821A-9282528B0B85}"/>
              </a:ext>
            </a:extLst>
          </p:cNvPr>
          <p:cNvSpPr txBox="1"/>
          <p:nvPr/>
        </p:nvSpPr>
        <p:spPr>
          <a:xfrm>
            <a:off x="3152122" y="1759054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strike="sngStrike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い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く</a:t>
            </a:r>
            <a:r>
              <a:rPr lang="ja-JP" altLang="en-US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て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A9FA103-277F-4558-B449-95D6805EC190}"/>
              </a:ext>
            </a:extLst>
          </p:cNvPr>
          <p:cNvSpPr txBox="1"/>
          <p:nvPr/>
        </p:nvSpPr>
        <p:spPr>
          <a:xfrm>
            <a:off x="3079168" y="2318531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な</a:t>
            </a:r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/N</a:t>
            </a:r>
            <a:r>
              <a:rPr lang="ja-JP" altLang="en-US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で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C1DD9979-3E9D-44E5-9E03-642C965608F4}"/>
              </a:ext>
            </a:extLst>
          </p:cNvPr>
          <p:cNvSpPr/>
          <p:nvPr/>
        </p:nvSpPr>
        <p:spPr>
          <a:xfrm>
            <a:off x="1496286" y="3149994"/>
            <a:ext cx="9199418" cy="334484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ารกระจาย: 8 จุด 12">
            <a:extLst>
              <a:ext uri="{FF2B5EF4-FFF2-40B4-BE49-F238E27FC236}">
                <a16:creationId xmlns:a16="http://schemas.microsoft.com/office/drawing/2014/main" id="{561D44C1-3D4C-4FA5-911B-952C768BE4FB}"/>
              </a:ext>
            </a:extLst>
          </p:cNvPr>
          <p:cNvSpPr/>
          <p:nvPr/>
        </p:nvSpPr>
        <p:spPr>
          <a:xfrm rot="20430962">
            <a:off x="-451507" y="-153206"/>
            <a:ext cx="2616788" cy="1536569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ぶんぽう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4098" name="Picture 2" descr="タブレットで動画を見る男の子イラストのフリー素材｜イラストイメージ">
            <a:extLst>
              <a:ext uri="{FF2B5EF4-FFF2-40B4-BE49-F238E27FC236}">
                <a16:creationId xmlns:a16="http://schemas.microsoft.com/office/drawing/2014/main" id="{C0D767CF-9E7C-4EDF-ABEA-CC514E77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89" y="4117311"/>
            <a:ext cx="1644804" cy="16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本を読む男の子（無料イラスト素材） - イラスト素材図鑑">
            <a:extLst>
              <a:ext uri="{FF2B5EF4-FFF2-40B4-BE49-F238E27FC236}">
                <a16:creationId xmlns:a16="http://schemas.microsoft.com/office/drawing/2014/main" id="{DEE5F536-0FBB-4FF3-85BA-E0B630C6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25" y="5248542"/>
            <a:ext cx="914400" cy="13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いろいろなマスクを付けて料理をするシェフのイラスト（女性） | かわいいフリー素材集 いらすとや">
            <a:extLst>
              <a:ext uri="{FF2B5EF4-FFF2-40B4-BE49-F238E27FC236}">
                <a16:creationId xmlns:a16="http://schemas.microsoft.com/office/drawing/2014/main" id="{23417D00-D8BC-493B-A208-C103111D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076" y="2547748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1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EC8197E-6B8D-4F48-AC35-C3D6780B755F}"/>
              </a:ext>
            </a:extLst>
          </p:cNvPr>
          <p:cNvSpPr txBox="1"/>
          <p:nvPr/>
        </p:nvSpPr>
        <p:spPr>
          <a:xfrm>
            <a:off x="2265218" y="1773382"/>
            <a:ext cx="766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L19-1  </a:t>
            </a:r>
            <a:r>
              <a:rPr lang="ja-JP" altLang="en-US" sz="40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れんしゅうしましょう</a:t>
            </a:r>
            <a:endParaRPr lang="en-US" sz="40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CB48748-AC56-46AB-AD98-C45F19BC1267}"/>
              </a:ext>
            </a:extLst>
          </p:cNvPr>
          <p:cNvSpPr txBox="1"/>
          <p:nvPr/>
        </p:nvSpPr>
        <p:spPr>
          <a:xfrm>
            <a:off x="3151908" y="2794897"/>
            <a:ext cx="633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เอกสารแบบฝึกหัด </a:t>
            </a:r>
            <a:r>
              <a:rPr lang="en-US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L19 &amp; L2</a:t>
            </a:r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</a:t>
            </a:r>
          </a:p>
        </p:txBody>
      </p:sp>
      <p:pic>
        <p:nvPicPr>
          <p:cNvPr id="3074" name="Picture 2" descr="お盆休みによる休校のお知らせ【8月12日(水)～8月16日(日)まで】｜過去のブログ">
            <a:extLst>
              <a:ext uri="{FF2B5EF4-FFF2-40B4-BE49-F238E27FC236}">
                <a16:creationId xmlns:a16="http://schemas.microsoft.com/office/drawing/2014/main" id="{EA13B009-DBD9-42EC-AB70-1841A9C5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11" y="4031856"/>
            <a:ext cx="2532207" cy="27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3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25023" y="1554897"/>
            <a:ext cx="8243770" cy="1300063"/>
          </a:xfrm>
          <a:prstGeom prst="roundRect">
            <a:avLst>
              <a:gd name="adj" fmla="val 32252"/>
            </a:avLst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あめが</a:t>
            </a:r>
            <a:r>
              <a:rPr lang="ja-JP" altLang="en-US" sz="3600" b="1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ふったら</a:t>
            </a: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、いきません</a:t>
            </a:r>
            <a:endParaRPr lang="en-US" sz="36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078" name="Title 1"/>
          <p:cNvSpPr txBox="1">
            <a:spLocks/>
          </p:cNvSpPr>
          <p:nvPr/>
        </p:nvSpPr>
        <p:spPr bwMode="auto">
          <a:xfrm>
            <a:off x="2648096" y="272474"/>
            <a:ext cx="63976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h-TH" sz="7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en-US" sz="7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19-2</a:t>
            </a:r>
            <a:endParaRPr lang="th-TH" sz="7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7FE978-C75C-4C78-A193-C4B90D741FD9}"/>
              </a:ext>
            </a:extLst>
          </p:cNvPr>
          <p:cNvSpPr txBox="1"/>
          <p:nvPr/>
        </p:nvSpPr>
        <p:spPr>
          <a:xfrm>
            <a:off x="3749219" y="3041534"/>
            <a:ext cx="496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latin typeface="tahomo Med" pitchFamily="2" charset="-34"/>
                <a:cs typeface="tahomo Med" pitchFamily="2" charset="-34"/>
              </a:rPr>
              <a:t>ถ้าฝนตกจะไม่ไป</a:t>
            </a:r>
            <a:endParaRPr lang="en-US" sz="5400" dirty="0">
              <a:latin typeface="tahomo Med" pitchFamily="2" charset="-34"/>
              <a:cs typeface="tahomo Med" pitchFamily="2" charset="-34"/>
            </a:endParaRPr>
          </a:p>
        </p:txBody>
      </p:sp>
      <p:pic>
        <p:nvPicPr>
          <p:cNvPr id="5122" name="Picture 2" descr="雨男のイラスト（天気） | かわいいフリー素材集 いらすとや">
            <a:extLst>
              <a:ext uri="{FF2B5EF4-FFF2-40B4-BE49-F238E27FC236}">
                <a16:creationId xmlns:a16="http://schemas.microsoft.com/office/drawing/2014/main" id="{6009A216-CCFC-4F0C-ABB6-624A6A7F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7" y="4151438"/>
            <a:ext cx="2694709" cy="26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6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5D1C53E-9BA9-4B8C-B5AB-DCF546739BE8}"/>
              </a:ext>
            </a:extLst>
          </p:cNvPr>
          <p:cNvSpPr txBox="1"/>
          <p:nvPr/>
        </p:nvSpPr>
        <p:spPr>
          <a:xfrm>
            <a:off x="2017558" y="3627401"/>
            <a:ext cx="4715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例文：</a:t>
            </a:r>
            <a:r>
              <a:rPr lang="ja-JP" altLang="en-US" sz="18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ja-JP" altLang="en-US" sz="1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①</a:t>
            </a:r>
            <a:r>
              <a:rPr lang="th-TH" altLang="ja-JP" sz="1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th-TH" altLang="ja-JP" sz="24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แสดงการสมมติ 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じかんが</a:t>
            </a:r>
            <a:r>
              <a:rPr lang="ja-JP" altLang="en-US" sz="2400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あったら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ひま</a:t>
            </a:r>
            <a:r>
              <a:rPr lang="ja-JP" altLang="en-US" sz="2400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だったら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en-US" altLang="ja-JP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                 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てんきが</a:t>
            </a:r>
            <a:r>
              <a:rPr lang="ja-JP" altLang="en-US" sz="2400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よかったら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3B10B2C-7EC7-4C14-B38F-9B6B8F2057E3}"/>
              </a:ext>
            </a:extLst>
          </p:cNvPr>
          <p:cNvSpPr txBox="1"/>
          <p:nvPr/>
        </p:nvSpPr>
        <p:spPr>
          <a:xfrm>
            <a:off x="6095999" y="4823249"/>
            <a:ext cx="385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さんぽにいきたいです。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CB1F35-A266-4CB6-9B67-9A121217A59F}"/>
              </a:ext>
            </a:extLst>
          </p:cNvPr>
          <p:cNvSpPr txBox="1"/>
          <p:nvPr/>
        </p:nvSpPr>
        <p:spPr>
          <a:xfrm>
            <a:off x="2003704" y="-1393"/>
            <a:ext cx="9154396" cy="113877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「～たら」</a:t>
            </a:r>
            <a:r>
              <a:rPr lang="th-TH" altLang="ja-JP" sz="3600" b="1" dirty="0">
                <a:cs typeface="+mj-cs"/>
              </a:rPr>
              <a:t> </a:t>
            </a:r>
            <a:endParaRPr lang="en-US" altLang="ja-JP" sz="3600" b="1" dirty="0">
              <a:cs typeface="+mj-cs"/>
            </a:endParaRPr>
          </a:p>
          <a:p>
            <a:r>
              <a:rPr lang="th-TH" altLang="ja-JP" sz="32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ประโยคเงื่อนไขแปลว่า “ถ้า” </a:t>
            </a:r>
            <a:r>
              <a:rPr lang="ja-JP" altLang="en-US" sz="24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①</a:t>
            </a:r>
            <a:r>
              <a:rPr lang="th-TH" altLang="ja-JP" sz="24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th-TH" altLang="ja-JP" sz="32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แสดงการสมมติ  </a:t>
            </a:r>
            <a:r>
              <a:rPr lang="ja-JP" altLang="en-US" sz="24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②</a:t>
            </a:r>
            <a:r>
              <a:rPr lang="th-TH" altLang="ja-JP" sz="24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th-TH" altLang="ja-JP" sz="32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แสดงการยืนยัน</a:t>
            </a:r>
            <a:endParaRPr lang="en-US" altLang="ja-JP" sz="32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53DAAA7-44B8-4244-99D4-174EAE29A00D}"/>
              </a:ext>
            </a:extLst>
          </p:cNvPr>
          <p:cNvSpPr txBox="1"/>
          <p:nvPr/>
        </p:nvSpPr>
        <p:spPr>
          <a:xfrm>
            <a:off x="5160817" y="1241308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V</a:t>
            </a:r>
            <a:r>
              <a:rPr lang="ja-JP" altLang="en-US" sz="3200" dirty="0">
                <a:solidFill>
                  <a:schemeClr val="accent4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たら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94D1F24-96D9-4035-82B5-D2831442F2FC}"/>
              </a:ext>
            </a:extLst>
          </p:cNvPr>
          <p:cNvSpPr txBox="1"/>
          <p:nvPr/>
        </p:nvSpPr>
        <p:spPr>
          <a:xfrm>
            <a:off x="3235036" y="1907995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strike="sngStrike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い</a:t>
            </a:r>
            <a:r>
              <a:rPr lang="ja-JP" altLang="en-US" sz="3200" dirty="0">
                <a:solidFill>
                  <a:schemeClr val="accent4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かったら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F071BE1-8101-431B-9418-C4A9B32257E1}"/>
              </a:ext>
            </a:extLst>
          </p:cNvPr>
          <p:cNvSpPr txBox="1"/>
          <p:nvPr/>
        </p:nvSpPr>
        <p:spPr>
          <a:xfrm>
            <a:off x="2944091" y="2550669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な</a:t>
            </a:r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/N</a:t>
            </a:r>
            <a:r>
              <a:rPr lang="ja-JP" altLang="en-US" sz="3200" dirty="0">
                <a:solidFill>
                  <a:schemeClr val="accent4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だったら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142B52B-6C68-49A5-A577-2530F0B199B9}"/>
              </a:ext>
            </a:extLst>
          </p:cNvPr>
          <p:cNvSpPr txBox="1"/>
          <p:nvPr/>
        </p:nvSpPr>
        <p:spPr>
          <a:xfrm>
            <a:off x="5805054" y="1758040"/>
            <a:ext cx="4852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　</a:t>
            </a:r>
            <a:r>
              <a:rPr lang="th-TH" altLang="ja-JP" sz="60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ถ้า... </a:t>
            </a:r>
            <a:endParaRPr lang="th-TH" altLang="ja-JP" sz="4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F17A2FC-E69C-40AC-AF0E-DB548A1C9997}"/>
              </a:ext>
            </a:extLst>
          </p:cNvPr>
          <p:cNvSpPr/>
          <p:nvPr/>
        </p:nvSpPr>
        <p:spPr>
          <a:xfrm>
            <a:off x="1489368" y="3463578"/>
            <a:ext cx="9026232" cy="3046988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ารกระจาย: 8 จุด 10">
            <a:extLst>
              <a:ext uri="{FF2B5EF4-FFF2-40B4-BE49-F238E27FC236}">
                <a16:creationId xmlns:a16="http://schemas.microsoft.com/office/drawing/2014/main" id="{302BFAEE-F245-48C2-A754-0DF7A0C18132}"/>
              </a:ext>
            </a:extLst>
          </p:cNvPr>
          <p:cNvSpPr/>
          <p:nvPr/>
        </p:nvSpPr>
        <p:spPr>
          <a:xfrm rot="20430962">
            <a:off x="-451507" y="-153206"/>
            <a:ext cx="2616788" cy="1536569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ぶんぽう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6146" name="Picture 2" descr="犬の散歩のイラスト（女性） | かわいいフリー素材集 いらすとや">
            <a:extLst>
              <a:ext uri="{FF2B5EF4-FFF2-40B4-BE49-F238E27FC236}">
                <a16:creationId xmlns:a16="http://schemas.microsoft.com/office/drawing/2014/main" id="{4B3A6ABB-77F7-488D-9A8D-79F64FA2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1" y="2550669"/>
            <a:ext cx="1267691" cy="16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5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5D1C53E-9BA9-4B8C-B5AB-DCF546739BE8}"/>
              </a:ext>
            </a:extLst>
          </p:cNvPr>
          <p:cNvSpPr txBox="1"/>
          <p:nvPr/>
        </p:nvSpPr>
        <p:spPr>
          <a:xfrm>
            <a:off x="2017557" y="3627401"/>
            <a:ext cx="8498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例文：</a:t>
            </a:r>
            <a:r>
              <a:rPr lang="ja-JP" altLang="en-US" sz="1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ja-JP" altLang="en-US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②</a:t>
            </a:r>
            <a:r>
              <a:rPr lang="th-TH" altLang="ja-JP" sz="1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th-TH" altLang="ja-JP" sz="24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แสดงการยืนยัน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6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じに</a:t>
            </a:r>
            <a:r>
              <a:rPr lang="ja-JP" altLang="en-US" sz="2400" dirty="0">
                <a:solidFill>
                  <a:schemeClr val="accent4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  <a:cs typeface="TH Sarabun New" panose="020B0500040200020003" pitchFamily="34" charset="-34"/>
              </a:rPr>
              <a:t>なったら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、かえります。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　ごはんを</a:t>
            </a:r>
            <a:r>
              <a:rPr lang="ja-JP" altLang="en-US" sz="2400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たべたら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、おふろにはいって、ねます。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en-US" altLang="ja-JP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                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ジョンさんが</a:t>
            </a:r>
            <a:r>
              <a:rPr lang="ja-JP" altLang="en-US" sz="2400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きたら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、のみかいをはじめましょう。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53DAAA7-44B8-4244-99D4-174EAE29A00D}"/>
              </a:ext>
            </a:extLst>
          </p:cNvPr>
          <p:cNvSpPr txBox="1"/>
          <p:nvPr/>
        </p:nvSpPr>
        <p:spPr>
          <a:xfrm>
            <a:off x="4935684" y="1227545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V</a:t>
            </a:r>
            <a:r>
              <a:rPr lang="ja-JP" altLang="en-US" sz="3200" dirty="0">
                <a:solidFill>
                  <a:schemeClr val="accent4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たら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94D1F24-96D9-4035-82B5-D2831442F2FC}"/>
              </a:ext>
            </a:extLst>
          </p:cNvPr>
          <p:cNvSpPr txBox="1"/>
          <p:nvPr/>
        </p:nvSpPr>
        <p:spPr>
          <a:xfrm>
            <a:off x="3235036" y="1907995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strike="sngStrike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い</a:t>
            </a:r>
            <a:r>
              <a:rPr lang="ja-JP" altLang="en-US" sz="3200" dirty="0">
                <a:solidFill>
                  <a:schemeClr val="accent4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かったら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F071BE1-8101-431B-9418-C4A9B32257E1}"/>
              </a:ext>
            </a:extLst>
          </p:cNvPr>
          <p:cNvSpPr txBox="1"/>
          <p:nvPr/>
        </p:nvSpPr>
        <p:spPr>
          <a:xfrm>
            <a:off x="2944091" y="2550669"/>
            <a:ext cx="572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な</a:t>
            </a:r>
            <a:r>
              <a:rPr lang="en-US" altLang="ja-JP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/N</a:t>
            </a:r>
            <a:r>
              <a:rPr lang="ja-JP" altLang="en-US" sz="3200" dirty="0">
                <a:solidFill>
                  <a:schemeClr val="accent4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だったら</a:t>
            </a:r>
            <a:r>
              <a:rPr lang="ja-JP" altLang="en-US" sz="32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、</a:t>
            </a:r>
            <a:endParaRPr lang="th-TH" altLang="ja-JP" sz="32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142B52B-6C68-49A5-A577-2530F0B199B9}"/>
              </a:ext>
            </a:extLst>
          </p:cNvPr>
          <p:cNvSpPr txBox="1"/>
          <p:nvPr/>
        </p:nvSpPr>
        <p:spPr>
          <a:xfrm>
            <a:off x="5805054" y="1758040"/>
            <a:ext cx="4852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　</a:t>
            </a:r>
            <a:r>
              <a:rPr lang="th-TH" altLang="ja-JP" sz="60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ถ้า... </a:t>
            </a:r>
            <a:endParaRPr lang="th-TH" altLang="ja-JP" sz="4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F17A2FC-E69C-40AC-AF0E-DB548A1C9997}"/>
              </a:ext>
            </a:extLst>
          </p:cNvPr>
          <p:cNvSpPr/>
          <p:nvPr/>
        </p:nvSpPr>
        <p:spPr>
          <a:xfrm>
            <a:off x="1489368" y="3463578"/>
            <a:ext cx="9026232" cy="3046988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ารกระจาย: 8 จุด 10">
            <a:extLst>
              <a:ext uri="{FF2B5EF4-FFF2-40B4-BE49-F238E27FC236}">
                <a16:creationId xmlns:a16="http://schemas.microsoft.com/office/drawing/2014/main" id="{302BFAEE-F245-48C2-A754-0DF7A0C18132}"/>
              </a:ext>
            </a:extLst>
          </p:cNvPr>
          <p:cNvSpPr/>
          <p:nvPr/>
        </p:nvSpPr>
        <p:spPr>
          <a:xfrm rot="20430962">
            <a:off x="-451507" y="-153206"/>
            <a:ext cx="2616788" cy="1536569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ぶんぽう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D4C0EB3-C20A-4FF0-A10C-FF523C2F1A47}"/>
              </a:ext>
            </a:extLst>
          </p:cNvPr>
          <p:cNvSpPr txBox="1"/>
          <p:nvPr/>
        </p:nvSpPr>
        <p:spPr>
          <a:xfrm>
            <a:off x="2003704" y="-1393"/>
            <a:ext cx="9154396" cy="113877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「～たら」</a:t>
            </a:r>
            <a:r>
              <a:rPr lang="th-TH" altLang="ja-JP" sz="3600" b="1" dirty="0">
                <a:cs typeface="+mj-cs"/>
              </a:rPr>
              <a:t> </a:t>
            </a:r>
            <a:endParaRPr lang="en-US" altLang="ja-JP" sz="3600" b="1" dirty="0">
              <a:cs typeface="+mj-cs"/>
            </a:endParaRPr>
          </a:p>
          <a:p>
            <a:r>
              <a:rPr lang="th-TH" altLang="ja-JP" sz="32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ประโยคเงื่อนไขแปลว่า “ถ้า” </a:t>
            </a:r>
            <a:r>
              <a:rPr lang="ja-JP" altLang="en-US" sz="24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①</a:t>
            </a:r>
            <a:r>
              <a:rPr lang="th-TH" altLang="ja-JP" sz="24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th-TH" altLang="ja-JP" sz="32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แสดงการสมมติ  </a:t>
            </a:r>
            <a:r>
              <a:rPr lang="ja-JP" altLang="en-US" sz="24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②</a:t>
            </a:r>
            <a:r>
              <a:rPr lang="th-TH" altLang="ja-JP" sz="24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th-TH" altLang="ja-JP" sz="32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แสดงการยืนยัน</a:t>
            </a:r>
            <a:endParaRPr lang="en-US" altLang="ja-JP" sz="32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913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EC8197E-6B8D-4F48-AC35-C3D6780B755F}"/>
              </a:ext>
            </a:extLst>
          </p:cNvPr>
          <p:cNvSpPr txBox="1"/>
          <p:nvPr/>
        </p:nvSpPr>
        <p:spPr>
          <a:xfrm>
            <a:off x="2265218" y="1593274"/>
            <a:ext cx="715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L19-2</a:t>
            </a:r>
            <a:r>
              <a:rPr lang="ja-JP" altLang="en-US" sz="40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れんしゅうしましょう。</a:t>
            </a:r>
            <a:endParaRPr lang="en-US" sz="40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CB48748-AC56-46AB-AD98-C45F19BC1267}"/>
              </a:ext>
            </a:extLst>
          </p:cNvPr>
          <p:cNvSpPr txBox="1"/>
          <p:nvPr/>
        </p:nvSpPr>
        <p:spPr>
          <a:xfrm>
            <a:off x="2673926" y="2505670"/>
            <a:ext cx="633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เอกสารแบบฝึกหัด </a:t>
            </a:r>
            <a:r>
              <a:rPr lang="en-US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</a:t>
            </a:r>
            <a:r>
              <a:rPr lang="en-US" altLang="ja-JP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19 &amp; L</a:t>
            </a:r>
            <a:r>
              <a:rPr lang="en-US" altLang="ja-JP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</a:t>
            </a:r>
          </a:p>
        </p:txBody>
      </p:sp>
      <p:pic>
        <p:nvPicPr>
          <p:cNvPr id="4" name="Picture 2" descr="お盆休みによる休校のお知らせ【8月12日(水)～8月16日(日)まで】｜過去のブログ">
            <a:extLst>
              <a:ext uri="{FF2B5EF4-FFF2-40B4-BE49-F238E27FC236}">
                <a16:creationId xmlns:a16="http://schemas.microsoft.com/office/drawing/2014/main" id="{E5FAD7CC-22B5-4B01-B93E-1821C388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96" y="3796329"/>
            <a:ext cx="2532207" cy="27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7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0906" y="1984370"/>
            <a:ext cx="4765385" cy="1300063"/>
          </a:xfrm>
          <a:prstGeom prst="roundRect">
            <a:avLst>
              <a:gd name="adj" fmla="val 32252"/>
            </a:avLst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まどがしまっています</a:t>
            </a:r>
            <a:endParaRPr lang="en-US" altLang="ja-JP" sz="36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078" name="Title 1"/>
          <p:cNvSpPr txBox="1">
            <a:spLocks/>
          </p:cNvSpPr>
          <p:nvPr/>
        </p:nvSpPr>
        <p:spPr bwMode="auto">
          <a:xfrm>
            <a:off x="2717368" y="545526"/>
            <a:ext cx="63976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h-TH" sz="7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en-US" altLang="ja-JP" sz="7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20</a:t>
            </a:r>
            <a:endParaRPr lang="th-TH" sz="7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7FE978-C75C-4C78-A193-C4B90D741FD9}"/>
              </a:ext>
            </a:extLst>
          </p:cNvPr>
          <p:cNvSpPr txBox="1"/>
          <p:nvPr/>
        </p:nvSpPr>
        <p:spPr>
          <a:xfrm>
            <a:off x="1615216" y="3571535"/>
            <a:ext cx="496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latin typeface="tahomo Med" pitchFamily="2" charset="-34"/>
                <a:cs typeface="tahomo Med" pitchFamily="2" charset="-34"/>
              </a:rPr>
              <a:t>ประตูปิดอยู่</a:t>
            </a:r>
            <a:endParaRPr lang="en-US" sz="5400" dirty="0"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B1B59950-5325-44E2-9A54-93E2C94EF4C1}"/>
              </a:ext>
            </a:extLst>
          </p:cNvPr>
          <p:cNvSpPr/>
          <p:nvPr/>
        </p:nvSpPr>
        <p:spPr>
          <a:xfrm>
            <a:off x="6092133" y="1986403"/>
            <a:ext cx="5175409" cy="1300063"/>
          </a:xfrm>
          <a:prstGeom prst="roundRect">
            <a:avLst>
              <a:gd name="adj" fmla="val 32252"/>
            </a:avLst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でんきがついています。</a:t>
            </a:r>
            <a:endParaRPr lang="en-US" sz="36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F494EFC-00BE-4065-A497-06EAE9930C7C}"/>
              </a:ext>
            </a:extLst>
          </p:cNvPr>
          <p:cNvSpPr txBox="1"/>
          <p:nvPr/>
        </p:nvSpPr>
        <p:spPr>
          <a:xfrm>
            <a:off x="7180385" y="3571535"/>
            <a:ext cx="361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latin typeface="tahomo Med" pitchFamily="2" charset="-34"/>
                <a:cs typeface="tahomo Med" pitchFamily="2" charset="-34"/>
              </a:rPr>
              <a:t>ไฟเปิดอยู่</a:t>
            </a:r>
            <a:endParaRPr lang="en-US" sz="5400" dirty="0">
              <a:latin typeface="tahomo Med" pitchFamily="2" charset="-34"/>
              <a:cs typeface="tahomo Med" pitchFamily="2" charset="-34"/>
            </a:endParaRPr>
          </a:p>
        </p:txBody>
      </p:sp>
      <p:pic>
        <p:nvPicPr>
          <p:cNvPr id="1026" name="Picture 2" descr="自動詞）～ています | 元・日本語教師のイラスト集 - 楽天ブログ">
            <a:extLst>
              <a:ext uri="{FF2B5EF4-FFF2-40B4-BE49-F238E27FC236}">
                <a16:creationId xmlns:a16="http://schemas.microsoft.com/office/drawing/2014/main" id="{DA74CE0A-6B0C-4B48-8712-0FF2BD73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38" y="4583775"/>
            <a:ext cx="2805978" cy="19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5C68125-81C6-49DB-9B4C-8A962A776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36"/>
          <a:stretch/>
        </p:blipFill>
        <p:spPr>
          <a:xfrm>
            <a:off x="7180385" y="4583775"/>
            <a:ext cx="3340898" cy="20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205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1055</Words>
  <Application>Microsoft Office PowerPoint</Application>
  <PresentationFormat>แบบจอกว้าง</PresentationFormat>
  <Paragraphs>162</Paragraphs>
  <Slides>23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7" baseType="lpstr">
      <vt:lpstr>FC教科書体-M</vt:lpstr>
      <vt:lpstr>MS PGothic</vt:lpstr>
      <vt:lpstr>UD Digi Kyokasho NK-R</vt:lpstr>
      <vt:lpstr>UD Digi Kyokasho N-R</vt:lpstr>
      <vt:lpstr>Arial</vt:lpstr>
      <vt:lpstr>Bookman Old Style</vt:lpstr>
      <vt:lpstr>Calibri</vt:lpstr>
      <vt:lpstr>Calibri Light</vt:lpstr>
      <vt:lpstr>Century Schoolbook</vt:lpstr>
      <vt:lpstr>CordiaUPC</vt:lpstr>
      <vt:lpstr>tahomo Med</vt:lpstr>
      <vt:lpstr>TH Sarabun New</vt:lpstr>
      <vt:lpstr>Tw Cen MT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walee rungratthawatchai</dc:creator>
  <cp:lastModifiedBy>walee rungratthawatchai</cp:lastModifiedBy>
  <cp:revision>20</cp:revision>
  <dcterms:created xsi:type="dcterms:W3CDTF">2022-01-10T11:40:35Z</dcterms:created>
  <dcterms:modified xsi:type="dcterms:W3CDTF">2022-01-12T03:42:29Z</dcterms:modified>
</cp:coreProperties>
</file>