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สไตล์สีปานกลาง 2 - เน้น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B674CB-3709-4ACF-BB61-29ADEA3D41B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033272"/>
            <a:ext cx="9144000" cy="2478024"/>
          </a:xfrm>
        </p:spPr>
        <p:txBody>
          <a:bodyPr lIns="0" tIns="0" rIns="0" bIns="0" anchor="b">
            <a:noAutofit/>
          </a:bodyPr>
          <a:lstStyle>
            <a:lvl1pPr algn="ctr">
              <a:defRPr sz="4000" spc="750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06DA6BE-9B64-48FC-92D1-EF0D426A397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822192"/>
            <a:ext cx="9144000" cy="1435608"/>
          </a:xfrm>
        </p:spPr>
        <p:txBody>
          <a:bodyPr lIns="0" tIns="0" rIns="0" bIns="0">
            <a:normAutofit/>
          </a:bodyPr>
          <a:lstStyle>
            <a:lvl1pPr marL="0" indent="0" algn="ctr">
              <a:lnSpc>
                <a:spcPct val="150000"/>
              </a:lnSpc>
              <a:buNone/>
              <a:defRPr sz="1600" cap="all" spc="60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83AE59-8E21-449F-86DA-5BE2970108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A5808-3B61-48CC-92EF-85AC2E0DFA56}" type="datetime2">
              <a:rPr lang="en-US" smtClean="0"/>
              <a:t>Friday, February 25, 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8CCD60-9970-49FD-8254-21154BAA1E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C0A488-07A7-42F9-B1DF-68545B7541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9557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9DC3B6-2D75-4EC4-9120-88DCE0EA61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74B06CB-A0FE-4499-B674-90C8C281A55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7FD700-765A-4DE6-A8EC-9D9D92FCBB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5E98AF-4574-4509-BF7A-519ACD5BF826}" type="datetime2">
              <a:rPr lang="en-US" smtClean="0"/>
              <a:t>Friday, February 25, 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4664EC-C4B1-4D14-9ED3-14C6CCBFFC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DF5526-E518-4133-9F44-D812576C10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04369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5F62998-15B1-4CA8-8C60-7801001F806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838899"/>
            <a:ext cx="2628900" cy="48493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11AE278-0885-4594-AB09-120344C7D88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49235" y="838900"/>
            <a:ext cx="7723265" cy="48493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B850CC-FB43-4988-8D4E-9C54C20185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D97D4-9636-490F-85D0-E926C2B6F3B1}" type="datetime2">
              <a:rPr lang="en-US" smtClean="0"/>
              <a:t>Friday, February 25, 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A70300-3853-4FB4-A084-CF6E5CF2BD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DBAFB0-25AA-4B69-8418-418F47A927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69146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FE0F35-0AE7-48AB-9005-F1DB4BD0B4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DD4022-C31F-4C4C-B5BF-5F9730C08A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A45EE9-11D3-436C-9D73-1AA6CCDB16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AF3C6-0FD4-4939-991C-00DDE5C56815}" type="datetime2">
              <a:rPr lang="en-US" smtClean="0"/>
              <a:t>Friday, February 25, 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817DCF-881F-4956-81AE-A6D27A88F4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265F17-AD75-4B7E-970D-5D4DBD5D17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50875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8C12CB-05D8-4D62-BDC5-812DB6DD04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1709738"/>
            <a:ext cx="9966960" cy="2852737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4400" spc="75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C52F020-8516-4B9E-B455-5731ED6C9E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71600" y="4974336"/>
            <a:ext cx="9966961" cy="1115568"/>
          </a:xfrm>
        </p:spPr>
        <p:txBody>
          <a:bodyPr>
            <a:normAutofit/>
          </a:bodyPr>
          <a:lstStyle>
            <a:lvl1pPr marL="0" indent="0">
              <a:buNone/>
              <a:defRPr sz="1600" cap="all" spc="600" baseline="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822993-6E28-44BB-B983-095B476B80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07482-8128-47C6-A8DD-6452B0291CFF}" type="datetime2">
              <a:rPr lang="en-US" smtClean="0"/>
              <a:t>Friday, February 25, 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909971-06C9-462B-81D9-BEF24C708A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9A076D-47C1-49CD-9A8B-956DB3FC31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40498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28DFBD-F5ED-455C-8AD0-97476A55E3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30E58C-F463-4D52-9225-9410133113A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371600" y="2112264"/>
            <a:ext cx="4846320" cy="395935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AF7BDB4-97FA-485D-A557-6F96692BAC9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766560" y="2112265"/>
            <a:ext cx="4846320" cy="395935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8C50007-C799-4117-8ACD-5EE980E63F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03F25-275E-41DE-BE3B-EBF0DB49F9B1}" type="datetime2">
              <a:rPr lang="en-US" smtClean="0"/>
              <a:t>Friday, February 25, 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24E8968-6BAD-4D5A-BF1D-911C7A39C1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99D8C08-BF20-4D5E-9004-0C075C36D8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83757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2036E0D-26A5-455A-A8BD-70DA8BC03E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71600" y="2112264"/>
            <a:ext cx="484107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7FD4EA0-094D-4056-9032-BFB44B40896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371600" y="3018472"/>
            <a:ext cx="4841076" cy="310485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FC0CCE8-718F-4620-8B4A-C60EEA7B884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766560" y="2112264"/>
            <a:ext cx="484632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6CE86DF-0069-4D31-BDD3-A9A2F9B7B46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766560" y="3018471"/>
            <a:ext cx="4841076" cy="31048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1A5ED06-FE54-4B86-A8D4-07D0EB08C3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75572-4A44-4171-84AA-64D42C8050A6}" type="datetime2">
              <a:rPr lang="en-US" smtClean="0"/>
              <a:t>Friday, February 25, 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E9EC6C3-0950-4AFE-936A-9AB5D22784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784B1D1-BE0C-48F4-BC74-90675A0F07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>
            <a:extLst>
              <a:ext uri="{FF2B5EF4-FFF2-40B4-BE49-F238E27FC236}">
                <a16:creationId xmlns:a16="http://schemas.microsoft.com/office/drawing/2014/main" id="{2D453288-3D76-40C1-BE00-223AB28F13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34226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3B1716-24B0-42CD-95B6-843092597B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9E3617E-4B11-481F-AC6E-0003179029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1612E-528E-4FD5-9E9E-E15F1108F171}" type="datetime2">
              <a:rPr lang="en-US" smtClean="0"/>
              <a:t>Friday, February 25, 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6BF19CC-06D3-40E9-81B5-63B457B220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AEFC312-3AA5-46F7-B701-3D9327A68D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4352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8C9E28E-1389-47AF-B3EB-22571417AC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6D862-A06D-436F-A92E-EBAAD50B6E50}" type="datetime2">
              <a:rPr lang="en-US" smtClean="0"/>
              <a:t>Friday, February 25, 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FCF6B08-1984-4F7C-9F6E-A4F47BDBA2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71B3C5-CEC7-427F-931C-1318C421BE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23483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4EB55F-536E-4547-A5D2-0483FC3684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987425"/>
            <a:ext cx="3932237" cy="1894511"/>
          </a:xfrm>
        </p:spPr>
        <p:txBody>
          <a:bodyPr anchor="b"/>
          <a:lstStyle>
            <a:lvl1pPr>
              <a:lnSpc>
                <a:spcPct val="100000"/>
              </a:lnSpc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717D3C-533B-4EA9-886B-FAE59956C7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50992" y="987425"/>
            <a:ext cx="5687568" cy="487362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419D2E1-4B17-4608-961E-2C4719855E8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371600" y="3058510"/>
            <a:ext cx="3932237" cy="280254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75A3535-184C-438C-AE91-9C42B7C5AF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E0B7D-2260-4809-8F0A-9E5F3E24F169}" type="datetime2">
              <a:rPr lang="en-US" smtClean="0"/>
              <a:t>Friday, February 25, 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DF6DBC3-4A58-42BA-9B55-A9A7251037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D4E6563-0AB6-4038-A12B-A259552DB6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38695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9702C5-1E3B-4C62-A538-59BB572864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987552"/>
            <a:ext cx="3932237" cy="1892808"/>
          </a:xfrm>
        </p:spPr>
        <p:txBody>
          <a:bodyPr anchor="b"/>
          <a:lstStyle>
            <a:lvl1pPr>
              <a:defRPr sz="3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E2CF574-95CE-4E60-B2CF-3B5B4F33A76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505319" y="987425"/>
            <a:ext cx="5833242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D039F7C-C735-4356-8B04-89E1904795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371600" y="3033286"/>
            <a:ext cx="3932237" cy="283570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5E706DF-52A3-4F34-9BF5-E1ACD5D542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E4735-C637-46A3-94EB-AB3AC4188D2F}" type="datetime2">
              <a:rPr lang="en-US" smtClean="0"/>
              <a:t>Friday, February 25, 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FB25E53-E72E-4110-BB6B-3477F56C30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686F8F-3D62-4CEC-AD9A-B70848E6A8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86829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CCF2F3BB-127D-44BC-A8EF-A8BB5F5911CA}"/>
              </a:ext>
            </a:extLst>
          </p:cNvPr>
          <p:cNvSpPr/>
          <p:nvPr/>
        </p:nvSpPr>
        <p:spPr>
          <a:xfrm rot="10800000" flipH="1">
            <a:off x="0" y="6401226"/>
            <a:ext cx="12192000" cy="456773"/>
          </a:xfrm>
          <a:prstGeom prst="rect">
            <a:avLst/>
          </a:prstGeom>
          <a:gradFill>
            <a:gsLst>
              <a:gs pos="14000">
                <a:schemeClr val="accent4">
                  <a:alpha val="28000"/>
                </a:schemeClr>
              </a:gs>
              <a:gs pos="100000">
                <a:schemeClr val="accent5">
                  <a:alpha val="85000"/>
                </a:schemeClr>
              </a:gs>
            </a:gsLst>
            <a:lin ang="6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10D1F30-F118-4A1F-A48F-7E5706959F64}"/>
              </a:ext>
            </a:extLst>
          </p:cNvPr>
          <p:cNvSpPr/>
          <p:nvPr/>
        </p:nvSpPr>
        <p:spPr>
          <a:xfrm flipH="1">
            <a:off x="4038602" y="6401228"/>
            <a:ext cx="8153398" cy="456772"/>
          </a:xfrm>
          <a:prstGeom prst="rect">
            <a:avLst/>
          </a:prstGeom>
          <a:gradFill>
            <a:gsLst>
              <a:gs pos="9000">
                <a:schemeClr val="accent2">
                  <a:lumMod val="60000"/>
                  <a:lumOff val="40000"/>
                  <a:alpha val="55000"/>
                </a:schemeClr>
              </a:gs>
              <a:gs pos="99000">
                <a:schemeClr val="accent2"/>
              </a:gs>
            </a:gsLst>
            <a:lin ang="14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7AE890C-17CE-44C0-BDED-BA68F92A84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795528"/>
            <a:ext cx="10241280" cy="1234440"/>
          </a:xfrm>
          <a:prstGeom prst="rect">
            <a:avLst/>
          </a:prstGeom>
        </p:spPr>
        <p:txBody>
          <a:bodyPr vert="horz" lIns="0" tIns="0" rIns="0" bIns="0" rtlCol="0" anchor="b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7910A6E-46D1-42CF-996C-2207737FB8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71600" y="2112264"/>
            <a:ext cx="10241280" cy="3959352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5B5247-D236-462B-BCE0-2A24DF75B08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909560" y="6409944"/>
            <a:ext cx="3703320" cy="44805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cap="all" spc="300" baseline="0">
                <a:solidFill>
                  <a:srgbClr val="FFFFFF"/>
                </a:solidFill>
              </a:defRPr>
            </a:lvl1pPr>
          </a:lstStyle>
          <a:p>
            <a:fld id="{AE0C963C-C1DB-4AFD-9DDC-0691666BF49B}" type="datetime2">
              <a:rPr lang="en-US" smtClean="0"/>
              <a:pPr/>
              <a:t>Friday, February 25, 2022</a:t>
            </a:fld>
            <a:endParaRPr lang="en-US" cap="all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155C58-7DDF-4CD4-96AD-F9CC844D84C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rot="5400000">
            <a:off x="-1828800" y="1911096"/>
            <a:ext cx="41148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b="1">
                <a:solidFill>
                  <a:schemeClr val="tx1"/>
                </a:solidFill>
                <a:latin typeface="+mj-lt"/>
              </a:defRPr>
            </a:lvl1pPr>
          </a:lstStyle>
          <a:p>
            <a:pPr algn="l"/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495647-A849-45D9-BC71-46A12E6DE4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67744" y="6409944"/>
            <a:ext cx="438912" cy="44805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rgbClr val="FFFFFF"/>
                </a:solidFill>
              </a:defRPr>
            </a:lvl1pPr>
          </a:lstStyle>
          <a:p>
            <a:fld id="{C01389E6-C847-4AD0-B56D-D205B2EAB1EE}" type="slidenum">
              <a:rPr lang="en-US" smtClean="0"/>
              <a:pPr/>
              <a:t>‹#›</a:t>
            </a:fld>
            <a:endParaRPr lang="en-US" sz="800" dirty="0"/>
          </a:p>
        </p:txBody>
      </p:sp>
    </p:spTree>
    <p:extLst>
      <p:ext uri="{BB962C8B-B14F-4D97-AF65-F5344CB8AC3E}">
        <p14:creationId xmlns:p14="http://schemas.microsoft.com/office/powerpoint/2010/main" val="1067259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0" r:id="rId2"/>
    <p:sldLayoutId id="2147483669" r:id="rId3"/>
    <p:sldLayoutId id="2147483668" r:id="rId4"/>
    <p:sldLayoutId id="2147483667" r:id="rId5"/>
    <p:sldLayoutId id="2147483666" r:id="rId6"/>
    <p:sldLayoutId id="2147483665" r:id="rId7"/>
    <p:sldLayoutId id="2147483664" r:id="rId8"/>
    <p:sldLayoutId id="2147483663" r:id="rId9"/>
    <p:sldLayoutId id="2147483662" r:id="rId10"/>
    <p:sldLayoutId id="2147483661" r:id="rId11"/>
  </p:sldLayoutIdLst>
  <p:hf sldNum="0"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3600" b="1" i="0" kern="1200" cap="all" spc="7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A8384FB5-9ADC-4DDC-881B-597D56F5B1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AF57B88-1D4C-41FA-A761-EC1DD10C35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7539" y="1417538"/>
            <a:ext cx="6875818" cy="4040744"/>
          </a:xfrm>
          <a:prstGeom prst="rect">
            <a:avLst/>
          </a:prstGeom>
          <a:gradFill>
            <a:gsLst>
              <a:gs pos="11000">
                <a:schemeClr val="accent2"/>
              </a:gs>
              <a:gs pos="100000">
                <a:schemeClr val="accent6">
                  <a:lumMod val="75000"/>
                  <a:alpha val="85000"/>
                </a:schemeClr>
              </a:gs>
            </a:gsLst>
            <a:lin ang="18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D2548F45-5164-4ABB-8212-7F293FDED8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-159565" y="2659404"/>
            <a:ext cx="4355594" cy="4040742"/>
          </a:xfrm>
          <a:prstGeom prst="rect">
            <a:avLst/>
          </a:prstGeom>
          <a:gradFill>
            <a:gsLst>
              <a:gs pos="0">
                <a:schemeClr val="accent5">
                  <a:alpha val="35000"/>
                </a:schemeClr>
              </a:gs>
              <a:gs pos="100000">
                <a:schemeClr val="accent6">
                  <a:alpha val="0"/>
                </a:schemeClr>
              </a:gs>
            </a:gsLst>
            <a:lin ang="11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FDC5940-D1D0-43FB-ADFE-0E2F5550723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2437" b="6929"/>
          <a:stretch/>
        </p:blipFill>
        <p:spPr>
          <a:xfrm>
            <a:off x="4038599" y="10"/>
            <a:ext cx="8160026" cy="6875809"/>
          </a:xfrm>
          <a:prstGeom prst="rect">
            <a:avLst/>
          </a:prstGeom>
        </p:spPr>
      </p:pic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5E81CCFB-7BEF-4186-86FB-D09450B4D0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6097846">
            <a:off x="-747355" y="1201312"/>
            <a:ext cx="4808302" cy="4088666"/>
          </a:xfrm>
          <a:custGeom>
            <a:avLst/>
            <a:gdLst>
              <a:gd name="connsiteX0" fmla="*/ 48844 w 4808302"/>
              <a:gd name="connsiteY0" fmla="*/ 2888671 h 4088666"/>
              <a:gd name="connsiteX1" fmla="*/ 0 w 4808302"/>
              <a:gd name="connsiteY1" fmla="*/ 2404151 h 4088666"/>
              <a:gd name="connsiteX2" fmla="*/ 2404151 w 4808302"/>
              <a:gd name="connsiteY2" fmla="*/ 0 h 4088666"/>
              <a:gd name="connsiteX3" fmla="*/ 4808302 w 4808302"/>
              <a:gd name="connsiteY3" fmla="*/ 2404151 h 4088666"/>
              <a:gd name="connsiteX4" fmla="*/ 4700216 w 4808302"/>
              <a:gd name="connsiteY4" fmla="*/ 3119072 h 4088666"/>
              <a:gd name="connsiteX5" fmla="*/ 4643143 w 4808302"/>
              <a:gd name="connsiteY5" fmla="*/ 3275009 h 4088666"/>
              <a:gd name="connsiteX6" fmla="*/ 690093 w 4808302"/>
              <a:gd name="connsiteY6" fmla="*/ 4088666 h 4088666"/>
              <a:gd name="connsiteX7" fmla="*/ 548991 w 4808302"/>
              <a:gd name="connsiteY7" fmla="*/ 3933414 h 4088666"/>
              <a:gd name="connsiteX8" fmla="*/ 48844 w 4808302"/>
              <a:gd name="connsiteY8" fmla="*/ 2888671 h 40886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808302" h="4088666">
                <a:moveTo>
                  <a:pt x="48844" y="2888671"/>
                </a:moveTo>
                <a:cubicBezTo>
                  <a:pt x="16818" y="2732167"/>
                  <a:pt x="0" y="2570123"/>
                  <a:pt x="0" y="2404151"/>
                </a:cubicBezTo>
                <a:cubicBezTo>
                  <a:pt x="0" y="1076375"/>
                  <a:pt x="1076375" y="0"/>
                  <a:pt x="2404151" y="0"/>
                </a:cubicBezTo>
                <a:cubicBezTo>
                  <a:pt x="3731927" y="0"/>
                  <a:pt x="4808302" y="1076375"/>
                  <a:pt x="4808302" y="2404151"/>
                </a:cubicBezTo>
                <a:cubicBezTo>
                  <a:pt x="4808302" y="2653109"/>
                  <a:pt x="4770461" y="2893229"/>
                  <a:pt x="4700216" y="3119072"/>
                </a:cubicBezTo>
                <a:lnTo>
                  <a:pt x="4643143" y="3275009"/>
                </a:lnTo>
                <a:lnTo>
                  <a:pt x="690093" y="4088666"/>
                </a:lnTo>
                <a:lnTo>
                  <a:pt x="548991" y="3933414"/>
                </a:lnTo>
                <a:cubicBezTo>
                  <a:pt x="304015" y="3636572"/>
                  <a:pt x="128908" y="3279932"/>
                  <a:pt x="48844" y="2888671"/>
                </a:cubicBezTo>
                <a:close/>
              </a:path>
            </a:pathLst>
          </a:custGeom>
          <a:gradFill>
            <a:gsLst>
              <a:gs pos="39000">
                <a:schemeClr val="accent4">
                  <a:lumMod val="20000"/>
                  <a:lumOff val="80000"/>
                  <a:alpha val="0"/>
                </a:schemeClr>
              </a:gs>
              <a:gs pos="100000">
                <a:schemeClr val="accent6">
                  <a:alpha val="29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C0422E35-0C30-45BA-9697-7A04EBA4F2B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19490" y="4219351"/>
            <a:ext cx="3077044" cy="1668266"/>
          </a:xfrm>
        </p:spPr>
        <p:txBody>
          <a:bodyPr anchor="t">
            <a:normAutofit/>
          </a:bodyPr>
          <a:lstStyle/>
          <a:p>
            <a:pPr algn="r"/>
            <a:r>
              <a:rPr lang="th-TH" sz="3200" dirty="0">
                <a:solidFill>
                  <a:schemeClr val="bg1"/>
                </a:solidFill>
              </a:rPr>
              <a:t>การแปลจากภาษาไทยเป็น ภาษาญี่ปุ่น</a:t>
            </a:r>
            <a:endParaRPr lang="en-GB" sz="3200" dirty="0">
              <a:solidFill>
                <a:schemeClr val="bg1"/>
              </a:solidFill>
            </a:endParaRPr>
          </a:p>
        </p:txBody>
      </p:sp>
      <p:sp>
        <p:nvSpPr>
          <p:cNvPr id="3" name="ชื่อเรื่องรอง 2">
            <a:extLst>
              <a:ext uri="{FF2B5EF4-FFF2-40B4-BE49-F238E27FC236}">
                <a16:creationId xmlns:a16="http://schemas.microsoft.com/office/drawing/2014/main" id="{B8343577-0E46-4554-ABF1-42F9702A2AF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26290" y="696264"/>
            <a:ext cx="3463444" cy="1566358"/>
          </a:xfrm>
        </p:spPr>
        <p:txBody>
          <a:bodyPr anchor="b">
            <a:noAutofit/>
          </a:bodyPr>
          <a:lstStyle/>
          <a:p>
            <a:pPr algn="r"/>
            <a:endParaRPr lang="th-TH" sz="2800" dirty="0">
              <a:solidFill>
                <a:schemeClr val="bg1"/>
              </a:solidFill>
            </a:endParaRPr>
          </a:p>
          <a:p>
            <a:pPr algn="r"/>
            <a:r>
              <a:rPr lang="ja-JP" altLang="en-US" sz="2800" dirty="0">
                <a:solidFill>
                  <a:schemeClr val="bg1"/>
                </a:solidFill>
              </a:rPr>
              <a:t>タイ語から</a:t>
            </a:r>
            <a:endParaRPr lang="en-GB" altLang="ja-JP" sz="2800" dirty="0">
              <a:solidFill>
                <a:schemeClr val="bg1"/>
              </a:solidFill>
            </a:endParaRPr>
          </a:p>
          <a:p>
            <a:pPr algn="r"/>
            <a:r>
              <a:rPr lang="ja-JP" altLang="en-US" sz="2800" dirty="0">
                <a:solidFill>
                  <a:schemeClr val="bg1"/>
                </a:solidFill>
              </a:rPr>
              <a:t>日本語に</a:t>
            </a:r>
            <a:endParaRPr lang="en-GB" altLang="ja-JP" sz="2800" dirty="0">
              <a:solidFill>
                <a:schemeClr val="bg1"/>
              </a:solidFill>
            </a:endParaRPr>
          </a:p>
          <a:p>
            <a:pPr algn="r"/>
            <a:r>
              <a:rPr lang="ja-JP" altLang="en-US" sz="2800" dirty="0">
                <a:solidFill>
                  <a:schemeClr val="bg1"/>
                </a:solidFill>
              </a:rPr>
              <a:t>翻訳しましょう。</a:t>
            </a:r>
            <a:endParaRPr lang="en-GB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26260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7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7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7DA3A97F-AB09-4CE2-8337-16A5D2605D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392857"/>
            <a:ext cx="10241280" cy="1234440"/>
          </a:xfrm>
        </p:spPr>
        <p:txBody>
          <a:bodyPr/>
          <a:lstStyle/>
          <a:p>
            <a:pPr algn="ctr"/>
            <a:r>
              <a:rPr lang="th-TH" dirty="0"/>
              <a:t>ประโยคความเดียว</a:t>
            </a:r>
            <a:endParaRPr lang="en-GB" dirty="0"/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2AB3E685-5C03-4384-987A-CEDC09C29A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7985" y="2355545"/>
            <a:ext cx="10241280" cy="2476514"/>
          </a:xfrm>
        </p:spPr>
        <p:txBody>
          <a:bodyPr/>
          <a:lstStyle/>
          <a:p>
            <a:r>
              <a:rPr lang="th-TH" sz="2800" dirty="0"/>
              <a:t>ภาคประธานในประโยคภาษาไทย คือ อะไร </a:t>
            </a:r>
          </a:p>
          <a:p>
            <a:r>
              <a:rPr lang="th-TH" sz="2800" dirty="0"/>
              <a:t>ภาคแสดง(คำกริยาหลัก)ของภาษาไทยในประโยค คือ อะไร</a:t>
            </a:r>
          </a:p>
          <a:p>
            <a:r>
              <a:rPr lang="th-TH" sz="2800" dirty="0"/>
              <a:t>ส่วนเติมเต็ม ภาคแสดงในประโยค (ส่วนที่ทำให้คำกริยาสมบูรณ์มากขึ้น) ของภาษาไทยคือ อะไร</a:t>
            </a:r>
          </a:p>
          <a:p>
            <a:r>
              <a:rPr lang="th-TH" sz="2800" dirty="0"/>
              <a:t>ส่วนขยายส่วน เติมเต็ม ในภาษาไทยคืออะไร (คำคุณศัพท์ นามวลี ที่มาขยายคำนาม)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84886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62E7F5D0-A02F-45F0-9A00-D04DACC150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z="3600" dirty="0"/>
              <a:t>ภาคประธานในประโยคภาษาไทย คือ อะไร </a:t>
            </a:r>
            <a:br>
              <a:rPr lang="th-TH" sz="3600" dirty="0"/>
            </a:br>
            <a:endParaRPr lang="en-GB" dirty="0"/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8C70DE9A-FB7A-4297-B54F-6C46291C4F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28319" y="1585351"/>
            <a:ext cx="10241280" cy="2634311"/>
          </a:xfrm>
        </p:spPr>
        <p:txBody>
          <a:bodyPr/>
          <a:lstStyle/>
          <a:p>
            <a:r>
              <a:rPr lang="th-TH" dirty="0"/>
              <a:t>เช่น ดังต่อไปนี้ </a:t>
            </a:r>
          </a:p>
          <a:p>
            <a:pPr marL="0" indent="0">
              <a:buNone/>
            </a:pPr>
            <a:endParaRPr lang="th-TH" dirty="0"/>
          </a:p>
          <a:p>
            <a:pPr marL="0" indent="0">
              <a:buNone/>
            </a:pPr>
            <a:r>
              <a:rPr lang="th-TH" dirty="0"/>
              <a:t>   </a:t>
            </a:r>
            <a:r>
              <a:rPr lang="en-GB" dirty="0"/>
              <a:t>	</a:t>
            </a:r>
            <a:r>
              <a:rPr lang="th-TH" dirty="0"/>
              <a:t>   </a:t>
            </a:r>
            <a:r>
              <a:rPr lang="th-TH" sz="3200" dirty="0">
                <a:effectLst/>
                <a:ea typeface="MS Mincho" panose="02020609040205080304" pitchFamily="49" charset="-128"/>
                <a:cs typeface="Cordia New" panose="020B0304020202020204" pitchFamily="34" charset="-34"/>
              </a:rPr>
              <a:t>ฉันเห็นลูกชายของคานาโกะกำลังทำการบ้านกับเพื่อนที่โรงอาหาร</a:t>
            </a:r>
            <a:endParaRPr lang="en-GB" sz="3200" dirty="0">
              <a:effectLst/>
              <a:ea typeface="MS Mincho" panose="02020609040205080304" pitchFamily="49" charset="-128"/>
              <a:cs typeface="Cordia New" panose="020B0304020202020204" pitchFamily="34" charset="-34"/>
            </a:endParaRPr>
          </a:p>
          <a:p>
            <a:pPr marL="0" indent="0">
              <a:buNone/>
            </a:pPr>
            <a:r>
              <a:rPr lang="en-GB" sz="3200" dirty="0">
                <a:ea typeface="MS Mincho" panose="02020609040205080304" pitchFamily="49" charset="-128"/>
                <a:cs typeface="Cordia New" panose="020B0304020202020204" pitchFamily="34" charset="-34"/>
              </a:rPr>
              <a:t>                                </a:t>
            </a:r>
            <a:r>
              <a:rPr lang="th-TH" sz="3200" dirty="0">
                <a:ea typeface="MS Mincho" panose="02020609040205080304" pitchFamily="49" charset="-128"/>
                <a:cs typeface="Cordia New" panose="020B0304020202020204" pitchFamily="34" charset="-34"/>
              </a:rPr>
              <a:t>ภาค ประธาน คือ </a:t>
            </a:r>
          </a:p>
        </p:txBody>
      </p:sp>
      <p:sp>
        <p:nvSpPr>
          <p:cNvPr id="4" name="กล่องข้อความ 3">
            <a:extLst>
              <a:ext uri="{FF2B5EF4-FFF2-40B4-BE49-F238E27FC236}">
                <a16:creationId xmlns:a16="http://schemas.microsoft.com/office/drawing/2014/main" id="{0AF441D7-A9B3-47C5-89BC-99D318B77F2B}"/>
              </a:ext>
            </a:extLst>
          </p:cNvPr>
          <p:cNvSpPr txBox="1"/>
          <p:nvPr/>
        </p:nvSpPr>
        <p:spPr>
          <a:xfrm>
            <a:off x="3674378" y="4420998"/>
            <a:ext cx="4362275" cy="156966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th-TH" dirty="0"/>
          </a:p>
          <a:p>
            <a:r>
              <a:rPr lang="th-TH" dirty="0"/>
              <a:t>		</a:t>
            </a:r>
            <a:r>
              <a:rPr lang="th-TH" sz="6000" dirty="0"/>
              <a:t>ฉัน</a:t>
            </a:r>
            <a:endParaRPr lang="th-TH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342995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62E7F5D0-A02F-45F0-9A00-D04DACC150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402672"/>
            <a:ext cx="10241280" cy="1627296"/>
          </a:xfrm>
        </p:spPr>
        <p:txBody>
          <a:bodyPr>
            <a:normAutofit fontScale="90000"/>
          </a:bodyPr>
          <a:lstStyle/>
          <a:p>
            <a:br>
              <a:rPr lang="th-TH" dirty="0"/>
            </a:br>
            <a:br>
              <a:rPr lang="th-TH" dirty="0"/>
            </a:br>
            <a:br>
              <a:rPr lang="th-TH" dirty="0"/>
            </a:br>
            <a:br>
              <a:rPr lang="th-TH" dirty="0"/>
            </a:br>
            <a:br>
              <a:rPr lang="th-TH" dirty="0"/>
            </a:br>
            <a:r>
              <a:rPr lang="th-TH" dirty="0"/>
              <a:t>ภาคแสดง(คำกริยาหลัก)ของภาษาไทยในประโยค คือ อะไร</a:t>
            </a:r>
            <a:br>
              <a:rPr lang="th-TH" dirty="0"/>
            </a:br>
            <a:br>
              <a:rPr lang="th-TH" sz="3600" dirty="0"/>
            </a:br>
            <a:endParaRPr lang="en-GB" dirty="0"/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8C70DE9A-FB7A-4297-B54F-6C46291C4F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28319" y="1585351"/>
            <a:ext cx="10241280" cy="2634311"/>
          </a:xfrm>
        </p:spPr>
        <p:txBody>
          <a:bodyPr/>
          <a:lstStyle/>
          <a:p>
            <a:r>
              <a:rPr lang="th-TH" dirty="0"/>
              <a:t>เช่น ดังต่อไปนี้ </a:t>
            </a:r>
          </a:p>
          <a:p>
            <a:pPr marL="0" indent="0">
              <a:buNone/>
            </a:pPr>
            <a:endParaRPr lang="th-TH" dirty="0"/>
          </a:p>
          <a:p>
            <a:pPr marL="0" indent="0">
              <a:buNone/>
            </a:pPr>
            <a:r>
              <a:rPr lang="th-TH" dirty="0"/>
              <a:t>   </a:t>
            </a:r>
            <a:r>
              <a:rPr lang="en-GB" dirty="0"/>
              <a:t>	</a:t>
            </a:r>
            <a:r>
              <a:rPr lang="th-TH" dirty="0"/>
              <a:t>   </a:t>
            </a:r>
            <a:r>
              <a:rPr lang="th-TH" sz="3200" dirty="0">
                <a:effectLst/>
                <a:ea typeface="MS Mincho" panose="02020609040205080304" pitchFamily="49" charset="-128"/>
                <a:cs typeface="Cordia New" panose="020B0304020202020204" pitchFamily="34" charset="-34"/>
              </a:rPr>
              <a:t>ฉันเห็นลูกชายของคานาโกะกำลังทำการบ้านกับเพื่อนที่โรงอาหาร</a:t>
            </a:r>
            <a:endParaRPr lang="en-GB" sz="3200" dirty="0">
              <a:effectLst/>
              <a:ea typeface="MS Mincho" panose="02020609040205080304" pitchFamily="49" charset="-128"/>
              <a:cs typeface="Cordia New" panose="020B0304020202020204" pitchFamily="34" charset="-34"/>
            </a:endParaRPr>
          </a:p>
          <a:p>
            <a:pPr marL="0" indent="0">
              <a:buNone/>
            </a:pPr>
            <a:r>
              <a:rPr lang="en-GB" sz="3200" dirty="0">
                <a:ea typeface="MS Mincho" panose="02020609040205080304" pitchFamily="49" charset="-128"/>
                <a:cs typeface="Cordia New" panose="020B0304020202020204" pitchFamily="34" charset="-34"/>
              </a:rPr>
              <a:t> </a:t>
            </a:r>
            <a:r>
              <a:rPr lang="th-TH" sz="3200" dirty="0">
                <a:ea typeface="MS Mincho" panose="02020609040205080304" pitchFamily="49" charset="-128"/>
                <a:cs typeface="Cordia New" panose="020B0304020202020204" pitchFamily="34" charset="-34"/>
              </a:rPr>
              <a:t>			</a:t>
            </a:r>
            <a:r>
              <a:rPr lang="th-TH" sz="3200" dirty="0"/>
              <a:t>ภาคแสดง(คำกริยาหลัก) </a:t>
            </a:r>
            <a:r>
              <a:rPr lang="th-TH" sz="3200" dirty="0">
                <a:ea typeface="MS Mincho" panose="02020609040205080304" pitchFamily="49" charset="-128"/>
                <a:cs typeface="Cordia New" panose="020B0304020202020204" pitchFamily="34" charset="-34"/>
              </a:rPr>
              <a:t>คือ </a:t>
            </a:r>
          </a:p>
        </p:txBody>
      </p:sp>
      <p:sp>
        <p:nvSpPr>
          <p:cNvPr id="4" name="กล่องข้อความ 3">
            <a:extLst>
              <a:ext uri="{FF2B5EF4-FFF2-40B4-BE49-F238E27FC236}">
                <a16:creationId xmlns:a16="http://schemas.microsoft.com/office/drawing/2014/main" id="{0AF441D7-A9B3-47C5-89BC-99D318B77F2B}"/>
              </a:ext>
            </a:extLst>
          </p:cNvPr>
          <p:cNvSpPr txBox="1"/>
          <p:nvPr/>
        </p:nvSpPr>
        <p:spPr>
          <a:xfrm>
            <a:off x="3674378" y="4420998"/>
            <a:ext cx="4362275" cy="129266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th-TH" dirty="0"/>
          </a:p>
          <a:p>
            <a:r>
              <a:rPr lang="th-TH" dirty="0"/>
              <a:t>	      </a:t>
            </a:r>
            <a:r>
              <a:rPr lang="th-TH" sz="6000" dirty="0">
                <a:effectLst/>
                <a:ea typeface="MS Mincho" panose="02020609040205080304" pitchFamily="49" charset="-128"/>
                <a:cs typeface="Cordia New" panose="020B0304020202020204" pitchFamily="34" charset="-34"/>
              </a:rPr>
              <a:t> เห็น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842572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62E7F5D0-A02F-45F0-9A00-D04DACC150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28319" y="209725"/>
            <a:ext cx="10241280" cy="2029968"/>
          </a:xfrm>
        </p:spPr>
        <p:txBody>
          <a:bodyPr>
            <a:normAutofit fontScale="90000"/>
          </a:bodyPr>
          <a:lstStyle/>
          <a:p>
            <a:br>
              <a:rPr lang="th-TH" dirty="0"/>
            </a:br>
            <a:br>
              <a:rPr lang="th-TH" dirty="0"/>
            </a:br>
            <a:br>
              <a:rPr lang="th-TH" dirty="0"/>
            </a:br>
            <a:br>
              <a:rPr lang="th-TH" dirty="0"/>
            </a:br>
            <a:br>
              <a:rPr lang="th-TH" dirty="0"/>
            </a:br>
            <a:br>
              <a:rPr lang="th-TH" dirty="0"/>
            </a:br>
            <a:br>
              <a:rPr lang="th-TH" dirty="0"/>
            </a:br>
            <a:r>
              <a:rPr lang="th-TH" dirty="0"/>
              <a:t>ส่วนเติมเต็ม ภาคแสดงในประโยค (ส่วนที่ทำให้คำกริยาสมบูรณ์มากขึ้น) ของภาษาไทยคือ อะไร</a:t>
            </a:r>
            <a:br>
              <a:rPr lang="th-TH" dirty="0"/>
            </a:br>
            <a:br>
              <a:rPr lang="th-TH" sz="3600" dirty="0"/>
            </a:br>
            <a:endParaRPr lang="en-GB" dirty="0"/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8C70DE9A-FB7A-4297-B54F-6C46291C4F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28319" y="1585351"/>
            <a:ext cx="10241280" cy="2634311"/>
          </a:xfrm>
        </p:spPr>
        <p:txBody>
          <a:bodyPr/>
          <a:lstStyle/>
          <a:p>
            <a:r>
              <a:rPr lang="th-TH" dirty="0"/>
              <a:t>เช่น ดังต่อไปนี้ </a:t>
            </a:r>
          </a:p>
          <a:p>
            <a:pPr marL="0" indent="0">
              <a:buNone/>
            </a:pPr>
            <a:endParaRPr lang="th-TH" dirty="0"/>
          </a:p>
          <a:p>
            <a:pPr marL="0" indent="0">
              <a:buNone/>
            </a:pPr>
            <a:r>
              <a:rPr lang="th-TH" dirty="0"/>
              <a:t>   </a:t>
            </a:r>
            <a:r>
              <a:rPr lang="en-GB" dirty="0"/>
              <a:t>	</a:t>
            </a:r>
            <a:r>
              <a:rPr lang="th-TH" dirty="0"/>
              <a:t>   </a:t>
            </a:r>
            <a:r>
              <a:rPr lang="th-TH" sz="3200" dirty="0">
                <a:effectLst/>
                <a:ea typeface="MS Mincho" panose="02020609040205080304" pitchFamily="49" charset="-128"/>
                <a:cs typeface="Cordia New" panose="020B0304020202020204" pitchFamily="34" charset="-34"/>
              </a:rPr>
              <a:t>ฉันเห็นลูกชายของคานาโกะกำลังทำการบ้านกับเพื่อนที่โรงอาหาร</a:t>
            </a:r>
            <a:endParaRPr lang="en-GB" sz="3200" dirty="0">
              <a:effectLst/>
              <a:ea typeface="MS Mincho" panose="02020609040205080304" pitchFamily="49" charset="-128"/>
              <a:cs typeface="Cordia New" panose="020B0304020202020204" pitchFamily="34" charset="-34"/>
            </a:endParaRPr>
          </a:p>
          <a:p>
            <a:pPr marL="0" indent="0">
              <a:buNone/>
            </a:pPr>
            <a:r>
              <a:rPr lang="en-GB" sz="3200" dirty="0">
                <a:ea typeface="MS Mincho" panose="02020609040205080304" pitchFamily="49" charset="-128"/>
                <a:cs typeface="Cordia New" panose="020B0304020202020204" pitchFamily="34" charset="-34"/>
              </a:rPr>
              <a:t> </a:t>
            </a:r>
            <a:r>
              <a:rPr lang="th-TH" sz="3200" dirty="0">
                <a:ea typeface="MS Mincho" panose="02020609040205080304" pitchFamily="49" charset="-128"/>
                <a:cs typeface="Cordia New" panose="020B0304020202020204" pitchFamily="34" charset="-34"/>
              </a:rPr>
              <a:t>			           </a:t>
            </a:r>
            <a:r>
              <a:rPr lang="th-TH" sz="3200" dirty="0"/>
              <a:t>ส่วนเติมเต็ม </a:t>
            </a:r>
            <a:r>
              <a:rPr lang="th-TH" sz="3200" dirty="0">
                <a:ea typeface="MS Mincho" panose="02020609040205080304" pitchFamily="49" charset="-128"/>
                <a:cs typeface="Cordia New" panose="020B0304020202020204" pitchFamily="34" charset="-34"/>
              </a:rPr>
              <a:t>คือ </a:t>
            </a:r>
          </a:p>
        </p:txBody>
      </p:sp>
      <p:sp>
        <p:nvSpPr>
          <p:cNvPr id="4" name="กล่องข้อความ 3">
            <a:extLst>
              <a:ext uri="{FF2B5EF4-FFF2-40B4-BE49-F238E27FC236}">
                <a16:creationId xmlns:a16="http://schemas.microsoft.com/office/drawing/2014/main" id="{0AF441D7-A9B3-47C5-89BC-99D318B77F2B}"/>
              </a:ext>
            </a:extLst>
          </p:cNvPr>
          <p:cNvSpPr txBox="1"/>
          <p:nvPr/>
        </p:nvSpPr>
        <p:spPr>
          <a:xfrm>
            <a:off x="822401" y="4219662"/>
            <a:ext cx="10438421" cy="144655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endParaRPr lang="th-TH" sz="4400" dirty="0"/>
          </a:p>
          <a:p>
            <a:r>
              <a:rPr lang="th-TH" sz="4400" dirty="0"/>
              <a:t>                    </a:t>
            </a:r>
            <a:r>
              <a:rPr lang="th-TH" sz="4400" dirty="0">
                <a:ea typeface="MS Mincho" panose="02020609040205080304" pitchFamily="49" charset="-128"/>
                <a:cs typeface="Cordia New" panose="020B0304020202020204" pitchFamily="34" charset="-34"/>
              </a:rPr>
              <a:t>ลูกชายของคานาโกะ</a:t>
            </a:r>
            <a:endParaRPr lang="en-GB" sz="4400" dirty="0"/>
          </a:p>
        </p:txBody>
      </p:sp>
    </p:spTree>
    <p:extLst>
      <p:ext uri="{BB962C8B-B14F-4D97-AF65-F5344CB8AC3E}">
        <p14:creationId xmlns:p14="http://schemas.microsoft.com/office/powerpoint/2010/main" val="29285816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62E7F5D0-A02F-45F0-9A00-D04DACC150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28319" y="637563"/>
            <a:ext cx="10241280" cy="2029968"/>
          </a:xfrm>
        </p:spPr>
        <p:txBody>
          <a:bodyPr>
            <a:normAutofit fontScale="90000"/>
          </a:bodyPr>
          <a:lstStyle/>
          <a:p>
            <a:br>
              <a:rPr lang="th-TH" dirty="0"/>
            </a:br>
            <a:br>
              <a:rPr lang="th-TH" dirty="0"/>
            </a:br>
            <a:br>
              <a:rPr lang="th-TH" dirty="0"/>
            </a:br>
            <a:br>
              <a:rPr lang="th-TH" dirty="0"/>
            </a:br>
            <a:br>
              <a:rPr lang="th-TH" dirty="0"/>
            </a:br>
            <a:br>
              <a:rPr lang="th-TH" dirty="0"/>
            </a:br>
            <a:br>
              <a:rPr lang="th-TH" dirty="0"/>
            </a:br>
            <a:br>
              <a:rPr lang="th-TH" dirty="0"/>
            </a:br>
            <a:r>
              <a:rPr lang="th-TH" dirty="0"/>
              <a:t>ส่วนขยาย ส่วน เติมเต็ม ในภาษาไทยคืออะไร (คำคุณศัพท์ นามวลี ที่มาขยายคำนาม)</a:t>
            </a:r>
            <a:br>
              <a:rPr lang="th-TH" dirty="0"/>
            </a:br>
            <a:br>
              <a:rPr lang="th-TH" dirty="0"/>
            </a:br>
            <a:br>
              <a:rPr lang="th-TH" sz="3600" dirty="0"/>
            </a:br>
            <a:endParaRPr lang="en-GB" dirty="0"/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8C70DE9A-FB7A-4297-B54F-6C46291C4F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28319" y="1585351"/>
            <a:ext cx="10241280" cy="2634311"/>
          </a:xfrm>
        </p:spPr>
        <p:txBody>
          <a:bodyPr/>
          <a:lstStyle/>
          <a:p>
            <a:r>
              <a:rPr lang="th-TH" dirty="0"/>
              <a:t>เช่น ดังต่อไปนี้ </a:t>
            </a:r>
          </a:p>
          <a:p>
            <a:pPr marL="0" indent="0">
              <a:buNone/>
            </a:pPr>
            <a:endParaRPr lang="th-TH" dirty="0"/>
          </a:p>
          <a:p>
            <a:pPr marL="0" indent="0">
              <a:buNone/>
            </a:pPr>
            <a:r>
              <a:rPr lang="th-TH" dirty="0"/>
              <a:t>   </a:t>
            </a:r>
            <a:r>
              <a:rPr lang="en-GB" dirty="0"/>
              <a:t>	</a:t>
            </a:r>
            <a:r>
              <a:rPr lang="th-TH" dirty="0"/>
              <a:t>   </a:t>
            </a:r>
            <a:r>
              <a:rPr lang="th-TH" sz="3200" dirty="0">
                <a:effectLst/>
                <a:ea typeface="MS Mincho" panose="02020609040205080304" pitchFamily="49" charset="-128"/>
                <a:cs typeface="Cordia New" panose="020B0304020202020204" pitchFamily="34" charset="-34"/>
              </a:rPr>
              <a:t>ฉันเห็นลูกชายของคานาโกะกำลังทำการบ้านกับเพื่อนที่โรงอาหาร</a:t>
            </a:r>
            <a:endParaRPr lang="en-GB" sz="3200" dirty="0">
              <a:effectLst/>
              <a:ea typeface="MS Mincho" panose="02020609040205080304" pitchFamily="49" charset="-128"/>
              <a:cs typeface="Cordia New" panose="020B0304020202020204" pitchFamily="34" charset="-34"/>
            </a:endParaRPr>
          </a:p>
          <a:p>
            <a:pPr marL="0" indent="0">
              <a:buNone/>
            </a:pPr>
            <a:r>
              <a:rPr lang="en-GB" sz="3200" dirty="0">
                <a:ea typeface="MS Mincho" panose="02020609040205080304" pitchFamily="49" charset="-128"/>
                <a:cs typeface="Cordia New" panose="020B0304020202020204" pitchFamily="34" charset="-34"/>
              </a:rPr>
              <a:t> </a:t>
            </a:r>
            <a:r>
              <a:rPr lang="th-TH" sz="3200" dirty="0">
                <a:ea typeface="MS Mincho" panose="02020609040205080304" pitchFamily="49" charset="-128"/>
                <a:cs typeface="Cordia New" panose="020B0304020202020204" pitchFamily="34" charset="-34"/>
              </a:rPr>
              <a:t>			           </a:t>
            </a:r>
            <a:r>
              <a:rPr lang="th-TH" sz="3200" dirty="0"/>
              <a:t>ส่วนขยาย </a:t>
            </a:r>
            <a:r>
              <a:rPr lang="th-TH" sz="3200" dirty="0">
                <a:ea typeface="MS Mincho" panose="02020609040205080304" pitchFamily="49" charset="-128"/>
                <a:cs typeface="Cordia New" panose="020B0304020202020204" pitchFamily="34" charset="-34"/>
              </a:rPr>
              <a:t>คือ </a:t>
            </a:r>
          </a:p>
        </p:txBody>
      </p:sp>
      <p:sp>
        <p:nvSpPr>
          <p:cNvPr id="4" name="กล่องข้อความ 3">
            <a:extLst>
              <a:ext uri="{FF2B5EF4-FFF2-40B4-BE49-F238E27FC236}">
                <a16:creationId xmlns:a16="http://schemas.microsoft.com/office/drawing/2014/main" id="{0AF441D7-A9B3-47C5-89BC-99D318B77F2B}"/>
              </a:ext>
            </a:extLst>
          </p:cNvPr>
          <p:cNvSpPr txBox="1"/>
          <p:nvPr/>
        </p:nvSpPr>
        <p:spPr>
          <a:xfrm>
            <a:off x="822401" y="4219662"/>
            <a:ext cx="10438421" cy="144655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endParaRPr lang="th-TH" sz="4400" dirty="0"/>
          </a:p>
          <a:p>
            <a:r>
              <a:rPr lang="th-TH" sz="4400" dirty="0">
                <a:effectLst/>
                <a:ea typeface="MS Mincho" panose="02020609040205080304" pitchFamily="49" charset="-128"/>
                <a:cs typeface="Cordia New" panose="020B0304020202020204" pitchFamily="34" charset="-34"/>
              </a:rPr>
              <a:t>           1. กำลังทำการบ้าน                   2. กับเพื่อนที่โรงอาหาร </a:t>
            </a:r>
            <a:endParaRPr lang="en-GB" sz="4400" dirty="0"/>
          </a:p>
        </p:txBody>
      </p:sp>
    </p:spTree>
    <p:extLst>
      <p:ext uri="{BB962C8B-B14F-4D97-AF65-F5344CB8AC3E}">
        <p14:creationId xmlns:p14="http://schemas.microsoft.com/office/powerpoint/2010/main" val="38064472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ตาราง 4">
            <a:extLst>
              <a:ext uri="{FF2B5EF4-FFF2-40B4-BE49-F238E27FC236}">
                <a16:creationId xmlns:a16="http://schemas.microsoft.com/office/drawing/2014/main" id="{1F17796A-8750-4CBB-851C-CA032B3C6BD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0358271"/>
              </p:ext>
            </p:extLst>
          </p:nvPr>
        </p:nvGraphicFramePr>
        <p:xfrm>
          <a:off x="1333500" y="574863"/>
          <a:ext cx="9068851" cy="579022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73829">
                  <a:extLst>
                    <a:ext uri="{9D8B030D-6E8A-4147-A177-3AD203B41FA5}">
                      <a16:colId xmlns:a16="http://schemas.microsoft.com/office/drawing/2014/main" val="910342906"/>
                    </a:ext>
                  </a:extLst>
                </a:gridCol>
                <a:gridCol w="2331674">
                  <a:extLst>
                    <a:ext uri="{9D8B030D-6E8A-4147-A177-3AD203B41FA5}">
                      <a16:colId xmlns:a16="http://schemas.microsoft.com/office/drawing/2014/main" val="1205634115"/>
                    </a:ext>
                  </a:extLst>
                </a:gridCol>
                <a:gridCol w="401738">
                  <a:extLst>
                    <a:ext uri="{9D8B030D-6E8A-4147-A177-3AD203B41FA5}">
                      <a16:colId xmlns:a16="http://schemas.microsoft.com/office/drawing/2014/main" val="3548978302"/>
                    </a:ext>
                  </a:extLst>
                </a:gridCol>
                <a:gridCol w="1929936">
                  <a:extLst>
                    <a:ext uri="{9D8B030D-6E8A-4147-A177-3AD203B41FA5}">
                      <a16:colId xmlns:a16="http://schemas.microsoft.com/office/drawing/2014/main" val="527300392"/>
                    </a:ext>
                  </a:extLst>
                </a:gridCol>
                <a:gridCol w="192479">
                  <a:extLst>
                    <a:ext uri="{9D8B030D-6E8A-4147-A177-3AD203B41FA5}">
                      <a16:colId xmlns:a16="http://schemas.microsoft.com/office/drawing/2014/main" val="3086903686"/>
                    </a:ext>
                  </a:extLst>
                </a:gridCol>
                <a:gridCol w="2139195">
                  <a:extLst>
                    <a:ext uri="{9D8B030D-6E8A-4147-A177-3AD203B41FA5}">
                      <a16:colId xmlns:a16="http://schemas.microsoft.com/office/drawing/2014/main" val="654504140"/>
                    </a:ext>
                  </a:extLst>
                </a:gridCol>
              </a:tblGrid>
              <a:tr h="394596">
                <a:tc>
                  <a:txBody>
                    <a:bodyPr/>
                    <a:lstStyle/>
                    <a:p>
                      <a:r>
                        <a:rPr lang="th-TH" dirty="0"/>
                        <a:t>ภาคประธาน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dirty="0"/>
                        <a:t>ภาคแสดง</a:t>
                      </a:r>
                      <a:endParaRPr lang="en-GB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th-TH" dirty="0"/>
                        <a:t>ส่วนเติมเต็ม</a:t>
                      </a:r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th-TH" dirty="0"/>
                        <a:t>ส่วนขยาย</a:t>
                      </a:r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8081902"/>
                  </a:ext>
                </a:extLst>
              </a:tr>
              <a:tr h="681083">
                <a:tc>
                  <a:txBody>
                    <a:bodyPr/>
                    <a:lstStyle/>
                    <a:p>
                      <a:r>
                        <a:rPr lang="th-TH" dirty="0"/>
                        <a:t>ฉัน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dirty="0"/>
                        <a:t>เห็น</a:t>
                      </a:r>
                      <a:endParaRPr lang="en-GB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th-TH" dirty="0"/>
                        <a:t>ลูกชายของคานาโกะ</a:t>
                      </a:r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th-TH" dirty="0"/>
                        <a:t>1.กำลังกับการบ้าน</a:t>
                      </a:r>
                    </a:p>
                    <a:p>
                      <a:r>
                        <a:rPr lang="th-TH" dirty="0"/>
                        <a:t>2.กับเพื่อนที่โรงอาหาร</a:t>
                      </a:r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25921037"/>
                  </a:ext>
                </a:extLst>
              </a:tr>
              <a:tr h="394596">
                <a:tc gridSpan="6">
                  <a:txBody>
                    <a:bodyPr/>
                    <a:lstStyle/>
                    <a:p>
                      <a:pPr algn="ctr"/>
                      <a:r>
                        <a:rPr lang="th-TH" dirty="0"/>
                        <a:t>แปลคำศัพท์ ภาษาไทย แปลประโยค </a:t>
                      </a:r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33205722"/>
                  </a:ext>
                </a:extLst>
              </a:tr>
              <a:tr h="972976">
                <a:tc>
                  <a:txBody>
                    <a:bodyPr/>
                    <a:lstStyle/>
                    <a:p>
                      <a:r>
                        <a:rPr lang="ja-JP" altLang="en-US" sz="1400" dirty="0"/>
                        <a:t>わたし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ja-JP" altLang="en-US" sz="1400" dirty="0"/>
                        <a:t>見えます</a:t>
                      </a:r>
                      <a:endParaRPr lang="en-GB" sz="14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ja-JP" altLang="en-US" sz="1400" dirty="0"/>
                        <a:t>かなこさんの息子</a:t>
                      </a:r>
                      <a:endParaRPr lang="en-GB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altLang="ja-JP" sz="1400" dirty="0"/>
                        <a:t>1.</a:t>
                      </a:r>
                      <a:r>
                        <a:rPr lang="th-TH" altLang="ja-JP" sz="1400" dirty="0"/>
                        <a:t> </a:t>
                      </a:r>
                      <a:r>
                        <a:rPr lang="ja-JP" altLang="en-US" sz="1400" dirty="0"/>
                        <a:t>宿題をしています。</a:t>
                      </a:r>
                      <a:endParaRPr lang="en-GB" altLang="ja-JP" sz="1400" dirty="0"/>
                    </a:p>
                    <a:p>
                      <a:r>
                        <a:rPr lang="en-US" altLang="ja-JP" sz="1400" dirty="0"/>
                        <a:t>2.</a:t>
                      </a:r>
                      <a:r>
                        <a:rPr lang="th-TH" altLang="ja-JP" sz="1400" dirty="0"/>
                        <a:t> </a:t>
                      </a:r>
                      <a:r>
                        <a:rPr lang="ja-JP" altLang="en-US" sz="1400" dirty="0"/>
                        <a:t>しょくどうで</a:t>
                      </a:r>
                      <a:endParaRPr lang="en-GB" altLang="ja-JP" sz="1400" dirty="0"/>
                    </a:p>
                    <a:p>
                      <a:r>
                        <a:rPr lang="ja-JP" altLang="en-US" sz="1400" dirty="0"/>
                        <a:t>　友達　と</a:t>
                      </a:r>
                      <a:endParaRPr lang="en-GB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44359357"/>
                  </a:ext>
                </a:extLst>
              </a:tr>
              <a:tr h="394596">
                <a:tc gridSpan="6">
                  <a:txBody>
                    <a:bodyPr/>
                    <a:lstStyle/>
                    <a:p>
                      <a:pPr algn="ctr"/>
                      <a:r>
                        <a:rPr lang="th-TH" dirty="0"/>
                        <a:t>นำมาเรียงให้ตรงตามรูปประโยคไวยากรณ์ ภาษาญี่ปุ่น</a:t>
                      </a:r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40645056"/>
                  </a:ext>
                </a:extLst>
              </a:tr>
              <a:tr h="394596">
                <a:tc gridSpan="6">
                  <a:txBody>
                    <a:bodyPr/>
                    <a:lstStyle/>
                    <a:p>
                      <a:r>
                        <a:rPr lang="th-TH" dirty="0"/>
                        <a:t>โครงสร้างภาษาญี่ปุ่น(ประโยคความเดียว) </a:t>
                      </a:r>
                      <a:r>
                        <a:rPr lang="en-GB" dirty="0"/>
                        <a:t>= </a:t>
                      </a:r>
                      <a:r>
                        <a:rPr lang="th-TH" dirty="0"/>
                        <a:t>ประธาน + คำช่วย   ส่วนขยายคำนาม + ส่วนเติมเต็ม   + ภาคแสดง(กริยาหลัก)                       </a:t>
                      </a:r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82667247"/>
                  </a:ext>
                </a:extLst>
              </a:tr>
              <a:tr h="423110">
                <a:tc>
                  <a:txBody>
                    <a:bodyPr/>
                    <a:lstStyle/>
                    <a:p>
                      <a:r>
                        <a:rPr lang="th-TH" dirty="0"/>
                        <a:t>ประธาน + คำช่วย </a:t>
                      </a:r>
                      <a:endParaRPr lang="en-GB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th-TH" sz="1400" dirty="0"/>
                        <a:t>ส่วนขยายคำนาม </a:t>
                      </a:r>
                      <a:endParaRPr lang="en-GB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th-TH" dirty="0"/>
                        <a:t>ส่วนเติมเต็ม </a:t>
                      </a:r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r>
                        <a:rPr lang="th-TH" dirty="0"/>
                        <a:t>ภาคแสดง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dirty="0"/>
                        <a:t>ภาคแสดง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70291503"/>
                  </a:ext>
                </a:extLst>
              </a:tr>
              <a:tr h="551353">
                <a:tc>
                  <a:txBody>
                    <a:bodyPr/>
                    <a:lstStyle/>
                    <a:p>
                      <a:r>
                        <a:rPr lang="th-TH" dirty="0"/>
                        <a:t> </a:t>
                      </a:r>
                      <a:r>
                        <a:rPr lang="ja-JP" altLang="en-US" sz="1400" dirty="0"/>
                        <a:t>わたし　は</a:t>
                      </a:r>
                      <a:endParaRPr lang="en-GB" sz="14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altLang="ja-JP" sz="1400" dirty="0"/>
                        <a:t>2.</a:t>
                      </a:r>
                      <a:r>
                        <a:rPr lang="ja-JP" altLang="en-US" sz="1400" dirty="0"/>
                        <a:t>しょくどうで友達と</a:t>
                      </a:r>
                      <a:r>
                        <a:rPr lang="en-US" altLang="ja-JP" sz="1400" dirty="0"/>
                        <a:t>1.</a:t>
                      </a:r>
                      <a:r>
                        <a:rPr lang="ja-JP" altLang="en-US" sz="1400" dirty="0"/>
                        <a:t>宿題をしています</a:t>
                      </a:r>
                      <a:endParaRPr lang="en-GB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400" dirty="0"/>
                        <a:t>かなこさんの息子</a:t>
                      </a:r>
                      <a:endParaRPr lang="en-GB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dirty="0"/>
                        <a:t>見えます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400" dirty="0"/>
                        <a:t>見えます</a:t>
                      </a:r>
                      <a:endParaRPr lang="en-GB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62605626"/>
                  </a:ext>
                </a:extLst>
              </a:tr>
              <a:tr h="394596">
                <a:tc gridSpan="6">
                  <a:txBody>
                    <a:bodyPr/>
                    <a:lstStyle/>
                    <a:p>
                      <a:pPr algn="ctr"/>
                      <a:r>
                        <a:rPr lang="th-TH" dirty="0"/>
                        <a:t>ตอนนี้ ได้แค่โครงสร้าง แต่ยังไม่ตรงกับไวยากรณ์ พิจารณาและปรับให้ตรงตามไวยากรณ์ </a:t>
                      </a:r>
                    </a:p>
                    <a:p>
                      <a:pPr algn="l"/>
                      <a:r>
                        <a:rPr lang="th-TH" dirty="0"/>
                        <a:t> </a:t>
                      </a:r>
                      <a:r>
                        <a:rPr lang="ja-JP" altLang="en-US" sz="1400" dirty="0"/>
                        <a:t>かなこさんの息子　見えます</a:t>
                      </a:r>
                      <a:r>
                        <a:rPr lang="th-TH" altLang="ja-JP" sz="1400" dirty="0"/>
                        <a:t> </a:t>
                      </a:r>
                      <a:r>
                        <a:rPr lang="th-TH" altLang="ja-JP" dirty="0"/>
                        <a:t>(พิจารณาว่ายังขาดคำช่วย และ ช่วงเวลาน่าจะต้องเป็นอดีต)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400" dirty="0"/>
                        <a:t>しょくどうで友達と</a:t>
                      </a:r>
                      <a:r>
                        <a:rPr lang="th-TH" altLang="ja-JP" sz="1800" dirty="0"/>
                        <a:t> (เชื่อมกันได้) </a:t>
                      </a:r>
                      <a:r>
                        <a:rPr lang="ja-JP" altLang="en-US" sz="1400" dirty="0"/>
                        <a:t>宿題をしています</a:t>
                      </a:r>
                      <a:r>
                        <a:rPr lang="th-TH" altLang="ja-JP" sz="1800" dirty="0"/>
                        <a:t> (ถ้าจะนำมาขยายคำนาม จะต้องปรับเป็นรูป ธรรมดา ในหัวข้อนามวลี) เป็น</a:t>
                      </a:r>
                      <a:endParaRPr lang="en-GB" altLang="ja-JP" sz="180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800" dirty="0"/>
                        <a:t>　　　　　</a:t>
                      </a:r>
                      <a:r>
                        <a:rPr lang="ja-JP" altLang="en-US" sz="1400" dirty="0"/>
                        <a:t>しょくどうで友達と宿題を</a:t>
                      </a:r>
                      <a:r>
                        <a:rPr lang="ja-JP" altLang="en-US" sz="1400" dirty="0">
                          <a:highlight>
                            <a:srgbClr val="FFFF00"/>
                          </a:highlight>
                        </a:rPr>
                        <a:t>している</a:t>
                      </a:r>
                      <a:r>
                        <a:rPr lang="ja-JP" altLang="en-US" sz="1400" dirty="0"/>
                        <a:t>かなこさんの息子</a:t>
                      </a:r>
                      <a:r>
                        <a:rPr lang="ja-JP" altLang="en-US" sz="1400" dirty="0">
                          <a:highlight>
                            <a:srgbClr val="FFFF00"/>
                          </a:highlight>
                        </a:rPr>
                        <a:t>が見えました</a:t>
                      </a:r>
                      <a:r>
                        <a:rPr lang="ja-JP" altLang="en-US" sz="1400" dirty="0"/>
                        <a:t>。</a:t>
                      </a:r>
                      <a:endParaRPr lang="en-GB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8202685"/>
                  </a:ext>
                </a:extLst>
              </a:tr>
              <a:tr h="394596">
                <a:tc gridSpan="6">
                  <a:txBody>
                    <a:bodyPr/>
                    <a:lstStyle/>
                    <a:p>
                      <a:pPr algn="ctr"/>
                      <a:r>
                        <a:rPr lang="th-TH" altLang="ja-JP" dirty="0"/>
                        <a:t> </a:t>
                      </a:r>
                      <a:r>
                        <a:rPr lang="ja-JP" altLang="en-US" sz="1400" dirty="0">
                          <a:highlight>
                            <a:srgbClr val="FFFF00"/>
                          </a:highlight>
                        </a:rPr>
                        <a:t>わたし</a:t>
                      </a:r>
                      <a:r>
                        <a:rPr lang="th-TH" altLang="ja-JP" sz="1400" dirty="0">
                          <a:highlight>
                            <a:srgbClr val="FFFF00"/>
                          </a:highlight>
                        </a:rPr>
                        <a:t> </a:t>
                      </a:r>
                      <a:r>
                        <a:rPr lang="ja-JP" altLang="en-US" sz="1400" dirty="0">
                          <a:highlight>
                            <a:srgbClr val="FFFF00"/>
                          </a:highlight>
                        </a:rPr>
                        <a:t>は</a:t>
                      </a:r>
                      <a:r>
                        <a:rPr lang="th-TH" altLang="ja-JP" sz="1400" dirty="0">
                          <a:highlight>
                            <a:srgbClr val="FFFF00"/>
                          </a:highlight>
                        </a:rPr>
                        <a:t> </a:t>
                      </a:r>
                      <a:r>
                        <a:rPr lang="ja-JP" altLang="en-US" sz="1400" dirty="0">
                          <a:highlight>
                            <a:srgbClr val="00FF00"/>
                          </a:highlight>
                        </a:rPr>
                        <a:t>しょくどうで友達と宿題をしている</a:t>
                      </a:r>
                      <a:r>
                        <a:rPr lang="ja-JP" altLang="en-US" sz="1400" dirty="0">
                          <a:highlight>
                            <a:srgbClr val="C0C0C0"/>
                          </a:highlight>
                        </a:rPr>
                        <a:t>かなこさんの息子</a:t>
                      </a:r>
                      <a:r>
                        <a:rPr lang="th-TH" altLang="ja-JP" sz="1400" dirty="0">
                          <a:highlight>
                            <a:srgbClr val="C0C0C0"/>
                          </a:highlight>
                        </a:rPr>
                        <a:t> </a:t>
                      </a:r>
                      <a:r>
                        <a:rPr lang="ja-JP" altLang="en-US" sz="1400" dirty="0">
                          <a:highlight>
                            <a:srgbClr val="00FFFF"/>
                          </a:highlight>
                        </a:rPr>
                        <a:t>が</a:t>
                      </a:r>
                      <a:r>
                        <a:rPr lang="th-TH" altLang="ja-JP" sz="1400" dirty="0">
                          <a:highlight>
                            <a:srgbClr val="00FFFF"/>
                          </a:highlight>
                        </a:rPr>
                        <a:t> </a:t>
                      </a:r>
                      <a:r>
                        <a:rPr lang="ja-JP" altLang="en-US" sz="1400" dirty="0">
                          <a:highlight>
                            <a:srgbClr val="00FFFF"/>
                          </a:highlight>
                        </a:rPr>
                        <a:t>見えました</a:t>
                      </a:r>
                      <a:r>
                        <a:rPr lang="ja-JP" altLang="en-US" sz="1400" dirty="0"/>
                        <a:t>。</a:t>
                      </a:r>
                      <a:endParaRPr lang="en-GB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99322049"/>
                  </a:ext>
                </a:extLst>
              </a:tr>
            </a:tbl>
          </a:graphicData>
        </a:graphic>
      </p:graphicFrame>
      <p:sp>
        <p:nvSpPr>
          <p:cNvPr id="6" name="กล่องข้อความ 5">
            <a:extLst>
              <a:ext uri="{FF2B5EF4-FFF2-40B4-BE49-F238E27FC236}">
                <a16:creationId xmlns:a16="http://schemas.microsoft.com/office/drawing/2014/main" id="{0E974E6F-8426-4989-B2EF-52A799DD7489}"/>
              </a:ext>
            </a:extLst>
          </p:cNvPr>
          <p:cNvSpPr txBox="1"/>
          <p:nvPr/>
        </p:nvSpPr>
        <p:spPr>
          <a:xfrm>
            <a:off x="3420174" y="138856"/>
            <a:ext cx="3875976" cy="369332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marL="0" indent="0">
              <a:buNone/>
            </a:pPr>
            <a:r>
              <a:rPr lang="th-TH" dirty="0">
                <a:ea typeface="MS Mincho" panose="02020609040205080304" pitchFamily="49" charset="-128"/>
                <a:cs typeface="Cordia New" panose="020B0304020202020204" pitchFamily="34" charset="-34"/>
              </a:rPr>
              <a:t>ตาราง การนำโครงสร้างจากภาษาไทย ปรับเป็น ภาษาญี่ปุ่น</a:t>
            </a:r>
            <a:endParaRPr lang="en-GB" sz="1800" dirty="0">
              <a:effectLst/>
              <a:ea typeface="MS Mincho" panose="02020609040205080304" pitchFamily="49" charset="-128"/>
              <a:cs typeface="Cordia New" panose="020B03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1260955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theme/theme1.xml><?xml version="1.0" encoding="utf-8"?>
<a:theme xmlns:a="http://schemas.openxmlformats.org/drawingml/2006/main" name="GradientRiseVTI">
  <a:themeElements>
    <a:clrScheme name="AnalogousFromLightSeedRightStep">
      <a:dk1>
        <a:srgbClr val="000000"/>
      </a:dk1>
      <a:lt1>
        <a:srgbClr val="FFFFFF"/>
      </a:lt1>
      <a:dk2>
        <a:srgbClr val="303920"/>
      </a:dk2>
      <a:lt2>
        <a:srgbClr val="E2E6E8"/>
      </a:lt2>
      <a:accent1>
        <a:srgbClr val="C0998B"/>
      </a:accent1>
      <a:accent2>
        <a:srgbClr val="B4A27B"/>
      </a:accent2>
      <a:accent3>
        <a:srgbClr val="A2A67E"/>
      </a:accent3>
      <a:accent4>
        <a:srgbClr val="8EAA74"/>
      </a:accent4>
      <a:accent5>
        <a:srgbClr val="85AB82"/>
      </a:accent5>
      <a:accent6>
        <a:srgbClr val="77AF8B"/>
      </a:accent6>
      <a:hlink>
        <a:srgbClr val="5D8A9A"/>
      </a:hlink>
      <a:folHlink>
        <a:srgbClr val="7F7F7F"/>
      </a:folHlink>
    </a:clrScheme>
    <a:fontScheme name="Avenir">
      <a:majorFont>
        <a:latin typeface="Tw Cen MT"/>
        <a:ea typeface=""/>
        <a:cs typeface=""/>
      </a:majorFont>
      <a:minorFont>
        <a:latin typeface="Tw Cen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radientRiseVTI" id="{C2FC082F-B444-4222-AF20-78444CCB5722}" vid="{39F213E4-0CBC-40CB-B3F6-8C5562B6B99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61</TotalTime>
  <Words>620</Words>
  <Application>Microsoft Office PowerPoint</Application>
  <PresentationFormat>แบบจอกว้าง</PresentationFormat>
  <Paragraphs>70</Paragraphs>
  <Slides>7</Slides>
  <Notes>0</Notes>
  <HiddenSlides>0</HiddenSlides>
  <MMClips>0</MMClips>
  <ScaleCrop>false</ScaleCrop>
  <HeadingPairs>
    <vt:vector size="6" baseType="variant">
      <vt:variant>
        <vt:lpstr>ฟอนต์ที่ถูกใช้</vt:lpstr>
      </vt:variant>
      <vt:variant>
        <vt:i4>2</vt:i4>
      </vt:variant>
      <vt:variant>
        <vt:lpstr>ธีม</vt:lpstr>
      </vt:variant>
      <vt:variant>
        <vt:i4>1</vt:i4>
      </vt:variant>
      <vt:variant>
        <vt:lpstr>ชื่อเรื่องสไลด์</vt:lpstr>
      </vt:variant>
      <vt:variant>
        <vt:i4>7</vt:i4>
      </vt:variant>
    </vt:vector>
  </HeadingPairs>
  <TitlesOfParts>
    <vt:vector size="10" baseType="lpstr">
      <vt:lpstr>Arial</vt:lpstr>
      <vt:lpstr>Tw Cen MT</vt:lpstr>
      <vt:lpstr>GradientRiseVTI</vt:lpstr>
      <vt:lpstr>การแปลจากภาษาไทยเป็น ภาษาญี่ปุ่น</vt:lpstr>
      <vt:lpstr>ประโยคความเดียว</vt:lpstr>
      <vt:lpstr>ภาคประธานในประโยคภาษาไทย คือ อะไร  </vt:lpstr>
      <vt:lpstr>     ภาคแสดง(คำกริยาหลัก)ของภาษาไทยในประโยค คือ อะไร  </vt:lpstr>
      <vt:lpstr>       ส่วนเติมเต็ม ภาคแสดงในประโยค (ส่วนที่ทำให้คำกริยาสมบูรณ์มากขึ้น) ของภาษาไทยคือ อะไร  </vt:lpstr>
      <vt:lpstr>        ส่วนขยาย ส่วน เติมเต็ม ในภาษาไทยคืออะไร (คำคุณศัพท์ นามวลี ที่มาขยายคำนาม)   </vt:lpstr>
      <vt:lpstr>งานนำเสนอ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การแปลจากภาษาไทยเป็น ภาษาญี่ปุ่น</dc:title>
  <dc:creator>Kachaphat  Limjaroen</dc:creator>
  <cp:lastModifiedBy>Kachaphat  Limjaroen</cp:lastModifiedBy>
  <cp:revision>14</cp:revision>
  <dcterms:created xsi:type="dcterms:W3CDTF">2022-02-14T04:39:18Z</dcterms:created>
  <dcterms:modified xsi:type="dcterms:W3CDTF">2022-02-25T08:36:44Z</dcterms:modified>
</cp:coreProperties>
</file>