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  <p:sldId id="261" r:id="rId7"/>
    <p:sldId id="266" r:id="rId8"/>
    <p:sldId id="267" r:id="rId9"/>
    <p:sldId id="258" r:id="rId10"/>
    <p:sldId id="262" r:id="rId11"/>
    <p:sldId id="265" r:id="rId12"/>
    <p:sldId id="263" r:id="rId13"/>
    <p:sldId id="268" r:id="rId14"/>
    <p:sldId id="256" r:id="rId15"/>
    <p:sldId id="257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8C64F-CF83-D839-3C50-26F743285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C1BCFF-7055-C28B-37A6-7F165D70E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86816-E4C1-E73D-3D26-B7AF9ECD5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66F2B-41C3-8E0F-210F-24999E9B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80C35-A354-A90C-F3CF-721168014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A90B6-ECE9-A3BF-F0F1-E9F2BFD3B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8CBC74-E0EE-9884-77B5-F7230E2FD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D90F4-E01B-7C70-9A53-12F648EE2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2CC3C-22BA-50A1-266A-AA9459F60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8294A-73FE-E106-B15A-2B93CD49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00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C2A89B-94B5-753F-2BAD-EFBA4A3036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565A7B-D007-A1E4-0614-A27D020B4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C21CE-5DF7-F98B-C35E-EF0205177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C1422-E02C-954C-4568-78D3E7D95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58241-1940-CDB9-E3D6-DE91636B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33E4B-9575-50EE-9031-655788DAA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A3CD1-924C-4AE1-B9CD-8B3BBEAB7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8A188-EB9D-74AE-E6E4-0DB42B3F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4F38D-C0C4-C786-5F48-F8F7E65D7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54F4C-F06F-FED9-A42A-3FE5EC717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2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92C1E-7DF6-DC3A-3D94-F3D63CAF9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D94E6-0386-212F-5F42-32B375D25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8AF87-D02E-C529-4F08-996C5F3BA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8F1E6-7E10-998F-7494-02FA1BC5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83167-D74D-737E-D6AD-BE10781DE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0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87EC0-70F9-3E1D-CA2F-F483DE045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26C18-75AD-A122-CEB7-E11604B4F7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EDDD9-FAEF-6AF9-CBC2-2DB74F3006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3D560-D8D2-8229-CC7A-AB07F7155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C24DF-14C0-2408-249B-30FF3178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EAB92-6FEA-596E-4B13-C365888A0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5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4485D-8CFD-E22D-29E5-59EF7D565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64D9A-DEE2-5DFA-9E26-9612F605C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B2F7D-450D-529A-C574-DC01A63A0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D877FB-B565-00F3-3BFD-C97EB6E96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FAC509-C5B7-9213-D7F6-DCA32E530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A4A1D9-0A72-6930-DA70-F98C2C402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78149D-0AC1-6006-2AD8-A26AB74C5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822589-0515-6EC2-5D8A-077F62FB0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8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F245F-5BA1-1754-6A27-1FCC31779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BC9494-27FA-72E3-3473-CE548DC5E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726CE-4F20-6468-2F8A-BFB37AAEB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C4CB53-48E3-5166-F70A-4DA5A3915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6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4CC937-1699-153C-7CCB-C919E934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DAAB68-5C45-EDF3-1D84-E57256690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9AE8-C6D1-334E-EAA4-0B6425F8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85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484C-D689-943D-B586-8C06690D8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5B06C-8706-DE32-0236-02331D678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205F0-D0AE-EDB8-F887-1A0B7061B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57E6D-66B3-1897-01B0-A34D763F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17962-8759-60E0-9B85-6C07458BE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69031-234A-4FB3-6B45-3208ADC5A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7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A3F4-3B9F-A0FE-1CB1-583791111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F35B8F-BF59-D989-6233-E49084FB0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EF36D-1371-C87F-8221-8568FDB0C8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B9899-C0C6-99B7-D582-F018BBFD2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60297-BA40-FCB5-816C-AB95C8533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7C87B-C591-784A-A23B-1280AF2E0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8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AFBC8B-4F1F-FA92-D8F4-CC89FA8AB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9EAAB-5BA8-9B2F-8DF2-1D7ED5D1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475A9-87F0-5B7B-037F-6811655E1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AC6AA-F3B1-4BF1-92C6-AC8BE8035133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1C95D-EF79-4B8F-7C1B-37E26A29D4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74F1A9-9314-CAF5-637B-619B77459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2BA61-5EF3-44F2-8477-103859C1A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0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BFBB6-CA5B-1A65-4796-2ABEFAD13308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dirty="0"/>
              <a:t>วิชาเตรียมฝึกประสบการณ์วิชาชีพภาษาญี่ปุ่น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88B2DB-FF6C-C243-1EE6-A13D017EFA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th-TH" sz="4400" dirty="0"/>
          </a:p>
          <a:p>
            <a:r>
              <a:rPr lang="th-TH" sz="4400" dirty="0"/>
              <a:t>ปีการศึกษา 1/ 2567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72487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C18B-EED8-2D4B-D234-6FB1ECD12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35016" cy="13255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วิทยากร และ การอบรม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D893C-EEF5-B62D-9332-CD12944B7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90380" cy="191595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sz="3600" dirty="0"/>
              <a:t>จากคณะจะมีการอบรมเกี่ยวกับการใช้โปแกรมคอมพิวเตอร์สำหรับการทำงาน และ </a:t>
            </a:r>
            <a:r>
              <a:rPr lang="th-TH" sz="3600" dirty="0" err="1"/>
              <a:t>การทำ</a:t>
            </a:r>
            <a:r>
              <a:rPr lang="en-US" sz="3600" dirty="0"/>
              <a:t> RESUME </a:t>
            </a:r>
            <a:r>
              <a:rPr lang="th-TH" sz="3600" dirty="0"/>
              <a:t>รอวันเวลา</a:t>
            </a:r>
            <a:r>
              <a:rPr lang="en-US" sz="3600" dirty="0"/>
              <a:t> </a:t>
            </a:r>
            <a:endParaRPr lang="th-TH" sz="3600" dirty="0"/>
          </a:p>
          <a:p>
            <a:r>
              <a:rPr lang="th-TH" sz="3600" dirty="0"/>
              <a:t>ในรายวิชา วิทยากรเกี่ยวกับ</a:t>
            </a:r>
            <a:r>
              <a:rPr lang="th-TH" sz="3600" dirty="0" err="1"/>
              <a:t>การทำ</a:t>
            </a:r>
            <a:r>
              <a:rPr lang="th-TH" sz="3600" dirty="0"/>
              <a:t>เอกสารราชการ รอวันเวลา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992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7D024-76AF-83F7-4746-F0783CA9ECCF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ขั้นตอนการขอฝึกประสบการณ์วิชาชีพภาษาญี่ปุ่น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189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F659C-E1CB-9B58-196A-CAE981DC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126"/>
            <a:ext cx="10515600" cy="1325563"/>
          </a:xfrm>
        </p:spPr>
        <p:txBody>
          <a:bodyPr/>
          <a:lstStyle/>
          <a:p>
            <a:pPr algn="ctr"/>
            <a:r>
              <a:rPr lang="th-TH" dirty="0"/>
              <a:t>สายงานที่สามารถทำได้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A8E5F-95A0-1B71-B053-62EEA3403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44" y="2280947"/>
            <a:ext cx="2548812" cy="34667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/>
              <a:t>ล่าม โรงงานและอื่นๆ</a:t>
            </a:r>
          </a:p>
          <a:p>
            <a:r>
              <a:rPr lang="th-TH" dirty="0"/>
              <a:t>ไกด์นำเที่ยว</a:t>
            </a:r>
          </a:p>
          <a:p>
            <a:r>
              <a:rPr lang="th-TH" dirty="0" err="1"/>
              <a:t>ทำใน</a:t>
            </a:r>
            <a:r>
              <a:rPr lang="th-TH" dirty="0"/>
              <a:t>บริษัทญี่ปุ่น</a:t>
            </a:r>
          </a:p>
          <a:p>
            <a:r>
              <a:rPr lang="th-TH" dirty="0"/>
              <a:t>โรงเรียนสอนภาษาญี่ปุ่น(แต่ห้ามเป็นผู้สอน)</a:t>
            </a:r>
          </a:p>
          <a:p>
            <a:r>
              <a:rPr lang="th-TH" dirty="0"/>
              <a:t>สื่อสิ่งพิมพ์</a:t>
            </a:r>
          </a:p>
          <a:p>
            <a:endParaRPr lang="th-TH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6330E74-2314-C45B-E498-4A7DC488C5C8}"/>
              </a:ext>
            </a:extLst>
          </p:cNvPr>
          <p:cNvSpPr txBox="1">
            <a:spLocks/>
          </p:cNvSpPr>
          <p:nvPr/>
        </p:nvSpPr>
        <p:spPr>
          <a:xfrm>
            <a:off x="1065244" y="1485382"/>
            <a:ext cx="2548812" cy="4106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h-TH" dirty="0"/>
              <a:t>เกี่ยวกับญี่ปุ่น โดยตรง</a:t>
            </a:r>
          </a:p>
          <a:p>
            <a:endParaRPr lang="th-TH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CCC7AB-DC31-3715-3F46-24365F60B8FE}"/>
              </a:ext>
            </a:extLst>
          </p:cNvPr>
          <p:cNvSpPr txBox="1">
            <a:spLocks/>
          </p:cNvSpPr>
          <p:nvPr/>
        </p:nvSpPr>
        <p:spPr>
          <a:xfrm>
            <a:off x="4821594" y="1485382"/>
            <a:ext cx="1560545" cy="4106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 </a:t>
            </a:r>
            <a:r>
              <a:rPr lang="th-TH" dirty="0"/>
              <a:t>เกี่ยวกับภาษา</a:t>
            </a:r>
          </a:p>
          <a:p>
            <a:endParaRPr lang="th-TH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51EED79-9908-F554-6DDB-ABDCFBB35408}"/>
              </a:ext>
            </a:extLst>
          </p:cNvPr>
          <p:cNvSpPr txBox="1">
            <a:spLocks/>
          </p:cNvSpPr>
          <p:nvPr/>
        </p:nvSpPr>
        <p:spPr>
          <a:xfrm>
            <a:off x="4464697" y="2280947"/>
            <a:ext cx="2548812" cy="32800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พนักงานต้อนรับ โรงแรม </a:t>
            </a:r>
          </a:p>
          <a:p>
            <a:r>
              <a:rPr lang="th-TH" dirty="0"/>
              <a:t>บริษัทท่องเที่ยว</a:t>
            </a:r>
          </a:p>
          <a:p>
            <a:r>
              <a:rPr lang="th-TH" dirty="0"/>
              <a:t>สายงานที่ใช้ภาษาอังกฤษ</a:t>
            </a:r>
          </a:p>
          <a:p>
            <a:r>
              <a:rPr lang="th-TH" dirty="0"/>
              <a:t>โรงเรียนสอนภาษา(แต่ห้ามเป็นผู้สอน)</a:t>
            </a:r>
          </a:p>
          <a:p>
            <a:r>
              <a:rPr lang="th-TH" dirty="0"/>
              <a:t>โรงเรียนกวดวิชา</a:t>
            </a:r>
          </a:p>
          <a:p>
            <a:endParaRPr lang="th-TH" dirty="0"/>
          </a:p>
          <a:p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426DCDC-02B5-631A-B194-BD869FA9FF23}"/>
              </a:ext>
            </a:extLst>
          </p:cNvPr>
          <p:cNvSpPr txBox="1">
            <a:spLocks/>
          </p:cNvSpPr>
          <p:nvPr/>
        </p:nvSpPr>
        <p:spPr>
          <a:xfrm>
            <a:off x="8762222" y="1588035"/>
            <a:ext cx="1560545" cy="4106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 </a:t>
            </a:r>
            <a:r>
              <a:rPr lang="th-TH" dirty="0"/>
              <a:t>	อื่นๆ</a:t>
            </a:r>
          </a:p>
          <a:p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47520E6-E64E-F287-5179-4405491899C8}"/>
              </a:ext>
            </a:extLst>
          </p:cNvPr>
          <p:cNvSpPr txBox="1">
            <a:spLocks/>
          </p:cNvSpPr>
          <p:nvPr/>
        </p:nvSpPr>
        <p:spPr>
          <a:xfrm>
            <a:off x="8268088" y="2280947"/>
            <a:ext cx="2548812" cy="10500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กราฟิกดีไซน์</a:t>
            </a:r>
          </a:p>
          <a:p>
            <a:r>
              <a:rPr lang="th-TH" dirty="0"/>
              <a:t>อื่นๆ</a:t>
            </a:r>
          </a:p>
          <a:p>
            <a:pPr marL="0" indent="0">
              <a:buNone/>
            </a:pPr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63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D68E6-7CD8-C832-B89C-169BC522D75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dirty="0"/>
              <a:t>ขั้นตอนการ ฝึกประสบการณ์</a:t>
            </a: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0C8D225-3F73-BD82-0047-E790CF7667A1}"/>
              </a:ext>
            </a:extLst>
          </p:cNvPr>
          <p:cNvSpPr/>
          <p:nvPr/>
        </p:nvSpPr>
        <p:spPr>
          <a:xfrm>
            <a:off x="1073020" y="1870787"/>
            <a:ext cx="3079102" cy="1558213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dirty="0"/>
              <a:t>หาที่ฝึกประสบการณ์</a:t>
            </a:r>
          </a:p>
          <a:p>
            <a:pPr algn="ctr"/>
            <a:r>
              <a:rPr lang="th-TH" sz="2800" dirty="0"/>
              <a:t>ติดต่อสอบถาม</a:t>
            </a:r>
            <a:endParaRPr lang="en-US" sz="2800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FDEC28D7-B3AF-1183-C7E3-5C611A8D94CA}"/>
              </a:ext>
            </a:extLst>
          </p:cNvPr>
          <p:cNvSpPr/>
          <p:nvPr/>
        </p:nvSpPr>
        <p:spPr>
          <a:xfrm rot="16200000">
            <a:off x="4296749" y="2202024"/>
            <a:ext cx="905070" cy="89573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657CDC4-E2B6-8925-A4E7-347320CECCFB}"/>
              </a:ext>
            </a:extLst>
          </p:cNvPr>
          <p:cNvSpPr/>
          <p:nvPr/>
        </p:nvSpPr>
        <p:spPr>
          <a:xfrm>
            <a:off x="8640148" y="1768150"/>
            <a:ext cx="2948473" cy="212737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dirty="0"/>
              <a:t>ขอเอกสาร ขอความอนุเคราะห์รับนักศึกษาฝึกงาน</a:t>
            </a:r>
            <a:endParaRPr lang="en-US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C1EC63-AD27-0A53-58B4-BE3D84059E84}"/>
              </a:ext>
            </a:extLst>
          </p:cNvPr>
          <p:cNvSpPr/>
          <p:nvPr/>
        </p:nvSpPr>
        <p:spPr>
          <a:xfrm>
            <a:off x="5477069" y="1966424"/>
            <a:ext cx="2006081" cy="13669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/>
              <a:t>ลงชื่อ ลงข้อมูล</a:t>
            </a:r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1F109765-2F82-6C93-69CF-21ABD79F2B45}"/>
              </a:ext>
            </a:extLst>
          </p:cNvPr>
          <p:cNvSpPr/>
          <p:nvPr/>
        </p:nvSpPr>
        <p:spPr>
          <a:xfrm>
            <a:off x="7595117" y="2444620"/>
            <a:ext cx="895738" cy="53184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B15067A-288C-EEF4-CDE9-D8A9D62EF20B}"/>
              </a:ext>
            </a:extLst>
          </p:cNvPr>
          <p:cNvSpPr/>
          <p:nvPr/>
        </p:nvSpPr>
        <p:spPr>
          <a:xfrm>
            <a:off x="485197" y="4645414"/>
            <a:ext cx="3816218" cy="184746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th-TH" sz="2400" dirty="0"/>
              <a:t>ใช้เวลาในการออกเอกสาร 4-5 วัน</a:t>
            </a:r>
          </a:p>
          <a:p>
            <a:pPr marL="285750" indent="-285750" algn="ctr">
              <a:buFontTx/>
              <a:buChar char="-"/>
            </a:pPr>
            <a:r>
              <a:rPr lang="th-TH" sz="2400" dirty="0"/>
              <a:t>เมื่อได้แล้ว ให้นักศึกษาถือเอกสารชุดนี้ พร้อมแบบฟอร์มตอบรับรับเข้าทำงานให้ทางที่ฝึกงานที่ไปติดต่อมา </a:t>
            </a:r>
          </a:p>
          <a:p>
            <a:pPr algn="ctr"/>
            <a:endParaRPr lang="en-US" sz="2000" dirty="0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1DAF4A7E-945F-CAB1-CEB4-0FDFF6BF50CF}"/>
              </a:ext>
            </a:extLst>
          </p:cNvPr>
          <p:cNvSpPr/>
          <p:nvPr/>
        </p:nvSpPr>
        <p:spPr>
          <a:xfrm rot="4384142">
            <a:off x="6158333" y="1568222"/>
            <a:ext cx="484632" cy="4676818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75B2DA-72A4-9953-6BAE-B25CC352DE7B}"/>
              </a:ext>
            </a:extLst>
          </p:cNvPr>
          <p:cNvSpPr/>
          <p:nvPr/>
        </p:nvSpPr>
        <p:spPr>
          <a:xfrm>
            <a:off x="5069632" y="4616092"/>
            <a:ext cx="2413518" cy="19996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th-TH" sz="2000" dirty="0"/>
              <a:t>นำเอกสารใบตอบรับจากที่ฝึกงานให้ อาจารย์</a:t>
            </a:r>
          </a:p>
          <a:p>
            <a:pPr marL="285750" indent="-285750">
              <a:buFontTx/>
              <a:buChar char="-"/>
            </a:pPr>
            <a:r>
              <a:rPr lang="th-TH" sz="2000" dirty="0"/>
              <a:t>ถ้าได้ใบตอบรับแล้ว เท่ากับว่าได้ที่ฝึกงานแล้ว</a:t>
            </a: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8E16491-5F4D-1D6B-5099-19F07FF8C1B0}"/>
              </a:ext>
            </a:extLst>
          </p:cNvPr>
          <p:cNvSpPr/>
          <p:nvPr/>
        </p:nvSpPr>
        <p:spPr>
          <a:xfrm rot="16200000">
            <a:off x="4292082" y="5065947"/>
            <a:ext cx="905070" cy="895737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FC221006-9665-0A5E-EE1A-CD6A38A6C86D}"/>
              </a:ext>
            </a:extLst>
          </p:cNvPr>
          <p:cNvSpPr/>
          <p:nvPr/>
        </p:nvSpPr>
        <p:spPr>
          <a:xfrm rot="16200000">
            <a:off x="7478484" y="5074046"/>
            <a:ext cx="905070" cy="895737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1A2008D-8695-BBDE-FA2A-EF7CE826110A}"/>
              </a:ext>
            </a:extLst>
          </p:cNvPr>
          <p:cNvSpPr/>
          <p:nvPr/>
        </p:nvSpPr>
        <p:spPr>
          <a:xfrm>
            <a:off x="8612160" y="4398152"/>
            <a:ext cx="2948473" cy="2127379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dirty="0"/>
              <a:t>อ. ออกเอกสารใบส่งตัว พร้อมคู่มือ ให้ น ศ ถือไปในวันฝึกงานวันแรก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678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DCD3-94A9-4925-19C0-8100873A80C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dirty="0"/>
              <a:t>วัตถุประสงค์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FEC15-7F48-FE6D-89AD-49286E07F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485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เตรียมความพร้อมการฝึกประสบการณ์วิชาชีพในเทอมที่ 2 </a:t>
            </a:r>
          </a:p>
          <a:p>
            <a:r>
              <a:rPr lang="th-TH" dirty="0"/>
              <a:t>ได้รับฟังประสบการณ์จากวิทยากร สายงานต่างๆ เพื่อเตรียมตัวเข้าสู่ชีวิต การทำงานในอนาคต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39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0F32-6E2F-D322-485B-5E19FC4D0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02" y="365125"/>
            <a:ext cx="11017898" cy="13255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h-TH" dirty="0"/>
              <a:t>การให้คะแนน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7B14F-5DE8-D46A-3385-D6A199D12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02" y="1825625"/>
            <a:ext cx="11017898" cy="46672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h-TH" dirty="0">
                <a:cs typeface="+mj-cs"/>
              </a:rPr>
              <a:t>ความพร้อมด้าน การเข้าห้องเรียน การเข้าร่วมกิจกรรม การมาตรงเวลา การมีส่วนร่วมในชั้นเรียน 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  </a:t>
            </a:r>
            <a:r>
              <a:rPr lang="th-TH" dirty="0">
                <a:highlight>
                  <a:srgbClr val="FFFF00"/>
                </a:highlight>
                <a:cs typeface="+mj-cs"/>
              </a:rPr>
              <a:t>20 คะแนน</a:t>
            </a:r>
          </a:p>
          <a:p>
            <a:r>
              <a:rPr lang="th-TH" dirty="0">
                <a:cs typeface="+mj-cs"/>
              </a:rPr>
              <a:t>การแต่งกาย และ ทรงผม มีความเรียบร้อย สะอาดสะอ้าน                                                          </a:t>
            </a:r>
            <a:r>
              <a:rPr lang="en-US" dirty="0">
                <a:cs typeface="+mj-cs"/>
              </a:rPr>
              <a:t>      </a:t>
            </a:r>
            <a:r>
              <a:rPr lang="th-TH" dirty="0">
                <a:cs typeface="+mj-cs"/>
              </a:rPr>
              <a:t> </a:t>
            </a:r>
            <a:r>
              <a:rPr lang="th-TH" dirty="0">
                <a:highlight>
                  <a:srgbClr val="FFFF00"/>
                </a:highlight>
                <a:cs typeface="+mj-cs"/>
              </a:rPr>
              <a:t>30 คะแนน</a:t>
            </a:r>
          </a:p>
          <a:p>
            <a:r>
              <a:rPr lang="th-TH" dirty="0">
                <a:cs typeface="+mj-cs"/>
              </a:rPr>
              <a:t>งาน รายบุคคล 									     </a:t>
            </a:r>
            <a:r>
              <a:rPr lang="en-US" dirty="0">
                <a:cs typeface="+mj-cs"/>
              </a:rPr>
              <a:t>  </a:t>
            </a:r>
            <a:r>
              <a:rPr lang="th-TH" dirty="0">
                <a:cs typeface="+mj-cs"/>
              </a:rPr>
              <a:t> 10 คะแนน</a:t>
            </a:r>
          </a:p>
          <a:p>
            <a:endParaRPr lang="th-TH" dirty="0">
              <a:cs typeface="+mj-cs"/>
            </a:endParaRPr>
          </a:p>
          <a:p>
            <a:r>
              <a:rPr lang="th-TH" dirty="0">
                <a:cs typeface="+mj-cs"/>
              </a:rPr>
              <a:t>การหาสถานที่ฝึกงาน การดำเนินการหาที่ฝึกงาน			                                  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  </a:t>
            </a:r>
            <a:r>
              <a:rPr lang="en-US" dirty="0">
                <a:cs typeface="+mj-cs"/>
              </a:rPr>
              <a:t>2</a:t>
            </a:r>
            <a:r>
              <a:rPr lang="th-TH" dirty="0">
                <a:cs typeface="+mj-cs"/>
              </a:rPr>
              <a:t>0 คะแนน</a:t>
            </a:r>
          </a:p>
          <a:p>
            <a:r>
              <a:rPr lang="th-TH" dirty="0">
                <a:cs typeface="+mj-cs"/>
              </a:rPr>
              <a:t>การส่ง </a:t>
            </a:r>
            <a:r>
              <a:rPr lang="en-US" sz="2400" dirty="0">
                <a:cs typeface="+mj-cs"/>
              </a:rPr>
              <a:t>resume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และการใบวัดระดับภาษาญี่ปุ่น</a:t>
            </a:r>
            <a:r>
              <a:rPr lang="en-US" dirty="0">
                <a:cs typeface="+mj-cs"/>
              </a:rPr>
              <a:t>		</a:t>
            </a:r>
            <a:r>
              <a:rPr lang="th-TH" dirty="0">
                <a:cs typeface="+mj-cs"/>
              </a:rPr>
              <a:t>                                                 </a:t>
            </a:r>
            <a:r>
              <a:rPr lang="en-US" dirty="0">
                <a:cs typeface="+mj-cs"/>
              </a:rPr>
              <a:t>  </a:t>
            </a:r>
            <a:r>
              <a:rPr lang="en-US" dirty="0">
                <a:latin typeface="Cordia New" panose="020B0304020202020204" pitchFamily="34" charset="-34"/>
                <a:cs typeface="+mj-cs"/>
              </a:rPr>
              <a:t>20</a:t>
            </a:r>
            <a:r>
              <a:rPr lang="en-US" dirty="0">
                <a:cs typeface="+mj-cs"/>
              </a:rPr>
              <a:t> </a:t>
            </a:r>
            <a:r>
              <a:rPr lang="th-TH" dirty="0">
                <a:cs typeface="+mj-cs"/>
              </a:rPr>
              <a:t>คะแนน</a:t>
            </a:r>
          </a:p>
          <a:p>
            <a:r>
              <a:rPr lang="th-TH" dirty="0">
                <a:cs typeface="+mj-cs"/>
              </a:rPr>
              <a:t>การทำงานเป็นทีม (ผ่านการทำงานเป็นทีม)                                                                                 </a:t>
            </a:r>
            <a:r>
              <a:rPr lang="en-US" dirty="0">
                <a:cs typeface="+mj-cs"/>
              </a:rPr>
              <a:t>    </a:t>
            </a:r>
            <a:r>
              <a:rPr lang="th-TH" dirty="0">
                <a:cs typeface="+mj-cs"/>
              </a:rPr>
              <a:t>  </a:t>
            </a:r>
            <a:r>
              <a:rPr lang="en-US" dirty="0">
                <a:highlight>
                  <a:srgbClr val="FFFF00"/>
                </a:highlight>
                <a:cs typeface="+mj-cs"/>
              </a:rPr>
              <a:t>1</a:t>
            </a:r>
            <a:r>
              <a:rPr lang="th-TH" dirty="0">
                <a:highlight>
                  <a:srgbClr val="FFFF00"/>
                </a:highlight>
                <a:cs typeface="+mj-cs"/>
              </a:rPr>
              <a:t>0 คะแนน</a:t>
            </a:r>
          </a:p>
          <a:p>
            <a:r>
              <a:rPr lang="th-TH" dirty="0">
                <a:cs typeface="+mj-cs"/>
              </a:rPr>
              <a:t>รวม 100 คะแนน </a:t>
            </a:r>
          </a:p>
          <a:p>
            <a:r>
              <a:rPr lang="th-TH" dirty="0"/>
              <a:t>เกรดตต่ำกว่า </a:t>
            </a:r>
            <a:r>
              <a:rPr lang="en-US" dirty="0"/>
              <a:t>C </a:t>
            </a:r>
            <a:r>
              <a:rPr lang="th-TH" dirty="0"/>
              <a:t>ไม่ผ่าน</a:t>
            </a:r>
          </a:p>
        </p:txBody>
      </p:sp>
    </p:spTree>
    <p:extLst>
      <p:ext uri="{BB962C8B-B14F-4D97-AF65-F5344CB8AC3E}">
        <p14:creationId xmlns:p14="http://schemas.microsoft.com/office/powerpoint/2010/main" val="147131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C9CB274-6831-F9B8-9D6C-80C196AF5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565" y="0"/>
            <a:ext cx="4362035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C9E386-E301-3743-DC13-ADFFB483267E}"/>
              </a:ext>
            </a:extLst>
          </p:cNvPr>
          <p:cNvSpPr txBox="1"/>
          <p:nvPr/>
        </p:nvSpPr>
        <p:spPr>
          <a:xfrm>
            <a:off x="5629468" y="429209"/>
            <a:ext cx="4783494" cy="14465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4400" dirty="0"/>
              <a:t>ชุดนักศึกษาที่สุภาพ และ</a:t>
            </a:r>
            <a:r>
              <a:rPr lang="th-TH" sz="4400" b="0" i="0" dirty="0"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ถูกระเบียบของมหาวิทยาลัย</a:t>
            </a:r>
            <a:endParaRPr lang="en-US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EAF7A1-327D-9637-96BF-DDA0DF31BC2D}"/>
              </a:ext>
            </a:extLst>
          </p:cNvPr>
          <p:cNvSpPr txBox="1"/>
          <p:nvPr/>
        </p:nvSpPr>
        <p:spPr>
          <a:xfrm>
            <a:off x="5629468" y="2208551"/>
            <a:ext cx="4783494" cy="21236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4400" dirty="0"/>
              <a:t>ผมดำ</a:t>
            </a:r>
          </a:p>
          <a:p>
            <a:r>
              <a:rPr lang="th-TH" sz="4400" dirty="0"/>
              <a:t>หน้าแต่งพอประมาณ</a:t>
            </a:r>
          </a:p>
          <a:p>
            <a:r>
              <a:rPr lang="th-TH" sz="4400" dirty="0"/>
              <a:t>รองเท้าดำ เป็นไปได้คัทชู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941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5CF2E-C834-AD39-757C-CDF71758E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81669" cy="109045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>
                <a:cs typeface="+mj-cs"/>
              </a:rPr>
              <a:t>ใบวัดระดับภาษาญี่ปุ่น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6BFFF-66D6-929F-C34E-01C889476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56254"/>
            <a:ext cx="10694437" cy="275570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10 คะแนน                                        มีใบสอบวัดระดับที่ผ่านแล้ว ระดับ 4 – 1 </a:t>
            </a:r>
          </a:p>
          <a:p>
            <a:pPr marL="0" indent="0">
              <a:buNone/>
            </a:pPr>
            <a:r>
              <a:rPr lang="th-TH" dirty="0"/>
              <a:t> 8  คะแนน                                        มีใบสอบวัดระดับที่ผ่านแล้ว ระดับ 5 </a:t>
            </a:r>
          </a:p>
          <a:p>
            <a:pPr marL="0" indent="0">
              <a:buNone/>
            </a:pPr>
            <a:r>
              <a:rPr lang="th-TH" dirty="0"/>
              <a:t> 6  คะแนน                                        มีหลักฐานการสอบวัดระดับย้อนหลัง 1 ปี และ ลงสมัครรอบล่าสุด</a:t>
            </a:r>
          </a:p>
          <a:p>
            <a:pPr marL="0" indent="0">
              <a:buNone/>
            </a:pPr>
            <a:r>
              <a:rPr lang="th-TH" dirty="0"/>
              <a:t> 5 คะแนน 		             มีหลักฐานการสอบวัดระดับย้อนหลัง 3 - 2ปี</a:t>
            </a:r>
            <a:endParaRPr lang="en-US" dirty="0"/>
          </a:p>
          <a:p>
            <a:pPr marL="0" indent="0">
              <a:buNone/>
            </a:pPr>
            <a:r>
              <a:rPr lang="th-TH" dirty="0"/>
              <a:t> 3 คะแนน 		             ไม่เคยสอบเลย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1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6C95-4DB4-489E-3B09-45755CB5DDB1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เนื้อหารายวิชานี้	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DD8965-0885-91C3-5E9A-DFD05DCA0F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th-TH" dirty="0"/>
          </a:p>
          <a:p>
            <a:r>
              <a:rPr lang="th-TH" sz="3600" dirty="0"/>
              <a:t>เพื่อการเตรียมความพร้อม เข้าสู่การทำงาน</a:t>
            </a:r>
          </a:p>
          <a:p>
            <a:r>
              <a:rPr lang="th-TH" sz="3600" dirty="0"/>
              <a:t>การสมัครงาน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0392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57BF3-F596-05E8-9E4A-4E291F4D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5257800" cy="13255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dirty="0"/>
              <a:t>จัดกลุ่ม กลุ่มละ 15 คน 7 กลุ่ม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B4CDE-6A78-9B49-B423-8817044EA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633" y="1944817"/>
            <a:ext cx="2595467" cy="12569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>
                <a:solidFill>
                  <a:srgbClr val="000000"/>
                </a:solidFill>
                <a:latin typeface="Arial" panose="020B0604020202020204" pitchFamily="34" charset="0"/>
              </a:rPr>
              <a:t>ให้แต่ละกลุ่มเลือกหาข้อมูลเกี่ยวกับสายงานดังต่อไปนี้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E1A8F4F-ADB1-7844-983A-2CC671CE1B8E}"/>
              </a:ext>
            </a:extLst>
          </p:cNvPr>
          <p:cNvSpPr txBox="1">
            <a:spLocks/>
          </p:cNvSpPr>
          <p:nvPr/>
        </p:nvSpPr>
        <p:spPr>
          <a:xfrm>
            <a:off x="4108581" y="1876229"/>
            <a:ext cx="3245498" cy="13255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40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อุตสาหกรรมโรงงาน</a:t>
            </a:r>
            <a:endParaRPr lang="en-US" sz="8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6BB4BF8-F638-20F9-4D03-A34C1B9E00EC}"/>
              </a:ext>
            </a:extLst>
          </p:cNvPr>
          <p:cNvSpPr txBox="1">
            <a:spLocks/>
          </p:cNvSpPr>
          <p:nvPr/>
        </p:nvSpPr>
        <p:spPr>
          <a:xfrm>
            <a:off x="7990897" y="1625374"/>
            <a:ext cx="2943807" cy="13255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4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โรงแรมและภัตตาคาร </a:t>
            </a:r>
            <a:endParaRPr lang="en-US" sz="265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1ADB39-B04D-5183-AA4D-FBE2637F5BAE}"/>
              </a:ext>
            </a:extLst>
          </p:cNvPr>
          <p:cNvSpPr txBox="1">
            <a:spLocks/>
          </p:cNvSpPr>
          <p:nvPr/>
        </p:nvSpPr>
        <p:spPr>
          <a:xfrm>
            <a:off x="4809155" y="3521235"/>
            <a:ext cx="3000567" cy="13255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h-TH" sz="40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algn="ctr"/>
            <a:endParaRPr lang="th-TH" sz="40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algn="ctr"/>
            <a:r>
              <a:rPr lang="th-TH" sz="40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สำนักพิมพ์ สื่อหนังสือ</a:t>
            </a:r>
            <a:endParaRPr lang="en-US" sz="40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Cordia New" panose="020B0304020202020204" pitchFamily="34" charset="-34"/>
            </a:endParaRPr>
          </a:p>
          <a:p>
            <a:pPr algn="ctr"/>
            <a:endParaRPr lang="en-US" sz="80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3904058-3231-7ACB-3F20-F636B3DAFEA0}"/>
              </a:ext>
            </a:extLst>
          </p:cNvPr>
          <p:cNvSpPr txBox="1">
            <a:spLocks/>
          </p:cNvSpPr>
          <p:nvPr/>
        </p:nvSpPr>
        <p:spPr>
          <a:xfrm>
            <a:off x="8375781" y="3521235"/>
            <a:ext cx="2981130" cy="13255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32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สถานศึกษามหาวิทยาลัย</a:t>
            </a:r>
            <a:endParaRPr lang="en-US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65A6DC-DBA9-25B5-5747-D4CAD34B0692}"/>
              </a:ext>
            </a:extLst>
          </p:cNvPr>
          <p:cNvSpPr txBox="1">
            <a:spLocks/>
          </p:cNvSpPr>
          <p:nvPr/>
        </p:nvSpPr>
        <p:spPr>
          <a:xfrm>
            <a:off x="8742786" y="4966648"/>
            <a:ext cx="2981130" cy="13255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0"/>
              </a:spcBef>
            </a:pPr>
            <a:r>
              <a:rPr lang="th-TH" sz="40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การท่องเที่ยว</a:t>
            </a:r>
            <a:endParaRPr lang="en-US" sz="32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83A4C63-43F8-BE4E-857C-8FE4D36E4B89}"/>
              </a:ext>
            </a:extLst>
          </p:cNvPr>
          <p:cNvSpPr txBox="1">
            <a:spLocks/>
          </p:cNvSpPr>
          <p:nvPr/>
        </p:nvSpPr>
        <p:spPr>
          <a:xfrm>
            <a:off x="5419532" y="5069661"/>
            <a:ext cx="2701210" cy="13255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54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Cordia New" panose="020B0304020202020204" pitchFamily="34" charset="-34"/>
              </a:rPr>
              <a:t>โรงพยาบาล </a:t>
            </a:r>
            <a:endParaRPr lang="en-US" sz="18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B0C0A11-CEAF-5D5A-E7CC-A2C91622E76D}"/>
              </a:ext>
            </a:extLst>
          </p:cNvPr>
          <p:cNvSpPr txBox="1">
            <a:spLocks/>
          </p:cNvSpPr>
          <p:nvPr/>
        </p:nvSpPr>
        <p:spPr>
          <a:xfrm>
            <a:off x="909734" y="4053372"/>
            <a:ext cx="3245498" cy="13255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8000" dirty="0"/>
              <a:t>สถานประกอบการอื่นๆ ที่รับนักศึกษาฝึกงาน นอกเหนือจากที่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433593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A9C92-F163-8215-07C8-B3E25930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315547" cy="13255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ทำอะไรต่อ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39E09-CF6E-DC6D-46B2-8ED68B98BF4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th-TH" dirty="0"/>
              <a:t>ทำเป็น </a:t>
            </a:r>
            <a:r>
              <a:rPr lang="en-US" dirty="0"/>
              <a:t>infographic </a:t>
            </a:r>
            <a:r>
              <a:rPr lang="th-TH" dirty="0"/>
              <a:t>หรือ ไฟล์การนำเสนอ </a:t>
            </a:r>
          </a:p>
          <a:p>
            <a:r>
              <a:rPr lang="th-TH" dirty="0"/>
              <a:t>หาข้อมูลเกี่ยวกับสายงานที่แต่ละกลุ่มเลือก โดยต้องมีข้อมูล ดังต่อไหนนี้</a:t>
            </a:r>
          </a:p>
          <a:p>
            <a:r>
              <a:rPr lang="th-TH" dirty="0"/>
              <a:t>ข้อมูลทั่วไปเกี่ยวกับสายงานนี้ ฝึกงานเกี่ยวกับอะไรบ้าง เอามาจากแหล่งอ้างอิงแหล่งไหน</a:t>
            </a:r>
          </a:p>
          <a:p>
            <a:r>
              <a:rPr lang="th-TH" dirty="0"/>
              <a:t>หาบริษัทหรือสถานประกอบการที่เกี่ยวกับสายงานที่กลุ่มรับผิดชอบ เท่ากับจำนวนสมาชิกในกลุ่ม พร้อมกับหาข้อมูลพื้นฐาน บริษัทหรือสถานประกอบ และ การรับนักศึกษาฝึกงาน </a:t>
            </a:r>
          </a:p>
          <a:p>
            <a:r>
              <a:rPr lang="th-TH" dirty="0"/>
              <a:t>หากสามารถขอเชิญเป็นวิทยากรในการบรรยายได้ ให้ลองเชิญมาบรรยายที่มหาวิทยาลัย (ติดต่อกับอาจารย์ได้)</a:t>
            </a:r>
          </a:p>
          <a:p>
            <a:r>
              <a:rPr lang="th-TH" dirty="0"/>
              <a:t>ทำเป็นไฟล์ </a:t>
            </a:r>
            <a:r>
              <a:rPr lang="en-US" dirty="0"/>
              <a:t>infographic </a:t>
            </a:r>
            <a:r>
              <a:rPr lang="th-TH" dirty="0"/>
              <a:t>หรือ ไฟล์การนำเสนอ  นำมานำเสนอหน้าชั้นเรียนในรูปแบบ พูดคุยกัน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9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087BE-4675-F36A-C8DC-4157F33A81F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dirty="0"/>
              <a:t>สิ่งที่ต้องทำ การทำงานเป็นทีม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7B3D5-0715-B561-023B-936B40DB2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17293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th-TH" dirty="0"/>
              <a:t>การวางแผนกันในกลุ่ม เรื่อง </a:t>
            </a:r>
            <a:r>
              <a:rPr lang="th-TH" dirty="0" err="1"/>
              <a:t>การทำ</a:t>
            </a:r>
            <a:r>
              <a:rPr lang="th-TH" dirty="0"/>
              <a:t>เอกสารเพื่อขอฝึกประสบการณ์วิชาชีพ</a:t>
            </a:r>
          </a:p>
          <a:p>
            <a:pPr marL="514350" indent="-514350">
              <a:buAutoNum type="arabicPeriod"/>
            </a:pPr>
            <a:r>
              <a:rPr lang="th-TH" dirty="0"/>
              <a:t>ภายในกลุ่มช่วยกันติดตามเรื่องการหาที่ฝึกงาน </a:t>
            </a:r>
          </a:p>
          <a:p>
            <a:pPr marL="514350" indent="-514350">
              <a:buAutoNum type="arabicPeriod"/>
            </a:pPr>
            <a:r>
              <a:rPr lang="th-TH" dirty="0"/>
              <a:t>การวางระบบในการช่วยเหลือกันในการฝึกประสบการณ์ </a:t>
            </a:r>
          </a:p>
        </p:txBody>
      </p:sp>
    </p:spTree>
    <p:extLst>
      <p:ext uri="{BB962C8B-B14F-4D97-AF65-F5344CB8AC3E}">
        <p14:creationId xmlns:p14="http://schemas.microsoft.com/office/powerpoint/2010/main" val="2594922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C6B150ABA94549984EC9436E71C796" ma:contentTypeVersion="7" ma:contentTypeDescription="Create a new document." ma:contentTypeScope="" ma:versionID="d8915e55d70142ca589b74c43ff6d79e">
  <xsd:schema xmlns:xsd="http://www.w3.org/2001/XMLSchema" xmlns:xs="http://www.w3.org/2001/XMLSchema" xmlns:p="http://schemas.microsoft.com/office/2006/metadata/properties" xmlns:ns3="84031552-d152-4293-a0dd-bdd11d0fa821" xmlns:ns4="932dd1d1-f8fe-40e0-8592-30df6e84a4a8" targetNamespace="http://schemas.microsoft.com/office/2006/metadata/properties" ma:root="true" ma:fieldsID="5fae863977368b5b47602b20b5928307" ns3:_="" ns4:_="">
    <xsd:import namespace="84031552-d152-4293-a0dd-bdd11d0fa821"/>
    <xsd:import namespace="932dd1d1-f8fe-40e0-8592-30df6e84a4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031552-d152-4293-a0dd-bdd11d0fa8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2dd1d1-f8fe-40e0-8592-30df6e84a4a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144457-A85F-4763-9307-D45E648DD68C}">
  <ds:schemaRefs>
    <ds:schemaRef ds:uri="932dd1d1-f8fe-40e0-8592-30df6e84a4a8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4031552-d152-4293-a0dd-bdd11d0fa821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E0EC1D2-C3A7-41D8-B8FD-1AAC406E44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031552-d152-4293-a0dd-bdd11d0fa821"/>
    <ds:schemaRef ds:uri="932dd1d1-f8fe-40e0-8592-30df6e84a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1EFC60-467D-48B2-BE7D-D93F175423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656</Words>
  <Application>Microsoft Office PowerPoint</Application>
  <PresentationFormat>Widescreen</PresentationFormat>
  <Paragraphs>82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Cordia New</vt:lpstr>
      <vt:lpstr>Office Theme</vt:lpstr>
      <vt:lpstr>วิชาเตรียมฝึกประสบการณ์วิชาชีพภาษาญี่ปุ่น </vt:lpstr>
      <vt:lpstr>วัตถุประสงค์</vt:lpstr>
      <vt:lpstr>การให้คะแนน</vt:lpstr>
      <vt:lpstr>PowerPoint Presentation</vt:lpstr>
      <vt:lpstr>ใบวัดระดับภาษาญี่ปุ่น</vt:lpstr>
      <vt:lpstr>เนื้อหารายวิชานี้ </vt:lpstr>
      <vt:lpstr>จัดกลุ่ม กลุ่มละ 15 คน 7 กลุ่ม</vt:lpstr>
      <vt:lpstr>ทำอะไรต่อ</vt:lpstr>
      <vt:lpstr>สิ่งที่ต้องทำ การทำงานเป็นทีม</vt:lpstr>
      <vt:lpstr>วิทยากร และ การอบรม</vt:lpstr>
      <vt:lpstr>ขั้นตอนการขอฝึกประสบการณ์วิชาชีพภาษาญี่ปุ่น</vt:lpstr>
      <vt:lpstr>สายงานที่สามารถทำได้</vt:lpstr>
      <vt:lpstr>ขั้นตอนการ ฝึกประสบการณ์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Kachaphat  Limjaroen</dc:creator>
  <cp:lastModifiedBy>Kachaphat  Limjaroen</cp:lastModifiedBy>
  <cp:revision>11</cp:revision>
  <dcterms:created xsi:type="dcterms:W3CDTF">2022-07-19T13:15:37Z</dcterms:created>
  <dcterms:modified xsi:type="dcterms:W3CDTF">2024-07-17T04:39:29Z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0x0101007BC6B150ABA94549984EC9436E71C796</vt:lpwstr>
  </property>
</Properties>
</file>