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36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1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8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4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7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2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4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6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Friday, February 25,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8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Friday, February 25, 2022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0672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chemeClr val="accent2"/>
              </a:gs>
              <a:gs pos="100000">
                <a:schemeClr val="accent6">
                  <a:lumMod val="75000"/>
                  <a:alpha val="8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5">
                  <a:alpha val="35000"/>
                </a:schemeClr>
              </a:gs>
              <a:gs pos="100000">
                <a:schemeClr val="accent6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DC5940-D1D0-43FB-ADFE-0E2F555072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437" b="6929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0422E35-0C30-45BA-9697-7A04EBA4F2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9490" y="4219351"/>
            <a:ext cx="3077044" cy="1668266"/>
          </a:xfrm>
        </p:spPr>
        <p:txBody>
          <a:bodyPr anchor="t">
            <a:normAutofit/>
          </a:bodyPr>
          <a:lstStyle/>
          <a:p>
            <a:pPr algn="r"/>
            <a:r>
              <a:rPr lang="th-TH" sz="3200" dirty="0">
                <a:solidFill>
                  <a:schemeClr val="bg1"/>
                </a:solidFill>
              </a:rPr>
              <a:t>การแปลจากภาษาไทยเป็น ภาษาญี่ปุ่น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8343577-0E46-4554-ABF1-42F9702A2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290" y="696264"/>
            <a:ext cx="3463444" cy="1566358"/>
          </a:xfrm>
        </p:spPr>
        <p:txBody>
          <a:bodyPr anchor="b">
            <a:noAutofit/>
          </a:bodyPr>
          <a:lstStyle/>
          <a:p>
            <a:pPr algn="r"/>
            <a:endParaRPr lang="th-TH" sz="2800" dirty="0">
              <a:solidFill>
                <a:schemeClr val="bg1"/>
              </a:solidFill>
            </a:endParaRPr>
          </a:p>
          <a:p>
            <a:pPr algn="r"/>
            <a:r>
              <a:rPr lang="ja-JP" altLang="en-US" sz="2800" dirty="0">
                <a:solidFill>
                  <a:schemeClr val="bg1"/>
                </a:solidFill>
              </a:rPr>
              <a:t>タイ語から</a:t>
            </a:r>
            <a:endParaRPr lang="en-GB" altLang="ja-JP" sz="2800" dirty="0">
              <a:solidFill>
                <a:schemeClr val="bg1"/>
              </a:solidFill>
            </a:endParaRPr>
          </a:p>
          <a:p>
            <a:pPr algn="r"/>
            <a:r>
              <a:rPr lang="ja-JP" altLang="en-US" sz="2800" dirty="0">
                <a:solidFill>
                  <a:schemeClr val="bg1"/>
                </a:solidFill>
              </a:rPr>
              <a:t>日本語に</a:t>
            </a:r>
            <a:endParaRPr lang="en-GB" altLang="ja-JP" sz="2800" dirty="0">
              <a:solidFill>
                <a:schemeClr val="bg1"/>
              </a:solidFill>
            </a:endParaRPr>
          </a:p>
          <a:p>
            <a:pPr algn="r"/>
            <a:r>
              <a:rPr lang="ja-JP" altLang="en-US" sz="2800" dirty="0">
                <a:solidFill>
                  <a:schemeClr val="bg1"/>
                </a:solidFill>
              </a:rPr>
              <a:t>翻訳しましょう。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62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DA3A97F-AB09-4CE2-8337-16A5D2605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2857"/>
            <a:ext cx="10241280" cy="1234440"/>
          </a:xfrm>
        </p:spPr>
        <p:txBody>
          <a:bodyPr/>
          <a:lstStyle/>
          <a:p>
            <a:pPr algn="ctr"/>
            <a:r>
              <a:rPr lang="th-TH" dirty="0"/>
              <a:t>ประโยคความเดียว</a:t>
            </a:r>
            <a:endParaRPr lang="en-GB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AB3E685-5C03-4384-987A-CEDC09C29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985" y="2355545"/>
            <a:ext cx="10241280" cy="2476514"/>
          </a:xfrm>
        </p:spPr>
        <p:txBody>
          <a:bodyPr/>
          <a:lstStyle/>
          <a:p>
            <a:r>
              <a:rPr lang="th-TH" sz="2800" dirty="0"/>
              <a:t>ภาคประธานในประโยคภาษาไทย คือ อะไร </a:t>
            </a:r>
          </a:p>
          <a:p>
            <a:r>
              <a:rPr lang="th-TH" sz="2800" dirty="0"/>
              <a:t>ภาคแสดง(คำกริยาหลัก)ของภาษาไทยในประโยค คือ อะไร</a:t>
            </a:r>
          </a:p>
          <a:p>
            <a:r>
              <a:rPr lang="th-TH" sz="2800" dirty="0"/>
              <a:t>ส่วนเติมเต็ม ภาคแสดงในประโยค (ส่วนที่ทำให้คำกริยาสมบูรณ์มากขึ้น) ของภาษาไทยคือ อะไร</a:t>
            </a:r>
          </a:p>
          <a:p>
            <a:r>
              <a:rPr lang="th-TH" sz="2800" dirty="0"/>
              <a:t>ส่วนขยายส่วน เติมเต็ม ในภาษาไทยคืออะไร (คำคุณศัพท์ นามวลี ที่มาขยายคำนาม)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88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2E7F5D0-A02F-45F0-9A00-D04DACC15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dirty="0"/>
              <a:t>ภาคประธานในประโยคภาษาไทย คือ อะไร </a:t>
            </a:r>
            <a:br>
              <a:rPr lang="th-TH" sz="3600" dirty="0"/>
            </a:br>
            <a:endParaRPr lang="en-GB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C70DE9A-FB7A-4297-B54F-6C46291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319" y="1585351"/>
            <a:ext cx="10241280" cy="2634311"/>
          </a:xfrm>
        </p:spPr>
        <p:txBody>
          <a:bodyPr/>
          <a:lstStyle/>
          <a:p>
            <a:r>
              <a:rPr lang="th-TH" dirty="0"/>
              <a:t>เช่น ดังต่อไปนี้ 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/>
              <a:t>   </a:t>
            </a:r>
            <a:r>
              <a:rPr lang="en-GB" dirty="0"/>
              <a:t>	</a:t>
            </a:r>
            <a:r>
              <a:rPr lang="th-TH" dirty="0"/>
              <a:t>   </a:t>
            </a:r>
            <a:r>
              <a:rPr lang="th-TH" sz="3200" dirty="0">
                <a:effectLst/>
                <a:ea typeface="MS Mincho" panose="02020609040205080304" pitchFamily="49" charset="-128"/>
                <a:cs typeface="Cordia New" panose="020B0304020202020204" pitchFamily="34" charset="-34"/>
              </a:rPr>
              <a:t>ฉันเห็นลูกชายของคานาโกะกำลังทำการบ้านกับเพื่อนที่โรงอาหาร</a:t>
            </a:r>
            <a:endParaRPr lang="en-GB" sz="3200" dirty="0">
              <a:effectLst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en-GB" sz="3200" dirty="0">
                <a:ea typeface="MS Mincho" panose="02020609040205080304" pitchFamily="49" charset="-128"/>
                <a:cs typeface="Cordia New" panose="020B0304020202020204" pitchFamily="34" charset="-34"/>
              </a:rPr>
              <a:t>                               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ภาค ประธาน คือ 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0AF441D7-A9B3-47C5-89BC-99D318B77F2B}"/>
              </a:ext>
            </a:extLst>
          </p:cNvPr>
          <p:cNvSpPr txBox="1"/>
          <p:nvPr/>
        </p:nvSpPr>
        <p:spPr>
          <a:xfrm>
            <a:off x="3674378" y="4420998"/>
            <a:ext cx="4362275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th-TH" dirty="0"/>
          </a:p>
          <a:p>
            <a:r>
              <a:rPr lang="th-TH" dirty="0"/>
              <a:t>		</a:t>
            </a:r>
            <a:r>
              <a:rPr lang="th-TH" sz="6000" dirty="0"/>
              <a:t>ฉัน</a:t>
            </a:r>
            <a:endParaRPr lang="th-TH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29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2E7F5D0-A02F-45F0-9A00-D04DACC1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2672"/>
            <a:ext cx="10241280" cy="1627296"/>
          </a:xfrm>
        </p:spPr>
        <p:txBody>
          <a:bodyPr>
            <a:normAutofit fontScale="90000"/>
          </a:bodyPr>
          <a:lstStyle/>
          <a:p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r>
              <a:rPr lang="th-TH" dirty="0"/>
              <a:t>ภาคแสดง(คำกริยาหลัก)ของภาษาไทยในประโยค คือ อะไร</a:t>
            </a:r>
            <a:br>
              <a:rPr lang="th-TH" dirty="0"/>
            </a:br>
            <a:br>
              <a:rPr lang="th-TH" sz="3600" dirty="0"/>
            </a:br>
            <a:endParaRPr lang="en-GB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C70DE9A-FB7A-4297-B54F-6C46291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319" y="1585351"/>
            <a:ext cx="10241280" cy="2634311"/>
          </a:xfrm>
        </p:spPr>
        <p:txBody>
          <a:bodyPr/>
          <a:lstStyle/>
          <a:p>
            <a:r>
              <a:rPr lang="th-TH" dirty="0"/>
              <a:t>เช่น ดังต่อไปนี้ 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/>
              <a:t>   </a:t>
            </a:r>
            <a:r>
              <a:rPr lang="en-GB" dirty="0"/>
              <a:t>	</a:t>
            </a:r>
            <a:r>
              <a:rPr lang="th-TH" dirty="0"/>
              <a:t>   </a:t>
            </a:r>
            <a:r>
              <a:rPr lang="th-TH" sz="3200" dirty="0">
                <a:effectLst/>
                <a:ea typeface="MS Mincho" panose="02020609040205080304" pitchFamily="49" charset="-128"/>
                <a:cs typeface="Cordia New" panose="020B0304020202020204" pitchFamily="34" charset="-34"/>
              </a:rPr>
              <a:t>ฉันเห็นลูกชายของคานาโกะกำลังทำการบ้านกับเพื่อนที่โรงอาหาร</a:t>
            </a:r>
            <a:endParaRPr lang="en-GB" sz="3200" dirty="0">
              <a:effectLst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en-GB" sz="3200" dirty="0">
                <a:ea typeface="MS Mincho" panose="02020609040205080304" pitchFamily="49" charset="-128"/>
                <a:cs typeface="Cordia New" panose="020B0304020202020204" pitchFamily="34" charset="-34"/>
              </a:rPr>
              <a:t>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			</a:t>
            </a:r>
            <a:r>
              <a:rPr lang="th-TH" sz="3200" dirty="0"/>
              <a:t>ภาคแสดง(คำกริยาหลัก)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คือ 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0AF441D7-A9B3-47C5-89BC-99D318B77F2B}"/>
              </a:ext>
            </a:extLst>
          </p:cNvPr>
          <p:cNvSpPr txBox="1"/>
          <p:nvPr/>
        </p:nvSpPr>
        <p:spPr>
          <a:xfrm>
            <a:off x="3674378" y="4420998"/>
            <a:ext cx="4362275" cy="12926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th-TH" dirty="0"/>
          </a:p>
          <a:p>
            <a:r>
              <a:rPr lang="th-TH" dirty="0"/>
              <a:t>	      </a:t>
            </a:r>
            <a:r>
              <a:rPr lang="th-TH" sz="6000" dirty="0">
                <a:effectLst/>
                <a:ea typeface="MS Mincho" panose="02020609040205080304" pitchFamily="49" charset="-128"/>
                <a:cs typeface="Cordia New" panose="020B0304020202020204" pitchFamily="34" charset="-34"/>
              </a:rPr>
              <a:t> เห็น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25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2E7F5D0-A02F-45F0-9A00-D04DACC1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319" y="209725"/>
            <a:ext cx="10241280" cy="2029968"/>
          </a:xfrm>
        </p:spPr>
        <p:txBody>
          <a:bodyPr>
            <a:normAutofit fontScale="90000"/>
          </a:bodyPr>
          <a:lstStyle/>
          <a:p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r>
              <a:rPr lang="th-TH" dirty="0"/>
              <a:t>ส่วนเติมเต็ม ภาคแสดงในประโยค (ส่วนที่ทำให้คำกริยาสมบูรณ์มากขึ้น) ของภาษาไทยคือ อะไร</a:t>
            </a:r>
            <a:br>
              <a:rPr lang="th-TH" dirty="0"/>
            </a:br>
            <a:br>
              <a:rPr lang="th-TH" sz="3600" dirty="0"/>
            </a:br>
            <a:endParaRPr lang="en-GB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C70DE9A-FB7A-4297-B54F-6C46291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319" y="1585351"/>
            <a:ext cx="10241280" cy="2634311"/>
          </a:xfrm>
        </p:spPr>
        <p:txBody>
          <a:bodyPr/>
          <a:lstStyle/>
          <a:p>
            <a:r>
              <a:rPr lang="th-TH" dirty="0"/>
              <a:t>เช่น ดังต่อไปนี้ 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/>
              <a:t>   </a:t>
            </a:r>
            <a:r>
              <a:rPr lang="en-GB" dirty="0"/>
              <a:t>	</a:t>
            </a:r>
            <a:r>
              <a:rPr lang="th-TH" dirty="0"/>
              <a:t>   </a:t>
            </a:r>
            <a:r>
              <a:rPr lang="th-TH" sz="3200" dirty="0">
                <a:effectLst/>
                <a:ea typeface="MS Mincho" panose="02020609040205080304" pitchFamily="49" charset="-128"/>
                <a:cs typeface="Cordia New" panose="020B0304020202020204" pitchFamily="34" charset="-34"/>
              </a:rPr>
              <a:t>ฉันเห็นลูกชายของคานาโกะกำลังทำการบ้านกับเพื่อนที่โรงอาหาร</a:t>
            </a:r>
            <a:endParaRPr lang="en-GB" sz="3200" dirty="0">
              <a:effectLst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en-GB" sz="3200" dirty="0">
                <a:ea typeface="MS Mincho" panose="02020609040205080304" pitchFamily="49" charset="-128"/>
                <a:cs typeface="Cordia New" panose="020B0304020202020204" pitchFamily="34" charset="-34"/>
              </a:rPr>
              <a:t>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			           </a:t>
            </a:r>
            <a:r>
              <a:rPr lang="th-TH" sz="3200" dirty="0"/>
              <a:t>ส่วนเติมเต็ม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คือ 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0AF441D7-A9B3-47C5-89BC-99D318B77F2B}"/>
              </a:ext>
            </a:extLst>
          </p:cNvPr>
          <p:cNvSpPr txBox="1"/>
          <p:nvPr/>
        </p:nvSpPr>
        <p:spPr>
          <a:xfrm>
            <a:off x="822401" y="4219662"/>
            <a:ext cx="10438421" cy="14465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sz="4400" dirty="0"/>
          </a:p>
          <a:p>
            <a:r>
              <a:rPr lang="th-TH" sz="4400" dirty="0"/>
              <a:t>                    </a:t>
            </a:r>
            <a:r>
              <a:rPr lang="th-TH" sz="4400" dirty="0">
                <a:ea typeface="MS Mincho" panose="02020609040205080304" pitchFamily="49" charset="-128"/>
                <a:cs typeface="Cordia New" panose="020B0304020202020204" pitchFamily="34" charset="-34"/>
              </a:rPr>
              <a:t>ลูกชายของคานาโกะ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92858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2E7F5D0-A02F-45F0-9A00-D04DACC1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319" y="637563"/>
            <a:ext cx="10241280" cy="2029968"/>
          </a:xfrm>
        </p:spPr>
        <p:txBody>
          <a:bodyPr>
            <a:normAutofit fontScale="90000"/>
          </a:bodyPr>
          <a:lstStyle/>
          <a:p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br>
              <a:rPr lang="th-TH" dirty="0"/>
            </a:br>
            <a:r>
              <a:rPr lang="th-TH" dirty="0"/>
              <a:t>ส่วนขยาย ส่วน เติมเต็ม ในภาษาไทยคืออะไร (คำคุณศัพท์ นามวลี ที่มาขยายคำนาม)</a:t>
            </a:r>
            <a:br>
              <a:rPr lang="th-TH" dirty="0"/>
            </a:br>
            <a:br>
              <a:rPr lang="th-TH" dirty="0"/>
            </a:br>
            <a:br>
              <a:rPr lang="th-TH" sz="3600" dirty="0"/>
            </a:br>
            <a:endParaRPr lang="en-GB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C70DE9A-FB7A-4297-B54F-6C46291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319" y="1585351"/>
            <a:ext cx="10241280" cy="2634311"/>
          </a:xfrm>
        </p:spPr>
        <p:txBody>
          <a:bodyPr/>
          <a:lstStyle/>
          <a:p>
            <a:r>
              <a:rPr lang="th-TH" dirty="0"/>
              <a:t>เช่น ดังต่อไปนี้ 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/>
              <a:t>   </a:t>
            </a:r>
            <a:r>
              <a:rPr lang="en-GB" dirty="0"/>
              <a:t>	</a:t>
            </a:r>
            <a:r>
              <a:rPr lang="th-TH" dirty="0"/>
              <a:t>   </a:t>
            </a:r>
            <a:r>
              <a:rPr lang="th-TH" sz="3200" dirty="0">
                <a:effectLst/>
                <a:ea typeface="MS Mincho" panose="02020609040205080304" pitchFamily="49" charset="-128"/>
                <a:cs typeface="Cordia New" panose="020B0304020202020204" pitchFamily="34" charset="-34"/>
              </a:rPr>
              <a:t>ฉันเห็นลูกชายของคานาโกะกำลังทำการบ้านกับเพื่อนที่โรงอาหาร</a:t>
            </a:r>
            <a:endParaRPr lang="en-GB" sz="3200" dirty="0">
              <a:effectLst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0" indent="0">
              <a:buNone/>
            </a:pPr>
            <a:r>
              <a:rPr lang="en-GB" sz="3200" dirty="0">
                <a:ea typeface="MS Mincho" panose="02020609040205080304" pitchFamily="49" charset="-128"/>
                <a:cs typeface="Cordia New" panose="020B0304020202020204" pitchFamily="34" charset="-34"/>
              </a:rPr>
              <a:t>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			           </a:t>
            </a:r>
            <a:r>
              <a:rPr lang="th-TH" sz="3200" dirty="0"/>
              <a:t>ส่วนขยาย </a:t>
            </a:r>
            <a:r>
              <a:rPr lang="th-TH" sz="3200" dirty="0">
                <a:ea typeface="MS Mincho" panose="02020609040205080304" pitchFamily="49" charset="-128"/>
                <a:cs typeface="Cordia New" panose="020B0304020202020204" pitchFamily="34" charset="-34"/>
              </a:rPr>
              <a:t>คือ </a:t>
            </a: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0AF441D7-A9B3-47C5-89BC-99D318B77F2B}"/>
              </a:ext>
            </a:extLst>
          </p:cNvPr>
          <p:cNvSpPr txBox="1"/>
          <p:nvPr/>
        </p:nvSpPr>
        <p:spPr>
          <a:xfrm>
            <a:off x="822401" y="4219662"/>
            <a:ext cx="10438421" cy="14465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th-TH" sz="4400" dirty="0"/>
          </a:p>
          <a:p>
            <a:r>
              <a:rPr lang="th-TH" sz="4400" dirty="0">
                <a:effectLst/>
                <a:ea typeface="MS Mincho" panose="02020609040205080304" pitchFamily="49" charset="-128"/>
                <a:cs typeface="Cordia New" panose="020B0304020202020204" pitchFamily="34" charset="-34"/>
              </a:rPr>
              <a:t>           1. กำลังทำการบ้าน                   2. กับเพื่อนที่โรงอาหาร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80644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4">
            <a:extLst>
              <a:ext uri="{FF2B5EF4-FFF2-40B4-BE49-F238E27FC236}">
                <a16:creationId xmlns:a16="http://schemas.microsoft.com/office/drawing/2014/main" id="{1F17796A-8750-4CBB-851C-CA032B3C6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358271"/>
              </p:ext>
            </p:extLst>
          </p:nvPr>
        </p:nvGraphicFramePr>
        <p:xfrm>
          <a:off x="1333500" y="574863"/>
          <a:ext cx="9068851" cy="5790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3829">
                  <a:extLst>
                    <a:ext uri="{9D8B030D-6E8A-4147-A177-3AD203B41FA5}">
                      <a16:colId xmlns:a16="http://schemas.microsoft.com/office/drawing/2014/main" val="910342906"/>
                    </a:ext>
                  </a:extLst>
                </a:gridCol>
                <a:gridCol w="2331674">
                  <a:extLst>
                    <a:ext uri="{9D8B030D-6E8A-4147-A177-3AD203B41FA5}">
                      <a16:colId xmlns:a16="http://schemas.microsoft.com/office/drawing/2014/main" val="1205634115"/>
                    </a:ext>
                  </a:extLst>
                </a:gridCol>
                <a:gridCol w="401738">
                  <a:extLst>
                    <a:ext uri="{9D8B030D-6E8A-4147-A177-3AD203B41FA5}">
                      <a16:colId xmlns:a16="http://schemas.microsoft.com/office/drawing/2014/main" val="3548978302"/>
                    </a:ext>
                  </a:extLst>
                </a:gridCol>
                <a:gridCol w="1929936">
                  <a:extLst>
                    <a:ext uri="{9D8B030D-6E8A-4147-A177-3AD203B41FA5}">
                      <a16:colId xmlns:a16="http://schemas.microsoft.com/office/drawing/2014/main" val="527300392"/>
                    </a:ext>
                  </a:extLst>
                </a:gridCol>
                <a:gridCol w="192479">
                  <a:extLst>
                    <a:ext uri="{9D8B030D-6E8A-4147-A177-3AD203B41FA5}">
                      <a16:colId xmlns:a16="http://schemas.microsoft.com/office/drawing/2014/main" val="3086903686"/>
                    </a:ext>
                  </a:extLst>
                </a:gridCol>
                <a:gridCol w="2139195">
                  <a:extLst>
                    <a:ext uri="{9D8B030D-6E8A-4147-A177-3AD203B41FA5}">
                      <a16:colId xmlns:a16="http://schemas.microsoft.com/office/drawing/2014/main" val="654504140"/>
                    </a:ext>
                  </a:extLst>
                </a:gridCol>
              </a:tblGrid>
              <a:tr h="394596">
                <a:tc>
                  <a:txBody>
                    <a:bodyPr/>
                    <a:lstStyle/>
                    <a:p>
                      <a:r>
                        <a:rPr lang="th-TH" dirty="0"/>
                        <a:t>ภาคประธาน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ภาคแสดง</a:t>
                      </a:r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h-TH" dirty="0"/>
                        <a:t>ส่วนเติมเต็ม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h-TH" dirty="0"/>
                        <a:t>ส่วนขยาย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81902"/>
                  </a:ext>
                </a:extLst>
              </a:tr>
              <a:tr h="681083">
                <a:tc>
                  <a:txBody>
                    <a:bodyPr/>
                    <a:lstStyle/>
                    <a:p>
                      <a:r>
                        <a:rPr lang="th-TH" dirty="0"/>
                        <a:t>ฉัน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เห็น</a:t>
                      </a:r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h-TH" dirty="0"/>
                        <a:t>ลูกชายของคานาโกะ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h-TH" dirty="0"/>
                        <a:t>1.กำลังกับการบ้าน</a:t>
                      </a:r>
                    </a:p>
                    <a:p>
                      <a:r>
                        <a:rPr lang="th-TH" dirty="0"/>
                        <a:t>2.กับเพื่อนที่โรงอาหาร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921037"/>
                  </a:ext>
                </a:extLst>
              </a:tr>
              <a:tr h="394596">
                <a:tc gridSpan="6">
                  <a:txBody>
                    <a:bodyPr/>
                    <a:lstStyle/>
                    <a:p>
                      <a:pPr algn="ctr"/>
                      <a:r>
                        <a:rPr lang="th-TH" dirty="0"/>
                        <a:t>แปลคำศัพท์ ภาษาไทย แปลประโยค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205722"/>
                  </a:ext>
                </a:extLst>
              </a:tr>
              <a:tr h="972976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わたし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見えます</a:t>
                      </a:r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ja-JP" altLang="en-US" sz="1400" dirty="0"/>
                        <a:t>かなこさんの息子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ja-JP" sz="1400" dirty="0"/>
                        <a:t>1.</a:t>
                      </a:r>
                      <a:r>
                        <a:rPr lang="th-TH" altLang="ja-JP" sz="1400" dirty="0"/>
                        <a:t> </a:t>
                      </a:r>
                      <a:r>
                        <a:rPr lang="ja-JP" altLang="en-US" sz="1400" dirty="0"/>
                        <a:t>宿題をしています。</a:t>
                      </a:r>
                      <a:endParaRPr lang="en-GB" altLang="ja-JP" sz="1400" dirty="0"/>
                    </a:p>
                    <a:p>
                      <a:r>
                        <a:rPr lang="en-US" altLang="ja-JP" sz="1400" dirty="0"/>
                        <a:t>2.</a:t>
                      </a:r>
                      <a:r>
                        <a:rPr lang="th-TH" altLang="ja-JP" sz="1400" dirty="0"/>
                        <a:t> </a:t>
                      </a:r>
                      <a:r>
                        <a:rPr lang="ja-JP" altLang="en-US" sz="1400" dirty="0"/>
                        <a:t>しょくどうで</a:t>
                      </a:r>
                      <a:endParaRPr lang="en-GB" altLang="ja-JP" sz="1400" dirty="0"/>
                    </a:p>
                    <a:p>
                      <a:r>
                        <a:rPr lang="ja-JP" altLang="en-US" sz="1400" dirty="0"/>
                        <a:t>　友達　と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359357"/>
                  </a:ext>
                </a:extLst>
              </a:tr>
              <a:tr h="394596">
                <a:tc gridSpan="6"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นำมาเรียงให้ตรงตามรูปประโยคไวยากรณ์ ภาษาญี่ปุ่น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645056"/>
                  </a:ext>
                </a:extLst>
              </a:tr>
              <a:tr h="394596">
                <a:tc gridSpan="6">
                  <a:txBody>
                    <a:bodyPr/>
                    <a:lstStyle/>
                    <a:p>
                      <a:r>
                        <a:rPr lang="th-TH" dirty="0"/>
                        <a:t>โครงสร้างภาษาญี่ปุ่น(ประโยคความเดียว) </a:t>
                      </a:r>
                      <a:r>
                        <a:rPr lang="en-GB" dirty="0"/>
                        <a:t>= </a:t>
                      </a:r>
                      <a:r>
                        <a:rPr lang="th-TH" dirty="0"/>
                        <a:t>ประธาน + คำช่วย   ส่วนขยายคำนาม + ส่วนเติมเต็ม   + ภาคแสดง(กริยาหลัก)                      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667247"/>
                  </a:ext>
                </a:extLst>
              </a:tr>
              <a:tr h="423110">
                <a:tc>
                  <a:txBody>
                    <a:bodyPr/>
                    <a:lstStyle/>
                    <a:p>
                      <a:r>
                        <a:rPr lang="th-TH" dirty="0"/>
                        <a:t>ประธาน + คำช่วย </a:t>
                      </a:r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h-TH" sz="1400" dirty="0"/>
                        <a:t>ส่วนขยายคำนาม 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h-TH" dirty="0"/>
                        <a:t>ส่วนเติมเต็ม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th-TH" dirty="0"/>
                        <a:t>ภาคแสดง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ภาคแสดง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91503"/>
                  </a:ext>
                </a:extLst>
              </a:tr>
              <a:tr h="551353">
                <a:tc>
                  <a:txBody>
                    <a:bodyPr/>
                    <a:lstStyle/>
                    <a:p>
                      <a:r>
                        <a:rPr lang="th-TH" dirty="0"/>
                        <a:t> </a:t>
                      </a:r>
                      <a:r>
                        <a:rPr lang="ja-JP" altLang="en-US" sz="1400" dirty="0"/>
                        <a:t>わたし　は</a:t>
                      </a:r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ja-JP" sz="1400" dirty="0"/>
                        <a:t>2.</a:t>
                      </a:r>
                      <a:r>
                        <a:rPr lang="ja-JP" altLang="en-US" sz="1400" dirty="0"/>
                        <a:t>しょくどうで友達と</a:t>
                      </a:r>
                      <a:r>
                        <a:rPr lang="en-US" altLang="ja-JP" sz="1400" dirty="0"/>
                        <a:t>1.</a:t>
                      </a:r>
                      <a:r>
                        <a:rPr lang="ja-JP" altLang="en-US" sz="1400" dirty="0"/>
                        <a:t>宿題をしています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かなこさんの息子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見えます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見えます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605626"/>
                  </a:ext>
                </a:extLst>
              </a:tr>
              <a:tr h="394596">
                <a:tc gridSpan="6"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ตอนนี้ ได้แค่โครงสร้าง แต่ยังไม่ตรงกับไวยากรณ์ พิจารณาและปรับให้ตรงตามไวยากรณ์ </a:t>
                      </a:r>
                    </a:p>
                    <a:p>
                      <a:pPr algn="l"/>
                      <a:r>
                        <a:rPr lang="th-TH" dirty="0"/>
                        <a:t> </a:t>
                      </a:r>
                      <a:r>
                        <a:rPr lang="ja-JP" altLang="en-US" sz="1400" dirty="0"/>
                        <a:t>かなこさんの息子　見えます</a:t>
                      </a:r>
                      <a:r>
                        <a:rPr lang="th-TH" altLang="ja-JP" sz="1400" dirty="0"/>
                        <a:t> </a:t>
                      </a:r>
                      <a:r>
                        <a:rPr lang="th-TH" altLang="ja-JP" dirty="0"/>
                        <a:t>(พิจารณาว่ายังขาดคำช่วย และ ช่วงเวลาน่าจะต้องเป็นอดีต)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しょくどうで友達と</a:t>
                      </a:r>
                      <a:r>
                        <a:rPr lang="th-TH" altLang="ja-JP" sz="1800" dirty="0"/>
                        <a:t> (เชื่อมกันได้) </a:t>
                      </a:r>
                      <a:r>
                        <a:rPr lang="ja-JP" altLang="en-US" sz="1400" dirty="0"/>
                        <a:t>宿題をしています</a:t>
                      </a:r>
                      <a:r>
                        <a:rPr lang="th-TH" altLang="ja-JP" sz="1800" dirty="0"/>
                        <a:t> (ถ้าจะนำมาขยายคำนาม จะต้องปรับเป็นรูป ธรรมดา ในหัวข้อนามวลี) เป็น</a:t>
                      </a:r>
                      <a:endParaRPr lang="en-GB" altLang="ja-JP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/>
                        <a:t>　　　　　</a:t>
                      </a:r>
                      <a:r>
                        <a:rPr lang="ja-JP" altLang="en-US" sz="1400" dirty="0"/>
                        <a:t>しょくどうで友達と宿題を</a:t>
                      </a:r>
                      <a:r>
                        <a:rPr lang="ja-JP" altLang="en-US" sz="1400" dirty="0">
                          <a:highlight>
                            <a:srgbClr val="FFFF00"/>
                          </a:highlight>
                        </a:rPr>
                        <a:t>している</a:t>
                      </a:r>
                      <a:r>
                        <a:rPr lang="ja-JP" altLang="en-US" sz="1400" dirty="0"/>
                        <a:t>かなこさんの息子</a:t>
                      </a:r>
                      <a:r>
                        <a:rPr lang="ja-JP" altLang="en-US" sz="1400" dirty="0">
                          <a:highlight>
                            <a:srgbClr val="FFFF00"/>
                          </a:highlight>
                        </a:rPr>
                        <a:t>が見えました</a:t>
                      </a:r>
                      <a:r>
                        <a:rPr lang="ja-JP" altLang="en-US" sz="1400" dirty="0"/>
                        <a:t>。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02685"/>
                  </a:ext>
                </a:extLst>
              </a:tr>
              <a:tr h="394596">
                <a:tc gridSpan="6">
                  <a:txBody>
                    <a:bodyPr/>
                    <a:lstStyle/>
                    <a:p>
                      <a:pPr algn="ctr"/>
                      <a:r>
                        <a:rPr lang="th-TH" altLang="ja-JP" dirty="0"/>
                        <a:t> </a:t>
                      </a:r>
                      <a:r>
                        <a:rPr lang="ja-JP" altLang="en-US" sz="1400" dirty="0">
                          <a:highlight>
                            <a:srgbClr val="FFFF00"/>
                          </a:highlight>
                        </a:rPr>
                        <a:t>わたし</a:t>
                      </a:r>
                      <a:r>
                        <a:rPr lang="th-TH" altLang="ja-JP" sz="1400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ja-JP" altLang="en-US" sz="1400" dirty="0">
                          <a:highlight>
                            <a:srgbClr val="FFFF00"/>
                          </a:highlight>
                        </a:rPr>
                        <a:t>は</a:t>
                      </a:r>
                      <a:r>
                        <a:rPr lang="th-TH" altLang="ja-JP" sz="1400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ja-JP" altLang="en-US" sz="1400" dirty="0">
                          <a:highlight>
                            <a:srgbClr val="00FF00"/>
                          </a:highlight>
                        </a:rPr>
                        <a:t>しょくどうで友達と宿題をしている</a:t>
                      </a:r>
                      <a:r>
                        <a:rPr lang="ja-JP" altLang="en-US" sz="1400" dirty="0">
                          <a:highlight>
                            <a:srgbClr val="C0C0C0"/>
                          </a:highlight>
                        </a:rPr>
                        <a:t>かなこさんの息子</a:t>
                      </a:r>
                      <a:r>
                        <a:rPr lang="th-TH" altLang="ja-JP" sz="1400" dirty="0"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ja-JP" altLang="en-US" sz="1400" dirty="0">
                          <a:highlight>
                            <a:srgbClr val="00FFFF"/>
                          </a:highlight>
                        </a:rPr>
                        <a:t>が</a:t>
                      </a:r>
                      <a:r>
                        <a:rPr lang="th-TH" altLang="ja-JP" sz="1400" dirty="0">
                          <a:highlight>
                            <a:srgbClr val="00FFFF"/>
                          </a:highlight>
                        </a:rPr>
                        <a:t> </a:t>
                      </a:r>
                      <a:r>
                        <a:rPr lang="ja-JP" altLang="en-US" sz="1400" dirty="0">
                          <a:highlight>
                            <a:srgbClr val="00FFFF"/>
                          </a:highlight>
                        </a:rPr>
                        <a:t>見えました</a:t>
                      </a:r>
                      <a:r>
                        <a:rPr lang="ja-JP" altLang="en-US" sz="1400" dirty="0"/>
                        <a:t>。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322049"/>
                  </a:ext>
                </a:extLst>
              </a:tr>
            </a:tbl>
          </a:graphicData>
        </a:graphic>
      </p:graphicFrame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0E974E6F-8426-4989-B2EF-52A799DD7489}"/>
              </a:ext>
            </a:extLst>
          </p:cNvPr>
          <p:cNvSpPr txBox="1"/>
          <p:nvPr/>
        </p:nvSpPr>
        <p:spPr>
          <a:xfrm>
            <a:off x="3420174" y="138856"/>
            <a:ext cx="387597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indent="0">
              <a:buNone/>
            </a:pPr>
            <a:r>
              <a:rPr lang="th-TH" dirty="0">
                <a:ea typeface="MS Mincho" panose="02020609040205080304" pitchFamily="49" charset="-128"/>
                <a:cs typeface="Cordia New" panose="020B0304020202020204" pitchFamily="34" charset="-34"/>
              </a:rPr>
              <a:t>ตาราง การนำโครงสร้างจากภาษาไทย ปรับเป็น ภาษาญี่ปุ่น</a:t>
            </a:r>
            <a:endParaRPr lang="en-GB" sz="1800" dirty="0">
              <a:effectLst/>
              <a:ea typeface="MS Mincho" panose="02020609040205080304" pitchFamily="49" charset="-128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2609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GradientRiseVTI">
  <a:themeElements>
    <a:clrScheme name="AnalogousFromLightSeedRightStep">
      <a:dk1>
        <a:srgbClr val="000000"/>
      </a:dk1>
      <a:lt1>
        <a:srgbClr val="FFFFFF"/>
      </a:lt1>
      <a:dk2>
        <a:srgbClr val="303920"/>
      </a:dk2>
      <a:lt2>
        <a:srgbClr val="E2E6E8"/>
      </a:lt2>
      <a:accent1>
        <a:srgbClr val="C0998B"/>
      </a:accent1>
      <a:accent2>
        <a:srgbClr val="B4A27B"/>
      </a:accent2>
      <a:accent3>
        <a:srgbClr val="A2A67E"/>
      </a:accent3>
      <a:accent4>
        <a:srgbClr val="8EAA74"/>
      </a:accent4>
      <a:accent5>
        <a:srgbClr val="85AB82"/>
      </a:accent5>
      <a:accent6>
        <a:srgbClr val="77AF8B"/>
      </a:accent6>
      <a:hlink>
        <a:srgbClr val="5D8A9A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620</Words>
  <Application>Microsoft Office PowerPoint</Application>
  <PresentationFormat>แบบจอกว้าง</PresentationFormat>
  <Paragraphs>70</Paragraphs>
  <Slides>7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7</vt:i4>
      </vt:variant>
    </vt:vector>
  </HeadingPairs>
  <TitlesOfParts>
    <vt:vector size="10" baseType="lpstr">
      <vt:lpstr>Arial</vt:lpstr>
      <vt:lpstr>Tw Cen MT</vt:lpstr>
      <vt:lpstr>GradientRiseVTI</vt:lpstr>
      <vt:lpstr>การแปลจากภาษาไทยเป็น ภาษาญี่ปุ่น</vt:lpstr>
      <vt:lpstr>ประโยคความเดียว</vt:lpstr>
      <vt:lpstr>ภาคประธานในประโยคภาษาไทย คือ อะไร  </vt:lpstr>
      <vt:lpstr>     ภาคแสดง(คำกริยาหลัก)ของภาษาไทยในประโยค คือ อะไร  </vt:lpstr>
      <vt:lpstr>       ส่วนเติมเต็ม ภาคแสดงในประโยค (ส่วนที่ทำให้คำกริยาสมบูรณ์มากขึ้น) ของภาษาไทยคือ อะไร  </vt:lpstr>
      <vt:lpstr>        ส่วนขยาย ส่วน เติมเต็ม ในภาษาไทยคืออะไร (คำคุณศัพท์ นามวลี ที่มาขยายคำนาม)   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การแปลจากภาษาไทยเป็น ภาษาญี่ปุ่น</dc:title>
  <dc:creator>Kachaphat  Limjaroen</dc:creator>
  <cp:lastModifiedBy>Kachaphat  Limjaroen</cp:lastModifiedBy>
  <cp:revision>14</cp:revision>
  <dcterms:created xsi:type="dcterms:W3CDTF">2022-02-14T04:39:18Z</dcterms:created>
  <dcterms:modified xsi:type="dcterms:W3CDTF">2022-02-25T08:22:32Z</dcterms:modified>
</cp:coreProperties>
</file>