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4" r:id="rId14"/>
    <p:sldId id="26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1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03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3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79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88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9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73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2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37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0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4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CFC8F1-CDC2-4A48-AE7D-0E8605A488C8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51E7756-C898-4FDA-A35D-A5D86F3A9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58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723F785-5CB2-4CB8-BBD9-1902D5D08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648" y="919757"/>
            <a:ext cx="7315200" cy="3255264"/>
          </a:xfrm>
          <a:pattFill prst="zigZ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>
            <a:normAutofit/>
          </a:bodyPr>
          <a:lstStyle/>
          <a:p>
            <a:r>
              <a:rPr lang="th-TH" dirty="0">
                <a:solidFill>
                  <a:schemeClr val="tx1"/>
                </a:solidFill>
              </a:rPr>
              <a:t>การเขียนคำกริยารูปสามารถ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และ</a:t>
            </a:r>
            <a:r>
              <a:rPr lang="th-TH" dirty="0" err="1">
                <a:solidFill>
                  <a:schemeClr val="tx1"/>
                </a:solidFill>
              </a:rPr>
              <a:t>การทำ</a:t>
            </a:r>
            <a:r>
              <a:rPr lang="th-TH" dirty="0">
                <a:solidFill>
                  <a:schemeClr val="tx1"/>
                </a:solidFill>
              </a:rPr>
              <a:t>ให้ประโยคเป็นรูปสามารถ</a:t>
            </a:r>
            <a:br>
              <a:rPr lang="th-TH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77F1D46-C10D-489C-A1B6-8789E02FD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30" y="4987637"/>
            <a:ext cx="1664116" cy="591127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AJ.CAN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562A21FE-A760-418D-A475-ECE9616C7EF7}"/>
              </a:ext>
            </a:extLst>
          </p:cNvPr>
          <p:cNvSpPr txBox="1"/>
          <p:nvPr/>
        </p:nvSpPr>
        <p:spPr>
          <a:xfrm>
            <a:off x="4422775" y="5362864"/>
            <a:ext cx="43783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dirty="0">
                <a:solidFill>
                  <a:schemeClr val="tx1"/>
                </a:solidFill>
              </a:rPr>
              <a:t>ประกอบรายวิชาการเขียนเชิงวิชาการ </a:t>
            </a:r>
            <a:r>
              <a:rPr lang="en-GB" sz="1600" dirty="0">
                <a:solidFill>
                  <a:schemeClr val="tx1"/>
                </a:solidFill>
              </a:rPr>
              <a:t>JAP3311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0823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353D8E-0AD9-45E6-99C4-C7A5A658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การนำไปใช้กับไวยากรณ์ </a:t>
            </a: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C50A230-1CE0-4AF8-B89C-AEA00427F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9982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200" dirty="0"/>
              <a:t>รูปสามารถสามารถนำไปใช้กับไวยากรณ์ </a:t>
            </a:r>
          </a:p>
          <a:p>
            <a:pPr lvl="2"/>
            <a:r>
              <a:rPr lang="th-TH" sz="2400" dirty="0">
                <a:highlight>
                  <a:srgbClr val="00FF00"/>
                </a:highlight>
              </a:rPr>
              <a:t>รูปสามารถ </a:t>
            </a:r>
            <a:r>
              <a:rPr lang="th-TH" sz="2400" dirty="0"/>
              <a:t>+ </a:t>
            </a:r>
            <a:r>
              <a:rPr lang="ja-JP" altLang="en-US" sz="2400" dirty="0"/>
              <a:t>ようになりました。</a:t>
            </a:r>
            <a:r>
              <a:rPr lang="th-TH" altLang="ja-JP" sz="2400" dirty="0"/>
              <a:t>ได้</a:t>
            </a:r>
            <a:r>
              <a:rPr lang="ja-JP" altLang="en-US" sz="2400" dirty="0"/>
              <a:t>　</a:t>
            </a:r>
            <a:endParaRPr lang="en-GB" sz="2400" dirty="0"/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09F4C82C-9B16-491C-BE48-D4DC17ADB24E}"/>
              </a:ext>
            </a:extLst>
          </p:cNvPr>
          <p:cNvSpPr txBox="1">
            <a:spLocks/>
          </p:cNvSpPr>
          <p:nvPr/>
        </p:nvSpPr>
        <p:spPr>
          <a:xfrm>
            <a:off x="3786777" y="2031576"/>
            <a:ext cx="7315200" cy="9982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/>
              <a:t>แต่จะต้องทำรูปสามารถ ให้เป็น </a:t>
            </a:r>
            <a:r>
              <a:rPr lang="th-TH" sz="4000" dirty="0">
                <a:solidFill>
                  <a:schemeClr val="accent6">
                    <a:lumMod val="75000"/>
                  </a:schemeClr>
                </a:solidFill>
              </a:rPr>
              <a:t>รูป พจนานุกรม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ตาราง 5">
            <a:extLst>
              <a:ext uri="{FF2B5EF4-FFF2-40B4-BE49-F238E27FC236}">
                <a16:creationId xmlns:a16="http://schemas.microsoft.com/office/drawing/2014/main" id="{22723AA2-C557-4A29-AE41-F25C0628F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278640"/>
              </p:ext>
            </p:extLst>
          </p:nvPr>
        </p:nvGraphicFramePr>
        <p:xfrm>
          <a:off x="3699545" y="3286697"/>
          <a:ext cx="8121474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808">
                  <a:extLst>
                    <a:ext uri="{9D8B030D-6E8A-4147-A177-3AD203B41FA5}">
                      <a16:colId xmlns:a16="http://schemas.microsoft.com/office/drawing/2014/main" val="5114696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682706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47641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th-TH" sz="2400" dirty="0"/>
                        <a:t>คำกริยาที่เป็นรูปสามารถ หน้า </a:t>
                      </a:r>
                      <a:r>
                        <a:rPr lang="ja-JP" altLang="en-US" sz="2400" dirty="0"/>
                        <a:t>ます　</a:t>
                      </a:r>
                      <a:r>
                        <a:rPr lang="th-TH" altLang="ja-JP" sz="2400" dirty="0"/>
                        <a:t>จะเป็นเสียง เอะ  เสมอลองสังเกตดู </a:t>
                      </a:r>
                    </a:p>
                    <a:p>
                      <a:r>
                        <a:rPr lang="th-TH" altLang="ja-JP" sz="2400" dirty="0"/>
                        <a:t>นั้นหมายความว่า  </a:t>
                      </a:r>
                      <a:r>
                        <a:rPr lang="th-TH" altLang="ja-JP" sz="2800" u="sng" dirty="0"/>
                        <a:t>กริยารูปสามารถกลายร่างเป็น คำกริยากลุ่มที่2 แล้ว </a:t>
                      </a:r>
                      <a:endParaRPr lang="en-GB" sz="240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382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รูปสามารถ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การผัน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รูปสามารถพจนานุกรม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775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覚</a:t>
                      </a:r>
                      <a:r>
                        <a:rPr lang="ja-JP" altLang="en-US" dirty="0"/>
                        <a:t>えら</a:t>
                      </a:r>
                      <a:r>
                        <a:rPr lang="ja-JP" alt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れ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ตัด</a:t>
                      </a:r>
                      <a:r>
                        <a:rPr lang="ja-JP" altLang="en-US" dirty="0"/>
                        <a:t>ます</a:t>
                      </a:r>
                      <a:r>
                        <a:rPr lang="th-TH" altLang="ja-JP" dirty="0"/>
                        <a:t>ออกเติม </a:t>
                      </a:r>
                      <a:r>
                        <a:rPr lang="ja-JP" altLang="en-US" dirty="0"/>
                        <a:t>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覚</a:t>
                      </a:r>
                      <a:r>
                        <a:rPr lang="ja-JP" altLang="en-US" dirty="0"/>
                        <a:t>えら</a:t>
                      </a:r>
                      <a:r>
                        <a:rPr lang="ja-JP" alt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れ</a:t>
                      </a:r>
                      <a:r>
                        <a:rPr lang="ja-JP" altLang="en-US" dirty="0">
                          <a:solidFill>
                            <a:schemeClr val="accent6"/>
                          </a:solidFill>
                        </a:rPr>
                        <a:t>る</a:t>
                      </a:r>
                      <a:endParaRPr lang="en-GB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0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chemeClr val="tx1"/>
                          </a:solidFill>
                        </a:rPr>
                        <a:t>書</a:t>
                      </a:r>
                      <a:r>
                        <a:rPr lang="ja-JP" altLang="en-US" dirty="0">
                          <a:solidFill>
                            <a:schemeClr val="accent5"/>
                          </a:solidFill>
                        </a:rPr>
                        <a:t>け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ตัด</a:t>
                      </a:r>
                      <a:r>
                        <a:rPr lang="ja-JP" altLang="en-US" dirty="0"/>
                        <a:t>ます</a:t>
                      </a:r>
                      <a:r>
                        <a:rPr lang="th-TH" altLang="ja-JP" dirty="0"/>
                        <a:t>ออกเติม </a:t>
                      </a:r>
                      <a:r>
                        <a:rPr lang="ja-JP" altLang="en-US" dirty="0"/>
                        <a:t>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</a:rPr>
                        <a:t>書</a:t>
                      </a:r>
                      <a:r>
                        <a:rPr lang="ja-JP" altLang="en-US" dirty="0">
                          <a:solidFill>
                            <a:schemeClr val="accent5"/>
                          </a:solidFill>
                        </a:rPr>
                        <a:t>け</a:t>
                      </a:r>
                      <a:r>
                        <a:rPr lang="ja-JP" altLang="en-US" dirty="0">
                          <a:solidFill>
                            <a:schemeClr val="accent6"/>
                          </a:solidFill>
                        </a:rPr>
                        <a:t>る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94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*できます</a:t>
                      </a:r>
                      <a:endParaRPr lang="en-GB" altLang="ja-JP" dirty="0"/>
                    </a:p>
                    <a:p>
                      <a:r>
                        <a:rPr lang="ja-JP" altLang="en-US" sz="1400" dirty="0">
                          <a:solidFill>
                            <a:schemeClr val="accent6"/>
                          </a:solidFill>
                        </a:rPr>
                        <a:t>*</a:t>
                      </a:r>
                      <a:r>
                        <a:rPr lang="th-TH" altLang="ja-JP" sz="1400" dirty="0">
                          <a:solidFill>
                            <a:schemeClr val="accent6"/>
                          </a:solidFill>
                        </a:rPr>
                        <a:t>ถึงหน้า</a:t>
                      </a:r>
                      <a:r>
                        <a:rPr lang="ja-JP" altLang="en-US" sz="1050" dirty="0">
                          <a:solidFill>
                            <a:schemeClr val="accent6"/>
                          </a:solidFill>
                        </a:rPr>
                        <a:t>ます</a:t>
                      </a:r>
                      <a:r>
                        <a:rPr lang="th-TH" altLang="ja-JP" sz="1400" dirty="0">
                          <a:solidFill>
                            <a:schemeClr val="accent6"/>
                          </a:solidFill>
                        </a:rPr>
                        <a:t>เป็นเสียง อิ แต่เป็น กริยากลุ่มที่ 2 นะครับ</a:t>
                      </a:r>
                      <a:endParaRPr lang="en-GB" altLang="ja-JP" sz="1400" dirty="0">
                        <a:solidFill>
                          <a:schemeClr val="accent6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ตัด</a:t>
                      </a:r>
                      <a:r>
                        <a:rPr lang="ja-JP" altLang="en-US" dirty="0"/>
                        <a:t>ます</a:t>
                      </a:r>
                      <a:r>
                        <a:rPr lang="th-TH" altLang="ja-JP" dirty="0"/>
                        <a:t>ออกเติม </a:t>
                      </a:r>
                      <a:r>
                        <a:rPr lang="ja-JP" altLang="en-US" dirty="0"/>
                        <a:t>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でき</a:t>
                      </a:r>
                      <a:r>
                        <a:rPr lang="ja-JP" altLang="en-US" dirty="0">
                          <a:solidFill>
                            <a:schemeClr val="accent6"/>
                          </a:solidFill>
                        </a:rPr>
                        <a:t>る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537467"/>
                  </a:ext>
                </a:extLst>
              </a:tr>
            </a:tbl>
          </a:graphicData>
        </a:graphic>
      </p:graphicFrame>
      <p:sp>
        <p:nvSpPr>
          <p:cNvPr id="7" name="ตัวแทนเนื้อหา 2">
            <a:extLst>
              <a:ext uri="{FF2B5EF4-FFF2-40B4-BE49-F238E27FC236}">
                <a16:creationId xmlns:a16="http://schemas.microsoft.com/office/drawing/2014/main" id="{D2759B10-D0E8-48B1-809E-1095F800639D}"/>
              </a:ext>
            </a:extLst>
          </p:cNvPr>
          <p:cNvSpPr txBox="1">
            <a:spLocks/>
          </p:cNvSpPr>
          <p:nvPr/>
        </p:nvSpPr>
        <p:spPr>
          <a:xfrm>
            <a:off x="7334625" y="5763744"/>
            <a:ext cx="4661631" cy="9311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1800" dirty="0"/>
              <a:t>覚えます　　おぼえます　</a:t>
            </a:r>
            <a:r>
              <a:rPr lang="th-TH" altLang="ja-JP" sz="1800" dirty="0"/>
              <a:t>จำ      (คำกริยากลุ่มที่ 2 )</a:t>
            </a:r>
            <a:endParaRPr lang="en-GB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53692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353D8E-0AD9-45E6-99C4-C7A5A658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การนำไปใช้กับไวยากรณ์</a:t>
            </a:r>
            <a:br>
              <a:rPr lang="th-TH" dirty="0"/>
            </a:br>
            <a:r>
              <a:rPr lang="th-TH" sz="3600" dirty="0"/>
              <a:t>รูปสามารถ + </a:t>
            </a:r>
            <a:r>
              <a:rPr lang="ja-JP" altLang="en-US" sz="1600" dirty="0"/>
              <a:t>ようになりました。</a:t>
            </a:r>
            <a:br>
              <a:rPr lang="en-GB" altLang="ja-JP" sz="1600" dirty="0"/>
            </a:br>
            <a:br>
              <a:rPr lang="en-GB" altLang="ja-JP" sz="1600" dirty="0"/>
            </a:br>
            <a:r>
              <a:rPr lang="th-TH" altLang="ja-JP" sz="1600" dirty="0">
                <a:solidFill>
                  <a:schemeClr val="tx1"/>
                </a:solidFill>
                <a:highlight>
                  <a:srgbClr val="FFFF00"/>
                </a:highlight>
              </a:rPr>
              <a:t>ให้ความหมายว่า แต่ก่อน ทำอยู่นะแต่ไม่สามารถทำได้ดี หรือไม่สามารถทำได้ แต่ ตอนนี้ สามารถทำได้แล้ว </a:t>
            </a:r>
            <a:br>
              <a:rPr lang="th-TH" altLang="ja-JP" sz="1600" dirty="0">
                <a:solidFill>
                  <a:schemeClr val="tx1"/>
                </a:solidFill>
              </a:rPr>
            </a:br>
            <a:r>
              <a:rPr lang="th-TH" altLang="ja-JP" sz="1600" dirty="0">
                <a:solidFill>
                  <a:schemeClr val="tx1"/>
                </a:solidFill>
                <a:highlight>
                  <a:srgbClr val="00FFFF"/>
                </a:highlight>
              </a:rPr>
              <a:t>ความหมาย   สามารถทำได้แล้ว</a:t>
            </a:r>
            <a:br>
              <a:rPr lang="en-GB" altLang="ja-JP" sz="1600" dirty="0"/>
            </a:br>
            <a:endParaRPr lang="en-GB" dirty="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B1B65BF-859D-4559-BE99-BC27BE4C3BC0}"/>
              </a:ext>
            </a:extLst>
          </p:cNvPr>
          <p:cNvSpPr txBox="1"/>
          <p:nvPr/>
        </p:nvSpPr>
        <p:spPr>
          <a:xfrm>
            <a:off x="3967993" y="662172"/>
            <a:ext cx="689575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上手に絵が　</a:t>
            </a:r>
            <a:r>
              <a:rPr lang="ja-JP" altLang="en-US" dirty="0">
                <a:solidFill>
                  <a:schemeClr val="accent6"/>
                </a:solidFill>
              </a:rPr>
              <a:t>描ける</a:t>
            </a:r>
            <a:r>
              <a:rPr lang="ja-JP" altLang="en-US" dirty="0"/>
              <a:t>　ようになりました。</a:t>
            </a:r>
            <a:endParaRPr lang="en-GB" altLang="ja-JP" dirty="0"/>
          </a:p>
          <a:p>
            <a:r>
              <a:rPr lang="ja-JP" altLang="en-US" dirty="0"/>
              <a:t>　　</a:t>
            </a:r>
            <a:r>
              <a:rPr lang="th-TH" altLang="ja-JP" dirty="0"/>
              <a:t>              สามารถวาดรูปได้เก่งแล้ว</a:t>
            </a:r>
            <a:endParaRPr lang="en-GB" altLang="ja-JP" dirty="0"/>
          </a:p>
          <a:p>
            <a:endParaRPr lang="th-TH" altLang="ja-JP" dirty="0"/>
          </a:p>
          <a:p>
            <a:r>
              <a:rPr lang="th-TH" altLang="ja-JP" dirty="0"/>
              <a:t>อธิบาย </a:t>
            </a:r>
            <a:r>
              <a:rPr lang="ja-JP" altLang="en-US" dirty="0"/>
              <a:t>：</a:t>
            </a:r>
            <a:r>
              <a:rPr lang="th-TH" altLang="ja-JP" dirty="0"/>
              <a:t>รูปสามารถ คือ  </a:t>
            </a:r>
            <a:r>
              <a:rPr lang="ja-JP" altLang="en-US" dirty="0">
                <a:solidFill>
                  <a:schemeClr val="accent6"/>
                </a:solidFill>
              </a:rPr>
              <a:t>描ける　</a:t>
            </a:r>
            <a:r>
              <a:rPr lang="th-TH" altLang="ja-JP" dirty="0">
                <a:solidFill>
                  <a:schemeClr val="accent6"/>
                </a:solidFill>
              </a:rPr>
              <a:t>มาจากคำว่า </a:t>
            </a:r>
            <a:r>
              <a:rPr lang="ja-JP" altLang="en-US" dirty="0">
                <a:solidFill>
                  <a:schemeClr val="accent6"/>
                </a:solidFill>
              </a:rPr>
              <a:t>描きます（かきます）</a:t>
            </a:r>
            <a:r>
              <a:rPr lang="th-TH" altLang="ja-JP" dirty="0">
                <a:solidFill>
                  <a:schemeClr val="accent6"/>
                </a:solidFill>
              </a:rPr>
              <a:t>แปลว่า วาด   </a:t>
            </a:r>
          </a:p>
          <a:p>
            <a:r>
              <a:rPr lang="th-TH" altLang="ja-JP" dirty="0">
                <a:solidFill>
                  <a:schemeClr val="accent6"/>
                </a:solidFill>
              </a:rPr>
              <a:t>              </a:t>
            </a:r>
            <a:r>
              <a:rPr lang="th-TH" altLang="ja-JP" dirty="0"/>
              <a:t>ไวยากรณ์ </a:t>
            </a:r>
            <a:r>
              <a:rPr lang="th-TH" altLang="ja-JP" dirty="0">
                <a:solidFill>
                  <a:schemeClr val="accent6"/>
                </a:solidFill>
              </a:rPr>
              <a:t>  </a:t>
            </a:r>
            <a:r>
              <a:rPr lang="ja-JP" altLang="en-US" dirty="0"/>
              <a:t>ようになりました。</a:t>
            </a:r>
            <a:endParaRPr lang="en-GB" dirty="0"/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B5C08532-1D70-483C-94A3-7D3EC2E9840D}"/>
              </a:ext>
            </a:extLst>
          </p:cNvPr>
          <p:cNvSpPr txBox="1"/>
          <p:nvPr/>
        </p:nvSpPr>
        <p:spPr>
          <a:xfrm>
            <a:off x="3967993" y="2341815"/>
            <a:ext cx="689575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　　全部　漢字　が　</a:t>
            </a:r>
            <a:r>
              <a:rPr lang="ja-JP" altLang="en-US" dirty="0">
                <a:solidFill>
                  <a:schemeClr val="accent6"/>
                </a:solidFill>
              </a:rPr>
              <a:t>覚えられる</a:t>
            </a:r>
            <a:r>
              <a:rPr lang="th-TH" altLang="ja-JP" dirty="0">
                <a:solidFill>
                  <a:schemeClr val="accent6"/>
                </a:solidFill>
              </a:rPr>
              <a:t> </a:t>
            </a:r>
            <a:r>
              <a:rPr lang="ja-JP" altLang="en-US" dirty="0"/>
              <a:t>ようになりました。</a:t>
            </a:r>
            <a:endParaRPr lang="en-GB" altLang="ja-JP" dirty="0"/>
          </a:p>
          <a:p>
            <a:r>
              <a:rPr lang="ja-JP" altLang="en-US" dirty="0"/>
              <a:t>　　</a:t>
            </a:r>
            <a:r>
              <a:rPr lang="th-TH" altLang="ja-JP" dirty="0"/>
              <a:t>             </a:t>
            </a:r>
            <a:r>
              <a:rPr lang="ja-JP" altLang="en-US" dirty="0"/>
              <a:t>　　</a:t>
            </a:r>
            <a:r>
              <a:rPr lang="th-TH" altLang="ja-JP" dirty="0"/>
              <a:t>สามารถจำคันจิได้หมดแล้ว</a:t>
            </a:r>
            <a:endParaRPr lang="en-GB" altLang="ja-JP" dirty="0"/>
          </a:p>
          <a:p>
            <a:endParaRPr lang="th-TH" altLang="ja-JP" dirty="0"/>
          </a:p>
          <a:p>
            <a:r>
              <a:rPr lang="th-TH" altLang="ja-JP" dirty="0"/>
              <a:t>อธิบาย </a:t>
            </a:r>
            <a:r>
              <a:rPr lang="ja-JP" altLang="en-US" dirty="0"/>
              <a:t>：</a:t>
            </a:r>
            <a:r>
              <a:rPr lang="th-TH" altLang="ja-JP" dirty="0"/>
              <a:t>รูปสามารถ คือ </a:t>
            </a:r>
            <a:r>
              <a:rPr lang="ja-JP" altLang="en-US" dirty="0"/>
              <a:t>覚えられる</a:t>
            </a:r>
            <a:r>
              <a:rPr lang="th-TH" altLang="ja-JP" dirty="0"/>
              <a:t> </a:t>
            </a:r>
            <a:r>
              <a:rPr lang="th-TH" altLang="ja-JP" dirty="0">
                <a:solidFill>
                  <a:schemeClr val="accent6"/>
                </a:solidFill>
              </a:rPr>
              <a:t>แปลว่า สามารถจำ   </a:t>
            </a:r>
          </a:p>
          <a:p>
            <a:r>
              <a:rPr lang="th-TH" altLang="ja-JP" dirty="0">
                <a:solidFill>
                  <a:schemeClr val="accent6"/>
                </a:solidFill>
              </a:rPr>
              <a:t>              </a:t>
            </a:r>
            <a:r>
              <a:rPr lang="th-TH" altLang="ja-JP" dirty="0"/>
              <a:t>ไวยากรณ์ </a:t>
            </a:r>
            <a:r>
              <a:rPr lang="th-TH" altLang="ja-JP" dirty="0">
                <a:solidFill>
                  <a:schemeClr val="accent6"/>
                </a:solidFill>
              </a:rPr>
              <a:t>  </a:t>
            </a:r>
            <a:r>
              <a:rPr lang="ja-JP" altLang="en-US" dirty="0"/>
              <a:t>ようになりました。</a:t>
            </a:r>
            <a:endParaRPr lang="en-GB" dirty="0"/>
          </a:p>
        </p:txBody>
      </p:sp>
      <p:graphicFrame>
        <p:nvGraphicFramePr>
          <p:cNvPr id="16" name="ตาราง 8">
            <a:extLst>
              <a:ext uri="{FF2B5EF4-FFF2-40B4-BE49-F238E27FC236}">
                <a16:creationId xmlns:a16="http://schemas.microsoft.com/office/drawing/2014/main" id="{784FB935-9841-491E-A52E-93196F45B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481134"/>
              </p:ext>
            </p:extLst>
          </p:nvPr>
        </p:nvGraphicFramePr>
        <p:xfrm>
          <a:off x="5692630" y="5071930"/>
          <a:ext cx="5812170" cy="142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390">
                  <a:extLst>
                    <a:ext uri="{9D8B030D-6E8A-4147-A177-3AD203B41FA5}">
                      <a16:colId xmlns:a16="http://schemas.microsoft.com/office/drawing/2014/main" val="1789778447"/>
                    </a:ext>
                  </a:extLst>
                </a:gridCol>
                <a:gridCol w="1937390">
                  <a:extLst>
                    <a:ext uri="{9D8B030D-6E8A-4147-A177-3AD203B41FA5}">
                      <a16:colId xmlns:a16="http://schemas.microsoft.com/office/drawing/2014/main" val="2570067954"/>
                    </a:ext>
                  </a:extLst>
                </a:gridCol>
                <a:gridCol w="1937390">
                  <a:extLst>
                    <a:ext uri="{9D8B030D-6E8A-4147-A177-3AD203B41FA5}">
                      <a16:colId xmlns:a16="http://schemas.microsoft.com/office/drawing/2014/main" val="4166518070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คำศัพท์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006866"/>
                  </a:ext>
                </a:extLst>
              </a:tr>
              <a:tr h="419512">
                <a:tc>
                  <a:txBody>
                    <a:bodyPr/>
                    <a:lstStyle/>
                    <a:p>
                      <a:r>
                        <a:rPr lang="ja-JP" altLang="en-US" dirty="0"/>
                        <a:t>上手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じょうず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/>
                        <a:t>เก่ง   (คุณศัพท์ </a:t>
                      </a:r>
                      <a:r>
                        <a:rPr lang="ja-JP" altLang="en-US"/>
                        <a:t>な</a:t>
                      </a:r>
                      <a:r>
                        <a:rPr lang="th-TH"/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64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絵</a:t>
                      </a:r>
                      <a:endParaRPr lang="th-TH" altLang="ja-JP" dirty="0"/>
                    </a:p>
                    <a:p>
                      <a:r>
                        <a:rPr lang="ja-JP" altLang="en-US" dirty="0"/>
                        <a:t>全部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え</a:t>
                      </a:r>
                      <a:endParaRPr lang="en-GB" altLang="ja-JP" dirty="0"/>
                    </a:p>
                    <a:p>
                      <a:r>
                        <a:rPr lang="ja-JP" altLang="en-US" dirty="0"/>
                        <a:t>ぜんぶ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ภาพ (คำนาม)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ทั้งหมด (คำขยายคำกริยา)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486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2902A-FA5D-45A8-81EE-4342D330F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2B538A-2A50-48E0-89A4-F2D2EEB12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19273A-84F0-4EF0-9ABB-6725351DB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6601958-B0C9-4A6C-9F5E-28C3C843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281127"/>
            <a:ext cx="10905066" cy="938698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/>
              <a:t>มีคำถามอะไรเพิ่มเติม สามารถฝากคำถามไว้ได้ที่ คอมเม้นได้เลยนะครับ</a:t>
            </a:r>
            <a:br>
              <a:rPr lang="th-TH" dirty="0"/>
            </a:br>
            <a:r>
              <a:rPr lang="th-TH" dirty="0"/>
              <a:t>หรือ ติดต่อผ่านเมล </a:t>
            </a:r>
            <a:r>
              <a:rPr lang="en-GB" dirty="0"/>
              <a:t>: Kachaphat.li@ssru.ac.th</a:t>
            </a:r>
          </a:p>
        </p:txBody>
      </p:sp>
      <p:pic>
        <p:nvPicPr>
          <p:cNvPr id="5" name="ตัวแทนเนื้อหา 4" descr="รูปภาพประกอบด้วย นาฬิกา, กลางแจ้ง, อาคาร, ตึกสูง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FBE61358-C810-4C7C-BCD2-DC5DBE2763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129" y="548427"/>
            <a:ext cx="3361742" cy="4475117"/>
          </a:xfrm>
        </p:spPr>
      </p:pic>
    </p:spTree>
    <p:extLst>
      <p:ext uri="{BB962C8B-B14F-4D97-AF65-F5344CB8AC3E}">
        <p14:creationId xmlns:p14="http://schemas.microsoft.com/office/powerpoint/2010/main" val="427532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048131A-B116-47CF-B829-0EA7DDD0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473503" cy="4601183"/>
          </a:xfrm>
        </p:spPr>
        <p:txBody>
          <a:bodyPr/>
          <a:lstStyle/>
          <a:p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文型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473E1B3-29C8-40BA-BA32-69D437359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7598" y="344651"/>
            <a:ext cx="7315200" cy="21804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ja-JP" altLang="en-US" dirty="0"/>
              <a:t>わたし　は　日本語　を　話します。</a:t>
            </a:r>
            <a:endParaRPr lang="en-GB" altLang="ja-JP" dirty="0"/>
          </a:p>
          <a:p>
            <a:pPr marL="0" indent="0">
              <a:buNone/>
            </a:pPr>
            <a:r>
              <a:rPr lang="th-TH" dirty="0"/>
              <a:t>ฉัน จะ สนทนา ภาษาญี่ปุ่น</a:t>
            </a:r>
            <a:endParaRPr lang="en-GB" dirty="0"/>
          </a:p>
          <a:p>
            <a:pPr marL="0" indent="0">
              <a:buNone/>
            </a:pPr>
            <a:r>
              <a:rPr lang="ja-JP" altLang="en-US" dirty="0"/>
              <a:t>わたし　は　日本語　が　話せます。</a:t>
            </a:r>
            <a:endParaRPr lang="en-GB" altLang="ja-JP" dirty="0"/>
          </a:p>
          <a:p>
            <a:pPr marL="0" indent="0">
              <a:buNone/>
            </a:pPr>
            <a:r>
              <a:rPr lang="th-TH" dirty="0"/>
              <a:t>ฉัน สามารถ สนทนา ภาษาญี่ปุ่น ได้ </a:t>
            </a:r>
            <a:endParaRPr lang="en-GB" dirty="0"/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677BCFC3-222F-4D48-B1ED-3E00923E71C6}"/>
              </a:ext>
            </a:extLst>
          </p:cNvPr>
          <p:cNvSpPr txBox="1">
            <a:spLocks/>
          </p:cNvSpPr>
          <p:nvPr/>
        </p:nvSpPr>
        <p:spPr>
          <a:xfrm>
            <a:off x="7552035" y="5192785"/>
            <a:ext cx="4175774" cy="9311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1800" dirty="0"/>
              <a:t>日本語　　にほんご　　</a:t>
            </a:r>
            <a:r>
              <a:rPr lang="th-TH" altLang="ja-JP" sz="1800" dirty="0"/>
              <a:t>ภาษาญี่ปุ่น</a:t>
            </a:r>
            <a:endParaRPr lang="en-GB" altLang="ja-JP" sz="1800" dirty="0"/>
          </a:p>
          <a:p>
            <a:pPr marL="0" indent="0">
              <a:buFont typeface="Wingdings 2" pitchFamily="18" charset="2"/>
              <a:buNone/>
            </a:pPr>
            <a:r>
              <a:rPr lang="ja-JP" altLang="en-US" sz="1800" dirty="0"/>
              <a:t>話します　はなします</a:t>
            </a:r>
            <a:r>
              <a:rPr lang="th-TH" altLang="ja-JP" sz="1800" dirty="0"/>
              <a:t>    พูด คุย สนทนา</a:t>
            </a:r>
            <a:endParaRPr lang="en-GB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08654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331F8C9-06AA-489A-BBB8-310CA00F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คำกริยา 3 กลุ่ม </a:t>
            </a:r>
            <a:endParaRPr lang="en-GB" dirty="0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5DF838DA-2A25-4159-B8B0-934D510546A7}"/>
              </a:ext>
            </a:extLst>
          </p:cNvPr>
          <p:cNvSpPr txBox="1"/>
          <p:nvPr/>
        </p:nvSpPr>
        <p:spPr>
          <a:xfrm>
            <a:off x="3800213" y="536896"/>
            <a:ext cx="6828638" cy="1508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dirty="0"/>
              <a:t>กลุ่มที่ 1   </a:t>
            </a:r>
            <a:r>
              <a:rPr lang="ja-JP" altLang="en-US" sz="2800" dirty="0"/>
              <a:t>　</a:t>
            </a:r>
            <a:r>
              <a:rPr lang="ja-JP" altLang="en-US" sz="2000" dirty="0"/>
              <a:t>か</a:t>
            </a:r>
            <a:r>
              <a:rPr lang="ja-JP" altLang="en-US" sz="2000" dirty="0">
                <a:solidFill>
                  <a:srgbClr val="FF0000"/>
                </a:solidFill>
              </a:rPr>
              <a:t>き</a:t>
            </a:r>
            <a:r>
              <a:rPr lang="ja-JP" altLang="en-US" sz="2000" u="sng" dirty="0"/>
              <a:t>ます</a:t>
            </a:r>
            <a:endParaRPr lang="en-GB" altLang="ja-JP" sz="2000" u="sng" dirty="0"/>
          </a:p>
          <a:p>
            <a:r>
              <a:rPr lang="ja-JP" altLang="en-US" sz="2000" dirty="0"/>
              <a:t>　　　</a:t>
            </a:r>
            <a:r>
              <a:rPr lang="th-TH" altLang="ja-JP" sz="2000" dirty="0"/>
              <a:t>หน้า</a:t>
            </a:r>
            <a:r>
              <a:rPr lang="ja-JP" altLang="en-US" sz="1600" dirty="0"/>
              <a:t>ます</a:t>
            </a:r>
            <a:r>
              <a:rPr lang="th-TH" altLang="ja-JP" sz="2000" dirty="0"/>
              <a:t>เป็นเสียง  </a:t>
            </a:r>
            <a:r>
              <a:rPr lang="th-TH" altLang="ja-JP" sz="3200" dirty="0"/>
              <a:t>อิ</a:t>
            </a:r>
          </a:p>
          <a:p>
            <a:r>
              <a:rPr lang="th-TH" altLang="ja-JP" sz="2000" dirty="0"/>
              <a:t>เช่น </a:t>
            </a:r>
            <a:r>
              <a:rPr lang="ja-JP" altLang="en-US" sz="2000" dirty="0"/>
              <a:t>　</a:t>
            </a:r>
            <a:r>
              <a:rPr lang="ja-JP" altLang="en-US" sz="2000" dirty="0">
                <a:solidFill>
                  <a:srgbClr val="FF0000"/>
                </a:solidFill>
              </a:rPr>
              <a:t>い　き　し　ち　に　ひ　み　り</a:t>
            </a:r>
            <a:r>
              <a:rPr lang="ja-JP" altLang="en-US" sz="2000" dirty="0"/>
              <a:t>　</a:t>
            </a:r>
            <a:r>
              <a:rPr lang="th-TH" altLang="ja-JP" sz="2000" dirty="0"/>
              <a:t>(หน้า </a:t>
            </a:r>
            <a:r>
              <a:rPr lang="ja-JP" altLang="en-US" sz="2000" dirty="0"/>
              <a:t>ます</a:t>
            </a:r>
            <a:r>
              <a:rPr lang="th-TH" altLang="ja-JP" sz="2000" dirty="0"/>
              <a:t>)</a:t>
            </a:r>
            <a:r>
              <a:rPr lang="ja-JP" altLang="en-US" sz="2000" dirty="0"/>
              <a:t>　</a:t>
            </a:r>
            <a:r>
              <a:rPr lang="th-TH" altLang="ja-JP" sz="3200" dirty="0"/>
              <a:t> </a:t>
            </a:r>
            <a:r>
              <a:rPr lang="th-TH" altLang="ja-JP" sz="2000" dirty="0"/>
              <a:t> </a:t>
            </a:r>
            <a:endParaRPr lang="en-GB" altLang="ja-JP" sz="2000" dirty="0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479256B-508F-436D-91B4-BDAF6C5EAD4C}"/>
              </a:ext>
            </a:extLst>
          </p:cNvPr>
          <p:cNvSpPr txBox="1"/>
          <p:nvPr/>
        </p:nvSpPr>
        <p:spPr>
          <a:xfrm>
            <a:off x="3800213" y="2216092"/>
            <a:ext cx="6828638" cy="1508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dirty="0"/>
              <a:t>กลุ่มที่ </a:t>
            </a:r>
            <a:r>
              <a:rPr lang="en-GB" sz="2800" dirty="0"/>
              <a:t>2</a:t>
            </a:r>
            <a:r>
              <a:rPr lang="th-TH" sz="2800" dirty="0"/>
              <a:t>   </a:t>
            </a:r>
            <a:r>
              <a:rPr lang="ja-JP" altLang="en-US" sz="2800" dirty="0"/>
              <a:t>　</a:t>
            </a:r>
            <a:r>
              <a:rPr lang="ja-JP" altLang="en-US" sz="2000" dirty="0"/>
              <a:t>か</a:t>
            </a:r>
            <a:r>
              <a:rPr lang="ja-JP" altLang="en-US" sz="2000" dirty="0">
                <a:solidFill>
                  <a:srgbClr val="FF0000"/>
                </a:solidFill>
              </a:rPr>
              <a:t>け</a:t>
            </a:r>
            <a:r>
              <a:rPr lang="ja-JP" altLang="en-US" sz="2000" u="sng" dirty="0"/>
              <a:t>ます</a:t>
            </a:r>
            <a:r>
              <a:rPr lang="ja-JP" altLang="en-US" sz="2000" dirty="0"/>
              <a:t>　　・　</a:t>
            </a:r>
            <a:r>
              <a:rPr lang="ja-JP" altLang="en-US" sz="2000" dirty="0">
                <a:highlight>
                  <a:srgbClr val="FFFF00"/>
                </a:highlight>
              </a:rPr>
              <a:t>み</a:t>
            </a:r>
            <a:r>
              <a:rPr lang="ja-JP" altLang="en-US" sz="2000" dirty="0"/>
              <a:t>ます</a:t>
            </a:r>
            <a:endParaRPr lang="en-GB" altLang="ja-JP" sz="2000" dirty="0"/>
          </a:p>
          <a:p>
            <a:r>
              <a:rPr lang="ja-JP" altLang="en-US" sz="2000" dirty="0"/>
              <a:t>　　　</a:t>
            </a:r>
            <a:r>
              <a:rPr lang="th-TH" altLang="ja-JP" sz="2000" dirty="0"/>
              <a:t>หน้า</a:t>
            </a:r>
            <a:r>
              <a:rPr lang="ja-JP" altLang="en-US" sz="1600" dirty="0"/>
              <a:t>ます</a:t>
            </a:r>
            <a:r>
              <a:rPr lang="th-TH" altLang="ja-JP" sz="2000" dirty="0"/>
              <a:t>เป็นเสียง  </a:t>
            </a:r>
            <a:r>
              <a:rPr lang="th-TH" altLang="ja-JP" sz="3200" dirty="0"/>
              <a:t>เอะ</a:t>
            </a:r>
            <a:r>
              <a:rPr lang="ja-JP" altLang="en-US" sz="3200" dirty="0"/>
              <a:t>　</a:t>
            </a:r>
            <a:r>
              <a:rPr lang="th-TH" altLang="ja-JP" sz="1600" dirty="0"/>
              <a:t>และ</a:t>
            </a:r>
            <a:r>
              <a:rPr lang="th-TH" altLang="ja-JP" sz="3200" dirty="0"/>
              <a:t> </a:t>
            </a:r>
            <a:r>
              <a:rPr lang="th-TH" altLang="ja-JP" sz="2000" dirty="0"/>
              <a:t>หน้า</a:t>
            </a:r>
            <a:r>
              <a:rPr lang="ja-JP" altLang="en-US" sz="1600" dirty="0"/>
              <a:t>ます</a:t>
            </a:r>
            <a:r>
              <a:rPr lang="th-TH" altLang="ja-JP" sz="1600" dirty="0"/>
              <a:t> </a:t>
            </a:r>
            <a:r>
              <a:rPr lang="th-TH" altLang="ja-JP" sz="2000" dirty="0"/>
              <a:t>เป็นตัวอักษรเดียว</a:t>
            </a:r>
            <a:endParaRPr lang="th-TH" altLang="ja-JP" sz="3200" dirty="0"/>
          </a:p>
          <a:p>
            <a:r>
              <a:rPr lang="th-TH" altLang="ja-JP" sz="2000" dirty="0"/>
              <a:t>เช่น </a:t>
            </a:r>
            <a:r>
              <a:rPr lang="ja-JP" altLang="en-US" sz="2000" dirty="0"/>
              <a:t>　</a:t>
            </a:r>
            <a:r>
              <a:rPr lang="ja-JP" altLang="en-US" sz="2000" dirty="0">
                <a:solidFill>
                  <a:srgbClr val="FF0000"/>
                </a:solidFill>
              </a:rPr>
              <a:t>え　け　せ　て　ね　へ　め　れ</a:t>
            </a:r>
            <a:r>
              <a:rPr lang="ja-JP" altLang="en-US" sz="2000" dirty="0"/>
              <a:t>　</a:t>
            </a:r>
            <a:r>
              <a:rPr lang="th-TH" altLang="ja-JP" sz="2000" dirty="0"/>
              <a:t>(หน้า </a:t>
            </a:r>
            <a:r>
              <a:rPr lang="ja-JP" altLang="en-US" sz="2000" dirty="0"/>
              <a:t>ます</a:t>
            </a:r>
            <a:r>
              <a:rPr lang="th-TH" altLang="ja-JP" sz="2000" dirty="0"/>
              <a:t>)</a:t>
            </a:r>
            <a:r>
              <a:rPr lang="ja-JP" altLang="en-US" sz="2000" dirty="0"/>
              <a:t>　</a:t>
            </a:r>
            <a:r>
              <a:rPr lang="th-TH" altLang="ja-JP" sz="3200" dirty="0"/>
              <a:t> </a:t>
            </a:r>
            <a:r>
              <a:rPr lang="th-TH" altLang="ja-JP" sz="2000" dirty="0"/>
              <a:t> </a:t>
            </a:r>
            <a:endParaRPr lang="en-GB" altLang="ja-JP" sz="2000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5E2595D-39D3-40A5-952B-2AFB08DE62AC}"/>
              </a:ext>
            </a:extLst>
          </p:cNvPr>
          <p:cNvSpPr txBox="1"/>
          <p:nvPr/>
        </p:nvSpPr>
        <p:spPr>
          <a:xfrm>
            <a:off x="3800213" y="4247626"/>
            <a:ext cx="682863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dirty="0"/>
              <a:t>กลุ่มที่ </a:t>
            </a:r>
            <a:r>
              <a:rPr lang="en-GB" sz="2800" dirty="0"/>
              <a:t>3</a:t>
            </a:r>
            <a:r>
              <a:rPr lang="th-TH" sz="2800" dirty="0"/>
              <a:t>   </a:t>
            </a:r>
            <a:r>
              <a:rPr lang="ja-JP" altLang="en-US" sz="2800" dirty="0"/>
              <a:t>　</a:t>
            </a:r>
            <a:r>
              <a:rPr lang="ja-JP" altLang="en-US" sz="2000" dirty="0">
                <a:solidFill>
                  <a:schemeClr val="accent1"/>
                </a:solidFill>
              </a:rPr>
              <a:t>します</a:t>
            </a:r>
            <a:r>
              <a:rPr lang="ja-JP" altLang="en-US" sz="2000" dirty="0"/>
              <a:t>　　・　</a:t>
            </a:r>
            <a:r>
              <a:rPr lang="ja-JP" altLang="en-US" sz="2000" dirty="0">
                <a:solidFill>
                  <a:schemeClr val="accent4"/>
                </a:solidFill>
              </a:rPr>
              <a:t>来ます</a:t>
            </a:r>
            <a:r>
              <a:rPr lang="ja-JP" altLang="en-US" sz="1200" dirty="0"/>
              <a:t>（きます）　　　</a:t>
            </a:r>
            <a:endParaRPr lang="en-GB" altLang="ja-JP" sz="1200" dirty="0"/>
          </a:p>
          <a:p>
            <a:r>
              <a:rPr lang="ja-JP" altLang="en-US" sz="1200" dirty="0"/>
              <a:t>　　</a:t>
            </a:r>
            <a:endParaRPr lang="en-GB" altLang="ja-JP" sz="1200" dirty="0"/>
          </a:p>
          <a:p>
            <a:r>
              <a:rPr lang="en-GB" altLang="ja-JP" sz="1200" dirty="0"/>
              <a:t>			</a:t>
            </a:r>
            <a:r>
              <a:rPr lang="th-TH" altLang="ja-JP" sz="3200" dirty="0"/>
              <a:t>มี 2 ตัว </a:t>
            </a:r>
          </a:p>
        </p:txBody>
      </p:sp>
    </p:spTree>
    <p:extLst>
      <p:ext uri="{BB962C8B-B14F-4D97-AF65-F5344CB8AC3E}">
        <p14:creationId xmlns:p14="http://schemas.microsoft.com/office/powerpoint/2010/main" val="98434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2947482" cy="46011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การผันรูปสามารถ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1. แยกคำกริยาให้ออกว่าอยู่กลุ่มไหน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2.ทำตามขั้นตอนการผันดังต่อไปนี้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3C300E3F-643C-4F80-9683-2DC1E85C0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597460"/>
              </p:ext>
            </p:extLst>
          </p:nvPr>
        </p:nvGraphicFramePr>
        <p:xfrm>
          <a:off x="3632432" y="1190949"/>
          <a:ext cx="6576969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323">
                  <a:extLst>
                    <a:ext uri="{9D8B030D-6E8A-4147-A177-3AD203B41FA5}">
                      <a16:colId xmlns:a16="http://schemas.microsoft.com/office/drawing/2014/main" val="1599290105"/>
                    </a:ext>
                  </a:extLst>
                </a:gridCol>
                <a:gridCol w="2542741">
                  <a:extLst>
                    <a:ext uri="{9D8B030D-6E8A-4147-A177-3AD203B41FA5}">
                      <a16:colId xmlns:a16="http://schemas.microsoft.com/office/drawing/2014/main" val="73989902"/>
                    </a:ext>
                  </a:extLst>
                </a:gridCol>
                <a:gridCol w="1841905">
                  <a:extLst>
                    <a:ext uri="{9D8B030D-6E8A-4147-A177-3AD203B41FA5}">
                      <a16:colId xmlns:a16="http://schemas.microsoft.com/office/drawing/2014/main" val="366912184"/>
                    </a:ext>
                  </a:extLst>
                </a:gridCol>
              </a:tblGrid>
              <a:tr h="321449">
                <a:tc>
                  <a:txBody>
                    <a:bodyPr/>
                    <a:lstStyle/>
                    <a:p>
                      <a:pPr algn="ctr"/>
                      <a:r>
                        <a:rPr lang="th-TH" altLang="ja-JP" sz="2800" dirty="0"/>
                        <a:t>รูป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วิธีการผัน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รูปสามารถ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2650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あいます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い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え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あ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え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13730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およぎます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ぎ　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げ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およ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げ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70713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まちます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ち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て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ま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て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200733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かえります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り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れ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かえ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れ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11836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いきます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き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け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い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け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15489"/>
                  </a:ext>
                </a:extLst>
              </a:tr>
              <a:tr h="321449">
                <a:tc>
                  <a:txBody>
                    <a:bodyPr/>
                    <a:lstStyle/>
                    <a:p>
                      <a:r>
                        <a:rPr lang="ja-JP" altLang="en-US" dirty="0"/>
                        <a:t>あそびます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เปลี่ยนเสียง อิ หน้า </a:t>
                      </a:r>
                      <a:r>
                        <a:rPr lang="ja-JP" altLang="en-US" sz="1400" dirty="0"/>
                        <a:t>ます</a:t>
                      </a:r>
                      <a:r>
                        <a:rPr lang="th-TH" dirty="0"/>
                        <a:t> เป็น เสียง เอะ </a:t>
                      </a:r>
                    </a:p>
                    <a:p>
                      <a:r>
                        <a:rPr lang="th-TH" dirty="0"/>
                        <a:t>ในคำกริยา นี้ คือ </a:t>
                      </a:r>
                      <a:r>
                        <a:rPr lang="ja-JP" altLang="en-US" sz="1400" dirty="0"/>
                        <a:t>び　</a:t>
                      </a:r>
                      <a:r>
                        <a:rPr lang="th-TH" altLang="ja-JP" dirty="0"/>
                        <a:t>เปลี่ยนเป็น </a:t>
                      </a:r>
                      <a:r>
                        <a:rPr lang="ja-JP" altLang="en-US" sz="1400" dirty="0"/>
                        <a:t>べ</a:t>
                      </a:r>
                      <a:r>
                        <a:rPr lang="th-TH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あそ</a:t>
                      </a:r>
                      <a:r>
                        <a:rPr lang="ja-JP" altLang="en-US" dirty="0">
                          <a:solidFill>
                            <a:schemeClr val="accent4"/>
                          </a:solidFill>
                        </a:rPr>
                        <a:t>べ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20608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612C758-999F-448B-BF1A-6D19DE7902A7}"/>
              </a:ext>
            </a:extLst>
          </p:cNvPr>
          <p:cNvSpPr txBox="1"/>
          <p:nvPr/>
        </p:nvSpPr>
        <p:spPr>
          <a:xfrm>
            <a:off x="3632433" y="729284"/>
            <a:ext cx="99829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/>
              <a:t>กลุ่มที่1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3527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2947482" cy="46011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การผันรูปสามารถ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1. แยกคำกริยาให้ออกว่าอยู่กลุ่มไหน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2.ทำตามขั้นตอนการผันดังต่อไปนี้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3C300E3F-643C-4F80-9683-2DC1E85C0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6518"/>
              </p:ext>
            </p:extLst>
          </p:nvPr>
        </p:nvGraphicFramePr>
        <p:xfrm>
          <a:off x="3632432" y="1190949"/>
          <a:ext cx="6576969" cy="5141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300">
                  <a:extLst>
                    <a:ext uri="{9D8B030D-6E8A-4147-A177-3AD203B41FA5}">
                      <a16:colId xmlns:a16="http://schemas.microsoft.com/office/drawing/2014/main" val="1599290105"/>
                    </a:ext>
                  </a:extLst>
                </a:gridCol>
                <a:gridCol w="2981764">
                  <a:extLst>
                    <a:ext uri="{9D8B030D-6E8A-4147-A177-3AD203B41FA5}">
                      <a16:colId xmlns:a16="http://schemas.microsoft.com/office/drawing/2014/main" val="73989902"/>
                    </a:ext>
                  </a:extLst>
                </a:gridCol>
                <a:gridCol w="1841905">
                  <a:extLst>
                    <a:ext uri="{9D8B030D-6E8A-4147-A177-3AD203B41FA5}">
                      <a16:colId xmlns:a16="http://schemas.microsoft.com/office/drawing/2014/main" val="366912184"/>
                    </a:ext>
                  </a:extLst>
                </a:gridCol>
              </a:tblGrid>
              <a:tr h="490889">
                <a:tc>
                  <a:txBody>
                    <a:bodyPr/>
                    <a:lstStyle/>
                    <a:p>
                      <a:pPr algn="ctr"/>
                      <a:r>
                        <a:rPr lang="th-TH" altLang="ja-JP" sz="2800" dirty="0"/>
                        <a:t>รูป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วิธีการผัน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รูปสามารถ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2650"/>
                  </a:ext>
                </a:extLst>
              </a:tr>
              <a:tr h="346510">
                <a:tc>
                  <a:txBody>
                    <a:bodyPr/>
                    <a:lstStyle/>
                    <a:p>
                      <a:r>
                        <a:rPr lang="ja-JP" altLang="en-US" dirty="0"/>
                        <a:t>たべます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たべ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13730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r>
                        <a:rPr lang="ja-JP" altLang="en-US" dirty="0"/>
                        <a:t>かけます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かけ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70713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r>
                        <a:rPr lang="ja-JP" altLang="en-US" dirty="0"/>
                        <a:t>みます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み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200733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r>
                        <a:rPr lang="ja-JP" altLang="en-US" dirty="0"/>
                        <a:t>ねます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ね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11836"/>
                  </a:ext>
                </a:extLst>
              </a:tr>
              <a:tr h="1010654">
                <a:tc>
                  <a:txBody>
                    <a:bodyPr/>
                    <a:lstStyle/>
                    <a:p>
                      <a:r>
                        <a:rPr lang="ja-JP" altLang="en-US" dirty="0"/>
                        <a:t>*かります</a:t>
                      </a:r>
                      <a:endParaRPr lang="th-TH" altLang="ja-JP" dirty="0"/>
                    </a:p>
                    <a:p>
                      <a:r>
                        <a:rPr lang="th-TH" dirty="0"/>
                        <a:t>(ขอยืม)</a:t>
                      </a:r>
                      <a:endParaRPr lang="en-GB" dirty="0"/>
                    </a:p>
                    <a:p>
                      <a:r>
                        <a:rPr lang="th-TH" sz="1400" dirty="0">
                          <a:solidFill>
                            <a:schemeClr val="accent6"/>
                          </a:solidFill>
                        </a:rPr>
                        <a:t>*รูปจะอยู่ในกลุ่มที่1 แต่ยกเว้น ให้กริยาตัวนี้อยู่ในกลุ่ม2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かり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15489"/>
                  </a:ext>
                </a:extLst>
              </a:tr>
              <a:tr h="1270537">
                <a:tc>
                  <a:txBody>
                    <a:bodyPr/>
                    <a:lstStyle/>
                    <a:p>
                      <a:r>
                        <a:rPr lang="ja-JP" altLang="en-US" dirty="0"/>
                        <a:t>*おきます</a:t>
                      </a:r>
                      <a:endParaRPr lang="en-GB" altLang="ja-JP" dirty="0"/>
                    </a:p>
                    <a:p>
                      <a:r>
                        <a:rPr lang="th-TH" dirty="0"/>
                        <a:t>(นอน)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6"/>
                          </a:solidFill>
                        </a:rPr>
                        <a:t>*รูปจะอยู่ในกลุ่มที่1 แต่ยกเว้น ให้กริยาตัวนี้อยู่ในกลุ่ม2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ให้ตัด </a:t>
                      </a:r>
                      <a:r>
                        <a:rPr lang="ja-JP" altLang="en-US" dirty="0"/>
                        <a:t>ます　</a:t>
                      </a:r>
                      <a:r>
                        <a:rPr lang="th-TH" altLang="ja-JP" dirty="0"/>
                        <a:t>ออก เติม </a:t>
                      </a:r>
                      <a:r>
                        <a:rPr lang="ja-JP" altLang="en-US" dirty="0"/>
                        <a:t>られます</a:t>
                      </a:r>
                      <a:endParaRPr lang="th-TH" altLang="ja-JP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おき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20608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612C758-999F-448B-BF1A-6D19DE7902A7}"/>
              </a:ext>
            </a:extLst>
          </p:cNvPr>
          <p:cNvSpPr txBox="1"/>
          <p:nvPr/>
        </p:nvSpPr>
        <p:spPr>
          <a:xfrm>
            <a:off x="3632433" y="729284"/>
            <a:ext cx="99829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/>
              <a:t>กลุ่มที่</a:t>
            </a:r>
            <a:r>
              <a:rPr lang="en-US" altLang="ja-JP" sz="2400" dirty="0"/>
              <a:t>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830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2947482" cy="46011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การผันรูปสามารถ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1. แยกคำกริยาให้ออกว่าอยู่กลุ่มไหน</a:t>
            </a:r>
            <a:br>
              <a:rPr lang="th-TH" dirty="0">
                <a:solidFill>
                  <a:schemeClr val="bg1"/>
                </a:solidFill>
              </a:rPr>
            </a:br>
            <a:r>
              <a:rPr lang="th-TH" dirty="0">
                <a:solidFill>
                  <a:schemeClr val="bg1"/>
                </a:solidFill>
              </a:rPr>
              <a:t>2.ทำตามขั้นตอนการผันดังต่อไปนี้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3C300E3F-643C-4F80-9683-2DC1E85C0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571215"/>
              </p:ext>
            </p:extLst>
          </p:nvPr>
        </p:nvGraphicFramePr>
        <p:xfrm>
          <a:off x="3632432" y="1190949"/>
          <a:ext cx="6576969" cy="220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583">
                  <a:extLst>
                    <a:ext uri="{9D8B030D-6E8A-4147-A177-3AD203B41FA5}">
                      <a16:colId xmlns:a16="http://schemas.microsoft.com/office/drawing/2014/main" val="1599290105"/>
                    </a:ext>
                  </a:extLst>
                </a:gridCol>
                <a:gridCol w="2587481">
                  <a:extLst>
                    <a:ext uri="{9D8B030D-6E8A-4147-A177-3AD203B41FA5}">
                      <a16:colId xmlns:a16="http://schemas.microsoft.com/office/drawing/2014/main" val="73989902"/>
                    </a:ext>
                  </a:extLst>
                </a:gridCol>
                <a:gridCol w="1841905">
                  <a:extLst>
                    <a:ext uri="{9D8B030D-6E8A-4147-A177-3AD203B41FA5}">
                      <a16:colId xmlns:a16="http://schemas.microsoft.com/office/drawing/2014/main" val="366912184"/>
                    </a:ext>
                  </a:extLst>
                </a:gridCol>
              </a:tblGrid>
              <a:tr h="490889">
                <a:tc>
                  <a:txBody>
                    <a:bodyPr/>
                    <a:lstStyle/>
                    <a:p>
                      <a:pPr algn="ctr"/>
                      <a:r>
                        <a:rPr lang="th-TH" altLang="ja-JP" sz="2800" dirty="0"/>
                        <a:t>รูป</a:t>
                      </a:r>
                      <a:r>
                        <a:rPr lang="ja-JP" altLang="en-US" dirty="0"/>
                        <a:t>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วิธีการผัน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รูปสามารถ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2650"/>
                  </a:ext>
                </a:extLst>
              </a:tr>
              <a:tr h="346510">
                <a:tc>
                  <a:txBody>
                    <a:bodyPr/>
                    <a:lstStyle/>
                    <a:p>
                      <a:r>
                        <a:rPr lang="ja-JP" altLang="en-US" dirty="0"/>
                        <a:t>します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altLang="ja-JP" dirty="0"/>
                        <a:t>เปลี่ยนรูปเป็น </a:t>
                      </a:r>
                      <a:r>
                        <a:rPr lang="ja-JP" altLang="en-US" dirty="0"/>
                        <a:t>　</a:t>
                      </a:r>
                      <a:endParaRPr lang="th-TH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できます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13730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r>
                        <a:rPr lang="ja-JP" altLang="en-US" sz="1200" dirty="0"/>
                        <a:t>き</a:t>
                      </a:r>
                      <a:endParaRPr lang="en-GB" altLang="ja-JP" sz="1200" dirty="0"/>
                    </a:p>
                    <a:p>
                      <a:r>
                        <a:rPr lang="ja-JP" altLang="en-US" dirty="0"/>
                        <a:t>来ます</a:t>
                      </a:r>
                      <a:endParaRPr lang="en-GB" altLang="ja-JP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ja-JP" dirty="0"/>
                        <a:t>เปลี่ยนรูปเป็น </a:t>
                      </a:r>
                      <a:r>
                        <a:rPr lang="ja-JP" altLang="en-US" dirty="0"/>
                        <a:t>　</a:t>
                      </a:r>
                      <a:endParaRPr lang="th-TH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こられます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70713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r>
                        <a:rPr lang="ja-JP" altLang="en-US" dirty="0"/>
                        <a:t>べんきょうします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dirty="0"/>
                        <a:t>　　　べんきょうできます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ja-JP" altLang="en-US" dirty="0"/>
                        <a:t>み</a:t>
                      </a:r>
                      <a:r>
                        <a:rPr lang="ja-JP" alt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られます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200733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612C758-999F-448B-BF1A-6D19DE7902A7}"/>
              </a:ext>
            </a:extLst>
          </p:cNvPr>
          <p:cNvSpPr txBox="1"/>
          <p:nvPr/>
        </p:nvSpPr>
        <p:spPr>
          <a:xfrm>
            <a:off x="3632433" y="729284"/>
            <a:ext cx="99829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/>
              <a:t>กลุ่มที่3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8015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1903052" cy="704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使おう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2ECBB901-B241-4175-8E0C-86F7E867C459}"/>
              </a:ext>
            </a:extLst>
          </p:cNvPr>
          <p:cNvSpPr txBox="1">
            <a:spLocks/>
          </p:cNvSpPr>
          <p:nvPr/>
        </p:nvSpPr>
        <p:spPr>
          <a:xfrm>
            <a:off x="227752" y="2173859"/>
            <a:ext cx="3094287" cy="2171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bg1"/>
                </a:solidFill>
              </a:rPr>
              <a:t>ทำให้ประโยคที่มีความ เจตนา หรือ ประโยคทั่วไป เป็น ประโยคบอกถึงความสามารถ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513AEED5-7C5D-4C60-9D88-2663D23A1CBD}"/>
              </a:ext>
            </a:extLst>
          </p:cNvPr>
          <p:cNvSpPr txBox="1"/>
          <p:nvPr/>
        </p:nvSpPr>
        <p:spPr>
          <a:xfrm>
            <a:off x="3808602" y="738231"/>
            <a:ext cx="6090407" cy="24468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/>
              <a:t>ประโยค เจตนา หรือ ประโยคทั่วไป </a:t>
            </a:r>
          </a:p>
          <a:p>
            <a:endParaRPr lang="th-TH" dirty="0"/>
          </a:p>
          <a:p>
            <a:r>
              <a:rPr lang="th-TH" dirty="0"/>
              <a:t>	</a:t>
            </a:r>
            <a:r>
              <a:rPr lang="ja-JP" altLang="en-US" dirty="0"/>
              <a:t>わたし　は　辛い　もの　</a:t>
            </a:r>
            <a:r>
              <a:rPr lang="ja-JP" altLang="en-US" dirty="0">
                <a:solidFill>
                  <a:schemeClr val="accent6"/>
                </a:solidFill>
              </a:rPr>
              <a:t>を</a:t>
            </a:r>
            <a:r>
              <a:rPr lang="ja-JP" altLang="en-US" dirty="0"/>
              <a:t>　食べます。</a:t>
            </a:r>
            <a:endParaRPr lang="en-GB" altLang="ja-JP" dirty="0"/>
          </a:p>
          <a:p>
            <a:r>
              <a:rPr lang="en-GB" dirty="0"/>
              <a:t>	</a:t>
            </a:r>
            <a:r>
              <a:rPr lang="th-TH" dirty="0"/>
              <a:t>                    </a:t>
            </a:r>
            <a:r>
              <a:rPr lang="en-GB" dirty="0"/>
              <a:t>	</a:t>
            </a:r>
            <a:r>
              <a:rPr lang="th-TH" dirty="0"/>
              <a:t>ฉันจะกินของเผ็ด </a:t>
            </a:r>
          </a:p>
          <a:p>
            <a:pPr>
              <a:lnSpc>
                <a:spcPct val="150000"/>
              </a:lnSpc>
            </a:pPr>
            <a:r>
              <a:rPr lang="th-TH" dirty="0"/>
              <a:t>ประโยคบอกถึงความสามารถ</a:t>
            </a:r>
          </a:p>
          <a:p>
            <a:r>
              <a:rPr lang="th-TH" altLang="ja-JP" dirty="0"/>
              <a:t>        </a:t>
            </a:r>
            <a:r>
              <a:rPr lang="ja-JP" altLang="en-US" dirty="0"/>
              <a:t>わたし　は　辛い　もの　</a:t>
            </a:r>
            <a:r>
              <a:rPr lang="ja-JP" altLang="en-US" dirty="0">
                <a:solidFill>
                  <a:schemeClr val="accent6"/>
                </a:solidFill>
              </a:rPr>
              <a:t>が</a:t>
            </a:r>
            <a:r>
              <a:rPr lang="ja-JP" altLang="en-US" dirty="0"/>
              <a:t>　食べ</a:t>
            </a:r>
            <a:r>
              <a:rPr lang="ja-JP" altLang="en-US" dirty="0">
                <a:solidFill>
                  <a:schemeClr val="accent2"/>
                </a:solidFill>
              </a:rPr>
              <a:t>られます</a:t>
            </a:r>
            <a:r>
              <a:rPr lang="ja-JP" altLang="en-US" dirty="0"/>
              <a:t>。</a:t>
            </a:r>
            <a:endParaRPr lang="en-GB" altLang="ja-JP" dirty="0"/>
          </a:p>
          <a:p>
            <a:r>
              <a:rPr lang="en-GB" altLang="ja-JP" dirty="0"/>
              <a:t>				</a:t>
            </a:r>
            <a:r>
              <a:rPr lang="th-TH" altLang="ja-JP" dirty="0"/>
              <a:t>ฉันสามารถกินของเผ็ดได้</a:t>
            </a:r>
            <a:endParaRPr lang="en-GB" altLang="ja-JP" dirty="0"/>
          </a:p>
          <a:p>
            <a:endParaRPr lang="th-TH" dirty="0"/>
          </a:p>
        </p:txBody>
      </p:sp>
      <p:sp>
        <p:nvSpPr>
          <p:cNvPr id="7" name="ตัวแทนเนื้อหา 2">
            <a:extLst>
              <a:ext uri="{FF2B5EF4-FFF2-40B4-BE49-F238E27FC236}">
                <a16:creationId xmlns:a16="http://schemas.microsoft.com/office/drawing/2014/main" id="{9C3A13D6-A41E-492A-ADF5-ED9249E94005}"/>
              </a:ext>
            </a:extLst>
          </p:cNvPr>
          <p:cNvSpPr txBox="1">
            <a:spLocks/>
          </p:cNvSpPr>
          <p:nvPr/>
        </p:nvSpPr>
        <p:spPr>
          <a:xfrm>
            <a:off x="8635762" y="259772"/>
            <a:ext cx="3328486" cy="9311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1600" dirty="0"/>
              <a:t>辛い　</a:t>
            </a:r>
            <a:r>
              <a:rPr lang="th-TH" altLang="ja-JP" sz="1600" dirty="0"/>
              <a:t> </a:t>
            </a:r>
            <a:r>
              <a:rPr lang="ja-JP" altLang="en-US" sz="1600" dirty="0"/>
              <a:t>からい</a:t>
            </a:r>
            <a:r>
              <a:rPr lang="ja-JP" altLang="en-US" sz="1800" dirty="0"/>
              <a:t>　</a:t>
            </a:r>
            <a:r>
              <a:rPr lang="th-TH" altLang="ja-JP" sz="1800" dirty="0"/>
              <a:t>เผ็ด         (คำคุณศัพท์ อิ)  </a:t>
            </a:r>
            <a:endParaRPr lang="en-GB" altLang="ja-JP" sz="1800" dirty="0"/>
          </a:p>
          <a:p>
            <a:pPr marL="0" indent="0">
              <a:buFont typeface="Wingdings 2" pitchFamily="18" charset="2"/>
              <a:buNone/>
            </a:pPr>
            <a:r>
              <a:rPr lang="th-TH" altLang="ja-JP" sz="1800" dirty="0"/>
              <a:t> </a:t>
            </a:r>
            <a:r>
              <a:rPr lang="ja-JP" altLang="en-US" sz="1800" dirty="0"/>
              <a:t>もの　　　　</a:t>
            </a:r>
            <a:r>
              <a:rPr lang="th-TH" altLang="ja-JP" sz="1800" dirty="0"/>
              <a:t> ของ           (คำนาม) </a:t>
            </a:r>
            <a:endParaRPr lang="en-GB" altLang="ja-JP" sz="1800" dirty="0"/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A3CF8AAE-0F4F-4457-A9DF-CFF09B917B21}"/>
              </a:ext>
            </a:extLst>
          </p:cNvPr>
          <p:cNvSpPr txBox="1"/>
          <p:nvPr/>
        </p:nvSpPr>
        <p:spPr>
          <a:xfrm>
            <a:off x="3808602" y="3291137"/>
            <a:ext cx="6090407" cy="21698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/>
              <a:t>ประโยค เจตนา หรือ ประโยคทั่วไป </a:t>
            </a:r>
          </a:p>
          <a:p>
            <a:endParaRPr lang="th-TH" dirty="0"/>
          </a:p>
          <a:p>
            <a:r>
              <a:rPr lang="th-TH" dirty="0"/>
              <a:t>	 </a:t>
            </a:r>
            <a:r>
              <a:rPr lang="ja-JP" altLang="en-US" dirty="0"/>
              <a:t>あしたの約束</a:t>
            </a:r>
            <a:r>
              <a:rPr lang="th-TH" altLang="ja-JP" dirty="0"/>
              <a:t> </a:t>
            </a:r>
            <a:r>
              <a:rPr lang="ja-JP" altLang="en-US" dirty="0"/>
              <a:t>は</a:t>
            </a:r>
            <a:r>
              <a:rPr lang="th-TH" altLang="ja-JP" dirty="0"/>
              <a:t> </a:t>
            </a:r>
            <a:r>
              <a:rPr lang="ja-JP" altLang="en-US" dirty="0"/>
              <a:t>行きません。</a:t>
            </a:r>
            <a:endParaRPr lang="en-GB" altLang="ja-JP" dirty="0"/>
          </a:p>
          <a:p>
            <a:r>
              <a:rPr lang="en-GB" dirty="0"/>
              <a:t>	</a:t>
            </a:r>
            <a:r>
              <a:rPr lang="th-TH" dirty="0"/>
              <a:t>                   ที่นัดกันไว้พรุ่งนี้ จะไม่ไป</a:t>
            </a:r>
          </a:p>
          <a:p>
            <a:pPr>
              <a:lnSpc>
                <a:spcPct val="150000"/>
              </a:lnSpc>
            </a:pPr>
            <a:r>
              <a:rPr lang="th-TH" dirty="0"/>
              <a:t>ประโยคบอกถึงความสามารถ</a:t>
            </a:r>
          </a:p>
          <a:p>
            <a:r>
              <a:rPr lang="th-TH" altLang="ja-JP" dirty="0"/>
              <a:t>              </a:t>
            </a:r>
            <a:r>
              <a:rPr lang="ja-JP" altLang="en-US" dirty="0"/>
              <a:t>あしたの約束</a:t>
            </a:r>
            <a:r>
              <a:rPr lang="th-TH" altLang="ja-JP" dirty="0"/>
              <a:t> </a:t>
            </a:r>
            <a:r>
              <a:rPr lang="ja-JP" altLang="en-US" dirty="0"/>
              <a:t>は</a:t>
            </a:r>
            <a:r>
              <a:rPr lang="th-TH" altLang="ja-JP" dirty="0"/>
              <a:t> </a:t>
            </a:r>
            <a:r>
              <a:rPr lang="ja-JP" altLang="en-US" dirty="0"/>
              <a:t>行</a:t>
            </a:r>
            <a:r>
              <a:rPr lang="ja-JP" altLang="en-US" dirty="0">
                <a:solidFill>
                  <a:schemeClr val="accent2"/>
                </a:solidFill>
              </a:rPr>
              <a:t>けません</a:t>
            </a:r>
            <a:r>
              <a:rPr lang="ja-JP" altLang="en-US" dirty="0"/>
              <a:t>。</a:t>
            </a:r>
            <a:endParaRPr lang="en-GB" altLang="ja-JP" dirty="0"/>
          </a:p>
          <a:p>
            <a:r>
              <a:rPr lang="en-GB" altLang="ja-JP" dirty="0"/>
              <a:t>			</a:t>
            </a:r>
            <a:r>
              <a:rPr lang="th-TH" dirty="0"/>
              <a:t> ที่นัดกันไว้พรุ่งนี้ ไม่สามารถไปได้</a:t>
            </a:r>
          </a:p>
        </p:txBody>
      </p:sp>
      <p:sp>
        <p:nvSpPr>
          <p:cNvPr id="9" name="ตัวแทนเนื้อหา 2">
            <a:extLst>
              <a:ext uri="{FF2B5EF4-FFF2-40B4-BE49-F238E27FC236}">
                <a16:creationId xmlns:a16="http://schemas.microsoft.com/office/drawing/2014/main" id="{0DBA5D6D-FA7A-4CB4-B933-300DA1B7D697}"/>
              </a:ext>
            </a:extLst>
          </p:cNvPr>
          <p:cNvSpPr txBox="1">
            <a:spLocks/>
          </p:cNvSpPr>
          <p:nvPr/>
        </p:nvSpPr>
        <p:spPr>
          <a:xfrm>
            <a:off x="7877262" y="3307627"/>
            <a:ext cx="3878659" cy="9311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1600" dirty="0"/>
              <a:t>約束　やくそく</a:t>
            </a:r>
            <a:r>
              <a:rPr lang="ja-JP" altLang="en-US" sz="1800" dirty="0"/>
              <a:t>　</a:t>
            </a:r>
            <a:r>
              <a:rPr lang="th-TH" altLang="ja-JP" sz="1800" dirty="0"/>
              <a:t>สัญญา การนัดหมาย (*อาการนาม)  </a:t>
            </a:r>
            <a:endParaRPr lang="en-GB" altLang="ja-JP" sz="1800" dirty="0"/>
          </a:p>
          <a:p>
            <a:pPr marL="0" indent="0">
              <a:buFont typeface="Wingdings 2" pitchFamily="18" charset="2"/>
              <a:buNone/>
            </a:pPr>
            <a:r>
              <a:rPr lang="ja-JP" altLang="en-US" sz="1400" dirty="0"/>
              <a:t>行きます　いきます　 </a:t>
            </a:r>
            <a:r>
              <a:rPr lang="th-TH" altLang="ja-JP" sz="2400" dirty="0"/>
              <a:t>ไป</a:t>
            </a:r>
            <a:r>
              <a:rPr lang="th-TH" altLang="ja-JP" sz="1400" dirty="0"/>
              <a:t>   (กริยา กลุ่มที่1) </a:t>
            </a:r>
            <a:endParaRPr lang="en-GB" altLang="ja-JP" sz="1400" dirty="0"/>
          </a:p>
        </p:txBody>
      </p:sp>
      <p:sp>
        <p:nvSpPr>
          <p:cNvPr id="10" name="ตัวแทนเนื้อหา 2">
            <a:extLst>
              <a:ext uri="{FF2B5EF4-FFF2-40B4-BE49-F238E27FC236}">
                <a16:creationId xmlns:a16="http://schemas.microsoft.com/office/drawing/2014/main" id="{C56C4E5F-F776-43A1-8321-F4AA4B4E3362}"/>
              </a:ext>
            </a:extLst>
          </p:cNvPr>
          <p:cNvSpPr txBox="1">
            <a:spLocks/>
          </p:cNvSpPr>
          <p:nvPr/>
        </p:nvSpPr>
        <p:spPr>
          <a:xfrm>
            <a:off x="4298108" y="6119769"/>
            <a:ext cx="7666140" cy="5956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th-TH" altLang="ja-JP" sz="1400" dirty="0">
                <a:solidFill>
                  <a:schemeClr val="bg1"/>
                </a:solidFill>
              </a:rPr>
              <a:t>*อาการนาม คือ คำนามที่มีสภาพของการกระทำอยู่ในคำนาม ที่สามารถใช้กับ </a:t>
            </a:r>
            <a:r>
              <a:rPr lang="ja-JP" altLang="en-US" sz="1400" dirty="0">
                <a:solidFill>
                  <a:schemeClr val="bg1"/>
                </a:solidFill>
              </a:rPr>
              <a:t>します（</a:t>
            </a:r>
            <a:r>
              <a:rPr lang="th-TH" altLang="ja-JP" sz="1400" dirty="0">
                <a:solidFill>
                  <a:schemeClr val="bg1"/>
                </a:solidFill>
              </a:rPr>
              <a:t>กริยากลุ่ม3</a:t>
            </a:r>
            <a:r>
              <a:rPr lang="ja-JP" altLang="en-US" sz="1400" dirty="0">
                <a:solidFill>
                  <a:schemeClr val="bg1"/>
                </a:solidFill>
              </a:rPr>
              <a:t>）</a:t>
            </a:r>
            <a:r>
              <a:rPr lang="th-TH" altLang="ja-JP" sz="1400" dirty="0">
                <a:solidFill>
                  <a:schemeClr val="bg1"/>
                </a:solidFill>
              </a:rPr>
              <a:t>ได้ </a:t>
            </a:r>
          </a:p>
          <a:p>
            <a:pPr marL="0" indent="0">
              <a:buFont typeface="Wingdings 2" pitchFamily="18" charset="2"/>
              <a:buNone/>
            </a:pPr>
            <a:r>
              <a:rPr lang="th-TH" altLang="ja-JP" sz="1400" dirty="0">
                <a:solidFill>
                  <a:schemeClr val="bg1"/>
                </a:solidFill>
              </a:rPr>
              <a:t>เช่น </a:t>
            </a:r>
            <a:r>
              <a:rPr lang="ja-JP" altLang="en-US" sz="1400" dirty="0">
                <a:solidFill>
                  <a:schemeClr val="bg1"/>
                </a:solidFill>
              </a:rPr>
              <a:t>べんきょう　＝　</a:t>
            </a:r>
            <a:r>
              <a:rPr lang="th-TH" altLang="ja-JP" sz="1400" dirty="0">
                <a:solidFill>
                  <a:schemeClr val="bg1"/>
                </a:solidFill>
              </a:rPr>
              <a:t>การเรียน         </a:t>
            </a:r>
            <a:r>
              <a:rPr lang="ja-JP" altLang="en-US" sz="1400" dirty="0">
                <a:solidFill>
                  <a:schemeClr val="bg1"/>
                </a:solidFill>
              </a:rPr>
              <a:t>べんきょう</a:t>
            </a:r>
            <a:r>
              <a:rPr lang="ja-JP" altLang="en-US" sz="1400" dirty="0">
                <a:solidFill>
                  <a:schemeClr val="bg1"/>
                </a:solidFill>
                <a:highlight>
                  <a:srgbClr val="FFFF00"/>
                </a:highlight>
              </a:rPr>
              <a:t>します</a:t>
            </a:r>
            <a:r>
              <a:rPr lang="ja-JP" altLang="en-US" sz="1400" dirty="0">
                <a:solidFill>
                  <a:schemeClr val="bg1"/>
                </a:solidFill>
              </a:rPr>
              <a:t>　＝　</a:t>
            </a:r>
            <a:r>
              <a:rPr lang="th-TH" altLang="ja-JP" sz="1400" dirty="0">
                <a:solidFill>
                  <a:schemeClr val="bg1"/>
                </a:solidFill>
              </a:rPr>
              <a:t>เรียน </a:t>
            </a:r>
            <a:endParaRPr lang="en-GB" altLang="ja-JP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43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1903052" cy="704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使おう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2ECBB901-B241-4175-8E0C-86F7E867C459}"/>
              </a:ext>
            </a:extLst>
          </p:cNvPr>
          <p:cNvSpPr txBox="1">
            <a:spLocks/>
          </p:cNvSpPr>
          <p:nvPr/>
        </p:nvSpPr>
        <p:spPr>
          <a:xfrm>
            <a:off x="227752" y="2173859"/>
            <a:ext cx="3094287" cy="2171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bg1"/>
                </a:solidFill>
              </a:rPr>
              <a:t>ทำให้ประโยคที่มีความ เจตนา หรือ ประโยคทั่วไป เป็น ประโยคบอกถึงความสามารถ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513AEED5-7C5D-4C60-9D88-2663D23A1CBD}"/>
              </a:ext>
            </a:extLst>
          </p:cNvPr>
          <p:cNvSpPr txBox="1"/>
          <p:nvPr/>
        </p:nvSpPr>
        <p:spPr>
          <a:xfrm>
            <a:off x="3736590" y="586807"/>
            <a:ext cx="6090407" cy="59862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/>
              <a:t>ประโยค เจตนา หรือ ประโยคทั่วไป </a:t>
            </a:r>
          </a:p>
          <a:p>
            <a:endParaRPr lang="th-TH" dirty="0"/>
          </a:p>
          <a:p>
            <a:r>
              <a:rPr lang="th-TH" dirty="0"/>
              <a:t>	</a:t>
            </a:r>
            <a:r>
              <a:rPr lang="ja-JP" altLang="en-US" dirty="0"/>
              <a:t>　　　　　漢字</a:t>
            </a:r>
            <a:r>
              <a:rPr lang="ja-JP" altLang="en-US" dirty="0">
                <a:solidFill>
                  <a:schemeClr val="accent6"/>
                </a:solidFill>
              </a:rPr>
              <a:t>を</a:t>
            </a:r>
            <a:r>
              <a:rPr lang="ja-JP" altLang="en-US" dirty="0"/>
              <a:t>書きます。</a:t>
            </a:r>
            <a:endParaRPr lang="en-GB" altLang="ja-JP" dirty="0"/>
          </a:p>
          <a:p>
            <a:r>
              <a:rPr lang="en-GB" dirty="0"/>
              <a:t>	</a:t>
            </a:r>
            <a:r>
              <a:rPr lang="th-TH" dirty="0"/>
              <a:t>                    </a:t>
            </a:r>
            <a:r>
              <a:rPr lang="en-GB" dirty="0"/>
              <a:t>	</a:t>
            </a:r>
            <a:r>
              <a:rPr lang="th-TH" dirty="0"/>
              <a:t>จะเขียน คันจิ</a:t>
            </a:r>
          </a:p>
          <a:p>
            <a:pPr>
              <a:lnSpc>
                <a:spcPct val="150000"/>
              </a:lnSpc>
            </a:pPr>
            <a:r>
              <a:rPr lang="th-TH" dirty="0"/>
              <a:t>ประโยคบอกถึงความสามารถ</a:t>
            </a:r>
          </a:p>
          <a:p>
            <a:r>
              <a:rPr lang="en-GB" altLang="ja-JP" dirty="0"/>
              <a:t>			</a:t>
            </a:r>
            <a:r>
              <a:rPr lang="ja-JP" altLang="en-US" dirty="0"/>
              <a:t>　漢字</a:t>
            </a:r>
            <a:r>
              <a:rPr lang="ja-JP" altLang="en-US" dirty="0">
                <a:solidFill>
                  <a:schemeClr val="accent6"/>
                </a:solidFill>
              </a:rPr>
              <a:t>が</a:t>
            </a:r>
            <a:r>
              <a:rPr lang="ja-JP" altLang="en-US" dirty="0"/>
              <a:t>書</a:t>
            </a:r>
            <a:r>
              <a:rPr lang="ja-JP" altLang="en-US" dirty="0">
                <a:solidFill>
                  <a:schemeClr val="accent2"/>
                </a:solidFill>
              </a:rPr>
              <a:t>けます</a:t>
            </a:r>
            <a:r>
              <a:rPr lang="ja-JP" altLang="en-US" dirty="0"/>
              <a:t>。</a:t>
            </a:r>
            <a:endParaRPr lang="en-GB" altLang="ja-JP" dirty="0"/>
          </a:p>
          <a:p>
            <a:r>
              <a:rPr lang="en-GB" altLang="ja-JP" dirty="0"/>
              <a:t>				</a:t>
            </a:r>
            <a:r>
              <a:rPr lang="th-TH" altLang="ja-JP" dirty="0"/>
              <a:t>ฉันสามารถกินของเผ็ดได้</a:t>
            </a:r>
          </a:p>
          <a:p>
            <a:endParaRPr lang="th-TH" dirty="0"/>
          </a:p>
          <a:p>
            <a:r>
              <a:rPr lang="th-TH" dirty="0">
                <a:solidFill>
                  <a:schemeClr val="accent6">
                    <a:lumMod val="75000"/>
                  </a:schemeClr>
                </a:solidFill>
              </a:rPr>
              <a:t>ประโยค เจตนา หรือ ประโยคทั่วไป</a:t>
            </a:r>
            <a:r>
              <a:rPr lang="th-TH" dirty="0"/>
              <a:t>  นั้น คำช่วยจะกำหนดจาก ตัวกริยา เช่น ตัวอย่างด้านบน </a:t>
            </a:r>
            <a:r>
              <a:rPr lang="ja-JP" altLang="en-US" sz="1400" dirty="0"/>
              <a:t>書きます</a:t>
            </a:r>
            <a:endParaRPr lang="en-GB" altLang="ja-JP" sz="1400" dirty="0"/>
          </a:p>
          <a:p>
            <a:r>
              <a:rPr lang="th-TH" dirty="0"/>
              <a:t>แปลว่า เขียน    </a:t>
            </a:r>
            <a:r>
              <a:rPr lang="ja-JP" altLang="en-US" sz="1400" dirty="0"/>
              <a:t>＿</a:t>
            </a:r>
            <a:r>
              <a:rPr lang="th-TH" altLang="ja-JP" sz="1400" dirty="0"/>
              <a:t>คำนามที่ถูกกระทำโดยคำกริยา</a:t>
            </a:r>
            <a:r>
              <a:rPr lang="ja-JP" altLang="en-US" sz="1400" dirty="0"/>
              <a:t>＿</a:t>
            </a:r>
            <a:r>
              <a:rPr lang="ja-JP" altLang="en-US" sz="1400" dirty="0">
                <a:highlight>
                  <a:srgbClr val="FFFF00"/>
                </a:highlight>
              </a:rPr>
              <a:t>を</a:t>
            </a:r>
            <a:r>
              <a:rPr lang="ja-JP" altLang="en-US" sz="1400" dirty="0"/>
              <a:t>　書きます。</a:t>
            </a:r>
            <a:r>
              <a:rPr lang="th-TH" altLang="ja-JP" sz="1600" dirty="0"/>
              <a:t>จะใช้คำช่วย </a:t>
            </a:r>
            <a:r>
              <a:rPr lang="ja-JP" altLang="en-US" sz="1600" dirty="0"/>
              <a:t>を</a:t>
            </a:r>
            <a:r>
              <a:rPr lang="th-TH" altLang="ja-JP" sz="1600" dirty="0"/>
              <a:t>กำกับหลังคำนามที่ถูกกระทำโดยทำกริยานั้นๆ</a:t>
            </a:r>
            <a:r>
              <a:rPr lang="ja-JP" altLang="en-US" sz="1600" dirty="0"/>
              <a:t>　</a:t>
            </a:r>
            <a:r>
              <a:rPr lang="ja-JP" altLang="en-US" sz="1600" u="sng" dirty="0"/>
              <a:t>なまえ</a:t>
            </a:r>
            <a:r>
              <a:rPr lang="ja-JP" altLang="en-US" sz="1600" dirty="0"/>
              <a:t>　</a:t>
            </a:r>
            <a:r>
              <a:rPr lang="ja-JP" altLang="en-US" sz="1600" dirty="0">
                <a:highlight>
                  <a:srgbClr val="FFFF00"/>
                </a:highlight>
              </a:rPr>
              <a:t>を</a:t>
            </a:r>
            <a:r>
              <a:rPr lang="ja-JP" altLang="en-US" sz="1600" dirty="0"/>
              <a:t>　書きます　＝　</a:t>
            </a:r>
            <a:r>
              <a:rPr lang="th-TH" altLang="ja-JP" sz="1600" dirty="0"/>
              <a:t>เขียนชื่อ </a:t>
            </a:r>
          </a:p>
          <a:p>
            <a:r>
              <a:rPr lang="th-TH" altLang="ja-JP" sz="2400" u="sng" dirty="0"/>
              <a:t>ซึ่งเป็นการบอกถึงการกระทำที่จะเกิดขึ้น หรือ เกิดขึ้นแล้ว ด้วยความตั้งใจหรือ</a:t>
            </a:r>
            <a:r>
              <a:rPr lang="th-TH" sz="2400" dirty="0">
                <a:solidFill>
                  <a:schemeClr val="accent6">
                    <a:lumMod val="75000"/>
                  </a:schemeClr>
                </a:solidFill>
              </a:rPr>
              <a:t>เจตนา</a:t>
            </a:r>
            <a:r>
              <a:rPr lang="th-TH" altLang="ja-JP" sz="2400" u="sng" dirty="0"/>
              <a:t> นั้นเอง </a:t>
            </a:r>
          </a:p>
          <a:p>
            <a:endParaRPr lang="th-TH" sz="1600" dirty="0"/>
          </a:p>
          <a:p>
            <a:r>
              <a:rPr lang="th-TH" sz="1600" dirty="0">
                <a:highlight>
                  <a:srgbClr val="00FFFF"/>
                </a:highlight>
              </a:rPr>
              <a:t>ประโยคบอกถึงความสามารถ </a:t>
            </a:r>
          </a:p>
          <a:p>
            <a:r>
              <a:rPr lang="th-TH" sz="1600" dirty="0"/>
              <a:t>	คำช่วยจะกำหนดจาก ตัวกริยาที่ผันเป็นรูปสามารถ และใช้ คำช่วย </a:t>
            </a:r>
            <a:r>
              <a:rPr lang="ja-JP" altLang="en-US" sz="1600" dirty="0">
                <a:solidFill>
                  <a:schemeClr val="accent5">
                    <a:lumMod val="50000"/>
                  </a:schemeClr>
                </a:solidFill>
              </a:rPr>
              <a:t>が</a:t>
            </a:r>
            <a:r>
              <a:rPr lang="th-TH" altLang="ja-JP" sz="1600" dirty="0"/>
              <a:t> มาแทน </a:t>
            </a:r>
            <a:r>
              <a:rPr lang="ja-JP" altLang="en-US" sz="1600" dirty="0"/>
              <a:t>を　</a:t>
            </a:r>
            <a:r>
              <a:rPr lang="th-TH" altLang="ja-JP" sz="1600" dirty="0"/>
              <a:t>เพื่อเป็นการปรับให้คำนามด้านหน้า เป็นคำนามที่ไม่ได้ถูกกระทำ </a:t>
            </a:r>
            <a:r>
              <a:rPr lang="th-TH" altLang="ja-JP" sz="2400" u="sng" dirty="0"/>
              <a:t>เนื่องจากความสามารถไม่ใช่การ กระทำโดยตั้งใจหรือ </a:t>
            </a:r>
            <a:r>
              <a:rPr lang="th-TH" sz="2400" u="sng" dirty="0">
                <a:solidFill>
                  <a:schemeClr val="accent6">
                    <a:lumMod val="75000"/>
                  </a:schemeClr>
                </a:solidFill>
              </a:rPr>
              <a:t>เจตนา </a:t>
            </a:r>
            <a:r>
              <a:rPr lang="th-TH" sz="2400" u="sng" dirty="0">
                <a:solidFill>
                  <a:schemeClr val="tx1"/>
                </a:solidFill>
              </a:rPr>
              <a:t>เป็นเพียงสภาพที่บอกถึงศักยภาพ</a:t>
            </a:r>
          </a:p>
          <a:p>
            <a:r>
              <a:rPr lang="ja-JP" altLang="en-US" sz="1600" u="sng" dirty="0"/>
              <a:t>なまえ</a:t>
            </a:r>
            <a:r>
              <a:rPr lang="ja-JP" altLang="en-US" sz="1600" dirty="0"/>
              <a:t>　</a:t>
            </a:r>
            <a:r>
              <a:rPr lang="ja-JP" altLang="en-US" sz="1600" dirty="0">
                <a:highlight>
                  <a:srgbClr val="FFFF00"/>
                </a:highlight>
              </a:rPr>
              <a:t>を</a:t>
            </a:r>
            <a:r>
              <a:rPr lang="ja-JP" altLang="en-US" sz="1600" dirty="0"/>
              <a:t>　書きます　＝　</a:t>
            </a:r>
            <a:r>
              <a:rPr lang="th-TH" altLang="ja-JP" sz="1600" dirty="0"/>
              <a:t>เขียนชื่อ </a:t>
            </a:r>
          </a:p>
          <a:p>
            <a:r>
              <a:rPr lang="ja-JP" altLang="en-US" u="sng" dirty="0"/>
              <a:t>なまえ</a:t>
            </a:r>
            <a:r>
              <a:rPr lang="ja-JP" altLang="en-US" dirty="0"/>
              <a:t>　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が</a:t>
            </a:r>
            <a:r>
              <a:rPr lang="ja-JP" altLang="en-US" dirty="0"/>
              <a:t>　書けます　＝　</a:t>
            </a:r>
            <a:r>
              <a:rPr lang="th-TH" altLang="ja-JP" dirty="0"/>
              <a:t>สามารถเขียนชื่อได้ </a:t>
            </a:r>
          </a:p>
        </p:txBody>
      </p:sp>
      <p:sp>
        <p:nvSpPr>
          <p:cNvPr id="7" name="ตัวแทนเนื้อหา 2">
            <a:extLst>
              <a:ext uri="{FF2B5EF4-FFF2-40B4-BE49-F238E27FC236}">
                <a16:creationId xmlns:a16="http://schemas.microsoft.com/office/drawing/2014/main" id="{9C3A13D6-A41E-492A-ADF5-ED9249E94005}"/>
              </a:ext>
            </a:extLst>
          </p:cNvPr>
          <p:cNvSpPr txBox="1">
            <a:spLocks/>
          </p:cNvSpPr>
          <p:nvPr/>
        </p:nvSpPr>
        <p:spPr>
          <a:xfrm>
            <a:off x="8635762" y="259772"/>
            <a:ext cx="3328486" cy="9311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1600" dirty="0"/>
              <a:t>漢字　かんじ</a:t>
            </a:r>
            <a:r>
              <a:rPr lang="ja-JP" altLang="en-US" sz="1800" dirty="0"/>
              <a:t>　</a:t>
            </a:r>
            <a:r>
              <a:rPr lang="th-TH" altLang="ja-JP" sz="1800" dirty="0"/>
              <a:t>ตัวอักษรคันจิ   (คำนาม)  </a:t>
            </a:r>
            <a:endParaRPr lang="en-GB" altLang="ja-JP" sz="1800" dirty="0"/>
          </a:p>
          <a:p>
            <a:pPr marL="0" indent="0">
              <a:buFont typeface="Wingdings 2" pitchFamily="18" charset="2"/>
              <a:buNone/>
            </a:pPr>
            <a:r>
              <a:rPr lang="th-TH" altLang="ja-JP" sz="1400" dirty="0"/>
              <a:t> </a:t>
            </a:r>
            <a:r>
              <a:rPr lang="ja-JP" altLang="en-US" sz="1400" dirty="0"/>
              <a:t>書きます　かきます</a:t>
            </a:r>
            <a:r>
              <a:rPr lang="th-TH" altLang="ja-JP" sz="1400" dirty="0"/>
              <a:t>   เขียน (กริยา กลุ่มที่1) </a:t>
            </a:r>
            <a:endParaRPr lang="en-GB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57084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C65315-EFEC-4DB9-9560-53A165F0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90949"/>
            <a:ext cx="1903052" cy="704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使おう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2ECBB901-B241-4175-8E0C-86F7E867C459}"/>
              </a:ext>
            </a:extLst>
          </p:cNvPr>
          <p:cNvSpPr txBox="1">
            <a:spLocks/>
          </p:cNvSpPr>
          <p:nvPr/>
        </p:nvSpPr>
        <p:spPr>
          <a:xfrm>
            <a:off x="227752" y="2173859"/>
            <a:ext cx="3094287" cy="2171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bg1"/>
                </a:solidFill>
              </a:rPr>
              <a:t>ทำให้ประโยคที่มีความ เจตนา หรือ ประโยคทั่วไป เป็น ประโยคบอกถึงความสามารถ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F151811-863A-46C9-BFF9-27FEB3842394}"/>
              </a:ext>
            </a:extLst>
          </p:cNvPr>
          <p:cNvSpPr txBox="1"/>
          <p:nvPr/>
        </p:nvSpPr>
        <p:spPr>
          <a:xfrm>
            <a:off x="3724710" y="1073790"/>
            <a:ext cx="3926049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　学校で日本語</a:t>
            </a:r>
            <a:r>
              <a:rPr lang="ja-JP" altLang="en-US" dirty="0">
                <a:solidFill>
                  <a:schemeClr val="accent6"/>
                </a:solidFill>
              </a:rPr>
              <a:t>を</a:t>
            </a:r>
            <a:r>
              <a:rPr lang="ja-JP" altLang="en-US" dirty="0"/>
              <a:t>練習します。</a:t>
            </a:r>
            <a:endParaRPr lang="en-GB" altLang="ja-JP" dirty="0"/>
          </a:p>
          <a:p>
            <a:r>
              <a:rPr lang="en-GB" altLang="ja-JP" dirty="0"/>
              <a:t>		</a:t>
            </a:r>
            <a:r>
              <a:rPr lang="th-TH" altLang="ja-JP" dirty="0"/>
              <a:t>จะทำแบบฝึกหัดภาษาญี่ปุ่นที่โรงเรียน</a:t>
            </a:r>
          </a:p>
          <a:p>
            <a:r>
              <a:rPr lang="th-TH" altLang="ja-JP" dirty="0"/>
              <a:t>   </a:t>
            </a:r>
          </a:p>
          <a:p>
            <a:r>
              <a:rPr lang="th-TH" altLang="ja-JP" dirty="0"/>
              <a:t>      </a:t>
            </a:r>
            <a:r>
              <a:rPr lang="ja-JP" altLang="en-US" dirty="0"/>
              <a:t>学校で日本語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が</a:t>
            </a:r>
            <a:r>
              <a:rPr lang="ja-JP" altLang="en-US" dirty="0"/>
              <a:t>練習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できます</a:t>
            </a:r>
            <a:r>
              <a:rPr lang="ja-JP" altLang="en-US" dirty="0"/>
              <a:t>。</a:t>
            </a:r>
            <a:endParaRPr lang="en-GB" altLang="ja-JP" dirty="0"/>
          </a:p>
          <a:p>
            <a:r>
              <a:rPr lang="en-GB" altLang="ja-JP" dirty="0"/>
              <a:t>		</a:t>
            </a:r>
            <a:r>
              <a:rPr lang="th-TH" altLang="ja-JP" dirty="0"/>
              <a:t>สามารถทำแบบฝึกหัดที่โรงเรียน</a:t>
            </a:r>
            <a:endParaRPr lang="en-GB" altLang="ja-JP" dirty="0"/>
          </a:p>
        </p:txBody>
      </p:sp>
      <p:graphicFrame>
        <p:nvGraphicFramePr>
          <p:cNvPr id="8" name="ตาราง 8">
            <a:extLst>
              <a:ext uri="{FF2B5EF4-FFF2-40B4-BE49-F238E27FC236}">
                <a16:creationId xmlns:a16="http://schemas.microsoft.com/office/drawing/2014/main" id="{46973FF9-58F1-4F9C-AC6F-4A4B970C8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066493"/>
              </p:ext>
            </p:extLst>
          </p:nvPr>
        </p:nvGraphicFramePr>
        <p:xfrm>
          <a:off x="5965974" y="5206154"/>
          <a:ext cx="5812170" cy="115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390">
                  <a:extLst>
                    <a:ext uri="{9D8B030D-6E8A-4147-A177-3AD203B41FA5}">
                      <a16:colId xmlns:a16="http://schemas.microsoft.com/office/drawing/2014/main" val="1789778447"/>
                    </a:ext>
                  </a:extLst>
                </a:gridCol>
                <a:gridCol w="1937390">
                  <a:extLst>
                    <a:ext uri="{9D8B030D-6E8A-4147-A177-3AD203B41FA5}">
                      <a16:colId xmlns:a16="http://schemas.microsoft.com/office/drawing/2014/main" val="2570067954"/>
                    </a:ext>
                  </a:extLst>
                </a:gridCol>
                <a:gridCol w="1937390">
                  <a:extLst>
                    <a:ext uri="{9D8B030D-6E8A-4147-A177-3AD203B41FA5}">
                      <a16:colId xmlns:a16="http://schemas.microsoft.com/office/drawing/2014/main" val="4166518070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คำศัพท์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006866"/>
                  </a:ext>
                </a:extLst>
              </a:tr>
              <a:tr h="419512">
                <a:tc>
                  <a:txBody>
                    <a:bodyPr/>
                    <a:lstStyle/>
                    <a:p>
                      <a:r>
                        <a:rPr lang="ja-JP" altLang="en-US" dirty="0"/>
                        <a:t>学校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がっこう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โรงเรียน   (คำนาม)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64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練習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れんしゅう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/>
                        <a:t>การทำ</a:t>
                      </a:r>
                      <a:r>
                        <a:rPr lang="th-TH" dirty="0"/>
                        <a:t>แบบฝึกหัด (อาการนาม)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584637"/>
      </p:ext>
    </p:extLst>
  </p:cSld>
  <p:clrMapOvr>
    <a:masterClrMapping/>
  </p:clrMapOvr>
</p:sld>
</file>

<file path=ppt/theme/theme1.xml><?xml version="1.0" encoding="utf-8"?>
<a:theme xmlns:a="http://schemas.openxmlformats.org/drawingml/2006/main" name="เฟรม">
  <a:themeElements>
    <a:clrScheme name="เฟรม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เฟรม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เฟรม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C6B150ABA94549984EC9436E71C796" ma:contentTypeVersion="4" ma:contentTypeDescription="Create a new document." ma:contentTypeScope="" ma:versionID="e572d843774eb54581fda044699c5c7a">
  <xsd:schema xmlns:xsd="http://www.w3.org/2001/XMLSchema" xmlns:xs="http://www.w3.org/2001/XMLSchema" xmlns:p="http://schemas.microsoft.com/office/2006/metadata/properties" xmlns:ns3="84031552-d152-4293-a0dd-bdd11d0fa821" targetNamespace="http://schemas.microsoft.com/office/2006/metadata/properties" ma:root="true" ma:fieldsID="4fa9d784548d69002e77334a391cba11" ns3:_="">
    <xsd:import namespace="84031552-d152-4293-a0dd-bdd11d0fa8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31552-d152-4293-a0dd-bdd11d0fa8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0F839F-35F1-42D0-B2AD-B5DBEC552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31552-d152-4293-a0dd-bdd11d0fa8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371CD-16CF-4420-8B3F-453DD3427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9AC274-79AB-444C-8524-00FFEB770C2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4031552-d152-4293-a0dd-bdd11d0fa82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116</TotalTime>
  <Words>1601</Words>
  <Application>Microsoft Office PowerPoint</Application>
  <PresentationFormat>แบบจอกว้าง</PresentationFormat>
  <Paragraphs>188</Paragraphs>
  <Slides>12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เฟรม</vt:lpstr>
      <vt:lpstr>การเขียนคำกริยารูปสามารถ และการทำให้ประโยคเป็นรูปสามารถ </vt:lpstr>
      <vt:lpstr>文型</vt:lpstr>
      <vt:lpstr>คำกริยา 3 กลุ่ม </vt:lpstr>
      <vt:lpstr>การผันรูปสามารถ 1. แยกคำกริยาให้ออกว่าอยู่กลุ่มไหน 2.ทำตามขั้นตอนการผันดังต่อไปนี้ </vt:lpstr>
      <vt:lpstr>การผันรูปสามารถ 1. แยกคำกริยาให้ออกว่าอยู่กลุ่มไหน 2.ทำตามขั้นตอนการผันดังต่อไปนี้ </vt:lpstr>
      <vt:lpstr>การผันรูปสามารถ 1. แยกคำกริยาให้ออกว่าอยู่กลุ่มไหน 2.ทำตามขั้นตอนการผันดังต่อไปนี้ </vt:lpstr>
      <vt:lpstr>使おう</vt:lpstr>
      <vt:lpstr>使おう</vt:lpstr>
      <vt:lpstr>使おう</vt:lpstr>
      <vt:lpstr>การนำไปใช้กับไวยากรณ์ </vt:lpstr>
      <vt:lpstr>การนำไปใช้กับไวยากรณ์ รูปสามารถ + ようになりました。  ให้ความหมายว่า แต่ก่อน ทำอยู่นะแต่ไม่สามารถทำได้ดี หรือไม่สามารถทำได้ แต่ ตอนนี้ สามารถทำได้แล้ว  ความหมาย   สามารถทำได้แล้ว </vt:lpstr>
      <vt:lpstr>มีคำถามอะไรเพิ่มเติม สามารถฝากคำถามไว้ได้ที่ คอมเม้นได้เลยนะครับ หรือ ติดต่อผ่านเมล : Kachaphat.li@ssru.ac.th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การผันคำกริยารูปสามารถ และการทำให้ประโยคเป็นรูปสามารถ</dc:title>
  <dc:creator>Kachaphat</dc:creator>
  <cp:lastModifiedBy>Kachaphat  Limjaroen</cp:lastModifiedBy>
  <cp:revision>2</cp:revision>
  <dcterms:created xsi:type="dcterms:W3CDTF">2021-04-21T04:39:53Z</dcterms:created>
  <dcterms:modified xsi:type="dcterms:W3CDTF">2021-09-06T08:13:21Z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0x0101007BC6B150ABA94549984EC9436E71C796</vt:lpwstr>
  </property>
</Properties>
</file>