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7" r:id="rId13"/>
    <p:sldId id="264" r:id="rId14"/>
    <p:sldId id="265" r:id="rId15"/>
    <p:sldId id="268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8" d="100"/>
          <a:sy n="68" d="100"/>
        </p:scale>
        <p:origin x="62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h golder" userId="253baafcafccad63" providerId="LiveId" clId="{23BC81A4-8AAF-492C-9615-46579F8ED0B0}"/>
    <pc:docChg chg="delSld">
      <pc:chgData name="hugh golder" userId="253baafcafccad63" providerId="LiveId" clId="{23BC81A4-8AAF-492C-9615-46579F8ED0B0}" dt="2023-12-14T22:34:20.972" v="0" actId="2696"/>
      <pc:docMkLst>
        <pc:docMk/>
      </pc:docMkLst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941298037" sldId="270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3525087510" sldId="272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3979948481" sldId="273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2499774304" sldId="274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353611809" sldId="275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4069561064" sldId="276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654371085" sldId="277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2146630081" sldId="278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3467892490" sldId="279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2945248634" sldId="280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2024750921" sldId="281"/>
        </pc:sldMkLst>
      </pc:sldChg>
      <pc:sldChg chg="del">
        <pc:chgData name="hugh golder" userId="253baafcafccad63" providerId="LiveId" clId="{23BC81A4-8AAF-492C-9615-46579F8ED0B0}" dt="2023-12-14T22:34:20.972" v="0" actId="2696"/>
        <pc:sldMkLst>
          <pc:docMk/>
          <pc:sldMk cId="3766982098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862157"/>
          </a:xfrm>
        </p:spPr>
        <p:txBody>
          <a:bodyPr>
            <a:normAutofit/>
          </a:bodyPr>
          <a:lstStyle/>
          <a:p>
            <a:r>
              <a:rPr lang="en-US" dirty="0"/>
              <a:t>Business translation (Enb4202)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933555"/>
          </a:xfrm>
        </p:spPr>
        <p:txBody>
          <a:bodyPr>
            <a:normAutofit/>
          </a:bodyPr>
          <a:lstStyle/>
          <a:p>
            <a:r>
              <a:rPr lang="en-US" sz="2000" dirty="0"/>
              <a:t>Review of grammar terms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5666" y="3090334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2350822"/>
            <a:ext cx="10993546" cy="933555"/>
          </a:xfrm>
        </p:spPr>
        <p:txBody>
          <a:bodyPr>
            <a:normAutofit/>
          </a:bodyPr>
          <a:lstStyle/>
          <a:p>
            <a:r>
              <a:rPr lang="en-US" sz="2000" dirty="0"/>
              <a:t>Identifying subjects, verbs, objects, complement, and adverbial (svoca)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260" y="3134900"/>
            <a:ext cx="11109073" cy="32659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90B6E8D-77F5-0FD5-C286-899F9616A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862157"/>
          </a:xfrm>
        </p:spPr>
        <p:txBody>
          <a:bodyPr>
            <a:normAutofit/>
          </a:bodyPr>
          <a:lstStyle/>
          <a:p>
            <a:r>
              <a:rPr lang="en-US" dirty="0"/>
              <a:t>Business translation (Enb4202)</a:t>
            </a:r>
          </a:p>
        </p:txBody>
      </p:sp>
    </p:spTree>
    <p:extLst>
      <p:ext uri="{BB962C8B-B14F-4D97-AF65-F5344CB8AC3E}">
        <p14:creationId xmlns:p14="http://schemas.microsoft.com/office/powerpoint/2010/main" val="228944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4EB7-AB4A-451F-602F-DD874A40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4" y="729658"/>
            <a:ext cx="1696251" cy="249397"/>
          </a:xfrm>
        </p:spPr>
        <p:txBody>
          <a:bodyPr>
            <a:normAutofit fontScale="90000"/>
          </a:bodyPr>
          <a:lstStyle/>
          <a:p>
            <a:r>
              <a:rPr lang="en-US" dirty="0"/>
              <a:t>Svoca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AF1E25-9E3B-C2D7-CDE1-F85904092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728" y="88233"/>
            <a:ext cx="5540363" cy="66815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EDEDB-0D06-1885-F918-BFCBA111CB3D}"/>
              </a:ext>
            </a:extLst>
          </p:cNvPr>
          <p:cNvSpPr txBox="1"/>
          <p:nvPr/>
        </p:nvSpPr>
        <p:spPr>
          <a:xfrm>
            <a:off x="575894" y="1191491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Nanny Fine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0EF416-8D54-3698-B898-B337E455DCC5}"/>
              </a:ext>
            </a:extLst>
          </p:cNvPr>
          <p:cNvSpPr txBox="1"/>
          <p:nvPr/>
        </p:nvSpPr>
        <p:spPr>
          <a:xfrm>
            <a:off x="1982129" y="1191491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keeping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DCAFCC-2030-D838-A96F-E3F0EEA43541}"/>
              </a:ext>
            </a:extLst>
          </p:cNvPr>
          <p:cNvSpPr txBox="1"/>
          <p:nvPr/>
        </p:nvSpPr>
        <p:spPr>
          <a:xfrm>
            <a:off x="3388365" y="1191491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children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9EAD4C-F634-7215-A93A-4399DB8AF803}"/>
              </a:ext>
            </a:extLst>
          </p:cNvPr>
          <p:cNvSpPr txBox="1"/>
          <p:nvPr/>
        </p:nvSpPr>
        <p:spPr>
          <a:xfrm>
            <a:off x="4699929" y="1191491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very happy.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5A81AB-9378-C85F-71CA-A0D10C9F9B14}"/>
              </a:ext>
            </a:extLst>
          </p:cNvPr>
          <p:cNvSpPr txBox="1"/>
          <p:nvPr/>
        </p:nvSpPr>
        <p:spPr>
          <a:xfrm>
            <a:off x="632694" y="4947247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Nanny Fine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65CC56-F014-F331-645C-7E628CB1CA40}"/>
              </a:ext>
            </a:extLst>
          </p:cNvPr>
          <p:cNvSpPr txBox="1"/>
          <p:nvPr/>
        </p:nvSpPr>
        <p:spPr>
          <a:xfrm>
            <a:off x="2038929" y="4947247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keeping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64217F-901E-B1D0-C8D4-661B91711ED7}"/>
              </a:ext>
            </a:extLst>
          </p:cNvPr>
          <p:cNvSpPr txBox="1"/>
          <p:nvPr/>
        </p:nvSpPr>
        <p:spPr>
          <a:xfrm>
            <a:off x="3445165" y="4947247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children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02A4ED-F09C-66C5-131F-3330F79062ED}"/>
              </a:ext>
            </a:extLst>
          </p:cNvPr>
          <p:cNvSpPr txBox="1"/>
          <p:nvPr/>
        </p:nvSpPr>
        <p:spPr>
          <a:xfrm>
            <a:off x="4756729" y="4947247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very happy.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6AAF66-BF8D-AB91-0912-FA71DFD12F4E}"/>
              </a:ext>
            </a:extLst>
          </p:cNvPr>
          <p:cNvSpPr txBox="1"/>
          <p:nvPr/>
        </p:nvSpPr>
        <p:spPr>
          <a:xfrm>
            <a:off x="632694" y="1999642"/>
            <a:ext cx="4352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Identify </a:t>
            </a:r>
            <a:r>
              <a:rPr lang="en-US" b="1" u="sng" dirty="0">
                <a:solidFill>
                  <a:srgbClr val="00B050"/>
                </a:solidFill>
              </a:rPr>
              <a:t>form</a:t>
            </a:r>
            <a:r>
              <a:rPr lang="en-US" dirty="0">
                <a:solidFill>
                  <a:srgbClr val="00B050"/>
                </a:solidFill>
              </a:rPr>
              <a:t> of each phrase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1A9061A-8E91-7962-150D-691E25FDFBE9}"/>
              </a:ext>
            </a:extLst>
          </p:cNvPr>
          <p:cNvGrpSpPr/>
          <p:nvPr/>
        </p:nvGrpSpPr>
        <p:grpSpPr>
          <a:xfrm>
            <a:off x="632694" y="2623127"/>
            <a:ext cx="1339271" cy="1510099"/>
            <a:chOff x="632694" y="2623127"/>
            <a:chExt cx="1339271" cy="151009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338235D-B91A-9FA4-42B2-5F8563F767C3}"/>
                </a:ext>
              </a:extLst>
            </p:cNvPr>
            <p:cNvSpPr txBox="1"/>
            <p:nvPr/>
          </p:nvSpPr>
          <p:spPr>
            <a:xfrm>
              <a:off x="632694" y="2623127"/>
              <a:ext cx="1339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Nanny Fine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C3F7737-A11A-5E2C-AA1D-94D3E4EDEB54}"/>
                </a:ext>
              </a:extLst>
            </p:cNvPr>
            <p:cNvSpPr txBox="1"/>
            <p:nvPr/>
          </p:nvSpPr>
          <p:spPr>
            <a:xfrm>
              <a:off x="660129" y="3209896"/>
              <a:ext cx="11406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Noun phrase (np)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843DAE8-FD67-AF42-003F-D00CA6976241}"/>
              </a:ext>
            </a:extLst>
          </p:cNvPr>
          <p:cNvGrpSpPr/>
          <p:nvPr/>
        </p:nvGrpSpPr>
        <p:grpSpPr>
          <a:xfrm>
            <a:off x="3445165" y="2623127"/>
            <a:ext cx="1412998" cy="1481118"/>
            <a:chOff x="3445165" y="2623127"/>
            <a:chExt cx="1412998" cy="148111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D1F7A01-C26E-2C9A-0559-3BBE695FDDB3}"/>
                </a:ext>
              </a:extLst>
            </p:cNvPr>
            <p:cNvSpPr txBox="1"/>
            <p:nvPr/>
          </p:nvSpPr>
          <p:spPr>
            <a:xfrm>
              <a:off x="3445165" y="2623127"/>
              <a:ext cx="1339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the children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938ECC-4180-61F8-2EDB-8C8F71D2B9F5}"/>
                </a:ext>
              </a:extLst>
            </p:cNvPr>
            <p:cNvSpPr txBox="1"/>
            <p:nvPr/>
          </p:nvSpPr>
          <p:spPr>
            <a:xfrm>
              <a:off x="3717474" y="3180915"/>
              <a:ext cx="11406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Noun phrase (np)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668F485-1D70-1AB8-BFCF-7B0A9596ECB3}"/>
              </a:ext>
            </a:extLst>
          </p:cNvPr>
          <p:cNvGrpSpPr/>
          <p:nvPr/>
        </p:nvGrpSpPr>
        <p:grpSpPr>
          <a:xfrm>
            <a:off x="2038929" y="2623127"/>
            <a:ext cx="1339271" cy="1495003"/>
            <a:chOff x="2038929" y="2623127"/>
            <a:chExt cx="1339271" cy="14950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FA6FDBA-29EB-DD98-7299-F1FA337FC2B4}"/>
                </a:ext>
              </a:extLst>
            </p:cNvPr>
            <p:cNvSpPr txBox="1"/>
            <p:nvPr/>
          </p:nvSpPr>
          <p:spPr>
            <a:xfrm>
              <a:off x="2038929" y="2623127"/>
              <a:ext cx="1339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is keeping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30E5E2-23E6-16A0-A757-BA9846CDBA79}"/>
                </a:ext>
              </a:extLst>
            </p:cNvPr>
            <p:cNvSpPr txBox="1"/>
            <p:nvPr/>
          </p:nvSpPr>
          <p:spPr>
            <a:xfrm>
              <a:off x="2138219" y="3194800"/>
              <a:ext cx="11406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Verb phrase (vp)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0EC02D6-5185-E8A1-63CC-BDEA2CCF038A}"/>
              </a:ext>
            </a:extLst>
          </p:cNvPr>
          <p:cNvGrpSpPr/>
          <p:nvPr/>
        </p:nvGrpSpPr>
        <p:grpSpPr>
          <a:xfrm>
            <a:off x="4756729" y="2623127"/>
            <a:ext cx="1368889" cy="1484724"/>
            <a:chOff x="4756729" y="2623127"/>
            <a:chExt cx="1368889" cy="1484724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CD98F0D-4A20-1AB8-FB58-E0110BB4F41E}"/>
                </a:ext>
              </a:extLst>
            </p:cNvPr>
            <p:cNvSpPr txBox="1"/>
            <p:nvPr/>
          </p:nvSpPr>
          <p:spPr>
            <a:xfrm>
              <a:off x="4756729" y="2623127"/>
              <a:ext cx="1339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very happy.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A5970C0-FFFC-5AD5-DAC1-45FACDA73D85}"/>
                </a:ext>
              </a:extLst>
            </p:cNvPr>
            <p:cNvSpPr txBox="1"/>
            <p:nvPr/>
          </p:nvSpPr>
          <p:spPr>
            <a:xfrm>
              <a:off x="4984929" y="3184521"/>
              <a:ext cx="11406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Adjective phrase (adj p)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AA04538C-479E-2E64-90AA-B27D03788E96}"/>
              </a:ext>
            </a:extLst>
          </p:cNvPr>
          <p:cNvSpPr txBox="1"/>
          <p:nvPr/>
        </p:nvSpPr>
        <p:spPr>
          <a:xfrm>
            <a:off x="632693" y="4312233"/>
            <a:ext cx="477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Identify </a:t>
            </a:r>
            <a:r>
              <a:rPr lang="en-US" b="1" u="sng" dirty="0">
                <a:solidFill>
                  <a:srgbClr val="0070C0"/>
                </a:solidFill>
              </a:rPr>
              <a:t>function</a:t>
            </a:r>
            <a:r>
              <a:rPr lang="en-US" dirty="0">
                <a:solidFill>
                  <a:srgbClr val="0070C0"/>
                </a:solidFill>
              </a:rPr>
              <a:t> of each phrase (s, v, o, c, a)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FC3942-FDCD-772D-1572-42DDD437F767}"/>
              </a:ext>
            </a:extLst>
          </p:cNvPr>
          <p:cNvSpPr txBox="1"/>
          <p:nvPr/>
        </p:nvSpPr>
        <p:spPr>
          <a:xfrm>
            <a:off x="667782" y="5449469"/>
            <a:ext cx="942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Subject (s)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048B0AF-6847-6B06-9DD7-54EE40ADA1F9}"/>
              </a:ext>
            </a:extLst>
          </p:cNvPr>
          <p:cNvSpPr txBox="1"/>
          <p:nvPr/>
        </p:nvSpPr>
        <p:spPr>
          <a:xfrm>
            <a:off x="4736899" y="5449472"/>
            <a:ext cx="1429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Complement (c)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9F0BB3-5F3A-AC70-5734-0EAAF8345C1C}"/>
              </a:ext>
            </a:extLst>
          </p:cNvPr>
          <p:cNvSpPr txBox="1"/>
          <p:nvPr/>
        </p:nvSpPr>
        <p:spPr>
          <a:xfrm>
            <a:off x="3531445" y="5449471"/>
            <a:ext cx="942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Object (o)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49A1C98-0C36-FC0C-DEC4-4D3624149458}"/>
              </a:ext>
            </a:extLst>
          </p:cNvPr>
          <p:cNvSpPr txBox="1"/>
          <p:nvPr/>
        </p:nvSpPr>
        <p:spPr>
          <a:xfrm>
            <a:off x="2038929" y="5449470"/>
            <a:ext cx="942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Verb </a:t>
            </a:r>
          </a:p>
          <a:p>
            <a:r>
              <a:rPr lang="en-US" dirty="0">
                <a:solidFill>
                  <a:srgbClr val="0070C0"/>
                </a:solidFill>
              </a:rPr>
              <a:t>(v)	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847271B-9453-B06F-A1D1-E4DCB9669553}"/>
              </a:ext>
            </a:extLst>
          </p:cNvPr>
          <p:cNvSpPr txBox="1"/>
          <p:nvPr/>
        </p:nvSpPr>
        <p:spPr>
          <a:xfrm>
            <a:off x="8090704" y="6492767"/>
            <a:ext cx="39517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Dhamma Bilingualized </a:t>
            </a:r>
            <a:r>
              <a:rPr lang="en-US" sz="1200" i="1" dirty="0"/>
              <a:t>Bhikkhu P. A. </a:t>
            </a:r>
            <a:r>
              <a:rPr lang="en-US" sz="1200" i="1" dirty="0" err="1"/>
              <a:t>Payutto</a:t>
            </a:r>
            <a:r>
              <a:rPr lang="en-US" sz="1200" i="1" dirty="0"/>
              <a:t> 2013 </a:t>
            </a:r>
            <a:endParaRPr lang="en-US" sz="12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07925B2-153B-F1D3-7797-207E82A8B5A9}"/>
              </a:ext>
            </a:extLst>
          </p:cNvPr>
          <p:cNvCxnSpPr/>
          <p:nvPr/>
        </p:nvCxnSpPr>
        <p:spPr>
          <a:xfrm>
            <a:off x="203200" y="4312233"/>
            <a:ext cx="6077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BA1CD74-1C0E-AB78-F151-7ED5BF9444B6}"/>
              </a:ext>
            </a:extLst>
          </p:cNvPr>
          <p:cNvCxnSpPr/>
          <p:nvPr/>
        </p:nvCxnSpPr>
        <p:spPr>
          <a:xfrm>
            <a:off x="203200" y="1767615"/>
            <a:ext cx="6077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67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4EB7-AB4A-451F-602F-DD874A40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694" y="778615"/>
            <a:ext cx="3932906" cy="5247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Svoca</a:t>
            </a:r>
            <a:r>
              <a:rPr lang="en-US" dirty="0"/>
              <a:t>  EXERCISE</a:t>
            </a:r>
            <a:br>
              <a:rPr lang="en-US" dirty="0"/>
            </a:b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5A81AB-9378-C85F-71CA-A0D10C9F9B14}"/>
              </a:ext>
            </a:extLst>
          </p:cNvPr>
          <p:cNvSpPr txBox="1"/>
          <p:nvPr/>
        </p:nvSpPr>
        <p:spPr>
          <a:xfrm>
            <a:off x="632694" y="1880774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 He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65CC56-F014-F331-645C-7E628CB1CA40}"/>
              </a:ext>
            </a:extLst>
          </p:cNvPr>
          <p:cNvSpPr txBox="1"/>
          <p:nvPr/>
        </p:nvSpPr>
        <p:spPr>
          <a:xfrm>
            <a:off x="2038929" y="1880774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speaks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64217F-901E-B1D0-C8D4-661B91711ED7}"/>
              </a:ext>
            </a:extLst>
          </p:cNvPr>
          <p:cNvSpPr txBox="1"/>
          <p:nvPr/>
        </p:nvSpPr>
        <p:spPr>
          <a:xfrm>
            <a:off x="3445165" y="1880774"/>
            <a:ext cx="187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three languages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02A4ED-F09C-66C5-131F-3330F79062ED}"/>
              </a:ext>
            </a:extLst>
          </p:cNvPr>
          <p:cNvSpPr txBox="1"/>
          <p:nvPr/>
        </p:nvSpPr>
        <p:spPr>
          <a:xfrm>
            <a:off x="5447566" y="1886566"/>
            <a:ext cx="161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very fluently.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6AAF66-BF8D-AB91-0912-FA71DFD12F4E}"/>
              </a:ext>
            </a:extLst>
          </p:cNvPr>
          <p:cNvSpPr txBox="1"/>
          <p:nvPr/>
        </p:nvSpPr>
        <p:spPr>
          <a:xfrm>
            <a:off x="568883" y="886783"/>
            <a:ext cx="780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Identify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b="1" u="sng" dirty="0">
                <a:solidFill>
                  <a:schemeClr val="accent5"/>
                </a:solidFill>
              </a:rPr>
              <a:t>form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and </a:t>
            </a:r>
            <a:r>
              <a:rPr lang="en-US" b="1" u="sng" dirty="0">
                <a:solidFill>
                  <a:srgbClr val="0070C0"/>
                </a:solidFill>
              </a:rPr>
              <a:t>function </a:t>
            </a:r>
            <a:r>
              <a:rPr lang="en-US" dirty="0"/>
              <a:t>of each phrase of the following sentences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D28B48-9458-4655-7548-48BBB3A1A812}"/>
              </a:ext>
            </a:extLst>
          </p:cNvPr>
          <p:cNvGrpSpPr/>
          <p:nvPr/>
        </p:nvGrpSpPr>
        <p:grpSpPr>
          <a:xfrm>
            <a:off x="831274" y="1625600"/>
            <a:ext cx="1140690" cy="1680727"/>
            <a:chOff x="831274" y="1625600"/>
            <a:chExt cx="1140690" cy="168072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AFC3942-FDCD-772D-1572-42DDD437F767}"/>
                </a:ext>
              </a:extLst>
            </p:cNvPr>
            <p:cNvSpPr txBox="1"/>
            <p:nvPr/>
          </p:nvSpPr>
          <p:spPr>
            <a:xfrm>
              <a:off x="831274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Subject (s)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D2A1C8D-AE84-A63A-A958-5C232E947453}"/>
                </a:ext>
              </a:extLst>
            </p:cNvPr>
            <p:cNvSpPr txBox="1"/>
            <p:nvPr/>
          </p:nvSpPr>
          <p:spPr>
            <a:xfrm>
              <a:off x="831274" y="1625600"/>
              <a:ext cx="1140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Pron</a:t>
              </a:r>
              <a:r>
                <a:rPr lang="en-US" dirty="0">
                  <a:solidFill>
                    <a:srgbClr val="00B050"/>
                  </a:solidFill>
                </a:rPr>
                <a:t>/np)</a:t>
              </a:r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78DAE8C-3C6A-DA5B-18C9-F4FB775CF830}"/>
              </a:ext>
            </a:extLst>
          </p:cNvPr>
          <p:cNvGrpSpPr/>
          <p:nvPr/>
        </p:nvGrpSpPr>
        <p:grpSpPr>
          <a:xfrm>
            <a:off x="2038929" y="1625600"/>
            <a:ext cx="942109" cy="1680727"/>
            <a:chOff x="2038929" y="1625600"/>
            <a:chExt cx="942109" cy="168072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9A1C98-0C36-FC0C-DEC4-4D3624149458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7658CFD-4223-172A-B43E-88A479E2381E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79D588F-69D0-93F4-3722-7288C42B2185}"/>
              </a:ext>
            </a:extLst>
          </p:cNvPr>
          <p:cNvGrpSpPr/>
          <p:nvPr/>
        </p:nvGrpSpPr>
        <p:grpSpPr>
          <a:xfrm>
            <a:off x="3531445" y="1625600"/>
            <a:ext cx="1034155" cy="1680728"/>
            <a:chOff x="3531445" y="1625600"/>
            <a:chExt cx="1034155" cy="168072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99F0BB3-5F3A-AC70-5734-0EAAF8345C1C}"/>
                </a:ext>
              </a:extLst>
            </p:cNvPr>
            <p:cNvSpPr txBox="1"/>
            <p:nvPr/>
          </p:nvSpPr>
          <p:spPr>
            <a:xfrm>
              <a:off x="3531445" y="2382998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Object (o)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F29A3B6-D1BC-479D-7058-EC4951124508}"/>
                </a:ext>
              </a:extLst>
            </p:cNvPr>
            <p:cNvSpPr txBox="1"/>
            <p:nvPr/>
          </p:nvSpPr>
          <p:spPr>
            <a:xfrm>
              <a:off x="3817454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5834E2-1BA7-1951-3B7C-AF6E240700E1}"/>
              </a:ext>
            </a:extLst>
          </p:cNvPr>
          <p:cNvGrpSpPr/>
          <p:nvPr/>
        </p:nvGrpSpPr>
        <p:grpSpPr>
          <a:xfrm>
            <a:off x="5426364" y="1625600"/>
            <a:ext cx="1971963" cy="1664884"/>
            <a:chOff x="5426364" y="1625600"/>
            <a:chExt cx="1971963" cy="166488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048B0AF-6847-6B06-9DD7-54EE40ADA1F9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Adverbial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(a)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33A453-E4F3-3822-B0A5-D77AC00FBBB7}"/>
                </a:ext>
              </a:extLst>
            </p:cNvPr>
            <p:cNvSpPr txBox="1"/>
            <p:nvPr/>
          </p:nvSpPr>
          <p:spPr>
            <a:xfrm>
              <a:off x="5447566" y="1625600"/>
              <a:ext cx="1950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(adverb phrase)</a:t>
              </a:r>
              <a:endParaRPr lang="en-US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A6F59065-5AC5-7DAE-0E26-987CB93EC394}"/>
              </a:ext>
            </a:extLst>
          </p:cNvPr>
          <p:cNvSpPr txBox="1"/>
          <p:nvPr/>
        </p:nvSpPr>
        <p:spPr>
          <a:xfrm>
            <a:off x="667782" y="381929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2. My new classmate              is               from Brazil.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630D8A-A008-9075-9879-4A2D26A893A8}"/>
              </a:ext>
            </a:extLst>
          </p:cNvPr>
          <p:cNvGrpSpPr/>
          <p:nvPr/>
        </p:nvGrpSpPr>
        <p:grpSpPr>
          <a:xfrm>
            <a:off x="1469036" y="3401740"/>
            <a:ext cx="942109" cy="1680726"/>
            <a:chOff x="667782" y="1625600"/>
            <a:chExt cx="942109" cy="168072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F9B3074-3344-DB48-85C0-6361453B699B}"/>
                </a:ext>
              </a:extLst>
            </p:cNvPr>
            <p:cNvSpPr txBox="1"/>
            <p:nvPr/>
          </p:nvSpPr>
          <p:spPr>
            <a:xfrm>
              <a:off x="667782" y="2382996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Subject (s)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A3F51ED-E28A-DA98-A62B-584F3DE4D781}"/>
                </a:ext>
              </a:extLst>
            </p:cNvPr>
            <p:cNvSpPr txBox="1"/>
            <p:nvPr/>
          </p:nvSpPr>
          <p:spPr>
            <a:xfrm>
              <a:off x="79432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F0EAB35-F0E5-BFEF-D13D-D4AD30037255}"/>
              </a:ext>
            </a:extLst>
          </p:cNvPr>
          <p:cNvGrpSpPr/>
          <p:nvPr/>
        </p:nvGrpSpPr>
        <p:grpSpPr>
          <a:xfrm>
            <a:off x="3378200" y="3378999"/>
            <a:ext cx="942109" cy="1680727"/>
            <a:chOff x="2038929" y="1625600"/>
            <a:chExt cx="942109" cy="168072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470A65B-4D8D-D775-3CCD-847C523EEC8E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24ED2D-B914-C430-1189-0516C2F23558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74C0180-102C-8E01-D840-FC787C8B761D}"/>
              </a:ext>
            </a:extLst>
          </p:cNvPr>
          <p:cNvGrpSpPr/>
          <p:nvPr/>
        </p:nvGrpSpPr>
        <p:grpSpPr>
          <a:xfrm>
            <a:off x="4473554" y="3377295"/>
            <a:ext cx="2552907" cy="1682431"/>
            <a:chOff x="5334318" y="1608053"/>
            <a:chExt cx="2552907" cy="168243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856593-039A-3800-E1CE-9B6480E1B453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Adverbial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(a)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50A0E24-EB67-51D9-0DD5-E8B9EEE7BF75}"/>
                </a:ext>
              </a:extLst>
            </p:cNvPr>
            <p:cNvSpPr txBox="1"/>
            <p:nvPr/>
          </p:nvSpPr>
          <p:spPr>
            <a:xfrm>
              <a:off x="5334318" y="1608053"/>
              <a:ext cx="2552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(prepositional  phrase)</a:t>
              </a:r>
              <a:endParaRPr lang="en-US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97FA067-EDCF-6BE3-61F7-67A3D94ACD3E}"/>
              </a:ext>
            </a:extLst>
          </p:cNvPr>
          <p:cNvSpPr txBox="1"/>
          <p:nvPr/>
        </p:nvSpPr>
        <p:spPr>
          <a:xfrm>
            <a:off x="667782" y="557315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3. The price         is            very competitive.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92E3F8E-C2D4-C51C-C2E5-B86336CAD267}"/>
              </a:ext>
            </a:extLst>
          </p:cNvPr>
          <p:cNvGrpSpPr/>
          <p:nvPr/>
        </p:nvGrpSpPr>
        <p:grpSpPr>
          <a:xfrm>
            <a:off x="997981" y="5200014"/>
            <a:ext cx="942109" cy="1680726"/>
            <a:chOff x="667782" y="1625600"/>
            <a:chExt cx="942109" cy="168072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320E9D-8EA4-EC50-D81D-43B6D02BB5F5}"/>
                </a:ext>
              </a:extLst>
            </p:cNvPr>
            <p:cNvSpPr txBox="1"/>
            <p:nvPr/>
          </p:nvSpPr>
          <p:spPr>
            <a:xfrm>
              <a:off x="667782" y="2382996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Subject (s)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177ACDF-D55F-123E-6E4D-0DB6291D783C}"/>
                </a:ext>
              </a:extLst>
            </p:cNvPr>
            <p:cNvSpPr txBox="1"/>
            <p:nvPr/>
          </p:nvSpPr>
          <p:spPr>
            <a:xfrm>
              <a:off x="79432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07AF2CD-9C34-CD49-17D2-3E21D463D09E}"/>
              </a:ext>
            </a:extLst>
          </p:cNvPr>
          <p:cNvGrpSpPr/>
          <p:nvPr/>
        </p:nvGrpSpPr>
        <p:grpSpPr>
          <a:xfrm>
            <a:off x="2237509" y="5225630"/>
            <a:ext cx="942109" cy="1680727"/>
            <a:chOff x="2038929" y="1625600"/>
            <a:chExt cx="942109" cy="168072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7676A1C-0F2C-7F52-B145-0FAF272D6730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C15186A-2ADB-F783-D253-EF3413BF4715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CA53D19-3A52-9CB5-2875-272F801978A6}"/>
              </a:ext>
            </a:extLst>
          </p:cNvPr>
          <p:cNvGrpSpPr/>
          <p:nvPr/>
        </p:nvGrpSpPr>
        <p:grpSpPr>
          <a:xfrm>
            <a:off x="3143394" y="5238169"/>
            <a:ext cx="2552907" cy="1682431"/>
            <a:chOff x="5334318" y="1608053"/>
            <a:chExt cx="2552907" cy="168243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9FC7B72-81EE-8143-68AB-FE94AC7696FB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Complement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(c)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C9B7F8C-5156-0F7F-E1BB-AAD73985EABC}"/>
                </a:ext>
              </a:extLst>
            </p:cNvPr>
            <p:cNvSpPr txBox="1"/>
            <p:nvPr/>
          </p:nvSpPr>
          <p:spPr>
            <a:xfrm>
              <a:off x="5334318" y="1608053"/>
              <a:ext cx="2552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(adjective  phrase)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75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4EB7-AB4A-451F-602F-DD874A40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694" y="778615"/>
            <a:ext cx="3932906" cy="5247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Svoca</a:t>
            </a:r>
            <a:r>
              <a:rPr lang="en-US" dirty="0"/>
              <a:t>  EXERCISE</a:t>
            </a:r>
            <a:br>
              <a:rPr lang="en-US" dirty="0"/>
            </a:b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5A81AB-9378-C85F-71CA-A0D10C9F9B14}"/>
              </a:ext>
            </a:extLst>
          </p:cNvPr>
          <p:cNvSpPr txBox="1"/>
          <p:nvPr/>
        </p:nvSpPr>
        <p:spPr>
          <a:xfrm>
            <a:off x="632694" y="1880774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4. His job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65CC56-F014-F331-645C-7E628CB1CA40}"/>
              </a:ext>
            </a:extLst>
          </p:cNvPr>
          <p:cNvSpPr txBox="1"/>
          <p:nvPr/>
        </p:nvSpPr>
        <p:spPr>
          <a:xfrm>
            <a:off x="2038929" y="1880774"/>
            <a:ext cx="60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64217F-901E-B1D0-C8D4-661B91711ED7}"/>
              </a:ext>
            </a:extLst>
          </p:cNvPr>
          <p:cNvSpPr txBox="1"/>
          <p:nvPr/>
        </p:nvSpPr>
        <p:spPr>
          <a:xfrm>
            <a:off x="5696301" y="1887729"/>
            <a:ext cx="74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pays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02A4ED-F09C-66C5-131F-3330F79062ED}"/>
              </a:ext>
            </a:extLst>
          </p:cNvPr>
          <p:cNvSpPr txBox="1"/>
          <p:nvPr/>
        </p:nvSpPr>
        <p:spPr>
          <a:xfrm>
            <a:off x="7549990" y="1880774"/>
            <a:ext cx="70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well.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6AAF66-BF8D-AB91-0912-FA71DFD12F4E}"/>
              </a:ext>
            </a:extLst>
          </p:cNvPr>
          <p:cNvSpPr txBox="1"/>
          <p:nvPr/>
        </p:nvSpPr>
        <p:spPr>
          <a:xfrm>
            <a:off x="568883" y="886783"/>
            <a:ext cx="780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Identify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b="1" u="sng" dirty="0">
                <a:solidFill>
                  <a:schemeClr val="accent5"/>
                </a:solidFill>
              </a:rPr>
              <a:t>form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and </a:t>
            </a:r>
            <a:r>
              <a:rPr lang="en-US" b="1" u="sng" dirty="0">
                <a:solidFill>
                  <a:srgbClr val="0070C0"/>
                </a:solidFill>
              </a:rPr>
              <a:t>function </a:t>
            </a:r>
            <a:r>
              <a:rPr lang="en-US" dirty="0"/>
              <a:t>of each phrase of the following sentences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D28B48-9458-4655-7548-48BBB3A1A812}"/>
              </a:ext>
            </a:extLst>
          </p:cNvPr>
          <p:cNvGrpSpPr/>
          <p:nvPr/>
        </p:nvGrpSpPr>
        <p:grpSpPr>
          <a:xfrm>
            <a:off x="854498" y="1632870"/>
            <a:ext cx="942109" cy="1671383"/>
            <a:chOff x="667782" y="1634943"/>
            <a:chExt cx="942109" cy="167138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AFC3942-FDCD-772D-1572-42DDD437F767}"/>
                </a:ext>
              </a:extLst>
            </p:cNvPr>
            <p:cNvSpPr txBox="1"/>
            <p:nvPr/>
          </p:nvSpPr>
          <p:spPr>
            <a:xfrm>
              <a:off x="667782" y="2382996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Subject (s)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D2A1C8D-AE84-A63A-A958-5C232E947453}"/>
                </a:ext>
              </a:extLst>
            </p:cNvPr>
            <p:cNvSpPr txBox="1"/>
            <p:nvPr/>
          </p:nvSpPr>
          <p:spPr>
            <a:xfrm>
              <a:off x="722491" y="1634943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78DAE8C-3C6A-DA5B-18C9-F4FB775CF830}"/>
              </a:ext>
            </a:extLst>
          </p:cNvPr>
          <p:cNvGrpSpPr/>
          <p:nvPr/>
        </p:nvGrpSpPr>
        <p:grpSpPr>
          <a:xfrm>
            <a:off x="2026605" y="1625600"/>
            <a:ext cx="954433" cy="1680727"/>
            <a:chOff x="2026605" y="1625600"/>
            <a:chExt cx="954433" cy="168072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9A1C98-0C36-FC0C-DEC4-4D3624149458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7658CFD-4223-172A-B43E-88A479E2381E}"/>
                </a:ext>
              </a:extLst>
            </p:cNvPr>
            <p:cNvSpPr txBox="1"/>
            <p:nvPr/>
          </p:nvSpPr>
          <p:spPr>
            <a:xfrm>
              <a:off x="2026605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5834E2-1BA7-1951-3B7C-AF6E240700E1}"/>
              </a:ext>
            </a:extLst>
          </p:cNvPr>
          <p:cNvGrpSpPr/>
          <p:nvPr/>
        </p:nvGrpSpPr>
        <p:grpSpPr>
          <a:xfrm>
            <a:off x="7513782" y="1586557"/>
            <a:ext cx="1950761" cy="1648958"/>
            <a:chOff x="5426364" y="1641526"/>
            <a:chExt cx="1950761" cy="164895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048B0AF-6847-6B06-9DD7-54EE40ADA1F9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Adverbial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(a)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33A453-E4F3-3822-B0A5-D77AC00FBBB7}"/>
                </a:ext>
              </a:extLst>
            </p:cNvPr>
            <p:cNvSpPr txBox="1"/>
            <p:nvPr/>
          </p:nvSpPr>
          <p:spPr>
            <a:xfrm>
              <a:off x="5426364" y="1641526"/>
              <a:ext cx="1950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(adverb phrase)</a:t>
              </a:r>
              <a:endParaRPr lang="en-US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A6F59065-5AC5-7DAE-0E26-987CB93EC394}"/>
              </a:ext>
            </a:extLst>
          </p:cNvPr>
          <p:cNvSpPr txBox="1"/>
          <p:nvPr/>
        </p:nvSpPr>
        <p:spPr>
          <a:xfrm>
            <a:off x="667781" y="3819298"/>
            <a:ext cx="94090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5. He                became	  a computer programmer                 at the age of 16.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630D8A-A008-9075-9879-4A2D26A893A8}"/>
              </a:ext>
            </a:extLst>
          </p:cNvPr>
          <p:cNvGrpSpPr/>
          <p:nvPr/>
        </p:nvGrpSpPr>
        <p:grpSpPr>
          <a:xfrm>
            <a:off x="909207" y="3382007"/>
            <a:ext cx="1205921" cy="1680726"/>
            <a:chOff x="644118" y="1625600"/>
            <a:chExt cx="1205921" cy="168072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F9B3074-3344-DB48-85C0-6361453B699B}"/>
                </a:ext>
              </a:extLst>
            </p:cNvPr>
            <p:cNvSpPr txBox="1"/>
            <p:nvPr/>
          </p:nvSpPr>
          <p:spPr>
            <a:xfrm>
              <a:off x="667782" y="2382996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Subject (s)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A3F51ED-E28A-DA98-A62B-584F3DE4D781}"/>
                </a:ext>
              </a:extLst>
            </p:cNvPr>
            <p:cNvSpPr txBox="1"/>
            <p:nvPr/>
          </p:nvSpPr>
          <p:spPr>
            <a:xfrm>
              <a:off x="644118" y="1625600"/>
              <a:ext cx="1205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Pron</a:t>
              </a:r>
              <a:r>
                <a:rPr lang="en-US" dirty="0">
                  <a:solidFill>
                    <a:srgbClr val="00B050"/>
                  </a:solidFill>
                </a:rPr>
                <a:t>/np)</a:t>
              </a:r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F0EAB35-F0E5-BFEF-D13D-D4AD30037255}"/>
              </a:ext>
            </a:extLst>
          </p:cNvPr>
          <p:cNvGrpSpPr/>
          <p:nvPr/>
        </p:nvGrpSpPr>
        <p:grpSpPr>
          <a:xfrm>
            <a:off x="2237509" y="3377762"/>
            <a:ext cx="942109" cy="1680727"/>
            <a:chOff x="2038929" y="1625600"/>
            <a:chExt cx="942109" cy="168072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470A65B-4D8D-D775-3CCD-847C523EEC8E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24ED2D-B914-C430-1189-0516C2F23558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74C0180-102C-8E01-D840-FC787C8B761D}"/>
              </a:ext>
            </a:extLst>
          </p:cNvPr>
          <p:cNvGrpSpPr/>
          <p:nvPr/>
        </p:nvGrpSpPr>
        <p:grpSpPr>
          <a:xfrm>
            <a:off x="6781310" y="3378999"/>
            <a:ext cx="2552907" cy="1682431"/>
            <a:chOff x="5334318" y="1608053"/>
            <a:chExt cx="2552907" cy="168243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856593-039A-3800-E1CE-9B6480E1B453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Adverbial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(a)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50A0E24-EB67-51D9-0DD5-E8B9EEE7BF75}"/>
                </a:ext>
              </a:extLst>
            </p:cNvPr>
            <p:cNvSpPr txBox="1"/>
            <p:nvPr/>
          </p:nvSpPr>
          <p:spPr>
            <a:xfrm>
              <a:off x="5334318" y="1608053"/>
              <a:ext cx="2552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(prepositional  phrase)</a:t>
              </a:r>
              <a:endParaRPr lang="en-US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97FA067-EDCF-6BE3-61F7-67A3D94ACD3E}"/>
              </a:ext>
            </a:extLst>
          </p:cNvPr>
          <p:cNvSpPr txBox="1"/>
          <p:nvPr/>
        </p:nvSpPr>
        <p:spPr>
          <a:xfrm>
            <a:off x="655779" y="5535108"/>
            <a:ext cx="98893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6. On weekends,		  he	   plays             soccer 	  with his friends.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92E3F8E-C2D4-C51C-C2E5-B86336CAD267}"/>
              </a:ext>
            </a:extLst>
          </p:cNvPr>
          <p:cNvGrpSpPr/>
          <p:nvPr/>
        </p:nvGrpSpPr>
        <p:grpSpPr>
          <a:xfrm>
            <a:off x="3495848" y="5225130"/>
            <a:ext cx="942109" cy="1680726"/>
            <a:chOff x="667782" y="1625600"/>
            <a:chExt cx="942109" cy="168072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320E9D-8EA4-EC50-D81D-43B6D02BB5F5}"/>
                </a:ext>
              </a:extLst>
            </p:cNvPr>
            <p:cNvSpPr txBox="1"/>
            <p:nvPr/>
          </p:nvSpPr>
          <p:spPr>
            <a:xfrm>
              <a:off x="667782" y="2382996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Subject (s)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177ACDF-D55F-123E-6E4D-0DB6291D783C}"/>
                </a:ext>
              </a:extLst>
            </p:cNvPr>
            <p:cNvSpPr txBox="1"/>
            <p:nvPr/>
          </p:nvSpPr>
          <p:spPr>
            <a:xfrm>
              <a:off x="79432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07AF2CD-9C34-CD49-17D2-3E21D463D09E}"/>
              </a:ext>
            </a:extLst>
          </p:cNvPr>
          <p:cNvGrpSpPr/>
          <p:nvPr/>
        </p:nvGrpSpPr>
        <p:grpSpPr>
          <a:xfrm>
            <a:off x="4500487" y="5239021"/>
            <a:ext cx="942109" cy="1680727"/>
            <a:chOff x="2038929" y="1625600"/>
            <a:chExt cx="942109" cy="168072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7676A1C-0F2C-7F52-B145-0FAF272D6730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C15186A-2ADB-F783-D253-EF3413BF4715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F7E7956-1D63-C1F5-2DDA-DAED39719E83}"/>
              </a:ext>
            </a:extLst>
          </p:cNvPr>
          <p:cNvSpPr txBox="1"/>
          <p:nvPr/>
        </p:nvSpPr>
        <p:spPr>
          <a:xfrm>
            <a:off x="3232992" y="1887729"/>
            <a:ext cx="79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easy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3CB4CE-0E76-E68F-36D9-CDCDB7A1ACA2}"/>
              </a:ext>
            </a:extLst>
          </p:cNvPr>
          <p:cNvSpPr txBox="1"/>
          <p:nvPr/>
        </p:nvSpPr>
        <p:spPr>
          <a:xfrm>
            <a:off x="4722369" y="1880774"/>
            <a:ext cx="60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93F1D4E-62F3-9701-3CE4-D453198C5946}"/>
              </a:ext>
            </a:extLst>
          </p:cNvPr>
          <p:cNvGrpSpPr/>
          <p:nvPr/>
        </p:nvGrpSpPr>
        <p:grpSpPr>
          <a:xfrm>
            <a:off x="2648016" y="1623409"/>
            <a:ext cx="2552907" cy="1680844"/>
            <a:chOff x="2648016" y="1623409"/>
            <a:chExt cx="2552907" cy="168084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4BE9F52-70BF-5606-EAB8-79275060ECF0}"/>
                </a:ext>
              </a:extLst>
            </p:cNvPr>
            <p:cNvSpPr txBox="1"/>
            <p:nvPr/>
          </p:nvSpPr>
          <p:spPr>
            <a:xfrm>
              <a:off x="2648016" y="1623409"/>
              <a:ext cx="2552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(adjective  phrase)</a:t>
              </a:r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2D243E5-3B1E-BC3A-B8DA-A7E65D106B8A}"/>
                </a:ext>
              </a:extLst>
            </p:cNvPr>
            <p:cNvSpPr txBox="1"/>
            <p:nvPr/>
          </p:nvSpPr>
          <p:spPr>
            <a:xfrm>
              <a:off x="2879612" y="2380923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Complement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(c)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93F8DEB-D673-8B6D-FC3C-2535C1FEDB21}"/>
              </a:ext>
            </a:extLst>
          </p:cNvPr>
          <p:cNvGrpSpPr/>
          <p:nvPr/>
        </p:nvGrpSpPr>
        <p:grpSpPr>
          <a:xfrm>
            <a:off x="5633878" y="1601483"/>
            <a:ext cx="987313" cy="1678534"/>
            <a:chOff x="2092037" y="1625600"/>
            <a:chExt cx="987313" cy="16785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4739C0E-7CDD-FF3A-9368-2C99A5144758}"/>
                </a:ext>
              </a:extLst>
            </p:cNvPr>
            <p:cNvSpPr txBox="1"/>
            <p:nvPr/>
          </p:nvSpPr>
          <p:spPr>
            <a:xfrm>
              <a:off x="2137241" y="2380804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539DC4E-90F8-5BCC-5BF4-B9D3E23ECF22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863A72B-AF48-4965-AB00-31DFFB168B79}"/>
              </a:ext>
            </a:extLst>
          </p:cNvPr>
          <p:cNvGrpSpPr/>
          <p:nvPr/>
        </p:nvGrpSpPr>
        <p:grpSpPr>
          <a:xfrm>
            <a:off x="4376536" y="3384384"/>
            <a:ext cx="942109" cy="1680727"/>
            <a:chOff x="2038929" y="1625600"/>
            <a:chExt cx="942109" cy="168072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183BD5-8E34-EDA5-0DFE-7D62DAD34399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Object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(o)	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A31ED49-16C9-111D-573F-6499FEA2B171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308D158-5045-26A2-AA3D-546459B8E74A}"/>
              </a:ext>
            </a:extLst>
          </p:cNvPr>
          <p:cNvGrpSpPr/>
          <p:nvPr/>
        </p:nvGrpSpPr>
        <p:grpSpPr>
          <a:xfrm>
            <a:off x="854498" y="5225130"/>
            <a:ext cx="2552907" cy="1682431"/>
            <a:chOff x="5334318" y="1608053"/>
            <a:chExt cx="2552907" cy="168243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4A4D5EA-9D7E-61E6-4449-3AB12721D383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Adverbial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(a)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ED8262-634F-E4EE-3F84-0689520884DF}"/>
                </a:ext>
              </a:extLst>
            </p:cNvPr>
            <p:cNvSpPr txBox="1"/>
            <p:nvPr/>
          </p:nvSpPr>
          <p:spPr>
            <a:xfrm>
              <a:off x="5334318" y="1608053"/>
              <a:ext cx="2552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(prepositional  phrase)</a:t>
              </a:r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296BB02-636D-5EBC-B17B-137DA9488440}"/>
              </a:ext>
            </a:extLst>
          </p:cNvPr>
          <p:cNvGrpSpPr/>
          <p:nvPr/>
        </p:nvGrpSpPr>
        <p:grpSpPr>
          <a:xfrm>
            <a:off x="5696301" y="5239021"/>
            <a:ext cx="942109" cy="1680727"/>
            <a:chOff x="2038929" y="1625600"/>
            <a:chExt cx="942109" cy="168072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96D58BA-5773-B064-867C-44E247BAFC45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Object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(o)	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DE9D741-9E04-D058-C667-98EE934C6A4F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82B797E-D010-7B55-DEC9-80006F23713E}"/>
              </a:ext>
            </a:extLst>
          </p:cNvPr>
          <p:cNvGrpSpPr/>
          <p:nvPr/>
        </p:nvGrpSpPr>
        <p:grpSpPr>
          <a:xfrm>
            <a:off x="7086078" y="5243314"/>
            <a:ext cx="2552907" cy="1682431"/>
            <a:chOff x="5334318" y="1608053"/>
            <a:chExt cx="2552907" cy="168243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52F30EE-C8EF-F4F9-39DA-A82068A64148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Adverbial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(a)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4A32F94-28CB-E082-2DCB-3AFE51B6C622}"/>
                </a:ext>
              </a:extLst>
            </p:cNvPr>
            <p:cNvSpPr txBox="1"/>
            <p:nvPr/>
          </p:nvSpPr>
          <p:spPr>
            <a:xfrm>
              <a:off x="5334318" y="1608053"/>
              <a:ext cx="2552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(prepositional  phrase)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3543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24EB7-AB4A-451F-602F-DD874A40F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694" y="778615"/>
            <a:ext cx="3932906" cy="5247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Svoca</a:t>
            </a:r>
            <a:r>
              <a:rPr lang="en-US" dirty="0"/>
              <a:t>  EXERCISE</a:t>
            </a:r>
            <a:br>
              <a:rPr lang="en-US" dirty="0"/>
            </a:b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5A81AB-9378-C85F-71CA-A0D10C9F9B14}"/>
              </a:ext>
            </a:extLst>
          </p:cNvPr>
          <p:cNvSpPr txBox="1"/>
          <p:nvPr/>
        </p:nvSpPr>
        <p:spPr>
          <a:xfrm>
            <a:off x="632694" y="1880774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7. She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65CC56-F014-F331-645C-7E628CB1CA40}"/>
              </a:ext>
            </a:extLst>
          </p:cNvPr>
          <p:cNvSpPr txBox="1"/>
          <p:nvPr/>
        </p:nvSpPr>
        <p:spPr>
          <a:xfrm>
            <a:off x="2038929" y="1880774"/>
            <a:ext cx="1339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864217F-901E-B1D0-C8D4-661B91711ED7}"/>
              </a:ext>
            </a:extLst>
          </p:cNvPr>
          <p:cNvSpPr txBox="1"/>
          <p:nvPr/>
        </p:nvSpPr>
        <p:spPr>
          <a:xfrm>
            <a:off x="3431308" y="1880774"/>
            <a:ext cx="1874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important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02A4ED-F09C-66C5-131F-3330F79062ED}"/>
              </a:ext>
            </a:extLst>
          </p:cNvPr>
          <p:cNvSpPr txBox="1"/>
          <p:nvPr/>
        </p:nvSpPr>
        <p:spPr>
          <a:xfrm>
            <a:off x="5447566" y="1886566"/>
            <a:ext cx="161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 me.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6AAF66-BF8D-AB91-0912-FA71DFD12F4E}"/>
              </a:ext>
            </a:extLst>
          </p:cNvPr>
          <p:cNvSpPr txBox="1"/>
          <p:nvPr/>
        </p:nvSpPr>
        <p:spPr>
          <a:xfrm>
            <a:off x="568883" y="886783"/>
            <a:ext cx="780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Identify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b="1" u="sng" dirty="0">
                <a:solidFill>
                  <a:schemeClr val="accent5"/>
                </a:solidFill>
              </a:rPr>
              <a:t>form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and </a:t>
            </a:r>
            <a:r>
              <a:rPr lang="en-US" b="1" u="sng" dirty="0">
                <a:solidFill>
                  <a:srgbClr val="0070C0"/>
                </a:solidFill>
              </a:rPr>
              <a:t>function </a:t>
            </a:r>
            <a:r>
              <a:rPr lang="en-US" dirty="0"/>
              <a:t>of each phrase of the following sentences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D28B48-9458-4655-7548-48BBB3A1A812}"/>
              </a:ext>
            </a:extLst>
          </p:cNvPr>
          <p:cNvGrpSpPr/>
          <p:nvPr/>
        </p:nvGrpSpPr>
        <p:grpSpPr>
          <a:xfrm>
            <a:off x="831274" y="1625600"/>
            <a:ext cx="1140690" cy="1680727"/>
            <a:chOff x="831274" y="1625600"/>
            <a:chExt cx="1140690" cy="168072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AFC3942-FDCD-772D-1572-42DDD437F767}"/>
                </a:ext>
              </a:extLst>
            </p:cNvPr>
            <p:cNvSpPr txBox="1"/>
            <p:nvPr/>
          </p:nvSpPr>
          <p:spPr>
            <a:xfrm>
              <a:off x="831274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Subject (s)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D2A1C8D-AE84-A63A-A958-5C232E947453}"/>
                </a:ext>
              </a:extLst>
            </p:cNvPr>
            <p:cNvSpPr txBox="1"/>
            <p:nvPr/>
          </p:nvSpPr>
          <p:spPr>
            <a:xfrm>
              <a:off x="831274" y="1625600"/>
              <a:ext cx="11406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Pron</a:t>
              </a:r>
              <a:r>
                <a:rPr lang="en-US" dirty="0">
                  <a:solidFill>
                    <a:srgbClr val="00B050"/>
                  </a:solidFill>
                </a:rPr>
                <a:t>/np)</a:t>
              </a:r>
              <a:endParaRPr lang="en-US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78DAE8C-3C6A-DA5B-18C9-F4FB775CF830}"/>
              </a:ext>
            </a:extLst>
          </p:cNvPr>
          <p:cNvGrpSpPr/>
          <p:nvPr/>
        </p:nvGrpSpPr>
        <p:grpSpPr>
          <a:xfrm>
            <a:off x="2038929" y="1625600"/>
            <a:ext cx="942109" cy="1680727"/>
            <a:chOff x="2038929" y="1625600"/>
            <a:chExt cx="942109" cy="168072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9A1C98-0C36-FC0C-DEC4-4D3624149458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7658CFD-4223-172A-B43E-88A479E2381E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79D588F-69D0-93F4-3722-7288C42B2185}"/>
              </a:ext>
            </a:extLst>
          </p:cNvPr>
          <p:cNvGrpSpPr/>
          <p:nvPr/>
        </p:nvGrpSpPr>
        <p:grpSpPr>
          <a:xfrm>
            <a:off x="3452547" y="1624504"/>
            <a:ext cx="1564668" cy="1674088"/>
            <a:chOff x="3483939" y="1624504"/>
            <a:chExt cx="942109" cy="167408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99F0BB3-5F3A-AC70-5734-0EAAF8345C1C}"/>
                </a:ext>
              </a:extLst>
            </p:cNvPr>
            <p:cNvSpPr txBox="1"/>
            <p:nvPr/>
          </p:nvSpPr>
          <p:spPr>
            <a:xfrm>
              <a:off x="3483939" y="2375262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Complement (c)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F29A3B6-D1BC-479D-7058-EC4951124508}"/>
                </a:ext>
              </a:extLst>
            </p:cNvPr>
            <p:cNvSpPr txBox="1"/>
            <p:nvPr/>
          </p:nvSpPr>
          <p:spPr>
            <a:xfrm>
              <a:off x="3499110" y="1624504"/>
              <a:ext cx="877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adj.phr</a:t>
              </a:r>
              <a:r>
                <a:rPr lang="en-US" dirty="0">
                  <a:solidFill>
                    <a:srgbClr val="00B050"/>
                  </a:solidFill>
                </a:rPr>
                <a:t>.)</a:t>
              </a:r>
              <a:endParaRPr lang="en-US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5834E2-1BA7-1951-3B7C-AF6E240700E1}"/>
              </a:ext>
            </a:extLst>
          </p:cNvPr>
          <p:cNvGrpSpPr/>
          <p:nvPr/>
        </p:nvGrpSpPr>
        <p:grpSpPr>
          <a:xfrm>
            <a:off x="5442535" y="1625600"/>
            <a:ext cx="1955792" cy="1664884"/>
            <a:chOff x="5426364" y="1625600"/>
            <a:chExt cx="1971963" cy="166488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048B0AF-6847-6B06-9DD7-54EE40ADA1F9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Adverbial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(a)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533A453-E4F3-3822-B0A5-D77AC00FBBB7}"/>
                </a:ext>
              </a:extLst>
            </p:cNvPr>
            <p:cNvSpPr txBox="1"/>
            <p:nvPr/>
          </p:nvSpPr>
          <p:spPr>
            <a:xfrm>
              <a:off x="5447566" y="1625600"/>
              <a:ext cx="1950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(prep.  phrase)</a:t>
              </a:r>
              <a:endParaRPr lang="en-US" dirty="0"/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A6F59065-5AC5-7DAE-0E26-987CB93EC394}"/>
              </a:ext>
            </a:extLst>
          </p:cNvPr>
          <p:cNvSpPr txBox="1"/>
          <p:nvPr/>
        </p:nvSpPr>
        <p:spPr>
          <a:xfrm>
            <a:off x="667782" y="3819298"/>
            <a:ext cx="85295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8. My teacher           taught	        me		a valuable lesson.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630D8A-A008-9075-9879-4A2D26A893A8}"/>
              </a:ext>
            </a:extLst>
          </p:cNvPr>
          <p:cNvGrpSpPr/>
          <p:nvPr/>
        </p:nvGrpSpPr>
        <p:grpSpPr>
          <a:xfrm>
            <a:off x="1124526" y="3427789"/>
            <a:ext cx="942109" cy="1680726"/>
            <a:chOff x="667782" y="1625600"/>
            <a:chExt cx="942109" cy="168072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F9B3074-3344-DB48-85C0-6361453B699B}"/>
                </a:ext>
              </a:extLst>
            </p:cNvPr>
            <p:cNvSpPr txBox="1"/>
            <p:nvPr/>
          </p:nvSpPr>
          <p:spPr>
            <a:xfrm>
              <a:off x="667782" y="2382996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Subject (s)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A3F51ED-E28A-DA98-A62B-584F3DE4D781}"/>
                </a:ext>
              </a:extLst>
            </p:cNvPr>
            <p:cNvSpPr txBox="1"/>
            <p:nvPr/>
          </p:nvSpPr>
          <p:spPr>
            <a:xfrm>
              <a:off x="79432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F0EAB35-F0E5-BFEF-D13D-D4AD30037255}"/>
              </a:ext>
            </a:extLst>
          </p:cNvPr>
          <p:cNvGrpSpPr/>
          <p:nvPr/>
        </p:nvGrpSpPr>
        <p:grpSpPr>
          <a:xfrm>
            <a:off x="2664690" y="3423105"/>
            <a:ext cx="942109" cy="1680727"/>
            <a:chOff x="2038929" y="1625600"/>
            <a:chExt cx="942109" cy="168072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470A65B-4D8D-D775-3CCD-847C523EEC8E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24ED2D-B914-C430-1189-0516C2F23558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74C0180-102C-8E01-D840-FC787C8B761D}"/>
              </a:ext>
            </a:extLst>
          </p:cNvPr>
          <p:cNvGrpSpPr/>
          <p:nvPr/>
        </p:nvGrpSpPr>
        <p:grpSpPr>
          <a:xfrm>
            <a:off x="3737548" y="3429461"/>
            <a:ext cx="1564668" cy="1685475"/>
            <a:chOff x="5334318" y="1591281"/>
            <a:chExt cx="2552907" cy="168547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856593-039A-3800-E1CE-9B6480E1B453}"/>
                </a:ext>
              </a:extLst>
            </p:cNvPr>
            <p:cNvSpPr txBox="1"/>
            <p:nvPr/>
          </p:nvSpPr>
          <p:spPr>
            <a:xfrm>
              <a:off x="5430891" y="2353426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Object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(o)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50A0E24-EB67-51D9-0DD5-E8B9EEE7BF75}"/>
                </a:ext>
              </a:extLst>
            </p:cNvPr>
            <p:cNvSpPr txBox="1"/>
            <p:nvPr/>
          </p:nvSpPr>
          <p:spPr>
            <a:xfrm>
              <a:off x="5334318" y="1591281"/>
              <a:ext cx="2552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pron</a:t>
              </a:r>
              <a:r>
                <a:rPr lang="en-US" dirty="0">
                  <a:solidFill>
                    <a:srgbClr val="00B050"/>
                  </a:solidFill>
                </a:rPr>
                <a:t>/ np)</a:t>
              </a:r>
              <a:endParaRPr lang="en-US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97FA067-EDCF-6BE3-61F7-67A3D94ACD3E}"/>
              </a:ext>
            </a:extLst>
          </p:cNvPr>
          <p:cNvSpPr txBox="1"/>
          <p:nvPr/>
        </p:nvSpPr>
        <p:spPr>
          <a:xfrm>
            <a:off x="667781" y="5573156"/>
            <a:ext cx="77104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 My grandfather 	            seemed            unhappy	that day.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92E3F8E-C2D4-C51C-C2E5-B86336CAD267}"/>
              </a:ext>
            </a:extLst>
          </p:cNvPr>
          <p:cNvGrpSpPr/>
          <p:nvPr/>
        </p:nvGrpSpPr>
        <p:grpSpPr>
          <a:xfrm>
            <a:off x="997981" y="5200014"/>
            <a:ext cx="942109" cy="1680726"/>
            <a:chOff x="667782" y="1625600"/>
            <a:chExt cx="942109" cy="168072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2320E9D-8EA4-EC50-D81D-43B6D02BB5F5}"/>
                </a:ext>
              </a:extLst>
            </p:cNvPr>
            <p:cNvSpPr txBox="1"/>
            <p:nvPr/>
          </p:nvSpPr>
          <p:spPr>
            <a:xfrm>
              <a:off x="667782" y="2382996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Subject (s)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177ACDF-D55F-123E-6E4D-0DB6291D783C}"/>
                </a:ext>
              </a:extLst>
            </p:cNvPr>
            <p:cNvSpPr txBox="1"/>
            <p:nvPr/>
          </p:nvSpPr>
          <p:spPr>
            <a:xfrm>
              <a:off x="79432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07AF2CD-9C34-CD49-17D2-3E21D463D09E}"/>
              </a:ext>
            </a:extLst>
          </p:cNvPr>
          <p:cNvGrpSpPr/>
          <p:nvPr/>
        </p:nvGrpSpPr>
        <p:grpSpPr>
          <a:xfrm>
            <a:off x="3205249" y="5219861"/>
            <a:ext cx="942109" cy="1680727"/>
            <a:chOff x="2038929" y="1625600"/>
            <a:chExt cx="942109" cy="168072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7676A1C-0F2C-7F52-B145-0FAF272D6730}"/>
                </a:ext>
              </a:extLst>
            </p:cNvPr>
            <p:cNvSpPr txBox="1"/>
            <p:nvPr/>
          </p:nvSpPr>
          <p:spPr>
            <a:xfrm>
              <a:off x="2038929" y="2382997"/>
              <a:ext cx="9421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Verb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(v)	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C15186A-2ADB-F783-D253-EF3413BF4715}"/>
                </a:ext>
              </a:extLst>
            </p:cNvPr>
            <p:cNvSpPr txBox="1"/>
            <p:nvPr/>
          </p:nvSpPr>
          <p:spPr>
            <a:xfrm>
              <a:off x="2092037" y="1625600"/>
              <a:ext cx="748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vp</a:t>
              </a:r>
              <a:r>
                <a:rPr lang="en-US" dirty="0">
                  <a:solidFill>
                    <a:srgbClr val="00B050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CA53D19-3A52-9CB5-2875-272F801978A6}"/>
              </a:ext>
            </a:extLst>
          </p:cNvPr>
          <p:cNvGrpSpPr/>
          <p:nvPr/>
        </p:nvGrpSpPr>
        <p:grpSpPr>
          <a:xfrm>
            <a:off x="4637602" y="5211389"/>
            <a:ext cx="1476330" cy="1689199"/>
            <a:chOff x="5421311" y="1601285"/>
            <a:chExt cx="1434800" cy="1689199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9FC7B72-81EE-8143-68AB-FE94AC7696FB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Complement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(c)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C9B7F8C-5156-0F7F-E1BB-AAD73985EABC}"/>
                </a:ext>
              </a:extLst>
            </p:cNvPr>
            <p:cNvSpPr txBox="1"/>
            <p:nvPr/>
          </p:nvSpPr>
          <p:spPr>
            <a:xfrm>
              <a:off x="5421311" y="1601285"/>
              <a:ext cx="1314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</a:t>
              </a:r>
              <a:r>
                <a:rPr lang="en-US" dirty="0" err="1">
                  <a:solidFill>
                    <a:srgbClr val="00B050"/>
                  </a:solidFill>
                </a:rPr>
                <a:t>adj.phr</a:t>
              </a:r>
              <a:r>
                <a:rPr lang="en-US" dirty="0">
                  <a:solidFill>
                    <a:srgbClr val="00B050"/>
                  </a:solidFill>
                </a:rPr>
                <a:t>.)</a:t>
              </a:r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B4B24BD-9093-4BCA-CC18-AF5AFF3C25FB}"/>
              </a:ext>
            </a:extLst>
          </p:cNvPr>
          <p:cNvGrpSpPr/>
          <p:nvPr/>
        </p:nvGrpSpPr>
        <p:grpSpPr>
          <a:xfrm>
            <a:off x="5204275" y="3417579"/>
            <a:ext cx="1564668" cy="1682431"/>
            <a:chOff x="5334318" y="1608053"/>
            <a:chExt cx="2552907" cy="168243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0058523-91CD-3A19-045F-64BFD31487EB}"/>
                </a:ext>
              </a:extLst>
            </p:cNvPr>
            <p:cNvSpPr txBox="1"/>
            <p:nvPr/>
          </p:nvSpPr>
          <p:spPr>
            <a:xfrm>
              <a:off x="5426364" y="2367154"/>
              <a:ext cx="14297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Object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(o)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EF196E1-75B5-FBEF-C863-4E7E4BB485D9}"/>
                </a:ext>
              </a:extLst>
            </p:cNvPr>
            <p:cNvSpPr txBox="1"/>
            <p:nvPr/>
          </p:nvSpPr>
          <p:spPr>
            <a:xfrm>
              <a:off x="5334318" y="1608053"/>
              <a:ext cx="2552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29E7ABD-45FB-90EA-C7C1-DD9E5B2601E6}"/>
              </a:ext>
            </a:extLst>
          </p:cNvPr>
          <p:cNvGrpSpPr/>
          <p:nvPr/>
        </p:nvGrpSpPr>
        <p:grpSpPr>
          <a:xfrm>
            <a:off x="6113932" y="5218401"/>
            <a:ext cx="1564668" cy="1682984"/>
            <a:chOff x="5296718" y="1607500"/>
            <a:chExt cx="2552907" cy="168298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0E6EC68-F80F-3AFE-B754-C6475E41AD4C}"/>
                </a:ext>
              </a:extLst>
            </p:cNvPr>
            <p:cNvSpPr txBox="1"/>
            <p:nvPr/>
          </p:nvSpPr>
          <p:spPr>
            <a:xfrm>
              <a:off x="5426365" y="2367154"/>
              <a:ext cx="19659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Adverbial </a:t>
              </a:r>
            </a:p>
            <a:p>
              <a:r>
                <a:rPr lang="en-US" dirty="0">
                  <a:solidFill>
                    <a:srgbClr val="0070C0"/>
                  </a:solidFill>
                </a:rPr>
                <a:t>(a)</a:t>
              </a:r>
            </a:p>
            <a:p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870DE5-579C-0A36-584D-147CD5D0AEE2}"/>
                </a:ext>
              </a:extLst>
            </p:cNvPr>
            <p:cNvSpPr txBox="1"/>
            <p:nvPr/>
          </p:nvSpPr>
          <p:spPr>
            <a:xfrm>
              <a:off x="5296718" y="1607500"/>
              <a:ext cx="2552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</a:rPr>
                <a:t>(np)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146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193D690-AB54-EB7E-2BD1-5A157CBF43D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74739616"/>
              </p:ext>
            </p:extLst>
          </p:nvPr>
        </p:nvGraphicFramePr>
        <p:xfrm>
          <a:off x="-8965" y="224118"/>
          <a:ext cx="12371511" cy="782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4988">
                  <a:extLst>
                    <a:ext uri="{9D8B030D-6E8A-4147-A177-3AD203B41FA5}">
                      <a16:colId xmlns:a16="http://schemas.microsoft.com/office/drawing/2014/main" val="3765817204"/>
                    </a:ext>
                  </a:extLst>
                </a:gridCol>
                <a:gridCol w="4175378">
                  <a:extLst>
                    <a:ext uri="{9D8B030D-6E8A-4147-A177-3AD203B41FA5}">
                      <a16:colId xmlns:a16="http://schemas.microsoft.com/office/drawing/2014/main" val="3359636336"/>
                    </a:ext>
                  </a:extLst>
                </a:gridCol>
                <a:gridCol w="4061145">
                  <a:extLst>
                    <a:ext uri="{9D8B030D-6E8A-4147-A177-3AD203B41FA5}">
                      <a16:colId xmlns:a16="http://schemas.microsoft.com/office/drawing/2014/main" val="3512174218"/>
                    </a:ext>
                  </a:extLst>
                </a:gridCol>
              </a:tblGrid>
              <a:tr h="468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366119"/>
                  </a:ext>
                </a:extLst>
              </a:tr>
              <a:tr h="612668">
                <a:tc>
                  <a:txBody>
                    <a:bodyPr/>
                    <a:lstStyle/>
                    <a:p>
                      <a:r>
                        <a:rPr lang="en-US" b="1" dirty="0"/>
                        <a:t>Action verb </a:t>
                      </a:r>
                      <a:r>
                        <a:rPr lang="en-US" dirty="0"/>
                        <a:t>: </a:t>
                      </a:r>
                      <a:r>
                        <a:rPr lang="en-US" i="1" dirty="0"/>
                        <a:t>Also see the entries for Linking verb and 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verb that express an action such as </a:t>
                      </a:r>
                      <a:r>
                        <a:rPr lang="en-US" i="1" dirty="0"/>
                        <a:t>hit, live, lose, speak, go, </a:t>
                      </a:r>
                      <a:r>
                        <a:rPr lang="en-US" i="0" dirty="0"/>
                        <a:t>or </a:t>
                      </a:r>
                      <a:r>
                        <a:rPr lang="en-US" i="1" dirty="0"/>
                        <a:t>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I </a:t>
                      </a:r>
                      <a:r>
                        <a:rPr lang="en-US" b="1" i="0" dirty="0"/>
                        <a:t>lost</a:t>
                      </a:r>
                      <a:r>
                        <a:rPr lang="en-US" b="0" i="0" dirty="0"/>
                        <a:t> my keys.</a:t>
                      </a:r>
                    </a:p>
                    <a:p>
                      <a:r>
                        <a:rPr lang="en-US" b="0" i="0" dirty="0"/>
                        <a:t>He </a:t>
                      </a:r>
                      <a:r>
                        <a:rPr lang="en-US" b="1" i="0" dirty="0"/>
                        <a:t>lives</a:t>
                      </a:r>
                      <a:r>
                        <a:rPr lang="en-US" b="0" i="0" dirty="0"/>
                        <a:t> in Rome now.</a:t>
                      </a:r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638231"/>
                  </a:ext>
                </a:extLst>
              </a:tr>
              <a:tr h="875240">
                <a:tc>
                  <a:txBody>
                    <a:bodyPr/>
                    <a:lstStyle/>
                    <a:p>
                      <a:r>
                        <a:rPr lang="en-US" b="1" dirty="0"/>
                        <a:t>Adjective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word that describes a noun or 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have a </a:t>
                      </a:r>
                      <a:r>
                        <a:rPr lang="en-US" b="1" dirty="0"/>
                        <a:t>new</a:t>
                      </a:r>
                      <a:r>
                        <a:rPr lang="en-US" b="0" dirty="0"/>
                        <a:t> neighbor named Eva. </a:t>
                      </a:r>
                    </a:p>
                    <a:p>
                      <a:r>
                        <a:rPr lang="en-US" b="0" dirty="0"/>
                        <a:t>Eva has a </a:t>
                      </a:r>
                      <a:r>
                        <a:rPr lang="en-US" b="1" dirty="0"/>
                        <a:t>nice</a:t>
                      </a:r>
                      <a:r>
                        <a:rPr lang="en-US" b="0" dirty="0"/>
                        <a:t> smile.</a:t>
                      </a:r>
                    </a:p>
                    <a:p>
                      <a:r>
                        <a:rPr lang="en-US" b="0" dirty="0"/>
                        <a:t>She is </a:t>
                      </a:r>
                      <a:r>
                        <a:rPr lang="en-US" b="1" dirty="0"/>
                        <a:t>friendly.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873491"/>
                  </a:ext>
                </a:extLst>
              </a:tr>
              <a:tr h="1925529">
                <a:tc>
                  <a:txBody>
                    <a:bodyPr/>
                    <a:lstStyle/>
                    <a:p>
                      <a:r>
                        <a:rPr lang="en-US" b="1" dirty="0"/>
                        <a:t>Adverb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a word that describes a verb, an adjective, another adverb, or a complete sentence, often to tell how, when, or where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actors talked </a:t>
                      </a:r>
                      <a:r>
                        <a:rPr lang="en-US" b="1" dirty="0"/>
                        <a:t>fast</a:t>
                      </a:r>
                      <a:r>
                        <a:rPr lang="en-US" b="0" dirty="0"/>
                        <a:t>.</a:t>
                      </a:r>
                    </a:p>
                    <a:p>
                      <a:r>
                        <a:rPr lang="en-US" b="0" dirty="0"/>
                        <a:t>It was </a:t>
                      </a:r>
                      <a:r>
                        <a:rPr lang="en-US" b="1" dirty="0"/>
                        <a:t>really</a:t>
                      </a:r>
                      <a:r>
                        <a:rPr lang="en-US" b="0" dirty="0"/>
                        <a:t> difficult to understand them. </a:t>
                      </a:r>
                    </a:p>
                    <a:p>
                      <a:r>
                        <a:rPr lang="en-US" b="0" dirty="0"/>
                        <a:t>I listened </a:t>
                      </a:r>
                      <a:r>
                        <a:rPr lang="en-US" b="1" dirty="0"/>
                        <a:t>very</a:t>
                      </a:r>
                      <a:r>
                        <a:rPr lang="en-US" b="0" dirty="0"/>
                        <a:t> </a:t>
                      </a:r>
                      <a:r>
                        <a:rPr lang="en-US" b="1" dirty="0"/>
                        <a:t>carefully</a:t>
                      </a:r>
                      <a:r>
                        <a:rPr lang="en-US" b="0" dirty="0"/>
                        <a:t>.</a:t>
                      </a:r>
                    </a:p>
                    <a:p>
                      <a:r>
                        <a:rPr lang="en-US" b="0" dirty="0"/>
                        <a:t>I’m going to watch the same movie </a:t>
                      </a:r>
                      <a:r>
                        <a:rPr lang="en-US" b="1" dirty="0"/>
                        <a:t>tomorrow</a:t>
                      </a:r>
                      <a:r>
                        <a:rPr lang="en-US" b="0" dirty="0"/>
                        <a:t>.</a:t>
                      </a:r>
                    </a:p>
                    <a:p>
                      <a:r>
                        <a:rPr lang="en-US" b="0" dirty="0"/>
                        <a:t>Meet me </a:t>
                      </a:r>
                      <a:r>
                        <a:rPr lang="en-US" b="1" dirty="0"/>
                        <a:t>here</a:t>
                      </a:r>
                      <a:r>
                        <a:rPr lang="en-US" b="0" dirty="0"/>
                        <a:t> at 9:00.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898188"/>
                  </a:ext>
                </a:extLst>
              </a:tr>
              <a:tr h="875240">
                <a:tc>
                  <a:txBody>
                    <a:bodyPr/>
                    <a:lstStyle/>
                    <a:p>
                      <a:r>
                        <a:rPr lang="en-US" b="1" dirty="0"/>
                        <a:t>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word </a:t>
                      </a:r>
                      <a:r>
                        <a:rPr lang="en-US" i="1" dirty="0"/>
                        <a:t>a, an, </a:t>
                      </a:r>
                      <a:r>
                        <a:rPr lang="en-US" i="0" dirty="0"/>
                        <a:t>or</a:t>
                      </a:r>
                      <a:r>
                        <a:rPr lang="en-US" i="1" dirty="0"/>
                        <a:t> the, </a:t>
                      </a:r>
                      <a:r>
                        <a:rPr lang="en-US" i="0" dirty="0"/>
                        <a:t>used to introduce a 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There is </a:t>
                      </a:r>
                      <a:r>
                        <a:rPr lang="en-US" b="1" dirty="0"/>
                        <a:t>a </a:t>
                      </a:r>
                      <a:r>
                        <a:rPr lang="en-US" dirty="0"/>
                        <a:t>café on Green Street.</a:t>
                      </a:r>
                    </a:p>
                    <a:p>
                      <a:r>
                        <a:rPr lang="en-US" b="1" dirty="0"/>
                        <a:t>The</a:t>
                      </a:r>
                      <a:r>
                        <a:rPr lang="en-US" dirty="0"/>
                        <a:t> café is called Java’s.</a:t>
                      </a:r>
                    </a:p>
                    <a:p>
                      <a:r>
                        <a:rPr lang="en-US" dirty="0"/>
                        <a:t>It </a:t>
                      </a:r>
                      <a:r>
                        <a:rPr lang="en-US" b="0" dirty="0"/>
                        <a:t>is </a:t>
                      </a:r>
                      <a:r>
                        <a:rPr lang="en-US" b="1" dirty="0"/>
                        <a:t>an </a:t>
                      </a:r>
                      <a:r>
                        <a:rPr lang="en-US" dirty="0"/>
                        <a:t>interesting place.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777658"/>
                  </a:ext>
                </a:extLst>
              </a:tr>
              <a:tr h="612668">
                <a:tc>
                  <a:txBody>
                    <a:bodyPr/>
                    <a:lstStyle/>
                    <a:p>
                      <a:r>
                        <a:rPr lang="en-US" b="1" dirty="0"/>
                        <a:t>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group of related words that has a subject and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This is my book. </a:t>
                      </a:r>
                      <a:r>
                        <a:rPr lang="en-US" b="0" i="1" dirty="0"/>
                        <a:t>(independent clause)</a:t>
                      </a:r>
                    </a:p>
                    <a:p>
                      <a:r>
                        <a:rPr lang="en-US" dirty="0"/>
                        <a:t>….</a:t>
                      </a:r>
                      <a:r>
                        <a:rPr lang="en-US" b="1" dirty="0"/>
                        <a:t>because it was late. </a:t>
                      </a:r>
                      <a:r>
                        <a:rPr lang="en-US" b="0" i="1" dirty="0"/>
                        <a:t>(dependent clause)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346518"/>
                  </a:ext>
                </a:extLst>
              </a:tr>
              <a:tr h="875240">
                <a:tc>
                  <a:txBody>
                    <a:bodyPr/>
                    <a:lstStyle/>
                    <a:p>
                      <a:r>
                        <a:rPr lang="en-US" b="1" dirty="0"/>
                        <a:t>Coordinating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conjunction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word that connects equal elements in a sentence (</a:t>
                      </a:r>
                      <a:r>
                        <a:rPr lang="en-US" i="1" dirty="0"/>
                        <a:t>for, and, nor, but, or, yet, </a:t>
                      </a:r>
                      <a:r>
                        <a:rPr lang="en-US" i="0" dirty="0"/>
                        <a:t>and </a:t>
                      </a:r>
                      <a:r>
                        <a:rPr lang="en-US" i="1" dirty="0"/>
                        <a:t>so)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my birthday</a:t>
                      </a:r>
                      <a:r>
                        <a:rPr lang="en-US" sz="2800" b="1" dirty="0"/>
                        <a:t>, </a:t>
                      </a:r>
                      <a:r>
                        <a:rPr lang="en-US" sz="2800" b="1" i="0" dirty="0"/>
                        <a:t>so </a:t>
                      </a:r>
                      <a:r>
                        <a:rPr lang="en-US" i="0" dirty="0"/>
                        <a:t>I want to celebrate.</a:t>
                      </a:r>
                    </a:p>
                    <a:p>
                      <a:r>
                        <a:rPr lang="en-US" i="0" dirty="0"/>
                        <a:t>I know I’m on a diet</a:t>
                      </a:r>
                      <a:r>
                        <a:rPr lang="en-US" sz="2800" b="1" i="0" dirty="0"/>
                        <a:t>, but </a:t>
                      </a:r>
                      <a:r>
                        <a:rPr lang="en-US" i="0" dirty="0"/>
                        <a:t>let’s have cake </a:t>
                      </a:r>
                      <a:r>
                        <a:rPr lang="en-US" b="1" i="0" dirty="0"/>
                        <a:t>and</a:t>
                      </a:r>
                      <a:r>
                        <a:rPr lang="en-US" i="0" dirty="0"/>
                        <a:t> ice cream.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446812"/>
                  </a:ext>
                </a:extLst>
              </a:tr>
              <a:tr h="4689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42494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BB182BE-072E-BDC1-A665-93BB58547584}"/>
              </a:ext>
            </a:extLst>
          </p:cNvPr>
          <p:cNvSpPr txBox="1">
            <a:spLocks/>
          </p:cNvSpPr>
          <p:nvPr/>
        </p:nvSpPr>
        <p:spPr>
          <a:xfrm>
            <a:off x="4806510" y="0"/>
            <a:ext cx="3101788" cy="703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Definitions/function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F404B0-7C75-351B-B559-FFF3EDC87692}"/>
              </a:ext>
            </a:extLst>
          </p:cNvPr>
          <p:cNvSpPr txBox="1">
            <a:spLocks/>
          </p:cNvSpPr>
          <p:nvPr/>
        </p:nvSpPr>
        <p:spPr>
          <a:xfrm>
            <a:off x="9573432" y="0"/>
            <a:ext cx="2789114" cy="703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Examples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1A2E6-D248-2920-DEEC-E15F44568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679" y="0"/>
            <a:ext cx="2789114" cy="703562"/>
          </a:xfrm>
        </p:spPr>
        <p:txBody>
          <a:bodyPr>
            <a:normAutofit/>
          </a:bodyPr>
          <a:lstStyle/>
          <a:p>
            <a:r>
              <a:rPr lang="en-US" sz="2000" dirty="0"/>
              <a:t>Grammar terms</a:t>
            </a:r>
          </a:p>
        </p:txBody>
      </p:sp>
    </p:spTree>
    <p:extLst>
      <p:ext uri="{BB962C8B-B14F-4D97-AF65-F5344CB8AC3E}">
        <p14:creationId xmlns:p14="http://schemas.microsoft.com/office/powerpoint/2010/main" val="266809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36ADD248-747B-CC5A-876C-43AF63563A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144913"/>
              </p:ext>
            </p:extLst>
          </p:nvPr>
        </p:nvGraphicFramePr>
        <p:xfrm>
          <a:off x="35859" y="13614"/>
          <a:ext cx="12120282" cy="643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5167">
                  <a:extLst>
                    <a:ext uri="{9D8B030D-6E8A-4147-A177-3AD203B41FA5}">
                      <a16:colId xmlns:a16="http://schemas.microsoft.com/office/drawing/2014/main" val="3765817204"/>
                    </a:ext>
                  </a:extLst>
                </a:gridCol>
                <a:gridCol w="4093555">
                  <a:extLst>
                    <a:ext uri="{9D8B030D-6E8A-4147-A177-3AD203B41FA5}">
                      <a16:colId xmlns:a16="http://schemas.microsoft.com/office/drawing/2014/main" val="3359636336"/>
                    </a:ext>
                  </a:extLst>
                </a:gridCol>
                <a:gridCol w="3981560">
                  <a:extLst>
                    <a:ext uri="{9D8B030D-6E8A-4147-A177-3AD203B41FA5}">
                      <a16:colId xmlns:a16="http://schemas.microsoft.com/office/drawing/2014/main" val="3512174218"/>
                    </a:ext>
                  </a:extLst>
                </a:gridCol>
              </a:tblGrid>
              <a:tr h="5792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366119"/>
                  </a:ext>
                </a:extLst>
              </a:tr>
              <a:tr h="579226">
                <a:tc>
                  <a:txBody>
                    <a:bodyPr/>
                    <a:lstStyle/>
                    <a:p>
                      <a:r>
                        <a:rPr lang="en-US" b="1" dirty="0"/>
                        <a:t>Dependent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clause that cannot be a complete sentence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After I got up…</a:t>
                      </a:r>
                    </a:p>
                    <a:p>
                      <a:r>
                        <a:rPr lang="en-US" b="1" dirty="0"/>
                        <a:t>because it was late.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638231"/>
                  </a:ext>
                </a:extLst>
              </a:tr>
              <a:tr h="579226">
                <a:tc>
                  <a:txBody>
                    <a:bodyPr/>
                    <a:lstStyle/>
                    <a:p>
                      <a:r>
                        <a:rPr lang="en-US" b="1" dirty="0"/>
                        <a:t>Gerund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verb ending in </a:t>
                      </a:r>
                      <a:r>
                        <a:rPr lang="en-US" i="1" dirty="0"/>
                        <a:t>–ing</a:t>
                      </a:r>
                      <a:r>
                        <a:rPr lang="en-US" i="0" dirty="0"/>
                        <a:t> that is used as a 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Playing </a:t>
                      </a:r>
                      <a:r>
                        <a:rPr lang="en-US" b="0" i="0" dirty="0"/>
                        <a:t>is fun.</a:t>
                      </a:r>
                    </a:p>
                    <a:p>
                      <a:r>
                        <a:rPr lang="en-US" b="0" i="0" dirty="0"/>
                        <a:t>I am sad about </a:t>
                      </a:r>
                      <a:r>
                        <a:rPr lang="en-US" b="1" i="0" dirty="0"/>
                        <a:t>leaving.</a:t>
                      </a:r>
                      <a:endParaRPr lang="en-US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873491"/>
                  </a:ext>
                </a:extLst>
              </a:tr>
              <a:tr h="579226">
                <a:tc>
                  <a:txBody>
                    <a:bodyPr/>
                    <a:lstStyle/>
                    <a:p>
                      <a:r>
                        <a:rPr lang="en-US" b="1" dirty="0"/>
                        <a:t>Independent 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clause that is, or could be, a complete sentence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I took a shower.</a:t>
                      </a:r>
                    </a:p>
                    <a:p>
                      <a:r>
                        <a:rPr lang="en-US" b="0" dirty="0"/>
                        <a:t>After I got up, </a:t>
                      </a:r>
                      <a:r>
                        <a:rPr lang="en-US" b="1" i="0" dirty="0"/>
                        <a:t>I took a shower.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898188"/>
                  </a:ext>
                </a:extLst>
              </a:tr>
              <a:tr h="579226">
                <a:tc>
                  <a:txBody>
                    <a:bodyPr/>
                    <a:lstStyle/>
                    <a:p>
                      <a:r>
                        <a:rPr lang="en-US" b="1" dirty="0"/>
                        <a:t>Linking verb:</a:t>
                      </a:r>
                      <a:r>
                        <a:rPr lang="en-US" b="0" dirty="0"/>
                        <a:t> </a:t>
                      </a:r>
                      <a:r>
                        <a:rPr lang="en-US" b="0" i="1" dirty="0"/>
                        <a:t>Also see the entries for Action Verb and Verb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verb that connects the subject to information about the 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She </a:t>
                      </a:r>
                      <a:r>
                        <a:rPr lang="en-US" b="1" dirty="0"/>
                        <a:t>is</a:t>
                      </a:r>
                      <a:r>
                        <a:rPr lang="en-US" dirty="0"/>
                        <a:t> in a band.</a:t>
                      </a:r>
                    </a:p>
                    <a:p>
                      <a:r>
                        <a:rPr lang="en-US" dirty="0"/>
                        <a:t>I </a:t>
                      </a:r>
                      <a:r>
                        <a:rPr lang="en-US" b="1" dirty="0"/>
                        <a:t>am</a:t>
                      </a:r>
                      <a:r>
                        <a:rPr lang="en-US" dirty="0"/>
                        <a:t> his boss.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777658"/>
                  </a:ext>
                </a:extLst>
              </a:tr>
              <a:tr h="579226">
                <a:tc>
                  <a:txBody>
                    <a:bodyPr/>
                    <a:lstStyle/>
                    <a:p>
                      <a:r>
                        <a:rPr lang="en-US" b="1" dirty="0"/>
                        <a:t>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word that names a person, place, or thing and that can be used as a subject or an 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have a </a:t>
                      </a:r>
                      <a:r>
                        <a:rPr lang="en-US" b="1" dirty="0"/>
                        <a:t>roommate</a:t>
                      </a:r>
                      <a:r>
                        <a:rPr lang="en-US" dirty="0"/>
                        <a:t> at school.</a:t>
                      </a:r>
                    </a:p>
                    <a:p>
                      <a:r>
                        <a:rPr lang="en-US" dirty="0"/>
                        <a:t>His </a:t>
                      </a:r>
                      <a:r>
                        <a:rPr lang="en-US" b="1" dirty="0"/>
                        <a:t>name</a:t>
                      </a:r>
                      <a:r>
                        <a:rPr lang="en-US" dirty="0"/>
                        <a:t> is </a:t>
                      </a:r>
                      <a:r>
                        <a:rPr lang="en-US" b="1" dirty="0"/>
                        <a:t>Mark</a:t>
                      </a:r>
                      <a:r>
                        <a:rPr lang="en-US" dirty="0"/>
                        <a:t>.</a:t>
                      </a:r>
                    </a:p>
                    <a:p>
                      <a:r>
                        <a:rPr lang="en-US" dirty="0"/>
                        <a:t>He is from </a:t>
                      </a:r>
                      <a:r>
                        <a:rPr lang="en-US" b="1" dirty="0"/>
                        <a:t>Hong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Kong</a:t>
                      </a:r>
                      <a:r>
                        <a:rPr lang="en-US" dirty="0"/>
                        <a:t>.</a:t>
                      </a:r>
                    </a:p>
                    <a:p>
                      <a:r>
                        <a:rPr lang="en-US" b="1" dirty="0"/>
                        <a:t>Mark</a:t>
                      </a:r>
                      <a:r>
                        <a:rPr lang="en-US" dirty="0"/>
                        <a:t> and I like the same </a:t>
                      </a:r>
                      <a:r>
                        <a:rPr lang="en-US" b="1" dirty="0"/>
                        <a:t>music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346518"/>
                  </a:ext>
                </a:extLst>
              </a:tr>
              <a:tr h="579226">
                <a:tc>
                  <a:txBody>
                    <a:bodyPr/>
                    <a:lstStyle/>
                    <a:p>
                      <a:r>
                        <a:rPr lang="en-US" b="1" dirty="0"/>
                        <a:t>Noun 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group of words ending with a noun that belong together in 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 lives in </a:t>
                      </a:r>
                      <a:r>
                        <a:rPr lang="en-US" b="1" dirty="0"/>
                        <a:t>that old house on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the corner.</a:t>
                      </a:r>
                    </a:p>
                    <a:p>
                      <a:r>
                        <a:rPr lang="en-US" dirty="0"/>
                        <a:t>I’m reading </a:t>
                      </a:r>
                      <a:r>
                        <a:rPr lang="en-US" b="1" dirty="0"/>
                        <a:t>a really good book.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446812"/>
                  </a:ext>
                </a:extLst>
              </a:tr>
              <a:tr h="579226">
                <a:tc>
                  <a:txBody>
                    <a:bodyPr/>
                    <a:lstStyle/>
                    <a:p>
                      <a:r>
                        <a:rPr lang="en-US" b="1" dirty="0"/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noun, noun phrase, object pronoun, or possessive pronoun that receives the action of certain verbs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 is always losing </a:t>
                      </a:r>
                      <a:r>
                        <a:rPr lang="en-US" b="1" dirty="0"/>
                        <a:t>things</a:t>
                      </a:r>
                      <a:r>
                        <a:rPr lang="en-US" dirty="0"/>
                        <a:t>. </a:t>
                      </a:r>
                    </a:p>
                    <a:p>
                      <a:r>
                        <a:rPr lang="en-US" dirty="0"/>
                        <a:t>Today he lost </a:t>
                      </a:r>
                      <a:r>
                        <a:rPr lang="en-US" b="1" dirty="0"/>
                        <a:t>his keys.</a:t>
                      </a:r>
                    </a:p>
                    <a:p>
                      <a:r>
                        <a:rPr lang="en-US" dirty="0"/>
                        <a:t>His girlfriends found </a:t>
                      </a:r>
                      <a:r>
                        <a:rPr lang="en-US" b="1" dirty="0"/>
                        <a:t>them</a:t>
                      </a:r>
                      <a:r>
                        <a:rPr lang="en-US" dirty="0"/>
                        <a:t>.</a:t>
                      </a:r>
                    </a:p>
                    <a:p>
                      <a:r>
                        <a:rPr lang="en-US" dirty="0"/>
                        <a:t>I saw </a:t>
                      </a:r>
                      <a:r>
                        <a:rPr lang="en-US" b="1" dirty="0"/>
                        <a:t>mine</a:t>
                      </a:r>
                      <a:r>
                        <a:rPr lang="en-US" dirty="0"/>
                        <a:t> on the table.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701748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6E09DA61-3382-CBBD-057A-9C0EF368EEE6}"/>
              </a:ext>
            </a:extLst>
          </p:cNvPr>
          <p:cNvSpPr txBox="1">
            <a:spLocks/>
          </p:cNvSpPr>
          <p:nvPr/>
        </p:nvSpPr>
        <p:spPr>
          <a:xfrm>
            <a:off x="4657274" y="-38088"/>
            <a:ext cx="3101788" cy="5109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Definitions/function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34D881-2968-A267-F24C-E531D627D613}"/>
              </a:ext>
            </a:extLst>
          </p:cNvPr>
          <p:cNvSpPr txBox="1">
            <a:spLocks/>
          </p:cNvSpPr>
          <p:nvPr/>
        </p:nvSpPr>
        <p:spPr>
          <a:xfrm>
            <a:off x="9672044" y="-82816"/>
            <a:ext cx="1354544" cy="5109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Examples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20AC23-B622-4A91-10BF-0701C30B061D}"/>
              </a:ext>
            </a:extLst>
          </p:cNvPr>
          <p:cNvSpPr txBox="1">
            <a:spLocks/>
          </p:cNvSpPr>
          <p:nvPr/>
        </p:nvSpPr>
        <p:spPr>
          <a:xfrm>
            <a:off x="853399" y="98707"/>
            <a:ext cx="2789114" cy="7035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Grammar terms</a:t>
            </a:r>
          </a:p>
        </p:txBody>
      </p:sp>
    </p:spTree>
    <p:extLst>
      <p:ext uri="{BB962C8B-B14F-4D97-AF65-F5344CB8AC3E}">
        <p14:creationId xmlns:p14="http://schemas.microsoft.com/office/powerpoint/2010/main" val="198051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B8C1245A-FED3-BDDA-9FD4-2772A259BB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323305"/>
              </p:ext>
            </p:extLst>
          </p:nvPr>
        </p:nvGraphicFramePr>
        <p:xfrm>
          <a:off x="29441" y="0"/>
          <a:ext cx="12077678" cy="616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0948">
                  <a:extLst>
                    <a:ext uri="{9D8B030D-6E8A-4147-A177-3AD203B41FA5}">
                      <a16:colId xmlns:a16="http://schemas.microsoft.com/office/drawing/2014/main" val="3765817204"/>
                    </a:ext>
                  </a:extLst>
                </a:gridCol>
                <a:gridCol w="4079165">
                  <a:extLst>
                    <a:ext uri="{9D8B030D-6E8A-4147-A177-3AD203B41FA5}">
                      <a16:colId xmlns:a16="http://schemas.microsoft.com/office/drawing/2014/main" val="3359636336"/>
                    </a:ext>
                  </a:extLst>
                </a:gridCol>
                <a:gridCol w="3967565">
                  <a:extLst>
                    <a:ext uri="{9D8B030D-6E8A-4147-A177-3AD203B41FA5}">
                      <a16:colId xmlns:a16="http://schemas.microsoft.com/office/drawing/2014/main" val="3512174218"/>
                    </a:ext>
                  </a:extLst>
                </a:gridCol>
              </a:tblGrid>
              <a:tr h="5861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366119"/>
                  </a:ext>
                </a:extLst>
              </a:tr>
              <a:tr h="638037">
                <a:tc>
                  <a:txBody>
                    <a:bodyPr/>
                    <a:lstStyle/>
                    <a:p>
                      <a:r>
                        <a:rPr lang="en-US" b="1" dirty="0"/>
                        <a:t>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group of related words that does not have </a:t>
                      </a:r>
                      <a:r>
                        <a:rPr lang="en-US" b="1" dirty="0"/>
                        <a:t>both</a:t>
                      </a:r>
                      <a:r>
                        <a:rPr lang="en-US" dirty="0"/>
                        <a:t> a subject and a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had </a:t>
                      </a:r>
                      <a:r>
                        <a:rPr lang="en-US" b="1" dirty="0"/>
                        <a:t>a frightening experience</a:t>
                      </a:r>
                      <a:r>
                        <a:rPr lang="en-US" dirty="0"/>
                        <a:t>.</a:t>
                      </a:r>
                    </a:p>
                    <a:p>
                      <a:r>
                        <a:rPr lang="en-US" dirty="0"/>
                        <a:t>It happened </a:t>
                      </a:r>
                      <a:r>
                        <a:rPr lang="en-US" b="1" dirty="0"/>
                        <a:t>a few days ago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638231"/>
                  </a:ext>
                </a:extLst>
              </a:tr>
              <a:tr h="911481">
                <a:tc>
                  <a:txBody>
                    <a:bodyPr/>
                    <a:lstStyle/>
                    <a:p>
                      <a:r>
                        <a:rPr lang="en-US" b="1" dirty="0"/>
                        <a:t>Preposition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word that shows direction, location, ownership, and so 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went </a:t>
                      </a:r>
                      <a:r>
                        <a:rPr lang="en-US" b="1" dirty="0"/>
                        <a:t>into</a:t>
                      </a:r>
                      <a:r>
                        <a:rPr lang="en-US" dirty="0"/>
                        <a:t> my room and looked </a:t>
                      </a:r>
                      <a:r>
                        <a:rPr lang="en-US" b="1" dirty="0"/>
                        <a:t>under</a:t>
                      </a:r>
                      <a:r>
                        <a:rPr lang="en-US" dirty="0"/>
                        <a:t> the bed.</a:t>
                      </a:r>
                    </a:p>
                    <a:p>
                      <a:r>
                        <a:rPr lang="en-US" dirty="0"/>
                        <a:t>Juan is </a:t>
                      </a:r>
                      <a:r>
                        <a:rPr lang="en-US" b="1" dirty="0"/>
                        <a:t>from</a:t>
                      </a:r>
                      <a:r>
                        <a:rPr lang="en-US" dirty="0"/>
                        <a:t> Guadalupe </a:t>
                      </a:r>
                      <a:r>
                        <a:rPr lang="en-US" b="1" dirty="0"/>
                        <a:t>in</a:t>
                      </a:r>
                      <a:r>
                        <a:rPr lang="en-US" dirty="0"/>
                        <a:t> Mexico.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873491"/>
                  </a:ext>
                </a:extLst>
              </a:tr>
              <a:tr h="638037">
                <a:tc>
                  <a:txBody>
                    <a:bodyPr/>
                    <a:lstStyle/>
                    <a:p>
                      <a:r>
                        <a:rPr lang="en-US" b="1" dirty="0"/>
                        <a:t>Prepositional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preposition plus a noun, pronoun, or gerund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train left </a:t>
                      </a:r>
                      <a:r>
                        <a:rPr lang="en-US" b="1" dirty="0"/>
                        <a:t>at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noon</a:t>
                      </a:r>
                      <a:r>
                        <a:rPr lang="en-US" dirty="0"/>
                        <a:t>. Hundreds of people were </a:t>
                      </a:r>
                      <a:r>
                        <a:rPr lang="en-US" b="1" dirty="0"/>
                        <a:t>on</a:t>
                      </a:r>
                      <a:r>
                        <a:rPr lang="en-US" dirty="0"/>
                        <a:t> </a:t>
                      </a:r>
                      <a:r>
                        <a:rPr lang="en-US" b="0" dirty="0"/>
                        <a:t>it.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898188"/>
                  </a:ext>
                </a:extLst>
              </a:tr>
              <a:tr h="638037">
                <a:tc>
                  <a:txBody>
                    <a:bodyPr/>
                    <a:lstStyle/>
                    <a:p>
                      <a:r>
                        <a:rPr lang="en-US" b="1" dirty="0"/>
                        <a:t>Pronoun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word that replaces a noun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 knew </a:t>
                      </a:r>
                      <a:r>
                        <a:rPr lang="en-US" b="1" dirty="0"/>
                        <a:t>where</a:t>
                      </a:r>
                      <a:r>
                        <a:rPr lang="en-US" dirty="0"/>
                        <a:t> the pen was. </a:t>
                      </a:r>
                    </a:p>
                    <a:p>
                      <a:r>
                        <a:rPr lang="en-US" b="1" dirty="0"/>
                        <a:t>He</a:t>
                      </a:r>
                      <a:r>
                        <a:rPr lang="en-US" dirty="0"/>
                        <a:t> had hidden </a:t>
                      </a:r>
                      <a:r>
                        <a:rPr lang="en-US" b="1" dirty="0"/>
                        <a:t>it</a:t>
                      </a:r>
                      <a:r>
                        <a:rPr lang="en-US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777658"/>
                  </a:ext>
                </a:extLst>
              </a:tr>
              <a:tr h="911481">
                <a:tc>
                  <a:txBody>
                    <a:bodyPr/>
                    <a:lstStyle/>
                    <a:p>
                      <a:r>
                        <a:rPr lang="en-US" b="1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noun, noun phrase, or subject pronoun that tells who or what the sentence is about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Mark</a:t>
                      </a:r>
                      <a:r>
                        <a:rPr lang="en-US" dirty="0"/>
                        <a:t> rarely loses his keys.</a:t>
                      </a:r>
                    </a:p>
                    <a:p>
                      <a:r>
                        <a:rPr lang="en-US" b="1" dirty="0"/>
                        <a:t>His</a:t>
                      </a:r>
                      <a:r>
                        <a:rPr lang="en-US" dirty="0"/>
                        <a:t> </a:t>
                      </a:r>
                      <a:r>
                        <a:rPr lang="en-US" b="1" dirty="0"/>
                        <a:t>sister</a:t>
                      </a:r>
                      <a:r>
                        <a:rPr lang="en-US" dirty="0"/>
                        <a:t> lives in Boston.</a:t>
                      </a:r>
                    </a:p>
                    <a:p>
                      <a:r>
                        <a:rPr lang="en-US" b="1" dirty="0"/>
                        <a:t>She</a:t>
                      </a:r>
                      <a:r>
                        <a:rPr lang="en-US" dirty="0"/>
                        <a:t> has a nice house.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346518"/>
                  </a:ext>
                </a:extLst>
              </a:tr>
              <a:tr h="911481">
                <a:tc>
                  <a:txBody>
                    <a:bodyPr/>
                    <a:lstStyle/>
                    <a:p>
                      <a:r>
                        <a:rPr lang="en-US" b="1" dirty="0"/>
                        <a:t>Subordinating conjunction</a:t>
                      </a:r>
                    </a:p>
                    <a:p>
                      <a:r>
                        <a:rPr lang="en-US" b="1" dirty="0"/>
                        <a:t>(“subordinator”)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word or phrase that introduces a dependent 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When</a:t>
                      </a:r>
                      <a:r>
                        <a:rPr lang="en-US" dirty="0"/>
                        <a:t> it’s hot, we go to the beach.</a:t>
                      </a:r>
                    </a:p>
                    <a:p>
                      <a:r>
                        <a:rPr lang="en-US" dirty="0"/>
                        <a:t>He couldn’t find the file </a:t>
                      </a:r>
                      <a:r>
                        <a:rPr lang="en-US" b="1" dirty="0"/>
                        <a:t>because</a:t>
                      </a:r>
                      <a:r>
                        <a:rPr lang="en-US" dirty="0"/>
                        <a:t> he lost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446812"/>
                  </a:ext>
                </a:extLst>
              </a:tr>
              <a:tr h="911481">
                <a:tc>
                  <a:txBody>
                    <a:bodyPr/>
                    <a:lstStyle/>
                    <a:p>
                      <a:r>
                        <a:rPr lang="en-US" b="1" dirty="0"/>
                        <a:t>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word or a group of words that expresses an action, feeling, or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Davina </a:t>
                      </a:r>
                      <a:r>
                        <a:rPr lang="en-US" b="1" dirty="0"/>
                        <a:t>plays</a:t>
                      </a:r>
                      <a:r>
                        <a:rPr lang="en-US" dirty="0"/>
                        <a:t> the guitar and sings. </a:t>
                      </a:r>
                    </a:p>
                    <a:p>
                      <a:r>
                        <a:rPr lang="en-US" dirty="0"/>
                        <a:t>He </a:t>
                      </a:r>
                      <a:r>
                        <a:rPr lang="en-US" b="1" dirty="0"/>
                        <a:t>feels</a:t>
                      </a:r>
                      <a:r>
                        <a:rPr lang="en-US" dirty="0"/>
                        <a:t> happy today.</a:t>
                      </a:r>
                    </a:p>
                    <a:p>
                      <a:r>
                        <a:rPr lang="en-US" dirty="0"/>
                        <a:t>She </a:t>
                      </a:r>
                      <a:r>
                        <a:rPr lang="en-US" b="1" dirty="0"/>
                        <a:t>enjoyed</a:t>
                      </a:r>
                      <a:r>
                        <a:rPr lang="en-US" dirty="0"/>
                        <a:t> the opera.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701748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6EE694DA-6BB9-87AD-C37C-A780C4228CDE}"/>
              </a:ext>
            </a:extLst>
          </p:cNvPr>
          <p:cNvSpPr txBox="1">
            <a:spLocks/>
          </p:cNvSpPr>
          <p:nvPr/>
        </p:nvSpPr>
        <p:spPr>
          <a:xfrm>
            <a:off x="4753841" y="-313573"/>
            <a:ext cx="3101788" cy="703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Definitions/function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33369E1-0D5D-6020-1147-441D02063BDE}"/>
              </a:ext>
            </a:extLst>
          </p:cNvPr>
          <p:cNvSpPr txBox="1">
            <a:spLocks/>
          </p:cNvSpPr>
          <p:nvPr/>
        </p:nvSpPr>
        <p:spPr>
          <a:xfrm>
            <a:off x="9602873" y="-282030"/>
            <a:ext cx="2789114" cy="703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Examples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6785E3-BE3A-C992-A0CB-B5541193CE18}"/>
              </a:ext>
            </a:extLst>
          </p:cNvPr>
          <p:cNvSpPr txBox="1">
            <a:spLocks/>
          </p:cNvSpPr>
          <p:nvPr/>
        </p:nvSpPr>
        <p:spPr>
          <a:xfrm>
            <a:off x="1070508" y="38208"/>
            <a:ext cx="2789114" cy="70356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dirty="0"/>
              <a:t>Grammar terms</a:t>
            </a:r>
          </a:p>
        </p:txBody>
      </p:sp>
    </p:spTree>
    <p:extLst>
      <p:ext uri="{BB962C8B-B14F-4D97-AF65-F5344CB8AC3E}">
        <p14:creationId xmlns:p14="http://schemas.microsoft.com/office/powerpoint/2010/main" val="479276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933555"/>
          </a:xfrm>
        </p:spPr>
        <p:txBody>
          <a:bodyPr>
            <a:normAutofit/>
          </a:bodyPr>
          <a:lstStyle/>
          <a:p>
            <a:r>
              <a:rPr lang="en-US" sz="2000" dirty="0"/>
              <a:t>Recognizing sentences or non-sentences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260" y="3134900"/>
            <a:ext cx="11109073" cy="32659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55FF9F4-68D1-FC0A-AD29-D20E962882A1}"/>
              </a:ext>
            </a:extLst>
          </p:cNvPr>
          <p:cNvSpPr txBox="1">
            <a:spLocks/>
          </p:cNvSpPr>
          <p:nvPr/>
        </p:nvSpPr>
        <p:spPr>
          <a:xfrm>
            <a:off x="581191" y="1020431"/>
            <a:ext cx="10993549" cy="86215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Business translation (Enb4202)</a:t>
            </a:r>
          </a:p>
        </p:txBody>
      </p:sp>
    </p:spTree>
    <p:extLst>
      <p:ext uri="{BB962C8B-B14F-4D97-AF65-F5344CB8AC3E}">
        <p14:creationId xmlns:p14="http://schemas.microsoft.com/office/powerpoint/2010/main" val="129728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9455C6-6329-1B29-911F-94441309CC69}"/>
              </a:ext>
            </a:extLst>
          </p:cNvPr>
          <p:cNvSpPr txBox="1"/>
          <p:nvPr/>
        </p:nvSpPr>
        <p:spPr>
          <a:xfrm>
            <a:off x="824752" y="1362635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______1. Is very hot today.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48C65-A870-1936-DD6A-4795DA20197F}"/>
              </a:ext>
            </a:extLst>
          </p:cNvPr>
          <p:cNvSpPr txBox="1"/>
          <p:nvPr/>
        </p:nvSpPr>
        <p:spPr>
          <a:xfrm>
            <a:off x="1866832" y="716304"/>
            <a:ext cx="804134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Read each group of words and write </a:t>
            </a:r>
            <a:r>
              <a:rPr lang="en-US" b="1" i="1" dirty="0"/>
              <a:t>S (sentence) </a:t>
            </a:r>
            <a:r>
              <a:rPr lang="en-US" b="1" dirty="0"/>
              <a:t>or </a:t>
            </a:r>
            <a:r>
              <a:rPr lang="en-US" b="1" i="1" dirty="0"/>
              <a:t>NS (non-sentence)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4D8380-ED22-D496-9841-427AE1A8962B}"/>
              </a:ext>
            </a:extLst>
          </p:cNvPr>
          <p:cNvSpPr txBox="1"/>
          <p:nvPr/>
        </p:nvSpPr>
        <p:spPr>
          <a:xfrm>
            <a:off x="1048871" y="1177969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F9EE9-1CC3-D82A-A8F0-DA708218D20D}"/>
              </a:ext>
            </a:extLst>
          </p:cNvPr>
          <p:cNvSpPr txBox="1"/>
          <p:nvPr/>
        </p:nvSpPr>
        <p:spPr>
          <a:xfrm>
            <a:off x="824752" y="1916633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______2. It is raining today.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95C5C5-8743-0017-BDA4-9FAAD448374B}"/>
              </a:ext>
            </a:extLst>
          </p:cNvPr>
          <p:cNvSpPr txBox="1"/>
          <p:nvPr/>
        </p:nvSpPr>
        <p:spPr>
          <a:xfrm>
            <a:off x="1048871" y="1731967"/>
            <a:ext cx="43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24C349-6609-21D7-4259-38DE4FED7EE5}"/>
              </a:ext>
            </a:extLst>
          </p:cNvPr>
          <p:cNvSpPr txBox="1"/>
          <p:nvPr/>
        </p:nvSpPr>
        <p:spPr>
          <a:xfrm>
            <a:off x="824752" y="2470631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______3. My new classmate from Brazil.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5329C4-ED49-9564-65ED-0425E6C54ED7}"/>
              </a:ext>
            </a:extLst>
          </p:cNvPr>
          <p:cNvSpPr txBox="1"/>
          <p:nvPr/>
        </p:nvSpPr>
        <p:spPr>
          <a:xfrm>
            <a:off x="1048871" y="2285965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3332BB-7F71-32C2-1C8F-3E12A1BD0503}"/>
              </a:ext>
            </a:extLst>
          </p:cNvPr>
          <p:cNvSpPr txBox="1"/>
          <p:nvPr/>
        </p:nvSpPr>
        <p:spPr>
          <a:xfrm>
            <a:off x="824752" y="3059668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______4. He speaks three languages fluently.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0872DD-6F8D-1A8D-48BC-D79BCFB1D56A}"/>
              </a:ext>
            </a:extLst>
          </p:cNvPr>
          <p:cNvSpPr txBox="1"/>
          <p:nvPr/>
        </p:nvSpPr>
        <p:spPr>
          <a:xfrm>
            <a:off x="1048871" y="2875002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D7C2EB-890D-FD27-0EEC-9F32EA35E30F}"/>
              </a:ext>
            </a:extLst>
          </p:cNvPr>
          <p:cNvSpPr txBox="1"/>
          <p:nvPr/>
        </p:nvSpPr>
        <p:spPr>
          <a:xfrm>
            <a:off x="824752" y="3720353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______5. Is very competitive.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34761-7F4D-97E7-46A0-8F9355DD4794}"/>
              </a:ext>
            </a:extLst>
          </p:cNvPr>
          <p:cNvSpPr txBox="1"/>
          <p:nvPr/>
        </p:nvSpPr>
        <p:spPr>
          <a:xfrm>
            <a:off x="1048871" y="3535687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C1F32E-40DF-28AB-AC75-88B9F6C5EAFC}"/>
              </a:ext>
            </a:extLst>
          </p:cNvPr>
          <p:cNvSpPr txBox="1"/>
          <p:nvPr/>
        </p:nvSpPr>
        <p:spPr>
          <a:xfrm>
            <a:off x="824752" y="4376094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______6. Hurry up, please.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A1283F-4643-30A3-D821-2D2258E8E0E8}"/>
              </a:ext>
            </a:extLst>
          </p:cNvPr>
          <p:cNvSpPr txBox="1"/>
          <p:nvPr/>
        </p:nvSpPr>
        <p:spPr>
          <a:xfrm>
            <a:off x="1048871" y="4191428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12897B-8501-9C98-91E9-8A7485F56391}"/>
              </a:ext>
            </a:extLst>
          </p:cNvPr>
          <p:cNvSpPr txBox="1"/>
          <p:nvPr/>
        </p:nvSpPr>
        <p:spPr>
          <a:xfrm>
            <a:off x="824752" y="5113764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______7. He wants to start his own business.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60808-05E6-53F3-772D-84A3056863FB}"/>
              </a:ext>
            </a:extLst>
          </p:cNvPr>
          <p:cNvSpPr txBox="1"/>
          <p:nvPr/>
        </p:nvSpPr>
        <p:spPr>
          <a:xfrm>
            <a:off x="1048871" y="4929098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7C3182-B24B-F76F-766D-C3CC168EBDAB}"/>
              </a:ext>
            </a:extLst>
          </p:cNvPr>
          <p:cNvSpPr txBox="1"/>
          <p:nvPr/>
        </p:nvSpPr>
        <p:spPr>
          <a:xfrm>
            <a:off x="824752" y="5780745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______8. He isn’t married.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3CA31D-4517-473C-DC6E-3063902FC05F}"/>
              </a:ext>
            </a:extLst>
          </p:cNvPr>
          <p:cNvSpPr txBox="1"/>
          <p:nvPr/>
        </p:nvSpPr>
        <p:spPr>
          <a:xfrm>
            <a:off x="1048871" y="5596079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5837810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2" grpId="0"/>
      <p:bldP spid="14" grpId="0"/>
      <p:bldP spid="16" grpId="0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9455C6-6329-1B29-911F-94441309CC69}"/>
              </a:ext>
            </a:extLst>
          </p:cNvPr>
          <p:cNvSpPr txBox="1"/>
          <p:nvPr/>
        </p:nvSpPr>
        <p:spPr>
          <a:xfrm>
            <a:off x="824752" y="1362635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______9. Enjoys music, especially jazz.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48C65-A870-1936-DD6A-4795DA20197F}"/>
              </a:ext>
            </a:extLst>
          </p:cNvPr>
          <p:cNvSpPr txBox="1"/>
          <p:nvPr/>
        </p:nvSpPr>
        <p:spPr>
          <a:xfrm>
            <a:off x="1839124" y="729244"/>
            <a:ext cx="804134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Read each group of words and write </a:t>
            </a:r>
            <a:r>
              <a:rPr lang="en-US" b="1" i="1" dirty="0"/>
              <a:t>S (sentence) </a:t>
            </a:r>
            <a:r>
              <a:rPr lang="en-US" b="1" dirty="0"/>
              <a:t>or </a:t>
            </a:r>
            <a:r>
              <a:rPr lang="en-US" b="1" i="1" dirty="0"/>
              <a:t>NS (non-sentence)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4D8380-ED22-D496-9841-427AE1A8962B}"/>
              </a:ext>
            </a:extLst>
          </p:cNvPr>
          <p:cNvSpPr txBox="1"/>
          <p:nvPr/>
        </p:nvSpPr>
        <p:spPr>
          <a:xfrm>
            <a:off x="1048871" y="1177969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F9EE9-1CC3-D82A-A8F0-DA708218D20D}"/>
              </a:ext>
            </a:extLst>
          </p:cNvPr>
          <p:cNvSpPr txBox="1"/>
          <p:nvPr/>
        </p:nvSpPr>
        <p:spPr>
          <a:xfrm>
            <a:off x="824752" y="1916633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______10. Don’t send text messages in class.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95C5C5-8743-0017-BDA4-9FAAD448374B}"/>
              </a:ext>
            </a:extLst>
          </p:cNvPr>
          <p:cNvSpPr txBox="1"/>
          <p:nvPr/>
        </p:nvSpPr>
        <p:spPr>
          <a:xfrm>
            <a:off x="1048871" y="1731967"/>
            <a:ext cx="43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24C349-6609-21D7-4259-38DE4FED7EE5}"/>
              </a:ext>
            </a:extLst>
          </p:cNvPr>
          <p:cNvSpPr txBox="1"/>
          <p:nvPr/>
        </p:nvSpPr>
        <p:spPr>
          <a:xfrm>
            <a:off x="824752" y="2470631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______11. The books expensive.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5329C4-ED49-9564-65ED-0425E6C54ED7}"/>
              </a:ext>
            </a:extLst>
          </p:cNvPr>
          <p:cNvSpPr txBox="1"/>
          <p:nvPr/>
        </p:nvSpPr>
        <p:spPr>
          <a:xfrm>
            <a:off x="1048871" y="2285965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3332BB-7F71-32C2-1C8F-3E12A1BD0503}"/>
              </a:ext>
            </a:extLst>
          </p:cNvPr>
          <p:cNvSpPr txBox="1"/>
          <p:nvPr/>
        </p:nvSpPr>
        <p:spPr>
          <a:xfrm>
            <a:off x="824752" y="3059668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______12. Go to the course website.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0872DD-6F8D-1A8D-48BC-D79BCFB1D56A}"/>
              </a:ext>
            </a:extLst>
          </p:cNvPr>
          <p:cNvSpPr txBox="1"/>
          <p:nvPr/>
        </p:nvSpPr>
        <p:spPr>
          <a:xfrm>
            <a:off x="1048871" y="2875002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D7C2EB-890D-FD27-0EEC-9F32EA35E30F}"/>
              </a:ext>
            </a:extLst>
          </p:cNvPr>
          <p:cNvSpPr txBox="1"/>
          <p:nvPr/>
        </p:nvSpPr>
        <p:spPr>
          <a:xfrm>
            <a:off x="824752" y="3720353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______13. When I finish my education.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34761-7F4D-97E7-46A0-8F9355DD4794}"/>
              </a:ext>
            </a:extLst>
          </p:cNvPr>
          <p:cNvSpPr txBox="1"/>
          <p:nvPr/>
        </p:nvSpPr>
        <p:spPr>
          <a:xfrm>
            <a:off x="1048871" y="3535687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C1F32E-40DF-28AB-AC75-88B9F6C5EAFC}"/>
              </a:ext>
            </a:extLst>
          </p:cNvPr>
          <p:cNvSpPr txBox="1"/>
          <p:nvPr/>
        </p:nvSpPr>
        <p:spPr>
          <a:xfrm>
            <a:off x="824752" y="4376094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______14. He looks mad.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A1283F-4643-30A3-D821-2D2258E8E0E8}"/>
              </a:ext>
            </a:extLst>
          </p:cNvPr>
          <p:cNvSpPr txBox="1"/>
          <p:nvPr/>
        </p:nvSpPr>
        <p:spPr>
          <a:xfrm>
            <a:off x="1048871" y="4191428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12897B-8501-9C98-91E9-8A7485F56391}"/>
              </a:ext>
            </a:extLst>
          </p:cNvPr>
          <p:cNvSpPr txBox="1"/>
          <p:nvPr/>
        </p:nvSpPr>
        <p:spPr>
          <a:xfrm>
            <a:off x="824752" y="5113764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______15. Who’s there?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60808-05E6-53F3-772D-84A3056863FB}"/>
              </a:ext>
            </a:extLst>
          </p:cNvPr>
          <p:cNvSpPr txBox="1"/>
          <p:nvPr/>
        </p:nvSpPr>
        <p:spPr>
          <a:xfrm>
            <a:off x="1048871" y="4929098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77C3182-B24B-F76F-766D-C3CC168EBDAB}"/>
              </a:ext>
            </a:extLst>
          </p:cNvPr>
          <p:cNvSpPr txBox="1"/>
          <p:nvPr/>
        </p:nvSpPr>
        <p:spPr>
          <a:xfrm>
            <a:off x="824752" y="5780745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______16. I will work for my uncle, when I finish my education.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3CA31D-4517-473C-DC6E-3063902FC05F}"/>
              </a:ext>
            </a:extLst>
          </p:cNvPr>
          <p:cNvSpPr txBox="1"/>
          <p:nvPr/>
        </p:nvSpPr>
        <p:spPr>
          <a:xfrm>
            <a:off x="1048871" y="5596079"/>
            <a:ext cx="55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075379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2" grpId="0"/>
      <p:bldP spid="14" grpId="0"/>
      <p:bldP spid="16" grpId="0"/>
      <p:bldP spid="18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9455C6-6329-1B29-911F-94441309CC69}"/>
              </a:ext>
            </a:extLst>
          </p:cNvPr>
          <p:cNvSpPr txBox="1"/>
          <p:nvPr/>
        </p:nvSpPr>
        <p:spPr>
          <a:xfrm>
            <a:off x="824752" y="1362635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______1. Is very hot today.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A48C65-A870-1936-DD6A-4795DA20197F}"/>
              </a:ext>
            </a:extLst>
          </p:cNvPr>
          <p:cNvSpPr txBox="1"/>
          <p:nvPr/>
        </p:nvSpPr>
        <p:spPr>
          <a:xfrm>
            <a:off x="1488141" y="735106"/>
            <a:ext cx="804134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Correct the </a:t>
            </a:r>
            <a:r>
              <a:rPr lang="en-US" b="1" i="1" dirty="0"/>
              <a:t>NSs (non-sentences)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24C349-6609-21D7-4259-38DE4FED7EE5}"/>
              </a:ext>
            </a:extLst>
          </p:cNvPr>
          <p:cNvSpPr txBox="1"/>
          <p:nvPr/>
        </p:nvSpPr>
        <p:spPr>
          <a:xfrm>
            <a:off x="824752" y="2157445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______3. My new classmate from Brazil.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D7C2EB-890D-FD27-0EEC-9F32EA35E30F}"/>
              </a:ext>
            </a:extLst>
          </p:cNvPr>
          <p:cNvSpPr txBox="1"/>
          <p:nvPr/>
        </p:nvSpPr>
        <p:spPr>
          <a:xfrm>
            <a:off x="824752" y="3009762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______5. Is very competitive.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AE03B-4B47-6C2F-2F9D-03F7CE80201E}"/>
              </a:ext>
            </a:extLst>
          </p:cNvPr>
          <p:cNvSpPr txBox="1"/>
          <p:nvPr/>
        </p:nvSpPr>
        <p:spPr>
          <a:xfrm>
            <a:off x="824752" y="3780540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______9. Enjoys music, especially jazz.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325A90-B6C8-B86C-4DFF-D918CD684059}"/>
              </a:ext>
            </a:extLst>
          </p:cNvPr>
          <p:cNvSpPr txBox="1"/>
          <p:nvPr/>
        </p:nvSpPr>
        <p:spPr>
          <a:xfrm>
            <a:off x="824752" y="4551318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______11. The books expensive.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780E34-618E-DBA6-A6D7-734375CDB653}"/>
              </a:ext>
            </a:extLst>
          </p:cNvPr>
          <p:cNvSpPr txBox="1"/>
          <p:nvPr/>
        </p:nvSpPr>
        <p:spPr>
          <a:xfrm>
            <a:off x="824752" y="5322096"/>
            <a:ext cx="952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______13. When I finish my education.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49CC3F-0255-1F71-E25B-3D7A8101A6EA}"/>
              </a:ext>
            </a:extLst>
          </p:cNvPr>
          <p:cNvGrpSpPr/>
          <p:nvPr/>
        </p:nvGrpSpPr>
        <p:grpSpPr>
          <a:xfrm>
            <a:off x="1048871" y="1177969"/>
            <a:ext cx="555812" cy="4328793"/>
            <a:chOff x="1048871" y="1177969"/>
            <a:chExt cx="555812" cy="432879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24D8380-ED22-D496-9841-427AE1A8962B}"/>
                </a:ext>
              </a:extLst>
            </p:cNvPr>
            <p:cNvSpPr txBox="1"/>
            <p:nvPr/>
          </p:nvSpPr>
          <p:spPr>
            <a:xfrm>
              <a:off x="1048871" y="1177969"/>
              <a:ext cx="555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F5329C4-ED49-9564-65ED-0425E6C54ED7}"/>
                </a:ext>
              </a:extLst>
            </p:cNvPr>
            <p:cNvSpPr txBox="1"/>
            <p:nvPr/>
          </p:nvSpPr>
          <p:spPr>
            <a:xfrm>
              <a:off x="1048871" y="2102639"/>
              <a:ext cx="555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2C34761-7F4D-97E7-46A0-8F9355DD4794}"/>
                </a:ext>
              </a:extLst>
            </p:cNvPr>
            <p:cNvSpPr txBox="1"/>
            <p:nvPr/>
          </p:nvSpPr>
          <p:spPr>
            <a:xfrm>
              <a:off x="1048871" y="2928223"/>
              <a:ext cx="555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BF2F49-22D3-3FF5-FB3B-C9DCF92B0B2B}"/>
                </a:ext>
              </a:extLst>
            </p:cNvPr>
            <p:cNvSpPr txBox="1"/>
            <p:nvPr/>
          </p:nvSpPr>
          <p:spPr>
            <a:xfrm>
              <a:off x="1048871" y="3677413"/>
              <a:ext cx="555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D31429E-BC00-4D3E-1BAD-4853E4A3D5D3}"/>
                </a:ext>
              </a:extLst>
            </p:cNvPr>
            <p:cNvSpPr txBox="1"/>
            <p:nvPr/>
          </p:nvSpPr>
          <p:spPr>
            <a:xfrm>
              <a:off x="1048871" y="4448191"/>
              <a:ext cx="555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394C495-6689-C324-65CA-0890CAFC8AF6}"/>
                </a:ext>
              </a:extLst>
            </p:cNvPr>
            <p:cNvSpPr txBox="1"/>
            <p:nvPr/>
          </p:nvSpPr>
          <p:spPr>
            <a:xfrm>
              <a:off x="1048871" y="5137430"/>
              <a:ext cx="5558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122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A48C65-A870-1936-DD6A-4795DA20197F}"/>
              </a:ext>
            </a:extLst>
          </p:cNvPr>
          <p:cNvSpPr txBox="1"/>
          <p:nvPr/>
        </p:nvSpPr>
        <p:spPr>
          <a:xfrm>
            <a:off x="1488141" y="735106"/>
            <a:ext cx="804134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Correct the </a:t>
            </a:r>
            <a:r>
              <a:rPr lang="en-US" b="1" i="1" dirty="0"/>
              <a:t>NSs (non-sentences)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24C349-6609-21D7-4259-38DE4FED7EE5}"/>
              </a:ext>
            </a:extLst>
          </p:cNvPr>
          <p:cNvSpPr txBox="1"/>
          <p:nvPr/>
        </p:nvSpPr>
        <p:spPr>
          <a:xfrm>
            <a:off x="818231" y="2154592"/>
            <a:ext cx="412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 3. My new classmate from Brazil.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D7C2EB-890D-FD27-0EEC-9F32EA35E30F}"/>
              </a:ext>
            </a:extLst>
          </p:cNvPr>
          <p:cNvSpPr txBox="1"/>
          <p:nvPr/>
        </p:nvSpPr>
        <p:spPr>
          <a:xfrm>
            <a:off x="818231" y="2862737"/>
            <a:ext cx="412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 5. Is very competitive.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AE03B-4B47-6C2F-2F9D-03F7CE80201E}"/>
              </a:ext>
            </a:extLst>
          </p:cNvPr>
          <p:cNvSpPr txBox="1"/>
          <p:nvPr/>
        </p:nvSpPr>
        <p:spPr>
          <a:xfrm>
            <a:off x="818231" y="3780540"/>
            <a:ext cx="412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 9. Enjoys music, especially jazz.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325A90-B6C8-B86C-4DFF-D918CD684059}"/>
              </a:ext>
            </a:extLst>
          </p:cNvPr>
          <p:cNvSpPr txBox="1"/>
          <p:nvPr/>
        </p:nvSpPr>
        <p:spPr>
          <a:xfrm>
            <a:off x="824752" y="4551318"/>
            <a:ext cx="4125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 11. The books expensive.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780E34-618E-DBA6-A6D7-734375CDB653}"/>
              </a:ext>
            </a:extLst>
          </p:cNvPr>
          <p:cNvSpPr txBox="1"/>
          <p:nvPr/>
        </p:nvSpPr>
        <p:spPr>
          <a:xfrm>
            <a:off x="824752" y="5322096"/>
            <a:ext cx="397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 13. When I finish my education.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F1599B1-35CA-1C24-8E07-5EA2669ECAB7}"/>
              </a:ext>
            </a:extLst>
          </p:cNvPr>
          <p:cNvGrpSpPr/>
          <p:nvPr/>
        </p:nvGrpSpPr>
        <p:grpSpPr>
          <a:xfrm>
            <a:off x="4796388" y="2195362"/>
            <a:ext cx="5265950" cy="369332"/>
            <a:chOff x="4802909" y="2173534"/>
            <a:chExt cx="5265950" cy="369332"/>
          </a:xfrm>
        </p:grpSpPr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E66053B9-17DF-05D1-839F-7E13F9C40074}"/>
                </a:ext>
              </a:extLst>
            </p:cNvPr>
            <p:cNvSpPr/>
            <p:nvPr/>
          </p:nvSpPr>
          <p:spPr>
            <a:xfrm>
              <a:off x="4802909" y="2242995"/>
              <a:ext cx="711200" cy="2304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2BF2D08-E096-2E4C-0EE4-B1B20FF46F58}"/>
                </a:ext>
              </a:extLst>
            </p:cNvPr>
            <p:cNvSpPr txBox="1"/>
            <p:nvPr/>
          </p:nvSpPr>
          <p:spPr>
            <a:xfrm>
              <a:off x="5942920" y="2173534"/>
              <a:ext cx="4125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3. My new classmate </a:t>
              </a:r>
              <a:r>
                <a:rPr lang="en-US" dirty="0">
                  <a:solidFill>
                    <a:srgbClr val="FF0000"/>
                  </a:solidFill>
                </a:rPr>
                <a:t>is</a:t>
              </a:r>
              <a:r>
                <a:rPr lang="en-US" dirty="0"/>
                <a:t> from Brazil.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7E19F38-2AD4-38F0-2376-C9356936A74D}"/>
              </a:ext>
            </a:extLst>
          </p:cNvPr>
          <p:cNvGrpSpPr/>
          <p:nvPr/>
        </p:nvGrpSpPr>
        <p:grpSpPr>
          <a:xfrm>
            <a:off x="4796388" y="3004899"/>
            <a:ext cx="5265950" cy="369332"/>
            <a:chOff x="4802909" y="2173534"/>
            <a:chExt cx="5265950" cy="369332"/>
          </a:xfrm>
        </p:grpSpPr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064CA027-4D83-EB4C-10E2-9358BBE26BA8}"/>
                </a:ext>
              </a:extLst>
            </p:cNvPr>
            <p:cNvSpPr/>
            <p:nvPr/>
          </p:nvSpPr>
          <p:spPr>
            <a:xfrm>
              <a:off x="4802909" y="2242995"/>
              <a:ext cx="711200" cy="2304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FEFD19D-5EE9-613E-84F2-CF1EE497F3BC}"/>
                </a:ext>
              </a:extLst>
            </p:cNvPr>
            <p:cNvSpPr txBox="1"/>
            <p:nvPr/>
          </p:nvSpPr>
          <p:spPr>
            <a:xfrm>
              <a:off x="5942920" y="2173534"/>
              <a:ext cx="4125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5. </a:t>
              </a:r>
              <a:r>
                <a:rPr lang="en-US" dirty="0">
                  <a:solidFill>
                    <a:srgbClr val="FF0000"/>
                  </a:solidFill>
                </a:rPr>
                <a:t>The price </a:t>
              </a:r>
              <a:r>
                <a:rPr lang="en-US" dirty="0"/>
                <a:t>is very competitive.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01C875D-F0F5-8546-B034-917A86BC6A9C}"/>
              </a:ext>
            </a:extLst>
          </p:cNvPr>
          <p:cNvGrpSpPr/>
          <p:nvPr/>
        </p:nvGrpSpPr>
        <p:grpSpPr>
          <a:xfrm>
            <a:off x="4796388" y="3814436"/>
            <a:ext cx="5309415" cy="369332"/>
            <a:chOff x="4802909" y="2172770"/>
            <a:chExt cx="5309415" cy="369332"/>
          </a:xfrm>
        </p:grpSpPr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BE2F5F38-3A96-EDFC-8104-1549B2C5FAA4}"/>
                </a:ext>
              </a:extLst>
            </p:cNvPr>
            <p:cNvSpPr/>
            <p:nvPr/>
          </p:nvSpPr>
          <p:spPr>
            <a:xfrm>
              <a:off x="4802909" y="2242995"/>
              <a:ext cx="711200" cy="2304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4A869A2-5AA9-4A84-A166-5A63F61A32CE}"/>
                </a:ext>
              </a:extLst>
            </p:cNvPr>
            <p:cNvSpPr txBox="1"/>
            <p:nvPr/>
          </p:nvSpPr>
          <p:spPr>
            <a:xfrm>
              <a:off x="5986385" y="2172770"/>
              <a:ext cx="4125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9. </a:t>
              </a:r>
              <a:r>
                <a:rPr lang="en-US" dirty="0">
                  <a:solidFill>
                    <a:srgbClr val="FF0000"/>
                  </a:solidFill>
                </a:rPr>
                <a:t>She</a:t>
              </a:r>
              <a:r>
                <a:rPr lang="en-US" dirty="0"/>
                <a:t> enjoys music, especially jazz.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34B9F62-EAD6-55FF-B6F1-16131CF9D0B8}"/>
              </a:ext>
            </a:extLst>
          </p:cNvPr>
          <p:cNvGrpSpPr/>
          <p:nvPr/>
        </p:nvGrpSpPr>
        <p:grpSpPr>
          <a:xfrm>
            <a:off x="4839854" y="4555925"/>
            <a:ext cx="5265950" cy="369332"/>
            <a:chOff x="4802909" y="2173534"/>
            <a:chExt cx="5265950" cy="369332"/>
          </a:xfrm>
        </p:grpSpPr>
        <p:sp>
          <p:nvSpPr>
            <p:cNvPr id="28" name="Arrow: Right 27">
              <a:extLst>
                <a:ext uri="{FF2B5EF4-FFF2-40B4-BE49-F238E27FC236}">
                  <a16:creationId xmlns:a16="http://schemas.microsoft.com/office/drawing/2014/main" id="{570EB0E3-EE5A-7A08-75B7-9AE8086F3EEB}"/>
                </a:ext>
              </a:extLst>
            </p:cNvPr>
            <p:cNvSpPr/>
            <p:nvPr/>
          </p:nvSpPr>
          <p:spPr>
            <a:xfrm>
              <a:off x="4802909" y="2242995"/>
              <a:ext cx="711200" cy="23041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42B31A1-1B4C-D8C0-3978-A45180C1DBF5}"/>
                </a:ext>
              </a:extLst>
            </p:cNvPr>
            <p:cNvSpPr txBox="1"/>
            <p:nvPr/>
          </p:nvSpPr>
          <p:spPr>
            <a:xfrm>
              <a:off x="5942920" y="2173534"/>
              <a:ext cx="41259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11. The books </a:t>
              </a:r>
              <a:r>
                <a:rPr lang="en-US" dirty="0">
                  <a:solidFill>
                    <a:srgbClr val="FF0000"/>
                  </a:solidFill>
                </a:rPr>
                <a:t>are</a:t>
              </a:r>
              <a:r>
                <a:rPr lang="en-US" dirty="0"/>
                <a:t> expensive.</a:t>
              </a:r>
            </a:p>
          </p:txBody>
        </p:sp>
      </p:grp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12C2514D-F507-6020-2C63-7B7F0058C24C}"/>
              </a:ext>
            </a:extLst>
          </p:cNvPr>
          <p:cNvSpPr/>
          <p:nvPr/>
        </p:nvSpPr>
        <p:spPr>
          <a:xfrm>
            <a:off x="4839854" y="5395333"/>
            <a:ext cx="711200" cy="230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FD8CD65-04CE-EE07-A170-F1159297CD5F}"/>
              </a:ext>
            </a:extLst>
          </p:cNvPr>
          <p:cNvSpPr txBox="1"/>
          <p:nvPr/>
        </p:nvSpPr>
        <p:spPr>
          <a:xfrm>
            <a:off x="5979865" y="5280958"/>
            <a:ext cx="562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When I finish my education, </a:t>
            </a:r>
            <a:r>
              <a:rPr lang="en-US" dirty="0">
                <a:solidFill>
                  <a:srgbClr val="FF0000"/>
                </a:solidFill>
              </a:rPr>
              <a:t>I will find a job</a:t>
            </a:r>
            <a:r>
              <a:rPr lang="en-US" dirty="0"/>
              <a:t>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03E42C-D97C-91D9-1758-201539776C17}"/>
              </a:ext>
            </a:extLst>
          </p:cNvPr>
          <p:cNvSpPr txBox="1"/>
          <p:nvPr/>
        </p:nvSpPr>
        <p:spPr>
          <a:xfrm>
            <a:off x="824752" y="1290822"/>
            <a:ext cx="450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NS 1. Is very hot today.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E5C25385-9F12-80C1-A2E0-89EDF65CFFFE}"/>
              </a:ext>
            </a:extLst>
          </p:cNvPr>
          <p:cNvSpPr/>
          <p:nvPr/>
        </p:nvSpPr>
        <p:spPr>
          <a:xfrm>
            <a:off x="4802909" y="1405197"/>
            <a:ext cx="711200" cy="2304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4B0E3E-F8D1-6E8D-05B9-0349755C066D}"/>
              </a:ext>
            </a:extLst>
          </p:cNvPr>
          <p:cNvSpPr txBox="1"/>
          <p:nvPr/>
        </p:nvSpPr>
        <p:spPr>
          <a:xfrm>
            <a:off x="5942920" y="1290822"/>
            <a:ext cx="450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  <a:r>
              <a:rPr lang="en-US" dirty="0">
                <a:solidFill>
                  <a:srgbClr val="FF0000"/>
                </a:solidFill>
              </a:rPr>
              <a:t> It </a:t>
            </a:r>
            <a:r>
              <a:rPr lang="en-US" dirty="0"/>
              <a:t>is very hot today.</a:t>
            </a:r>
          </a:p>
        </p:txBody>
      </p:sp>
    </p:spTree>
    <p:extLst>
      <p:ext uri="{BB962C8B-B14F-4D97-AF65-F5344CB8AC3E}">
        <p14:creationId xmlns:p14="http://schemas.microsoft.com/office/powerpoint/2010/main" val="624791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{6B97ED7F-B5AF-48FD-AD78-0AE177DC8271}tf33552983_win32</Template>
  <TotalTime>2411</TotalTime>
  <Words>1635</Words>
  <Application>Microsoft Office PowerPoint</Application>
  <PresentationFormat>Widescreen</PresentationFormat>
  <Paragraphs>314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Franklin Gothic Book</vt:lpstr>
      <vt:lpstr>Franklin Gothic Demi</vt:lpstr>
      <vt:lpstr>Wingdings 2</vt:lpstr>
      <vt:lpstr>DividendVTI</vt:lpstr>
      <vt:lpstr>Business translation (Enb4202)</vt:lpstr>
      <vt:lpstr>Grammar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Business translation (Enb4202)</vt:lpstr>
      <vt:lpstr>Svoca </vt:lpstr>
      <vt:lpstr>Svoca  EXERCISE </vt:lpstr>
      <vt:lpstr>Svoca  EXERCISE </vt:lpstr>
      <vt:lpstr>Svoca  EXERCISE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 writings (EGL1003)</dc:title>
  <dc:creator>hugh golder</dc:creator>
  <cp:lastModifiedBy>จีรศักดิ์ มีสุขสบาย</cp:lastModifiedBy>
  <cp:revision>3</cp:revision>
  <dcterms:created xsi:type="dcterms:W3CDTF">2023-04-01T04:54:48Z</dcterms:created>
  <dcterms:modified xsi:type="dcterms:W3CDTF">2023-12-14T22:34:25Z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