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60" r:id="rId4"/>
    <p:sldId id="261" r:id="rId5"/>
    <p:sldId id="262" r:id="rId6"/>
    <p:sldId id="277" r:id="rId7"/>
    <p:sldId id="263" r:id="rId8"/>
    <p:sldId id="276" r:id="rId9"/>
    <p:sldId id="269" r:id="rId10"/>
    <p:sldId id="266" r:id="rId11"/>
    <p:sldId id="267" r:id="rId12"/>
    <p:sldId id="271" r:id="rId13"/>
    <p:sldId id="282" r:id="rId14"/>
    <p:sldId id="290" r:id="rId15"/>
    <p:sldId id="289" r:id="rId16"/>
    <p:sldId id="265" r:id="rId17"/>
    <p:sldId id="286" r:id="rId18"/>
    <p:sldId id="272" r:id="rId19"/>
    <p:sldId id="278" r:id="rId20"/>
    <p:sldId id="291" r:id="rId21"/>
    <p:sldId id="287" r:id="rId22"/>
    <p:sldId id="274" r:id="rId23"/>
    <p:sldId id="292" r:id="rId24"/>
    <p:sldId id="279" r:id="rId25"/>
    <p:sldId id="288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EE522-047D-42B2-9F59-1B0356136F87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4D8BA-81CA-4301-BFCD-771DA0B979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5975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8C158-3D58-4C0A-97D9-FE1D0FD339B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11471-42C2-421A-A138-D6431A07C04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78DF5-2BAB-4F8F-A0F1-E27CF757340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D2DC-1627-4EAC-97F5-7EF6C8BCE12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685800"/>
            <a:ext cx="4572000" cy="34290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8415C-CE94-46F9-B362-33A8A5589E2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F3974-7110-46E3-B0C2-D9F6B90CFB9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6096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8D923-DC7D-48B6-B0A6-F6AB45BE492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973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106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882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9C6905-ED62-4883-B4BE-3A28991070DA}" type="slidenum">
              <a:rPr lang="en-US" altLang="th-TH"/>
              <a:pPr/>
              <a:t>‹#›</a:t>
            </a:fld>
            <a:endParaRPr lang="en-US" altLang="th-TH"/>
          </a:p>
        </p:txBody>
      </p:sp>
    </p:spTree>
    <p:extLst>
      <p:ext uri="{BB962C8B-B14F-4D97-AF65-F5344CB8AC3E}">
        <p14:creationId xmlns:p14="http://schemas.microsoft.com/office/powerpoint/2010/main" val="56317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17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31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996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254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906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063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027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278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4067-A636-4F21-B08C-3D1DC5ADB811}" type="datetimeFigureOut">
              <a:rPr lang="th-TH" smtClean="0"/>
              <a:t>04/09/61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7DE54-3E16-4C44-A949-67E5762BDB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92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  <a:ln w="38100" cmpd="sng">
            <a:solidFill>
              <a:schemeClr val="tx2">
                <a:lumMod val="60000"/>
                <a:lumOff val="40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dirty="0" smtClean="0"/>
              <a:t>How to write a research </a:t>
            </a:r>
            <a:r>
              <a:rPr lang="en-US" dirty="0"/>
              <a:t>a</a:t>
            </a:r>
            <a:r>
              <a:rPr lang="en-US" dirty="0" smtClean="0"/>
              <a:t>rticle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5123" name="Picture 3" descr="C:\Users\Office\Desktop\pap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048672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9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>
                <a:latin typeface="+mn-lt"/>
                <a:cs typeface="Times New Roman" pitchFamily="18" charset="0"/>
              </a:rPr>
              <a:t>Abstract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5259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r>
              <a:rPr lang="en-US" altLang="th-TH" dirty="0" smtClean="0">
                <a:cs typeface="Times New Roman" pitchFamily="18" charset="0"/>
              </a:rPr>
              <a:t>Summarize and state the problem, the main objective, the method, the results, and the conclusions so that the reader can decide whether or not to read the whole article </a:t>
            </a:r>
          </a:p>
          <a:p>
            <a:endParaRPr lang="en-US" altLang="th-TH" dirty="0">
              <a:cs typeface="Times New Roman" pitchFamily="18" charset="0"/>
            </a:endParaRPr>
          </a:p>
          <a:p>
            <a:r>
              <a:rPr lang="en-US" altLang="th-TH" dirty="0" smtClean="0">
                <a:cs typeface="Times New Roman" pitchFamily="18" charset="0"/>
              </a:rPr>
              <a:t>Avoid </a:t>
            </a:r>
            <a:r>
              <a:rPr lang="en-US" altLang="th-TH" dirty="0">
                <a:cs typeface="Times New Roman" pitchFamily="18" charset="0"/>
              </a:rPr>
              <a:t>acronyms and </a:t>
            </a:r>
            <a:r>
              <a:rPr lang="en-US" altLang="th-TH" dirty="0" smtClean="0">
                <a:cs typeface="Times New Roman" pitchFamily="18" charset="0"/>
              </a:rPr>
              <a:t>mathematical symbols</a:t>
            </a:r>
            <a:endParaRPr lang="en-US" altLang="th-TH" dirty="0">
              <a:cs typeface="Times New Roman" pitchFamily="18" charset="0"/>
            </a:endParaRPr>
          </a:p>
          <a:p>
            <a:pPr algn="ctr">
              <a:buFontTx/>
              <a:buNone/>
            </a:pPr>
            <a:endParaRPr lang="en-US" altLang="th-TH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ctr">
              <a:buNone/>
            </a:pPr>
            <a:r>
              <a:rPr lang="en-US" altLang="th-TH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Critical part of paper!</a:t>
            </a:r>
          </a:p>
          <a:p>
            <a:pPr algn="ctr">
              <a:buFontTx/>
              <a:buNone/>
            </a:pPr>
            <a:endParaRPr lang="en-GB" altLang="th-TH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58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>
                <a:latin typeface="+mn-lt"/>
                <a:cs typeface="Times New Roman" pitchFamily="18" charset="0"/>
              </a:rPr>
              <a:t>Abstract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h-TH" dirty="0" smtClean="0">
                <a:cs typeface="Times New Roman" pitchFamily="18" charset="0"/>
              </a:rPr>
              <a:t>Functions:</a:t>
            </a:r>
            <a:endParaRPr lang="en-US" altLang="th-TH" dirty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th-TH" dirty="0">
                <a:cs typeface="Times New Roman" pitchFamily="18" charset="0"/>
              </a:rPr>
              <a:t>Tell the reader what to expect</a:t>
            </a:r>
          </a:p>
          <a:p>
            <a:pPr>
              <a:buFont typeface="Wingdings" pitchFamily="2" charset="2"/>
              <a:buChar char="ü"/>
            </a:pPr>
            <a:r>
              <a:rPr lang="en-US" altLang="th-TH" dirty="0">
                <a:cs typeface="Times New Roman" pitchFamily="18" charset="0"/>
              </a:rPr>
              <a:t>Summarize important contribution</a:t>
            </a:r>
          </a:p>
          <a:p>
            <a:pPr>
              <a:buFont typeface="Wingdings" pitchFamily="2" charset="2"/>
              <a:buChar char="ü"/>
            </a:pPr>
            <a:r>
              <a:rPr lang="en-US" altLang="th-TH" dirty="0" smtClean="0">
                <a:cs typeface="Times New Roman" pitchFamily="18" charset="0"/>
              </a:rPr>
              <a:t>Attract </a:t>
            </a:r>
            <a:r>
              <a:rPr lang="en-US" altLang="th-TH" dirty="0">
                <a:cs typeface="Times New Roman" pitchFamily="18" charset="0"/>
              </a:rPr>
              <a:t>the reader to look further</a:t>
            </a:r>
          </a:p>
          <a:p>
            <a:pPr>
              <a:buFontTx/>
              <a:buChar char="-"/>
            </a:pPr>
            <a:endParaRPr lang="en-US" altLang="th-TH" dirty="0"/>
          </a:p>
        </p:txBody>
      </p:sp>
    </p:spTree>
    <p:extLst>
      <p:ext uri="{BB962C8B-B14F-4D97-AF65-F5344CB8AC3E}">
        <p14:creationId xmlns:p14="http://schemas.microsoft.com/office/powerpoint/2010/main" val="145302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/>
              <a:t>Introduction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6792"/>
            <a:ext cx="8610600" cy="51843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th-TH" sz="2800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Function of this section is to show</a:t>
            </a:r>
            <a:r>
              <a:rPr lang="en-US" altLang="th-TH" sz="28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altLang="th-TH" sz="2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	</a:t>
            </a:r>
            <a:r>
              <a:rPr lang="en-US" altLang="th-TH" sz="28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	importance/necessity of study.</a:t>
            </a:r>
          </a:p>
          <a:p>
            <a:pPr marL="0" indent="0">
              <a:buNone/>
            </a:pPr>
            <a:r>
              <a:rPr lang="en-US" altLang="th-TH" sz="2800" dirty="0" smtClean="0">
                <a:cs typeface="Times New Roman" pitchFamily="18" charset="0"/>
              </a:rPr>
              <a:t>This section should:</a:t>
            </a:r>
            <a:endParaRPr lang="en-US" altLang="th-TH" sz="2600" dirty="0" smtClean="0"/>
          </a:p>
          <a:p>
            <a:r>
              <a:rPr lang="en-US" altLang="th-TH" sz="2600" dirty="0" smtClean="0"/>
              <a:t>Clearly </a:t>
            </a:r>
            <a:r>
              <a:rPr lang="en-US" altLang="th-TH" sz="2600" dirty="0"/>
              <a:t>state the:</a:t>
            </a:r>
          </a:p>
          <a:p>
            <a:pPr lvl="1"/>
            <a:r>
              <a:rPr lang="en-US" altLang="th-TH" sz="2600" dirty="0"/>
              <a:t>Problem being investigated </a:t>
            </a:r>
          </a:p>
          <a:p>
            <a:pPr lvl="1"/>
            <a:r>
              <a:rPr lang="en-US" altLang="th-TH" sz="2600" dirty="0"/>
              <a:t>Background that explains the problem </a:t>
            </a:r>
          </a:p>
          <a:p>
            <a:pPr lvl="1"/>
            <a:r>
              <a:rPr lang="en-US" altLang="th-TH" sz="2600" dirty="0"/>
              <a:t>Reasons for </a:t>
            </a:r>
            <a:r>
              <a:rPr lang="en-US" altLang="th-TH" sz="2600" dirty="0">
                <a:cs typeface="Times New Roman" pitchFamily="18" charset="0"/>
              </a:rPr>
              <a:t>conducting the research</a:t>
            </a:r>
          </a:p>
          <a:p>
            <a:r>
              <a:rPr lang="en-US" altLang="th-TH" sz="2600" dirty="0"/>
              <a:t>Summarize relevant research to provide context </a:t>
            </a:r>
          </a:p>
          <a:p>
            <a:r>
              <a:rPr lang="en-US" altLang="th-TH" sz="2600" dirty="0"/>
              <a:t>State how your work differs from published work</a:t>
            </a:r>
          </a:p>
          <a:p>
            <a:r>
              <a:rPr lang="en-US" altLang="th-TH" sz="2600" dirty="0" smtClean="0"/>
              <a:t>Explain </a:t>
            </a:r>
            <a:r>
              <a:rPr lang="en-US" altLang="th-TH" sz="2600" dirty="0"/>
              <a:t>what other findings, if any, you are challenging or extending </a:t>
            </a:r>
          </a:p>
          <a:p>
            <a:r>
              <a:rPr lang="en-US" altLang="th-TH" sz="2600" dirty="0" smtClean="0"/>
              <a:t>Identify the questions you are answering/ </a:t>
            </a:r>
            <a:r>
              <a:rPr lang="en-US" altLang="th-TH" sz="2800" dirty="0" smtClean="0">
                <a:cs typeface="Times New Roman" pitchFamily="18" charset="0"/>
              </a:rPr>
              <a:t>a statement of the purpose</a:t>
            </a:r>
            <a:endParaRPr lang="en-US" altLang="th-TH" sz="26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th-TH" sz="2600" dirty="0"/>
          </a:p>
        </p:txBody>
      </p:sp>
    </p:spTree>
    <p:extLst>
      <p:ext uri="{BB962C8B-B14F-4D97-AF65-F5344CB8AC3E}">
        <p14:creationId xmlns:p14="http://schemas.microsoft.com/office/powerpoint/2010/main" val="23758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>
                <a:latin typeface="+mn-lt"/>
                <a:cs typeface="Times New Roman" pitchFamily="18" charset="0"/>
              </a:rPr>
              <a:t>Statement of purpose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h-TH" dirty="0" smtClean="0">
                <a:cs typeface="Times New Roman" pitchFamily="18" charset="0"/>
              </a:rPr>
              <a:t>e.g</a:t>
            </a:r>
            <a:r>
              <a:rPr lang="en-US" altLang="th-TH" dirty="0">
                <a:cs typeface="Times New Roman" pitchFamily="18" charset="0"/>
              </a:rPr>
              <a:t>.:</a:t>
            </a:r>
          </a:p>
          <a:p>
            <a:pPr lvl="1"/>
            <a:r>
              <a:rPr lang="en-US" altLang="th-TH" dirty="0">
                <a:cs typeface="Times New Roman" pitchFamily="18" charset="0"/>
              </a:rPr>
              <a:t>This study investigates the relationship between tree density and fruit size.</a:t>
            </a:r>
          </a:p>
          <a:p>
            <a:pPr lvl="1"/>
            <a:r>
              <a:rPr lang="en-US" altLang="th-TH" dirty="0">
                <a:cs typeface="Times New Roman" pitchFamily="18" charset="0"/>
              </a:rPr>
              <a:t>The purpose of this study is to determine the effect of enzyme concentration on the reaction rate of ....</a:t>
            </a:r>
          </a:p>
        </p:txBody>
      </p:sp>
    </p:spTree>
    <p:extLst>
      <p:ext uri="{BB962C8B-B14F-4D97-AF65-F5344CB8AC3E}">
        <p14:creationId xmlns:p14="http://schemas.microsoft.com/office/powerpoint/2010/main" val="18345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en-US" sz="4000" dirty="0"/>
              <a:t>Evaluating </a:t>
            </a:r>
            <a:r>
              <a:rPr lang="en-US" altLang="en-US" sz="4000" dirty="0" smtClean="0"/>
              <a:t>Introductions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648200"/>
          </a:xfrm>
        </p:spPr>
        <p:txBody>
          <a:bodyPr>
            <a:normAutofit/>
          </a:bodyPr>
          <a:lstStyle/>
          <a:p>
            <a:pPr lvl="1"/>
            <a:r>
              <a:rPr lang="en-US" altLang="en-US" dirty="0" smtClean="0"/>
              <a:t>Clarity </a:t>
            </a:r>
            <a:r>
              <a:rPr lang="en-US" altLang="en-US" dirty="0"/>
              <a:t>of problem</a:t>
            </a:r>
          </a:p>
          <a:p>
            <a:pPr lvl="1"/>
            <a:r>
              <a:rPr lang="en-US" altLang="en-US" dirty="0"/>
              <a:t>Sufficient rationale</a:t>
            </a:r>
          </a:p>
          <a:p>
            <a:pPr lvl="1"/>
            <a:r>
              <a:rPr lang="en-US" altLang="en-US" dirty="0"/>
              <a:t>Contribution to existing knowledge </a:t>
            </a:r>
          </a:p>
          <a:p>
            <a:pPr lvl="1"/>
            <a:r>
              <a:rPr lang="en-US" altLang="en-US" dirty="0"/>
              <a:t>Link to theoretical framework and </a:t>
            </a:r>
            <a:r>
              <a:rPr lang="en-US" altLang="en-US" dirty="0" smtClean="0"/>
              <a:t>literature </a:t>
            </a:r>
            <a:r>
              <a:rPr lang="en-US" altLang="en-US" dirty="0"/>
              <a:t>review</a:t>
            </a:r>
          </a:p>
          <a:p>
            <a:pPr lvl="1"/>
            <a:r>
              <a:rPr lang="en-US" altLang="en-US" dirty="0"/>
              <a:t>Assumptions </a:t>
            </a:r>
            <a:r>
              <a:rPr lang="en-US" altLang="en-US" dirty="0" smtClean="0"/>
              <a:t>explicit</a:t>
            </a:r>
            <a:endParaRPr lang="en-US" altLang="en-US" dirty="0"/>
          </a:p>
          <a:p>
            <a:pPr lvl="1"/>
            <a:r>
              <a:rPr lang="en-US" altLang="en-US" dirty="0"/>
              <a:t>Operational definition of terms</a:t>
            </a:r>
          </a:p>
          <a:p>
            <a:pPr marL="457200" lvl="1" indent="0"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96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en-US" sz="4000" dirty="0"/>
              <a:t>Evaluating </a:t>
            </a:r>
            <a:r>
              <a:rPr lang="en-US" altLang="en-US" sz="4000" dirty="0" smtClean="0"/>
              <a:t>Literature Review in Introductions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</p:spPr>
        <p:txBody>
          <a:bodyPr/>
          <a:lstStyle/>
          <a:p>
            <a:r>
              <a:rPr lang="en-US" altLang="en-US" b="1" dirty="0"/>
              <a:t>Literature review</a:t>
            </a:r>
            <a:r>
              <a:rPr lang="en-US" altLang="en-US" dirty="0"/>
              <a:t>: to place current study in context of what is known/not known</a:t>
            </a:r>
          </a:p>
          <a:p>
            <a:pPr lvl="1"/>
            <a:r>
              <a:rPr lang="en-US" altLang="en-US" dirty="0" smtClean="0"/>
              <a:t>Rationale/need </a:t>
            </a:r>
            <a:r>
              <a:rPr lang="en-US" altLang="en-US" dirty="0"/>
              <a:t>for study</a:t>
            </a:r>
          </a:p>
          <a:p>
            <a:pPr lvl="1"/>
            <a:r>
              <a:rPr lang="en-US" altLang="en-US" dirty="0"/>
              <a:t>Theoretical framework</a:t>
            </a:r>
          </a:p>
          <a:p>
            <a:pPr lvl="1"/>
            <a:r>
              <a:rPr lang="en-US" altLang="en-US" dirty="0"/>
              <a:t>Link of framework to research questions</a:t>
            </a:r>
          </a:p>
          <a:p>
            <a:pPr lvl="1"/>
            <a:r>
              <a:rPr lang="en-US" altLang="en-US" dirty="0"/>
              <a:t>Sufficiency of information</a:t>
            </a:r>
          </a:p>
          <a:p>
            <a:pPr lvl="1"/>
            <a:r>
              <a:rPr lang="en-US" altLang="en-US" dirty="0"/>
              <a:t>Usefulness of review</a:t>
            </a:r>
          </a:p>
        </p:txBody>
      </p:sp>
    </p:spTree>
    <p:extLst>
      <p:ext uri="{BB962C8B-B14F-4D97-AF65-F5344CB8AC3E}">
        <p14:creationId xmlns:p14="http://schemas.microsoft.com/office/powerpoint/2010/main" val="21109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sz="4800" dirty="0">
                <a:solidFill>
                  <a:schemeClr val="tx1"/>
                </a:solidFill>
                <a:latin typeface="+mn-lt"/>
              </a:rPr>
              <a:t>Introduction &amp; Discussion</a:t>
            </a:r>
          </a:p>
        </p:txBody>
      </p:sp>
      <p:pic>
        <p:nvPicPr>
          <p:cNvPr id="15360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600200"/>
            <a:ext cx="7560840" cy="506916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5597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en-US" sz="4000" dirty="0"/>
              <a:t>Methodology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altLang="en-US" dirty="0"/>
              <a:t>Participants (sample) - who the subjects are, how obtained/selected</a:t>
            </a:r>
          </a:p>
          <a:p>
            <a:r>
              <a:rPr lang="en-US" altLang="en-US" dirty="0"/>
              <a:t>Materials (equipment, </a:t>
            </a:r>
            <a:r>
              <a:rPr lang="en-US" altLang="en-US" dirty="0" smtClean="0"/>
              <a:t>measuring instruments</a:t>
            </a:r>
            <a:r>
              <a:rPr lang="en-US" altLang="en-US" dirty="0"/>
              <a:t>) - what was used, quality of measuring instruments</a:t>
            </a:r>
          </a:p>
          <a:p>
            <a:r>
              <a:rPr lang="en-US" altLang="en-US" dirty="0"/>
              <a:t>Procedures - how study was conducted; what subjects did or what was done to them</a:t>
            </a:r>
          </a:p>
        </p:txBody>
      </p:sp>
    </p:spTree>
    <p:extLst>
      <p:ext uri="{BB962C8B-B14F-4D97-AF65-F5344CB8AC3E}">
        <p14:creationId xmlns:p14="http://schemas.microsoft.com/office/powerpoint/2010/main" val="4508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/>
              <a:t>Methods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th-TH" sz="2800" dirty="0"/>
              <a:t>Provide the reader enough details so they can understand and replicate your research </a:t>
            </a:r>
            <a:endParaRPr lang="en-US" altLang="th-TH" sz="2800" dirty="0" smtClean="0"/>
          </a:p>
          <a:p>
            <a:pPr>
              <a:lnSpc>
                <a:spcPct val="90000"/>
              </a:lnSpc>
            </a:pPr>
            <a:endParaRPr lang="en-US" altLang="th-TH" sz="2800" dirty="0"/>
          </a:p>
          <a:p>
            <a:pPr>
              <a:lnSpc>
                <a:spcPct val="90000"/>
              </a:lnSpc>
            </a:pPr>
            <a:r>
              <a:rPr lang="en-US" altLang="th-TH" sz="2800" dirty="0"/>
              <a:t>Explain how you studied the problem, identify the procedures you followed, and order these chronologically where possible </a:t>
            </a:r>
            <a:endParaRPr lang="en-US" altLang="th-TH" sz="2800" dirty="0" smtClean="0"/>
          </a:p>
          <a:p>
            <a:pPr>
              <a:lnSpc>
                <a:spcPct val="90000"/>
              </a:lnSpc>
            </a:pPr>
            <a:endParaRPr lang="en-US" altLang="th-TH" sz="2800" dirty="0"/>
          </a:p>
          <a:p>
            <a:pPr>
              <a:lnSpc>
                <a:spcPct val="90000"/>
              </a:lnSpc>
            </a:pPr>
            <a:r>
              <a:rPr lang="en-US" altLang="th-TH" sz="2800" dirty="0" smtClean="0"/>
              <a:t>Be </a:t>
            </a:r>
            <a:r>
              <a:rPr lang="en-US" altLang="th-TH" sz="2800" dirty="0"/>
              <a:t>precise in describing measurements and include errors of measurement or research design limits </a:t>
            </a:r>
            <a:endParaRPr lang="en-US" altLang="th-TH" sz="2800" dirty="0" smtClean="0"/>
          </a:p>
          <a:p>
            <a:pPr>
              <a:lnSpc>
                <a:spcPct val="90000"/>
              </a:lnSpc>
            </a:pPr>
            <a:endParaRPr lang="en-US" altLang="th-TH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th-TH" sz="2800" dirty="0" smtClean="0">
                <a:cs typeface="Times New Roman" pitchFamily="18" charset="0"/>
              </a:rPr>
              <a:t>Explain what was analyzed, how it was analyzed and why each procedure was done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th-TH" sz="2400" dirty="0">
              <a:latin typeface="Verdan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th-TH" sz="2400" dirty="0"/>
          </a:p>
        </p:txBody>
      </p:sp>
    </p:spTree>
    <p:extLst>
      <p:ext uri="{BB962C8B-B14F-4D97-AF65-F5344CB8AC3E}">
        <p14:creationId xmlns:p14="http://schemas.microsoft.com/office/powerpoint/2010/main" val="21148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sz="4800" dirty="0" smtClean="0">
                <a:solidFill>
                  <a:schemeClr val="tx1"/>
                </a:solidFill>
                <a:latin typeface="+mn-lt"/>
              </a:rPr>
              <a:t>Methods</a:t>
            </a:r>
            <a:endParaRPr lang="en-US" altLang="th-TH" sz="4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th-TH" sz="2400" b="1" u="sng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Examples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th-TH" sz="2400" dirty="0">
              <a:cs typeface="Times New Roman" pitchFamily="18" charset="0"/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th-TH" sz="24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Difficult to understand: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th-TH" sz="2400" dirty="0">
                <a:cs typeface="Times New Roman" pitchFamily="18" charset="0"/>
              </a:rPr>
              <a:t>	First, I removed the frog muscle and then I poured ringer’s solution on it. Next, I attached it to the kymograph.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th-TH" sz="2400" dirty="0">
              <a:cs typeface="Times New Roman" pitchFamily="18" charset="0"/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th-TH" sz="24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Improved: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th-TH" sz="2400" dirty="0">
                <a:cs typeface="Times New Roman" pitchFamily="18" charset="0"/>
              </a:rPr>
              <a:t>	I removed the frog muscle and poured Ringer’s solution on it to prevent it from drying out. I then attached the muscle to the kymograph in order to determine the minimum voltage required for contraction.</a:t>
            </a:r>
          </a:p>
        </p:txBody>
      </p:sp>
    </p:spTree>
    <p:extLst>
      <p:ext uri="{BB962C8B-B14F-4D97-AF65-F5344CB8AC3E}">
        <p14:creationId xmlns:p14="http://schemas.microsoft.com/office/powerpoint/2010/main" val="307979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uiExpand="1" build="p"/>
      <p:bldP spid="126979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>
                <a:latin typeface="+mn-lt"/>
              </a:rPr>
              <a:t>Principles of Writing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/>
          </a:bodyPr>
          <a:lstStyle/>
          <a:p>
            <a:pPr marL="533400" indent="-533400"/>
            <a:r>
              <a:rPr lang="en-US" altLang="th-TH" sz="4400" dirty="0" smtClean="0"/>
              <a:t>Clear &amp; concise</a:t>
            </a:r>
          </a:p>
          <a:p>
            <a:pPr marL="533400" indent="-533400"/>
            <a:r>
              <a:rPr lang="en-US" altLang="th-TH" sz="4400" dirty="0" smtClean="0"/>
              <a:t>Unity &amp; coherence</a:t>
            </a:r>
            <a:endParaRPr lang="en-US" altLang="th-TH" sz="4400" dirty="0"/>
          </a:p>
          <a:p>
            <a:pPr marL="533400" indent="-533400"/>
            <a:r>
              <a:rPr lang="en-US" altLang="th-TH" sz="4400" dirty="0" smtClean="0"/>
              <a:t>Support with evidence</a:t>
            </a:r>
            <a:endParaRPr lang="en-US" altLang="th-TH" sz="4400" dirty="0"/>
          </a:p>
          <a:p>
            <a:pPr marL="533400" indent="-533400"/>
            <a:r>
              <a:rPr lang="en-US" altLang="th-TH" sz="4400" dirty="0"/>
              <a:t>Effective </a:t>
            </a:r>
            <a:r>
              <a:rPr lang="en-US" altLang="th-TH" sz="4400" dirty="0" smtClean="0"/>
              <a:t>paragraphs</a:t>
            </a:r>
            <a:endParaRPr lang="en-US" altLang="th-TH" sz="4400" dirty="0"/>
          </a:p>
          <a:p>
            <a:pPr marL="533400" indent="-533400"/>
            <a:r>
              <a:rPr lang="en-US" altLang="th-TH" sz="4400" dirty="0" smtClean="0"/>
              <a:t>The matter of word </a:t>
            </a:r>
            <a:r>
              <a:rPr lang="en-US" altLang="th-TH" sz="4400" dirty="0"/>
              <a:t>choice</a:t>
            </a:r>
          </a:p>
          <a:p>
            <a:pPr marL="533400" indent="-533400"/>
            <a:endParaRPr lang="en-US" altLang="th-TH" sz="4400" dirty="0"/>
          </a:p>
        </p:txBody>
      </p:sp>
      <p:pic>
        <p:nvPicPr>
          <p:cNvPr id="3075" name="Picture 3" descr="C:\Users\Office\Desktop\keep-it-simpl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309739" cy="1396700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86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en-US" sz="4000" dirty="0"/>
              <a:t>Evaluating Methodology</a:t>
            </a:r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Sufficient detail of procedures (treatment), design and instruments</a:t>
            </a:r>
          </a:p>
          <a:p>
            <a:r>
              <a:rPr lang="en-US" altLang="en-US" dirty="0"/>
              <a:t>Full description of population </a:t>
            </a:r>
          </a:p>
          <a:p>
            <a:r>
              <a:rPr lang="en-US" altLang="en-US" dirty="0"/>
              <a:t>Full description of sampling method</a:t>
            </a:r>
          </a:p>
          <a:p>
            <a:r>
              <a:rPr lang="en-US" altLang="en-US" dirty="0"/>
              <a:t>Quality of measures used</a:t>
            </a:r>
          </a:p>
          <a:p>
            <a:r>
              <a:rPr lang="en-US" altLang="en-US" dirty="0"/>
              <a:t>Obvious weaknesses in design</a:t>
            </a:r>
          </a:p>
        </p:txBody>
      </p:sp>
    </p:spTree>
    <p:extLst>
      <p:ext uri="{BB962C8B-B14F-4D97-AF65-F5344CB8AC3E}">
        <p14:creationId xmlns:p14="http://schemas.microsoft.com/office/powerpoint/2010/main" val="19770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en-US" sz="4000" dirty="0"/>
              <a:t>Results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 s</a:t>
            </a:r>
            <a:r>
              <a:rPr lang="en-US" altLang="en-US" dirty="0" smtClean="0"/>
              <a:t>ummary </a:t>
            </a:r>
            <a:r>
              <a:rPr lang="en-US" altLang="en-US" dirty="0"/>
              <a:t>of the statistical analyses </a:t>
            </a:r>
            <a:r>
              <a:rPr lang="en-US" altLang="en-US" dirty="0" smtClean="0"/>
              <a:t>used</a:t>
            </a:r>
          </a:p>
          <a:p>
            <a:r>
              <a:rPr lang="en-US" altLang="en-US" dirty="0" smtClean="0"/>
              <a:t>Findings: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- </a:t>
            </a:r>
            <a:r>
              <a:rPr lang="en-US" altLang="en-US" dirty="0" smtClean="0"/>
              <a:t>in </a:t>
            </a:r>
            <a:r>
              <a:rPr lang="en-US" altLang="en-US" dirty="0" smtClean="0"/>
              <a:t>a form of </a:t>
            </a:r>
            <a:r>
              <a:rPr lang="en-US" altLang="en-US" dirty="0" smtClean="0"/>
              <a:t>text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- in </a:t>
            </a:r>
            <a:r>
              <a:rPr lang="en-US" altLang="en-US" dirty="0" smtClean="0"/>
              <a:t>a form of </a:t>
            </a:r>
            <a:r>
              <a:rPr lang="en-US" altLang="en-US" dirty="0"/>
              <a:t>tables</a:t>
            </a:r>
          </a:p>
          <a:p>
            <a:pPr marL="0" indent="0">
              <a:buNone/>
            </a:pPr>
            <a:r>
              <a:rPr lang="en-US" altLang="en-US" dirty="0" smtClean="0"/>
              <a:t>	- in </a:t>
            </a:r>
            <a:r>
              <a:rPr lang="en-US" altLang="en-US" dirty="0" smtClean="0"/>
              <a:t>a form of figures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9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/>
              <a:t>Results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th-TH" sz="2800" dirty="0"/>
              <a:t>Objectively present your findings, and explain what was found </a:t>
            </a:r>
          </a:p>
          <a:p>
            <a:pPr>
              <a:lnSpc>
                <a:spcPct val="90000"/>
              </a:lnSpc>
            </a:pPr>
            <a:r>
              <a:rPr lang="en-US" altLang="th-TH" sz="2800" dirty="0"/>
              <a:t>Show that your new results are contributing to </a:t>
            </a:r>
            <a:r>
              <a:rPr lang="en-US" altLang="th-TH" sz="2800" dirty="0" smtClean="0"/>
              <a:t>others</a:t>
            </a:r>
            <a:endParaRPr lang="en-US" altLang="th-TH" sz="2800" dirty="0"/>
          </a:p>
          <a:p>
            <a:pPr>
              <a:lnSpc>
                <a:spcPct val="90000"/>
              </a:lnSpc>
            </a:pPr>
            <a:r>
              <a:rPr lang="en-US" altLang="th-TH" sz="2800" dirty="0"/>
              <a:t>F</a:t>
            </a:r>
            <a:r>
              <a:rPr lang="en-US" altLang="th-TH" sz="2800" dirty="0">
                <a:solidFill>
                  <a:srgbClr val="000000"/>
                </a:solidFill>
              </a:rPr>
              <a:t>ollow a logical sequence based on the tables and figures presenting the findings to answer the question or hypothesis</a:t>
            </a:r>
          </a:p>
          <a:p>
            <a:pPr>
              <a:lnSpc>
                <a:spcPct val="90000"/>
              </a:lnSpc>
            </a:pPr>
            <a:r>
              <a:rPr lang="en-US" altLang="th-TH" sz="2800" dirty="0">
                <a:solidFill>
                  <a:srgbClr val="000000"/>
                </a:solidFill>
              </a:rPr>
              <a:t>Figures should have a brief </a:t>
            </a:r>
            <a:r>
              <a:rPr lang="en-US" altLang="th-TH" sz="2800" dirty="0" smtClean="0">
                <a:solidFill>
                  <a:srgbClr val="000000"/>
                </a:solidFill>
              </a:rPr>
              <a:t>description, </a:t>
            </a:r>
            <a:r>
              <a:rPr lang="en-US" altLang="th-TH" sz="2800" dirty="0">
                <a:solidFill>
                  <a:srgbClr val="000000"/>
                </a:solidFill>
              </a:rPr>
              <a:t>providing the reader sufficient information to know how the data were produced</a:t>
            </a:r>
            <a:endParaRPr lang="en-GB" altLang="th-TH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th-TH" sz="2800" dirty="0"/>
          </a:p>
        </p:txBody>
      </p:sp>
    </p:spTree>
    <p:extLst>
      <p:ext uri="{BB962C8B-B14F-4D97-AF65-F5344CB8AC3E}">
        <p14:creationId xmlns:p14="http://schemas.microsoft.com/office/powerpoint/2010/main" val="19137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en-US" sz="4000"/>
              <a:t>Evaluating Results</a:t>
            </a:r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Appropriateness of statistical techniques used</a:t>
            </a:r>
          </a:p>
          <a:p>
            <a:r>
              <a:rPr lang="en-US" altLang="en-US"/>
              <a:t>Clarity of presentation of results</a:t>
            </a:r>
          </a:p>
          <a:p>
            <a:r>
              <a:rPr lang="en-US" altLang="en-US"/>
              <a:t>Adequacy of presentation of results</a:t>
            </a:r>
          </a:p>
        </p:txBody>
      </p:sp>
    </p:spTree>
    <p:extLst>
      <p:ext uri="{BB962C8B-B14F-4D97-AF65-F5344CB8AC3E}">
        <p14:creationId xmlns:p14="http://schemas.microsoft.com/office/powerpoint/2010/main" val="23111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Tables and Figures 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Clr>
                <a:srgbClr val="FF0000"/>
              </a:buClr>
              <a:buFontTx/>
              <a:buChar char="•"/>
            </a:pPr>
            <a:endParaRPr lang="en-US" altLang="th-TH" sz="2400" dirty="0">
              <a:solidFill>
                <a:schemeClr val="bg1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th-TH" sz="2400" dirty="0">
                <a:cs typeface="Times New Roman" pitchFamily="18" charset="0"/>
              </a:rPr>
              <a:t>Straight forward and concise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ko-KR" sz="2400" dirty="0">
                <a:ea typeface="Gulim" pitchFamily="34" charset="-127"/>
                <a:cs typeface="Times New Roman" pitchFamily="18" charset="0"/>
              </a:rPr>
              <a:t>Do not include the same data in both a table and a figure </a:t>
            </a:r>
            <a:endParaRPr lang="en-US" altLang="th-TH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ko-KR" sz="2400" dirty="0">
                <a:ea typeface="Gulim" pitchFamily="34" charset="-127"/>
              </a:rPr>
              <a:t>Present the data in a table unless there is visual information that can be gained by using a figure</a:t>
            </a:r>
            <a:r>
              <a:rPr lang="en-US" altLang="ko-KR" sz="2400" dirty="0" smtClean="0">
                <a:ea typeface="Gulim" pitchFamily="34" charset="-127"/>
              </a:rPr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altLang="ko-KR" sz="2400" dirty="0"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ko-KR" sz="2400" dirty="0">
                <a:ea typeface="Gulim" pitchFamily="34" charset="-127"/>
              </a:rPr>
              <a:t>A figure is useful for reporting: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ko-KR" sz="2400" dirty="0">
                <a:ea typeface="Gulim" pitchFamily="34" charset="-127"/>
              </a:rPr>
              <a:t> a regression analysis (line graph),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ko-KR" sz="2400" dirty="0">
                <a:ea typeface="Gulim" pitchFamily="34" charset="-127"/>
              </a:rPr>
              <a:t>comparing the several treatment levels (bar graph with error bars). 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ko-KR" sz="2400" dirty="0">
                <a:ea typeface="Gulim" pitchFamily="34" charset="-127"/>
              </a:rPr>
              <a:t>Avoid using figures that show too many variables or trends at once. </a:t>
            </a:r>
          </a:p>
        </p:txBody>
      </p:sp>
    </p:spTree>
    <p:extLst>
      <p:ext uri="{BB962C8B-B14F-4D97-AF65-F5344CB8AC3E}">
        <p14:creationId xmlns:p14="http://schemas.microsoft.com/office/powerpoint/2010/main" val="118847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138243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th-TH" sz="3600" dirty="0"/>
              <a:t>Discussion/Conclusion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dirty="0" smtClean="0"/>
              <a:t>Summarize the findings</a:t>
            </a:r>
          </a:p>
          <a:p>
            <a:r>
              <a:rPr lang="en-US" altLang="en-US" dirty="0" smtClean="0"/>
              <a:t>I</a:t>
            </a:r>
            <a:r>
              <a:rPr lang="en-US" altLang="en-US" dirty="0" smtClean="0"/>
              <a:t>nterpret the findings by linking </a:t>
            </a:r>
            <a:r>
              <a:rPr lang="en-US" altLang="en-US" dirty="0"/>
              <a:t>results to original </a:t>
            </a:r>
            <a:r>
              <a:rPr lang="en-US" altLang="en-US" dirty="0" smtClean="0"/>
              <a:t>purposes</a:t>
            </a:r>
            <a:endParaRPr lang="en-US" altLang="en-US" dirty="0"/>
          </a:p>
          <a:p>
            <a:r>
              <a:rPr lang="en-US" altLang="en-US" dirty="0" smtClean="0"/>
              <a:t>Explain why </a:t>
            </a:r>
            <a:r>
              <a:rPr lang="en-US" altLang="en-US" dirty="0"/>
              <a:t>the </a:t>
            </a:r>
            <a:r>
              <a:rPr lang="en-US" altLang="en-US" dirty="0" smtClean="0"/>
              <a:t>findings</a:t>
            </a:r>
            <a:r>
              <a:rPr lang="en-US" altLang="en-US" dirty="0" smtClean="0"/>
              <a:t> </a:t>
            </a:r>
            <a:r>
              <a:rPr lang="en-US" altLang="en-US" dirty="0"/>
              <a:t>turned out the way they did</a:t>
            </a:r>
          </a:p>
          <a:p>
            <a:r>
              <a:rPr lang="en-US" altLang="th-TH" dirty="0">
                <a:cs typeface="Times New Roman" pitchFamily="18" charset="0"/>
              </a:rPr>
              <a:t>Describe what your findings mean in context of what was already known about the subject </a:t>
            </a:r>
          </a:p>
          <a:p>
            <a:r>
              <a:rPr lang="en-US" altLang="th-TH" dirty="0" smtClean="0">
                <a:cs typeface="Times New Roman" pitchFamily="18" charset="0"/>
              </a:rPr>
              <a:t>Indicate </a:t>
            </a:r>
            <a:r>
              <a:rPr lang="en-US" altLang="th-TH" dirty="0">
                <a:cs typeface="Times New Roman" pitchFamily="18" charset="0"/>
              </a:rPr>
              <a:t>how the results relate to expectations and to the literature previously cited</a:t>
            </a:r>
          </a:p>
          <a:p>
            <a:r>
              <a:rPr lang="en-US" altLang="en-US" dirty="0" smtClean="0"/>
              <a:t>Identify </a:t>
            </a:r>
            <a:r>
              <a:rPr lang="en-US" altLang="en-US" dirty="0"/>
              <a:t>the study’s </a:t>
            </a:r>
            <a:r>
              <a:rPr lang="en-US" altLang="en-US" dirty="0" smtClean="0"/>
              <a:t>limitations</a:t>
            </a:r>
            <a:endParaRPr lang="en-US" altLang="en-US" dirty="0"/>
          </a:p>
          <a:p>
            <a:r>
              <a:rPr lang="en-US" altLang="en-US" dirty="0" smtClean="0"/>
              <a:t>Suggest </a:t>
            </a:r>
            <a:r>
              <a:rPr lang="en-US" altLang="en-US" dirty="0"/>
              <a:t>steps for further research</a:t>
            </a:r>
          </a:p>
        </p:txBody>
      </p:sp>
    </p:spTree>
    <p:extLst>
      <p:ext uri="{BB962C8B-B14F-4D97-AF65-F5344CB8AC3E}">
        <p14:creationId xmlns:p14="http://schemas.microsoft.com/office/powerpoint/2010/main" val="269651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 smtClean="0">
                <a:latin typeface="+mn-lt"/>
              </a:rPr>
              <a:t>Unity &amp; Coherence</a:t>
            </a:r>
            <a:endParaRPr lang="en-US" altLang="th-TH" dirty="0">
              <a:latin typeface="+mn-lt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993434" y="1736403"/>
            <a:ext cx="2850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th-TH" sz="3200" dirty="0"/>
              <a:t>paragraph level</a:t>
            </a:r>
            <a:r>
              <a:rPr lang="en-US" altLang="th-TH" sz="3200" b="0" dirty="0"/>
              <a:t> 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4953000" y="1700808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th-TH" sz="3200" dirty="0"/>
              <a:t>paper level</a:t>
            </a:r>
            <a:r>
              <a:rPr lang="en-US" altLang="th-TH" sz="3200" b="0" dirty="0"/>
              <a:t> 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986119" y="2557592"/>
            <a:ext cx="3200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th-TH" sz="2200" b="0" dirty="0" smtClean="0"/>
              <a:t>Unify and logically connect all of the sentences in one paragraph. </a:t>
            </a:r>
            <a:endParaRPr lang="en-US" altLang="th-TH" sz="2200" b="0" dirty="0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716016" y="2557592"/>
            <a:ext cx="37338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th-TH" sz="2200" dirty="0"/>
              <a:t>I</a:t>
            </a:r>
            <a:r>
              <a:rPr lang="en-US" altLang="th-TH" sz="2200" b="0" dirty="0" smtClean="0"/>
              <a:t>llustrate</a:t>
            </a:r>
            <a:r>
              <a:rPr lang="en-US" altLang="th-TH" sz="2200" b="0" dirty="0"/>
              <a:t>, clarify, </a:t>
            </a:r>
            <a:r>
              <a:rPr lang="en-US" altLang="th-TH" sz="2200" dirty="0" smtClean="0"/>
              <a:t>and </a:t>
            </a:r>
            <a:r>
              <a:rPr lang="en-US" altLang="th-TH" sz="2200" b="0" dirty="0" smtClean="0"/>
              <a:t>explain, while also unify and logically connect all of the paragraphs</a:t>
            </a:r>
          </a:p>
          <a:p>
            <a:pPr algn="l">
              <a:spcBef>
                <a:spcPct val="0"/>
              </a:spcBef>
            </a:pPr>
            <a:r>
              <a:rPr lang="en-US" altLang="th-TH" sz="2200" b="0" dirty="0" smtClean="0"/>
              <a:t>to express the main </a:t>
            </a:r>
            <a:r>
              <a:rPr lang="en-US" altLang="th-TH" sz="2200" b="0" dirty="0"/>
              <a:t>idea </a:t>
            </a:r>
            <a:r>
              <a:rPr lang="en-US" altLang="th-TH" sz="2200" b="0" dirty="0" smtClean="0"/>
              <a:t>of the paper.</a:t>
            </a:r>
            <a:endParaRPr lang="en-US" altLang="th-TH" sz="2200" b="0" dirty="0"/>
          </a:p>
        </p:txBody>
      </p:sp>
      <p:pic>
        <p:nvPicPr>
          <p:cNvPr id="14" name="Picture 2" descr="C:\Users\Office\Desktop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319" y="4342696"/>
            <a:ext cx="1938624" cy="209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63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>
                <a:latin typeface="+mn-lt"/>
              </a:rPr>
              <a:t>Effective Paragraphs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17728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1. A topic sentence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              </a:t>
            </a:r>
            <a:r>
              <a:rPr lang="en-US" altLang="th-TH" sz="2400" dirty="0">
                <a:solidFill>
                  <a:schemeClr val="accent2"/>
                </a:solidFill>
              </a:rPr>
              <a:t>A main idea is expressed, often as </a:t>
            </a:r>
            <a:r>
              <a:rPr lang="en-US" altLang="th-TH" sz="2400" dirty="0" smtClean="0">
                <a:solidFill>
                  <a:schemeClr val="accent2"/>
                </a:solidFill>
              </a:rPr>
              <a:t>a </a:t>
            </a:r>
            <a:r>
              <a:rPr lang="en-US" altLang="th-TH" sz="2400" dirty="0" err="1" smtClean="0">
                <a:solidFill>
                  <a:schemeClr val="accent2"/>
                </a:solidFill>
              </a:rPr>
              <a:t>generalisation</a:t>
            </a:r>
            <a:r>
              <a:rPr lang="en-US" altLang="th-TH" sz="2400" dirty="0" smtClean="0">
                <a:solidFill>
                  <a:schemeClr val="accent2"/>
                </a:solidFill>
              </a:rPr>
              <a:t>.</a:t>
            </a:r>
            <a:endParaRPr lang="en-US" altLang="th-TH" sz="2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2. An explanatory sentence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             </a:t>
            </a:r>
            <a:r>
              <a:rPr lang="en-US" altLang="th-TH" sz="2400" dirty="0">
                <a:solidFill>
                  <a:schemeClr val="accent2"/>
                </a:solidFill>
              </a:rPr>
              <a:t>The meaning of the </a:t>
            </a:r>
            <a:r>
              <a:rPr lang="en-US" altLang="th-TH" sz="2400" dirty="0" err="1">
                <a:solidFill>
                  <a:schemeClr val="accent2"/>
                </a:solidFill>
              </a:rPr>
              <a:t>generalisation</a:t>
            </a:r>
            <a:r>
              <a:rPr lang="en-US" altLang="th-TH" sz="2400" dirty="0">
                <a:solidFill>
                  <a:schemeClr val="accent2"/>
                </a:solidFill>
              </a:rPr>
              <a:t> is </a:t>
            </a:r>
            <a:r>
              <a:rPr lang="en-US" altLang="th-TH" sz="2400" dirty="0" smtClean="0">
                <a:solidFill>
                  <a:schemeClr val="accent2"/>
                </a:solidFill>
              </a:rPr>
              <a:t> elaborated </a:t>
            </a:r>
            <a:r>
              <a:rPr lang="en-US" altLang="th-TH" sz="2400" dirty="0">
                <a:solidFill>
                  <a:schemeClr val="accent2"/>
                </a:solidFill>
              </a:rPr>
              <a:t>on and </a:t>
            </a:r>
            <a:r>
              <a:rPr lang="en-US" altLang="th-TH" sz="2400" dirty="0" smtClean="0">
                <a:solidFill>
                  <a:schemeClr val="accent2"/>
                </a:solidFill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>
                <a:solidFill>
                  <a:schemeClr val="accent2"/>
                </a:solidFill>
              </a:rPr>
              <a:t> </a:t>
            </a:r>
            <a:r>
              <a:rPr lang="en-US" altLang="th-TH" sz="2400" dirty="0" smtClean="0">
                <a:solidFill>
                  <a:schemeClr val="accent2"/>
                </a:solidFill>
              </a:rPr>
              <a:t>  		explained.</a:t>
            </a:r>
            <a:endParaRPr lang="en-US" altLang="th-TH" sz="2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3. An illustration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             </a:t>
            </a:r>
            <a:r>
              <a:rPr lang="en-US" altLang="th-TH" sz="2400" dirty="0">
                <a:solidFill>
                  <a:schemeClr val="accent2"/>
                </a:solidFill>
              </a:rPr>
              <a:t>The application of the </a:t>
            </a:r>
            <a:r>
              <a:rPr lang="en-US" altLang="th-TH" sz="2400" dirty="0" err="1">
                <a:solidFill>
                  <a:schemeClr val="accent2"/>
                </a:solidFill>
              </a:rPr>
              <a:t>generalisation</a:t>
            </a:r>
            <a:r>
              <a:rPr lang="en-US" altLang="th-TH" sz="2400" dirty="0">
                <a:solidFill>
                  <a:schemeClr val="accent2"/>
                </a:solidFill>
              </a:rPr>
              <a:t>  </a:t>
            </a:r>
            <a:r>
              <a:rPr lang="en-US" altLang="th-TH" sz="2400" dirty="0" smtClean="0">
                <a:solidFill>
                  <a:schemeClr val="accent2"/>
                </a:solidFill>
              </a:rPr>
              <a:t>is </a:t>
            </a:r>
            <a:r>
              <a:rPr lang="en-US" altLang="th-TH" sz="2400" dirty="0">
                <a:solidFill>
                  <a:schemeClr val="accent2"/>
                </a:solidFill>
              </a:rPr>
              <a:t>shown by </a:t>
            </a:r>
            <a:endParaRPr lang="en-US" altLang="th-TH" sz="24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>
                <a:solidFill>
                  <a:schemeClr val="accent2"/>
                </a:solidFill>
              </a:rPr>
              <a:t>	</a:t>
            </a:r>
            <a:r>
              <a:rPr lang="en-US" altLang="th-TH" sz="2400" dirty="0" smtClean="0">
                <a:solidFill>
                  <a:schemeClr val="accent2"/>
                </a:solidFill>
              </a:rPr>
              <a:t>	example.</a:t>
            </a:r>
            <a:endParaRPr lang="en-US" altLang="th-TH" sz="2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4. A conclusion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/>
              <a:t>            </a:t>
            </a:r>
            <a:r>
              <a:rPr lang="en-US" altLang="th-TH" sz="2400" dirty="0">
                <a:solidFill>
                  <a:schemeClr val="accent2"/>
                </a:solidFill>
              </a:rPr>
              <a:t>This </a:t>
            </a:r>
            <a:r>
              <a:rPr lang="en-US" altLang="th-TH" sz="2400" dirty="0" smtClean="0">
                <a:solidFill>
                  <a:schemeClr val="accent2"/>
                </a:solidFill>
              </a:rPr>
              <a:t>recap </a:t>
            </a:r>
            <a:r>
              <a:rPr lang="en-US" altLang="th-TH" sz="2400" dirty="0">
                <a:solidFill>
                  <a:schemeClr val="accent2"/>
                </a:solidFill>
              </a:rPr>
              <a:t>the </a:t>
            </a:r>
            <a:r>
              <a:rPr lang="en-US" altLang="th-TH" sz="2400" dirty="0" smtClean="0">
                <a:solidFill>
                  <a:schemeClr val="accent2"/>
                </a:solidFill>
              </a:rPr>
              <a:t>main points </a:t>
            </a:r>
            <a:r>
              <a:rPr lang="en-US" altLang="th-TH" sz="2400" dirty="0">
                <a:solidFill>
                  <a:schemeClr val="accent2"/>
                </a:solidFill>
              </a:rPr>
              <a:t>made in the paragraph </a:t>
            </a:r>
            <a:r>
              <a:rPr lang="en-US" altLang="th-TH" sz="2400" dirty="0" smtClean="0">
                <a:solidFill>
                  <a:schemeClr val="accent2"/>
                </a:solidFill>
              </a:rPr>
              <a:t> and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400" dirty="0">
                <a:solidFill>
                  <a:schemeClr val="accent2"/>
                </a:solidFill>
              </a:rPr>
              <a:t>	</a:t>
            </a:r>
            <a:r>
              <a:rPr lang="en-US" altLang="th-TH" sz="2400" dirty="0" smtClean="0">
                <a:solidFill>
                  <a:schemeClr val="accent2"/>
                </a:solidFill>
              </a:rPr>
              <a:t>	lead </a:t>
            </a:r>
            <a:r>
              <a:rPr lang="en-US" altLang="th-TH" sz="2400" dirty="0">
                <a:solidFill>
                  <a:schemeClr val="accent2"/>
                </a:solidFill>
              </a:rPr>
              <a:t>into the following </a:t>
            </a:r>
            <a:r>
              <a:rPr lang="en-US" altLang="th-TH" sz="2400" dirty="0" smtClean="0">
                <a:solidFill>
                  <a:schemeClr val="accent2"/>
                </a:solidFill>
              </a:rPr>
              <a:t>paragraph.</a:t>
            </a:r>
            <a:endParaRPr lang="en-US" altLang="th-TH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dirty="0" smtClean="0">
                <a:latin typeface="+mn-lt"/>
              </a:rPr>
              <a:t>The Matter of Word Choice</a:t>
            </a:r>
            <a:endParaRPr lang="en-US" altLang="th-TH" dirty="0"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05713"/>
            <a:ext cx="3610744" cy="4525963"/>
          </a:xfrm>
        </p:spPr>
        <p:txBody>
          <a:bodyPr/>
          <a:lstStyle/>
          <a:p>
            <a:pPr marL="533400" indent="-533400">
              <a:buFontTx/>
              <a:buNone/>
            </a:pPr>
            <a:endParaRPr lang="en-US" altLang="th-TH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th-TH" dirty="0" smtClean="0"/>
              <a:t>Hedging</a:t>
            </a:r>
            <a:endParaRPr lang="en-US" altLang="th-TH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th-TH" dirty="0" smtClean="0"/>
              <a:t>Simplifying 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th-TH" dirty="0" smtClean="0"/>
              <a:t>Showing </a:t>
            </a:r>
            <a:r>
              <a:rPr lang="en-US" altLang="th-TH" dirty="0"/>
              <a:t>v</a:t>
            </a:r>
            <a:r>
              <a:rPr lang="en-US" altLang="th-TH" dirty="0" smtClean="0"/>
              <a:t>ariety</a:t>
            </a:r>
            <a:endParaRPr lang="en-US" altLang="th-TH" dirty="0"/>
          </a:p>
          <a:p>
            <a:pPr marL="0" indent="0">
              <a:buNone/>
            </a:pPr>
            <a:r>
              <a:rPr lang="en-US" altLang="th-TH" dirty="0" smtClean="0"/>
              <a:t> </a:t>
            </a:r>
            <a:endParaRPr lang="en-US" altLang="th-TH" dirty="0"/>
          </a:p>
          <a:p>
            <a:pPr marL="533400" indent="-533400">
              <a:buFont typeface="Wingdings" pitchFamily="2" charset="2"/>
              <a:buNone/>
            </a:pPr>
            <a:endParaRPr lang="en-US" altLang="th-TH" dirty="0"/>
          </a:p>
        </p:txBody>
      </p:sp>
      <p:pic>
        <p:nvPicPr>
          <p:cNvPr id="4098" name="Picture 2" descr="C:\Users\Office\Desktop\im-not-stupid-im-just-too-lazy-to-show-how-smart-9928-640x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06279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93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Structure of RA</a:t>
            </a:r>
            <a:endParaRPr lang="th-TH" dirty="0"/>
          </a:p>
        </p:txBody>
      </p:sp>
      <p:pic>
        <p:nvPicPr>
          <p:cNvPr id="4" name="Picture 2" descr="C:\Users\Office\Desktop\Anatomy_of_a_scientific_pape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344816" cy="501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6309320"/>
            <a:ext cx="3773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https://library.wcc.hawaii.edu/chemistry/reading_articles</a:t>
            </a:r>
            <a:endParaRPr lang="th-TH" sz="1200" i="1" dirty="0"/>
          </a:p>
        </p:txBody>
      </p:sp>
    </p:spTree>
    <p:extLst>
      <p:ext uri="{BB962C8B-B14F-4D97-AF65-F5344CB8AC3E}">
        <p14:creationId xmlns:p14="http://schemas.microsoft.com/office/powerpoint/2010/main" val="156775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IMRD</a:t>
            </a:r>
            <a:endParaRPr lang="en-US" altLang="th-TH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th-TH" sz="2800" i="1" dirty="0">
                <a:solidFill>
                  <a:schemeClr val="accent3">
                    <a:lumMod val="75000"/>
                  </a:schemeClr>
                </a:solidFill>
              </a:rPr>
              <a:t>Abstract</a:t>
            </a:r>
            <a:r>
              <a:rPr lang="en-US" altLang="th-TH" sz="2800" i="1" dirty="0"/>
              <a:t>:</a:t>
            </a:r>
            <a:r>
              <a:rPr lang="en-US" altLang="th-TH" sz="2800" dirty="0"/>
              <a:t> a one-to-four-paragraph summary of the paper.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b="1" i="1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th-TH" sz="2800" i="1" dirty="0">
                <a:solidFill>
                  <a:schemeClr val="accent6">
                    <a:lumMod val="75000"/>
                  </a:schemeClr>
                </a:solidFill>
              </a:rPr>
              <a:t>ntroduction</a:t>
            </a:r>
            <a:r>
              <a:rPr lang="en-US" altLang="th-TH" sz="2800" i="1" dirty="0"/>
              <a:t>:</a:t>
            </a:r>
            <a:r>
              <a:rPr lang="en-US" altLang="th-TH" sz="2800" dirty="0"/>
              <a:t> describes the background for the    research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b="1" i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altLang="th-TH" sz="2800" i="1" dirty="0" smtClean="0">
                <a:solidFill>
                  <a:schemeClr val="accent6">
                    <a:lumMod val="75000"/>
                  </a:schemeClr>
                </a:solidFill>
              </a:rPr>
              <a:t>ethods</a:t>
            </a:r>
            <a:r>
              <a:rPr lang="en-US" altLang="th-TH" sz="2800" i="1" dirty="0"/>
              <a:t>:</a:t>
            </a:r>
            <a:r>
              <a:rPr lang="en-US" altLang="th-TH" sz="2800" dirty="0"/>
              <a:t> provides specific details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b="1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altLang="th-TH" sz="2800" i="1" dirty="0">
                <a:solidFill>
                  <a:schemeClr val="accent6">
                    <a:lumMod val="75000"/>
                  </a:schemeClr>
                </a:solidFill>
              </a:rPr>
              <a:t>esults: </a:t>
            </a:r>
            <a:r>
              <a:rPr lang="en-US" altLang="th-TH" sz="2800" dirty="0"/>
              <a:t>describes the outcome </a:t>
            </a:r>
            <a:endParaRPr lang="en-US" altLang="th-TH" sz="28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b="1" i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th-TH" sz="2800" i="1" dirty="0">
                <a:solidFill>
                  <a:schemeClr val="accent6">
                    <a:lumMod val="75000"/>
                  </a:schemeClr>
                </a:solidFill>
              </a:rPr>
              <a:t>iscussion:</a:t>
            </a:r>
            <a:r>
              <a:rPr lang="en-US" altLang="th-TH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th-TH" sz="2800" dirty="0"/>
              <a:t>describes implications of the research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800" i="1" dirty="0">
                <a:solidFill>
                  <a:schemeClr val="accent3">
                    <a:lumMod val="75000"/>
                  </a:schemeClr>
                </a:solidFill>
              </a:rPr>
              <a:t>Conclusion</a:t>
            </a:r>
            <a:r>
              <a:rPr lang="en-US" altLang="th-TH" sz="2800" i="1" dirty="0"/>
              <a:t>: </a:t>
            </a:r>
            <a:r>
              <a:rPr lang="en-US" altLang="th-TH" sz="2800" dirty="0"/>
              <a:t>places the research in context and describes avenues for further exploration.</a:t>
            </a: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6248400" y="20574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5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th-TH" dirty="0">
                <a:latin typeface="+mn-lt"/>
              </a:rPr>
              <a:t>Components of a Paper</a:t>
            </a:r>
          </a:p>
        </p:txBody>
      </p:sp>
      <p:graphicFrame>
        <p:nvGraphicFramePr>
          <p:cNvPr id="6042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3911"/>
              </p:ext>
            </p:extLst>
          </p:nvPr>
        </p:nvGraphicFramePr>
        <p:xfrm>
          <a:off x="755576" y="1412776"/>
          <a:ext cx="7854950" cy="493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3" imgW="6029815" imgH="3775393" progId="Word.Document.8">
                  <p:embed/>
                </p:oleObj>
              </mc:Choice>
              <mc:Fallback>
                <p:oleObj name="Document" r:id="rId3" imgW="6029815" imgH="377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12776"/>
                        <a:ext cx="7854950" cy="4932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2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th-TH" b="1">
                <a:latin typeface="+mn-lt"/>
              </a:rPr>
              <a:t>Title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th-TH" dirty="0"/>
              <a:t>Describes the paper’s content clearly and precisely including keywords </a:t>
            </a:r>
            <a:r>
              <a:rPr lang="en-US" altLang="th-TH" dirty="0" smtClean="0"/>
              <a:t>since they use the keywords to identify relevant articles</a:t>
            </a:r>
          </a:p>
          <a:p>
            <a:r>
              <a:rPr lang="en-US" altLang="ko-KR" dirty="0" smtClean="0">
                <a:ea typeface="Gulim" pitchFamily="34" charset="-127"/>
              </a:rPr>
              <a:t>Uses keywords that researchers in a particular field will recognize </a:t>
            </a:r>
            <a:endParaRPr lang="en-US" altLang="th-TH" dirty="0" smtClean="0">
              <a:cs typeface="Times New Roman" pitchFamily="18" charset="0"/>
            </a:endParaRPr>
          </a:p>
          <a:p>
            <a:pPr marL="0" indent="0"/>
            <a:r>
              <a:rPr lang="en-US" altLang="th-TH" dirty="0" smtClean="0">
                <a:cs typeface="Times New Roman" pitchFamily="18" charset="0"/>
              </a:rPr>
              <a:t>  Avoid long title and  abbreviations</a:t>
            </a:r>
          </a:p>
          <a:p>
            <a:pPr>
              <a:buFontTx/>
              <a:buNone/>
            </a:pPr>
            <a:endParaRPr lang="en-US" altLang="th-TH" dirty="0"/>
          </a:p>
        </p:txBody>
      </p:sp>
    </p:spTree>
    <p:extLst>
      <p:ext uri="{BB962C8B-B14F-4D97-AF65-F5344CB8AC3E}">
        <p14:creationId xmlns:p14="http://schemas.microsoft.com/office/powerpoint/2010/main" val="36696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753</Words>
  <Application>Microsoft Office PowerPoint</Application>
  <PresentationFormat>On-screen Show (4:3)</PresentationFormat>
  <Paragraphs>153</Paragraphs>
  <Slides>25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Document</vt:lpstr>
      <vt:lpstr>How to write a research article</vt:lpstr>
      <vt:lpstr>Principles of Writing</vt:lpstr>
      <vt:lpstr>Unity &amp; Coherence</vt:lpstr>
      <vt:lpstr>Effective Paragraphs</vt:lpstr>
      <vt:lpstr>The Matter of Word Choice</vt:lpstr>
      <vt:lpstr>Structure of RA</vt:lpstr>
      <vt:lpstr>IMRD</vt:lpstr>
      <vt:lpstr>Components of a Paper</vt:lpstr>
      <vt:lpstr>Title</vt:lpstr>
      <vt:lpstr>Abstract</vt:lpstr>
      <vt:lpstr>Abstract</vt:lpstr>
      <vt:lpstr>Introduction</vt:lpstr>
      <vt:lpstr>Statement of purpose</vt:lpstr>
      <vt:lpstr>Evaluating Introductions</vt:lpstr>
      <vt:lpstr>Evaluating Literature Review in Introductions</vt:lpstr>
      <vt:lpstr>Introduction &amp; Discussion</vt:lpstr>
      <vt:lpstr>Methodology</vt:lpstr>
      <vt:lpstr>Methods</vt:lpstr>
      <vt:lpstr>Methods</vt:lpstr>
      <vt:lpstr>Evaluating Methodology</vt:lpstr>
      <vt:lpstr>Results</vt:lpstr>
      <vt:lpstr>Results</vt:lpstr>
      <vt:lpstr>Evaluating Results</vt:lpstr>
      <vt:lpstr>Tables and Figures </vt:lpstr>
      <vt:lpstr>Discussion/Conclusion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lastModifiedBy>Office</cp:lastModifiedBy>
  <cp:revision>19</cp:revision>
  <dcterms:created xsi:type="dcterms:W3CDTF">2018-09-03T02:25:12Z</dcterms:created>
  <dcterms:modified xsi:type="dcterms:W3CDTF">2018-09-04T02:07:23Z</dcterms:modified>
</cp:coreProperties>
</file>