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8" r:id="rId3"/>
    <p:sldId id="259" r:id="rId4"/>
    <p:sldId id="262" r:id="rId5"/>
    <p:sldId id="261" r:id="rId6"/>
    <p:sldId id="267" r:id="rId7"/>
    <p:sldId id="269" r:id="rId8"/>
    <p:sldId id="270" r:id="rId9"/>
    <p:sldId id="275" r:id="rId10"/>
    <p:sldId id="266" r:id="rId11"/>
    <p:sldId id="280" r:id="rId12"/>
    <p:sldId id="281" r:id="rId13"/>
    <p:sldId id="271" r:id="rId14"/>
    <p:sldId id="272" r:id="rId15"/>
    <p:sldId id="264" r:id="rId16"/>
    <p:sldId id="273" r:id="rId17"/>
    <p:sldId id="274" r:id="rId18"/>
    <p:sldId id="260" r:id="rId19"/>
    <p:sldId id="263" r:id="rId20"/>
    <p:sldId id="265" r:id="rId21"/>
    <p:sldId id="278" r:id="rId22"/>
    <p:sldId id="279" r:id="rId23"/>
    <p:sldId id="282" r:id="rId24"/>
    <p:sldId id="283" r:id="rId25"/>
    <p:sldId id="285" r:id="rId26"/>
    <p:sldId id="286" r:id="rId27"/>
    <p:sldId id="287" r:id="rId28"/>
    <p:sldId id="288" r:id="rId29"/>
  </p:sldIdLst>
  <p:sldSz cx="9144000" cy="5143500" type="screen16x9"/>
  <p:notesSz cx="6858000" cy="9144000"/>
  <p:embeddedFontLst>
    <p:embeddedFont>
      <p:font typeface="Corben" panose="020B060402020202020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al Unicode MS" panose="020B0604020202020204" pitchFamily="34" charset="-128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b41ecf55c799df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71b41ecf55c799df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ffb222acd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effb222acd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effb222acd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effb222acd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9a80e8e6dd2db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39a80e8e6dd2db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9a80e8e6dd2dbe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39a80e8e6dd2dbe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ffb222ac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effb222ac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9a80e8e6dd2dbe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39a80e8e6dd2dbe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9a80e8e6dd2dbe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39a80e8e6dd2dbe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ffb222ac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effb222ac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ffb222ac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effb222a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ffb222a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effb222a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1b41ecf55c799d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71b41ecf55c799d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ffb222acd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effb222acd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ffb222acd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effb222acd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effb222acd_3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effb222acd_3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ffb222acd_3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effb222acd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ffb222a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effb222a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ffb222acd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effb222acd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ffb222acd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effb222ac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1b41ecf55c799df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71b41ecf55c799df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9a80e8e6dd2db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39a80e8e6dd2db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9a80e8e6dd2dbe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39a80e8e6dd2dbe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20663f1ae3a582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320663f1ae3a582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รูปภาพพร้อมคำอธิบายภาพ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drive.google.com/file/d/1ICReMThBSAqZUpvtaSIxIBbWdn1aKnOC/view" TargetMode="Externa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s-gdv.de/tis_e/verpack/verpackungshandbuch/35verpackungshandbuch_11.htm" TargetMode="External"/><Relationship Id="rId2" Type="http://schemas.openxmlformats.org/officeDocument/2006/relationships/hyperlink" Target="http://freightfilter.com/shipping-mark-guid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382000" y="440055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7772400" y="440055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7086600" y="440055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-93593" y="0"/>
            <a:ext cx="9237600" cy="5143500"/>
          </a:xfrm>
          <a:prstGeom prst="rect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209382" y="336370"/>
            <a:ext cx="63180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Corben"/>
                <a:ea typeface="Corben"/>
                <a:cs typeface="Corben"/>
                <a:sym typeface="Corben"/>
              </a:rPr>
              <a:t>Pictorial Markings</a:t>
            </a:r>
            <a:endParaRPr sz="4800" b="1" dirty="0">
              <a:solidFill>
                <a:srgbClr val="FFFFFF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3" y="2114151"/>
            <a:ext cx="5847900" cy="27552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/>
        </p:nvSpPr>
        <p:spPr>
          <a:xfrm>
            <a:off x="467128" y="1781036"/>
            <a:ext cx="51961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Center of gravity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513052" y="2964546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This indicates the center of gravity of a package and should be handled as a single unit.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651164" y="346327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23"/>
          <p:cNvCxnSpPr>
            <a:cxnSpLocks/>
          </p:cNvCxnSpPr>
          <p:nvPr/>
        </p:nvCxnSpPr>
        <p:spPr>
          <a:xfrm flipV="1">
            <a:off x="5287200" y="209551"/>
            <a:ext cx="0" cy="4638896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3" name="Google Shape;19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4545" y="675935"/>
            <a:ext cx="2258287" cy="195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98" y="3034192"/>
            <a:ext cx="3124870" cy="1814255"/>
          </a:xfrm>
          <a:prstGeom prst="rect">
            <a:avLst/>
          </a:prstGeom>
        </p:spPr>
      </p:pic>
      <p:pic>
        <p:nvPicPr>
          <p:cNvPr id="4" name="cemter of gravity new">
            <a:hlinkClick r:id="" action="ppaction://media"/>
            <a:extLst>
              <a:ext uri="{FF2B5EF4-FFF2-40B4-BE49-F238E27FC236}">
                <a16:creationId xmlns:a16="http://schemas.microsoft.com/office/drawing/2014/main" id="{C96F8651-3570-42B7-98E4-389F40DEC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16368" y="3699"/>
            <a:ext cx="347158" cy="34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/>
          <p:nvPr/>
        </p:nvSpPr>
        <p:spPr>
          <a:xfrm>
            <a:off x="526481" y="1715150"/>
            <a:ext cx="5937300" cy="87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4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Top heavy</a:t>
            </a:r>
            <a:endParaRPr sz="46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332" name="Google Shape;332;p37"/>
          <p:cNvSpPr/>
          <p:nvPr/>
        </p:nvSpPr>
        <p:spPr>
          <a:xfrm>
            <a:off x="526481" y="3063129"/>
            <a:ext cx="4687481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This indicates that the package is top heavy and may tip over easily.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526481" y="20955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37"/>
          <p:cNvCxnSpPr>
            <a:cxnSpLocks/>
          </p:cNvCxnSpPr>
          <p:nvPr/>
        </p:nvCxnSpPr>
        <p:spPr>
          <a:xfrm flipV="1">
            <a:off x="5439600" y="209550"/>
            <a:ext cx="0" cy="4734590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5" name="Google Shape;33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4336" y="904010"/>
            <a:ext cx="1939520" cy="381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op heavy">
            <a:hlinkClick r:id="" action="ppaction://media"/>
            <a:extLst>
              <a:ext uri="{FF2B5EF4-FFF2-40B4-BE49-F238E27FC236}">
                <a16:creationId xmlns:a16="http://schemas.microsoft.com/office/drawing/2014/main" id="{4D646596-37AD-4DBA-A16E-C70A6486B8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4516" y="0"/>
            <a:ext cx="419483" cy="41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/>
        </p:nvSpPr>
        <p:spPr>
          <a:xfrm>
            <a:off x="411362" y="1360276"/>
            <a:ext cx="60960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Do not use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strapping to move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(lift or pull) packages</a:t>
            </a:r>
            <a:endParaRPr sz="40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422167" y="3651427"/>
            <a:ext cx="5109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strapping should not be used to move (lift or pull) on package.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692728" y="21821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212" y="728510"/>
            <a:ext cx="3226923" cy="32731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38"/>
          <p:cNvCxnSpPr>
            <a:cxnSpLocks/>
          </p:cNvCxnSpPr>
          <p:nvPr/>
        </p:nvCxnSpPr>
        <p:spPr>
          <a:xfrm flipV="1">
            <a:off x="5735639" y="365788"/>
            <a:ext cx="0" cy="4559502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Do not use strapping to move">
            <a:hlinkClick r:id="" action="ppaction://media"/>
            <a:extLst>
              <a:ext uri="{FF2B5EF4-FFF2-40B4-BE49-F238E27FC236}">
                <a16:creationId xmlns:a16="http://schemas.microsoft.com/office/drawing/2014/main" id="{F0241673-EB78-4D7C-B3CA-478A17DC0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2567" y="0"/>
            <a:ext cx="362875" cy="36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/>
        </p:nvSpPr>
        <p:spPr>
          <a:xfrm>
            <a:off x="491875" y="1304041"/>
            <a:ext cx="59373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Clamp here</a:t>
            </a:r>
            <a:endParaRPr sz="40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491875" y="3060525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clamps must be used for handling package.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640531" y="209549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28"/>
          <p:cNvCxnSpPr>
            <a:cxnSpLocks/>
          </p:cNvCxnSpPr>
          <p:nvPr/>
        </p:nvCxnSpPr>
        <p:spPr>
          <a:xfrm flipV="1">
            <a:off x="5287200" y="209551"/>
            <a:ext cx="0" cy="4638896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3" name="Google Shape;243;p28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48" b="81459" l="21760" r="91307">
                        <a14:foregroundMark x1="54536" y1="42222" x2="54536" y2="42222"/>
                        <a14:foregroundMark x1="26371" y1="45000" x2="26371" y2="45000"/>
                        <a14:foregroundMark x1="74367" y1="45093" x2="74367" y2="45093"/>
                        <a14:foregroundMark x1="66667" y1="41759" x2="66667" y2="41759"/>
                        <a14:foregroundMark x1="34599" y1="41759" x2="34599" y2="41759"/>
                      </a14:backgroundRemoval>
                    </a14:imgEffect>
                  </a14:imgLayer>
                </a14:imgProps>
              </a:ext>
            </a:extLst>
          </a:blip>
          <a:srcRect l="13066" t="5847" b="10140"/>
          <a:stretch/>
        </p:blipFill>
        <p:spPr>
          <a:xfrm>
            <a:off x="5763049" y="-463095"/>
            <a:ext cx="3723198" cy="598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lamp here new">
            <a:hlinkClick r:id="" action="ppaction://media"/>
            <a:extLst>
              <a:ext uri="{FF2B5EF4-FFF2-40B4-BE49-F238E27FC236}">
                <a16:creationId xmlns:a16="http://schemas.microsoft.com/office/drawing/2014/main" id="{5B36CC2C-540C-4F31-8675-BE0575BF3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1652" y="1"/>
            <a:ext cx="376518" cy="376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/>
        </p:nvSpPr>
        <p:spPr>
          <a:xfrm>
            <a:off x="525507" y="1689771"/>
            <a:ext cx="59373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Do not 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clamp here</a:t>
            </a:r>
            <a:endParaRPr sz="40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525507" y="3401668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where  clamps must not be applied to the sides for handling the package.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675409" y="271303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29"/>
          <p:cNvCxnSpPr>
            <a:cxnSpLocks/>
          </p:cNvCxnSpPr>
          <p:nvPr/>
        </p:nvCxnSpPr>
        <p:spPr>
          <a:xfrm flipV="1">
            <a:off x="5372260" y="212118"/>
            <a:ext cx="0" cy="4668226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3" name="Google Shape;253;p29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00" b="86000" l="3500" r="96500">
                        <a14:foregroundMark x1="8500" y1="48000" x2="8500" y2="48000"/>
                        <a14:foregroundMark x1="24500" y1="42500" x2="24500" y2="42500"/>
                        <a14:foregroundMark x1="35500" y1="47500" x2="35500" y2="47500"/>
                        <a14:foregroundMark x1="40000" y1="38000" x2="40000" y2="38000"/>
                        <a14:foregroundMark x1="53500" y1="36500" x2="53500" y2="36500"/>
                        <a14:foregroundMark x1="67500" y1="47000" x2="67500" y2="47000"/>
                        <a14:foregroundMark x1="51500" y1="63500" x2="51500" y2="63500"/>
                        <a14:foregroundMark x1="76500" y1="47500" x2="76500" y2="47500"/>
                        <a14:foregroundMark x1="89000" y1="48000" x2="89000" y2="48000"/>
                        <a14:foregroundMark x1="93500" y1="49000" x2="93500" y2="49000"/>
                        <a14:foregroundMark x1="95500" y1="49000" x2="95500" y2="49000"/>
                        <a14:foregroundMark x1="6500" y1="47500" x2="6500" y2="47500"/>
                        <a14:foregroundMark x1="3500" y1="48000" x2="3500" y2="48000"/>
                        <a14:foregroundMark x1="96500" y1="48000" x2="96500" y2="48000"/>
                      </a14:backgroundRemoval>
                    </a14:imgEffect>
                  </a14:imgLayer>
                </a14:imgProps>
              </a:ext>
            </a:extLst>
          </a:blip>
          <a:srcRect l="4133" t="4616" r="4425" b="4861"/>
          <a:stretch/>
        </p:blipFill>
        <p:spPr>
          <a:xfrm>
            <a:off x="6020073" y="785514"/>
            <a:ext cx="2926475" cy="365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 title="donotclamphere.mp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l="-295665" t="571125" r="252152" b="-614638"/>
          <a:stretch/>
        </p:blipFill>
        <p:spPr>
          <a:xfrm>
            <a:off x="6157827" y="3872400"/>
            <a:ext cx="862050" cy="8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do not clamp new">
            <a:hlinkClick r:id="" action="ppaction://media"/>
            <a:extLst>
              <a:ext uri="{FF2B5EF4-FFF2-40B4-BE49-F238E27FC236}">
                <a16:creationId xmlns:a16="http://schemas.microsoft.com/office/drawing/2014/main" id="{B085F044-5397-4620-9503-5E6EDF4D5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50665" y="27780"/>
            <a:ext cx="391767" cy="39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457192" y="1696662"/>
            <a:ext cx="483000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Do not stack</a:t>
            </a:r>
            <a:endParaRPr sz="4000" dirty="0"/>
          </a:p>
        </p:txBody>
      </p:sp>
      <p:sp>
        <p:nvSpPr>
          <p:cNvPr id="170" name="Google Shape;170;p21"/>
          <p:cNvSpPr/>
          <p:nvPr/>
        </p:nvSpPr>
        <p:spPr>
          <a:xfrm>
            <a:off x="498854" y="2932576"/>
            <a:ext cx="4441886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stacking of the packages is not</a:t>
            </a:r>
            <a:r>
              <a:rPr lang="th-TH" sz="2400" dirty="0">
                <a:solidFill>
                  <a:schemeClr val="dk1"/>
                </a:solidFill>
                <a:latin typeface="Corben" panose="020B060402020202020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permitted and loads should not be placed on the package.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661797" y="20955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21"/>
          <p:cNvCxnSpPr>
            <a:cxnSpLocks/>
          </p:cNvCxnSpPr>
          <p:nvPr/>
        </p:nvCxnSpPr>
        <p:spPr>
          <a:xfrm flipV="1">
            <a:off x="5287200" y="209550"/>
            <a:ext cx="0" cy="4404980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3" name="Google Shape;173;p21"/>
          <p:cNvPicPr preferRelativeResize="0"/>
          <p:nvPr/>
        </p:nvPicPr>
        <p:blipFill rotWithShape="1">
          <a:blip r:embed="rId5">
            <a:alphaModFix/>
          </a:blip>
          <a:srcRect b="15860"/>
          <a:stretch/>
        </p:blipFill>
        <p:spPr>
          <a:xfrm>
            <a:off x="5725390" y="606056"/>
            <a:ext cx="3266209" cy="317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onotstack">
            <a:hlinkClick r:id="" action="ppaction://media"/>
            <a:extLst>
              <a:ext uri="{FF2B5EF4-FFF2-40B4-BE49-F238E27FC236}">
                <a16:creationId xmlns:a16="http://schemas.microsoft.com/office/drawing/2014/main" id="{D1FB873E-9109-430B-8ABB-4C5766CF8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2652" y="-7311"/>
            <a:ext cx="411348" cy="411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504600" y="1466425"/>
            <a:ext cx="5287200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Stacking weight limitation</a:t>
            </a:r>
            <a:endParaRPr sz="46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504600" y="3241543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Corben" panose="020B0604020202020204" charset="0"/>
              </a:rPr>
              <a:t>This indicates the maximum stacking load for packages or </a:t>
            </a:r>
            <a:r>
              <a:rPr lang="en-US" sz="2000" kern="1200" dirty="0">
                <a:solidFill>
                  <a:schemeClr val="dk1"/>
                </a:solidFill>
                <a:latin typeface="Corben" panose="020B0604020202020204" charset="0"/>
              </a:rPr>
              <a:t>the limited stacking possibilities of the package when unlike packages are placed on top.</a:t>
            </a:r>
            <a:endParaRPr lang="th-TH" sz="2000" dirty="0"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587368" y="20955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30"/>
          <p:cNvCxnSpPr>
            <a:cxnSpLocks/>
          </p:cNvCxnSpPr>
          <p:nvPr/>
        </p:nvCxnSpPr>
        <p:spPr>
          <a:xfrm flipV="1">
            <a:off x="5287200" y="209550"/>
            <a:ext cx="0" cy="4692059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4" name="Google Shape;264;p30"/>
          <p:cNvPicPr preferRelativeResize="0"/>
          <p:nvPr/>
        </p:nvPicPr>
        <p:blipFill rotWithShape="1">
          <a:blip r:embed="rId5">
            <a:alphaModFix/>
          </a:blip>
          <a:srcRect l="6715" t="4633" r="6411" b="5567"/>
          <a:stretch/>
        </p:blipFill>
        <p:spPr>
          <a:xfrm>
            <a:off x="6002400" y="765545"/>
            <a:ext cx="2676116" cy="320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tacking weight new">
            <a:hlinkClick r:id="" action="ppaction://media"/>
            <a:extLst>
              <a:ext uri="{FF2B5EF4-FFF2-40B4-BE49-F238E27FC236}">
                <a16:creationId xmlns:a16="http://schemas.microsoft.com/office/drawing/2014/main" id="{C095BBD3-5E5B-4685-ACFD-33F7CDF2F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2696" y="0"/>
            <a:ext cx="351304" cy="35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/>
        </p:nvSpPr>
        <p:spPr>
          <a:xfrm>
            <a:off x="282783" y="1409524"/>
            <a:ext cx="500441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Stacking limitation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by number</a:t>
            </a:r>
            <a:endParaRPr sz="40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282783" y="2912299"/>
            <a:ext cx="4572000" cy="169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This indicates maximum number of packages that may be stacked, where ‘n’ stands for the number of permitted packages.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510827" y="209549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31"/>
          <p:cNvCxnSpPr>
            <a:cxnSpLocks/>
          </p:cNvCxnSpPr>
          <p:nvPr/>
        </p:nvCxnSpPr>
        <p:spPr>
          <a:xfrm flipH="1" flipV="1">
            <a:off x="5287200" y="209550"/>
            <a:ext cx="7054" cy="4670794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4" name="Google Shape;274;p31"/>
          <p:cNvPicPr preferRelativeResize="0"/>
          <p:nvPr/>
        </p:nvPicPr>
        <p:blipFill rotWithShape="1">
          <a:blip r:embed="rId5">
            <a:alphaModFix/>
          </a:blip>
          <a:srcRect t="1503" b="1493"/>
          <a:stretch/>
        </p:blipFill>
        <p:spPr>
          <a:xfrm>
            <a:off x="5912427" y="681299"/>
            <a:ext cx="2795174" cy="33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tackingnumber">
            <a:hlinkClick r:id="" action="ppaction://media"/>
            <a:extLst>
              <a:ext uri="{FF2B5EF4-FFF2-40B4-BE49-F238E27FC236}">
                <a16:creationId xmlns:a16="http://schemas.microsoft.com/office/drawing/2014/main" id="{BFC5C378-0F98-4197-9D10-CCE0217B6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7605" y="57148"/>
            <a:ext cx="344231" cy="3442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22873" y="1966321"/>
            <a:ext cx="374281" cy="74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74820" y="2122371"/>
            <a:ext cx="39485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rben" panose="020B060402020202020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433225" y="1516770"/>
            <a:ext cx="4795175" cy="16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Temperature limits</a:t>
            </a:r>
            <a:endParaRPr sz="43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433225" y="3417639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This indicates the temperature range within which the package must be stored and handled.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608133" y="20955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7"/>
          <p:cNvCxnSpPr>
            <a:cxnSpLocks/>
          </p:cNvCxnSpPr>
          <p:nvPr/>
        </p:nvCxnSpPr>
        <p:spPr>
          <a:xfrm flipV="1">
            <a:off x="5287200" y="209550"/>
            <a:ext cx="0" cy="4738968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0012" y="719850"/>
            <a:ext cx="2893680" cy="334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emperature limit new">
            <a:hlinkClick r:id="" action="ppaction://media"/>
            <a:extLst>
              <a:ext uri="{FF2B5EF4-FFF2-40B4-BE49-F238E27FC236}">
                <a16:creationId xmlns:a16="http://schemas.microsoft.com/office/drawing/2014/main" id="{1A0566D1-0480-4373-88DB-E06409C8B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1601" y="14119"/>
            <a:ext cx="362399" cy="36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324785" y="1606006"/>
            <a:ext cx="482832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Keep away from heat (direct sunlight)</a:t>
            </a:r>
            <a:endParaRPr sz="4400" dirty="0"/>
          </a:p>
        </p:txBody>
      </p:sp>
      <p:sp>
        <p:nvSpPr>
          <p:cNvPr id="160" name="Google Shape;160;p20"/>
          <p:cNvSpPr/>
          <p:nvPr/>
        </p:nvSpPr>
        <p:spPr>
          <a:xfrm>
            <a:off x="324785" y="4098170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the package should be protected from heat.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683437" y="21686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20"/>
          <p:cNvCxnSpPr>
            <a:cxnSpLocks/>
          </p:cNvCxnSpPr>
          <p:nvPr/>
        </p:nvCxnSpPr>
        <p:spPr>
          <a:xfrm flipV="1">
            <a:off x="5287200" y="209551"/>
            <a:ext cx="0" cy="4749724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3" name="Google Shape;16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8291" y="1007303"/>
            <a:ext cx="2504216" cy="309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eepawayfromheat">
            <a:hlinkClick r:id="" action="ppaction://media"/>
            <a:extLst>
              <a:ext uri="{FF2B5EF4-FFF2-40B4-BE49-F238E27FC236}">
                <a16:creationId xmlns:a16="http://schemas.microsoft.com/office/drawing/2014/main" id="{5243B208-0263-4EFC-8FA1-54942D8BB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5777" y="0"/>
            <a:ext cx="433720" cy="43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323850" y="1542372"/>
            <a:ext cx="49716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Fragile</a:t>
            </a:r>
            <a:endParaRPr lang="th-TH"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(Handle</a:t>
            </a:r>
            <a:r>
              <a:rPr lang="th-TH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with care)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399150" y="3301102"/>
            <a:ext cx="4896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the contents of the package are fragile and must </a:t>
            </a:r>
            <a:r>
              <a:rPr lang="en-US" sz="2400" dirty="0" smtClean="0">
                <a:solidFill>
                  <a:schemeClr val="dk1"/>
                </a:solidFill>
                <a:latin typeface="Corben" panose="020B0604020202020204" charset="0"/>
              </a:rPr>
              <a:t>therefore be </a:t>
            </a: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handled with care.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683187" y="209551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15"/>
          <p:cNvCxnSpPr>
            <a:cxnSpLocks/>
          </p:cNvCxnSpPr>
          <p:nvPr/>
        </p:nvCxnSpPr>
        <p:spPr>
          <a:xfrm flipV="1">
            <a:off x="5495020" y="209551"/>
            <a:ext cx="0" cy="4543202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4806" y="1863456"/>
            <a:ext cx="1665486" cy="143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0292" y="1682740"/>
            <a:ext cx="1661794" cy="179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Fragile">
            <a:hlinkClick r:id="" action="ppaction://media"/>
            <a:extLst>
              <a:ext uri="{FF2B5EF4-FFF2-40B4-BE49-F238E27FC236}">
                <a16:creationId xmlns:a16="http://schemas.microsoft.com/office/drawing/2014/main" id="{15F92963-483F-43D2-814F-50CA33255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6093" y="17096"/>
            <a:ext cx="337906" cy="33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/>
        </p:nvSpPr>
        <p:spPr>
          <a:xfrm>
            <a:off x="508524" y="1372839"/>
            <a:ext cx="498535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Protect from radioactive 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sources</a:t>
            </a:r>
            <a:endParaRPr sz="60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508524" y="3553307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the contents of the package can be degraded as a result of radioactivity.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651164" y="20955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22"/>
          <p:cNvCxnSpPr>
            <a:cxnSpLocks/>
          </p:cNvCxnSpPr>
          <p:nvPr/>
        </p:nvCxnSpPr>
        <p:spPr>
          <a:xfrm flipV="1">
            <a:off x="5287200" y="209550"/>
            <a:ext cx="0" cy="4749725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3" name="Google Shape;183;p22"/>
          <p:cNvPicPr preferRelativeResize="0"/>
          <p:nvPr/>
        </p:nvPicPr>
        <p:blipFill rotWithShape="1">
          <a:blip r:embed="rId5">
            <a:alphaModFix/>
          </a:blip>
          <a:srcRect l="5736" t="8243" r="6421" b="9896"/>
          <a:stretch/>
        </p:blipFill>
        <p:spPr>
          <a:xfrm>
            <a:off x="5700550" y="677732"/>
            <a:ext cx="3061550" cy="37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rotect form redioactive new">
            <a:hlinkClick r:id="" action="ppaction://media"/>
            <a:extLst>
              <a:ext uri="{FF2B5EF4-FFF2-40B4-BE49-F238E27FC236}">
                <a16:creationId xmlns:a16="http://schemas.microsoft.com/office/drawing/2014/main" id="{99E210BA-0EBE-4184-B49C-E52678218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802" y="9077"/>
            <a:ext cx="378198" cy="378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/>
        </p:nvSpPr>
        <p:spPr>
          <a:xfrm>
            <a:off x="645768" y="1723280"/>
            <a:ext cx="5937300" cy="157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2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Keep away </a:t>
            </a:r>
            <a:endParaRPr sz="4200" dirty="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2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from cold</a:t>
            </a:r>
            <a:endParaRPr sz="46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645768" y="3615564"/>
            <a:ext cx="4593206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the package should be kept away from cold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645768" y="20010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Google Shape;313;p35"/>
          <p:cNvCxnSpPr>
            <a:cxnSpLocks/>
          </p:cNvCxnSpPr>
          <p:nvPr/>
        </p:nvCxnSpPr>
        <p:spPr>
          <a:xfrm flipV="1">
            <a:off x="5439600" y="209550"/>
            <a:ext cx="0" cy="4781998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4" name="Google Shape;31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7899" y="1072113"/>
            <a:ext cx="2725703" cy="254345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keepawayformcold">
            <a:hlinkClick r:id="" action="ppaction://media"/>
            <a:extLst>
              <a:ext uri="{FF2B5EF4-FFF2-40B4-BE49-F238E27FC236}">
                <a16:creationId xmlns:a16="http://schemas.microsoft.com/office/drawing/2014/main" id="{B62C7218-78F3-4973-8053-8D273B9AA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8303" y="62466"/>
            <a:ext cx="417450" cy="41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/>
        </p:nvSpPr>
        <p:spPr>
          <a:xfrm>
            <a:off x="491813" y="1463392"/>
            <a:ext cx="46485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Magnetically sensitive</a:t>
            </a:r>
            <a:endParaRPr sz="46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486575" y="3209351"/>
            <a:ext cx="4953025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the contents are magnetically sensitive and should not be placed near anything which is magnetic.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323" name="Google Shape;323;p36"/>
          <p:cNvSpPr/>
          <p:nvPr/>
        </p:nvSpPr>
        <p:spPr>
          <a:xfrm>
            <a:off x="618224" y="204898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36"/>
          <p:cNvCxnSpPr>
            <a:cxnSpLocks/>
          </p:cNvCxnSpPr>
          <p:nvPr/>
        </p:nvCxnSpPr>
        <p:spPr>
          <a:xfrm flipH="1" flipV="1">
            <a:off x="5439600" y="209550"/>
            <a:ext cx="5238" cy="4760483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5" name="Google Shape;3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052" y="1192885"/>
            <a:ext cx="2319871" cy="282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agnetically sensitive">
            <a:hlinkClick r:id="" action="ppaction://media"/>
            <a:extLst>
              <a:ext uri="{FF2B5EF4-FFF2-40B4-BE49-F238E27FC236}">
                <a16:creationId xmlns:a16="http://schemas.microsoft.com/office/drawing/2014/main" id="{67FC7F92-52CB-449F-B25D-76313C5F3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280" y="-11962"/>
            <a:ext cx="433720" cy="43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/>
          <p:nvPr/>
        </p:nvSpPr>
        <p:spPr>
          <a:xfrm>
            <a:off x="-93593" y="0"/>
            <a:ext cx="9237600" cy="5143500"/>
          </a:xfrm>
          <a:prstGeom prst="rect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147800" y="260125"/>
            <a:ext cx="8779500" cy="464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3" name="Google Shape;353;p39"/>
          <p:cNvPicPr preferRelativeResize="0"/>
          <p:nvPr/>
        </p:nvPicPr>
        <p:blipFill rotWithShape="1">
          <a:blip r:embed="rId3">
            <a:alphaModFix/>
          </a:blip>
          <a:srcRect l="583" r="583"/>
          <a:stretch/>
        </p:blipFill>
        <p:spPr>
          <a:xfrm>
            <a:off x="276725" y="336325"/>
            <a:ext cx="3329625" cy="3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625" y="1411000"/>
            <a:ext cx="3496025" cy="34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8683" y="-800262"/>
            <a:ext cx="6626776" cy="56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/>
          <p:nvPr/>
        </p:nvSpPr>
        <p:spPr>
          <a:xfrm>
            <a:off x="-93593" y="0"/>
            <a:ext cx="9237600" cy="5143500"/>
          </a:xfrm>
          <a:prstGeom prst="rect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147800" y="260125"/>
            <a:ext cx="8779500" cy="464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50" y="694663"/>
            <a:ext cx="3754176" cy="375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975" y="764350"/>
            <a:ext cx="36385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43346"/>
            <a:ext cx="6172200" cy="857250"/>
          </a:xfrm>
        </p:spPr>
        <p:txBody>
          <a:bodyPr/>
          <a:lstStyle/>
          <a:p>
            <a:r>
              <a:rPr lang="en-US" sz="3200" dirty="0">
                <a:latin typeface="Corben" panose="020B0604020202020204" charset="0"/>
              </a:rPr>
              <a:t>Activity: Role play</a:t>
            </a:r>
            <a:endParaRPr lang="en-GB" sz="3200" dirty="0">
              <a:latin typeface="Corben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37518"/>
            <a:ext cx="6172200" cy="3394472"/>
          </a:xfrm>
        </p:spPr>
        <p:txBody>
          <a:bodyPr>
            <a:normAutofit/>
          </a:bodyPr>
          <a:lstStyle/>
          <a:p>
            <a:r>
              <a:rPr lang="en-US" dirty="0">
                <a:latin typeface="Corben" panose="020B0604020202020204" charset="0"/>
              </a:rPr>
              <a:t>Select 3 pictorial markings</a:t>
            </a:r>
          </a:p>
          <a:p>
            <a:r>
              <a:rPr lang="en-US" dirty="0">
                <a:latin typeface="Corben" panose="020B0604020202020204" charset="0"/>
              </a:rPr>
              <a:t>Introduce the meaning of the symbols and their functions in a role play (conversation)</a:t>
            </a:r>
            <a:endParaRPr lang="en-GB" dirty="0">
              <a:latin typeface="Corbe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01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rben" panose="020B0604020202020204" charset="0"/>
              </a:rPr>
              <a:t>Sample I</a:t>
            </a:r>
            <a:endParaRPr lang="en-GB" sz="3200" dirty="0">
              <a:latin typeface="Corben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063229"/>
            <a:ext cx="8229600" cy="3394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latin typeface="Corben" panose="020B0604020202020204" charset="0"/>
              </a:rPr>
              <a:t>A: Do you know this symbol?</a:t>
            </a:r>
          </a:p>
          <a:p>
            <a:pPr>
              <a:buNone/>
            </a:pPr>
            <a:r>
              <a:rPr lang="en-US" sz="2800" dirty="0">
                <a:latin typeface="Corben" panose="020B0604020202020204" charset="0"/>
              </a:rPr>
              <a:t>B: Of course, it means “Keep dry”. It is usually used to inform that the packages should be kept in a dry environment.</a:t>
            </a:r>
          </a:p>
          <a:p>
            <a:pPr>
              <a:buNone/>
            </a:pPr>
            <a:r>
              <a:rPr lang="en-US" sz="2800" dirty="0">
                <a:latin typeface="Corben" panose="020B0604020202020204" charset="0"/>
              </a:rPr>
              <a:t>A: What about this one?</a:t>
            </a:r>
          </a:p>
          <a:p>
            <a:pPr>
              <a:buNone/>
            </a:pPr>
            <a:r>
              <a:rPr lang="en-US" sz="2800" dirty="0">
                <a:latin typeface="Corben" panose="020B0604020202020204" charset="0"/>
              </a:rPr>
              <a:t>B: It means “Keep away from cold”. It indicates that the contents in the packages need to be protected from cold.</a:t>
            </a:r>
            <a:endParaRPr lang="en-GB" sz="2800" dirty="0">
              <a:latin typeface="Corbe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09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rben" panose="020B0604020202020204" charset="0"/>
              </a:rPr>
              <a:t>Sample II</a:t>
            </a:r>
            <a:endParaRPr lang="en-GB" sz="3200" dirty="0">
              <a:latin typeface="Corben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Corben" panose="020B0604020202020204" charset="0"/>
              </a:rPr>
              <a:t>A: What are you doing? Don’t you see the pictorial marking?</a:t>
            </a:r>
          </a:p>
          <a:p>
            <a:pPr>
              <a:buNone/>
            </a:pPr>
            <a:r>
              <a:rPr lang="en-US" sz="2800" dirty="0">
                <a:latin typeface="Corben" panose="020B0604020202020204" charset="0"/>
              </a:rPr>
              <a:t>B: What does it mean?</a:t>
            </a:r>
          </a:p>
          <a:p>
            <a:pPr>
              <a:buNone/>
            </a:pPr>
            <a:r>
              <a:rPr lang="en-US" sz="2800" dirty="0">
                <a:latin typeface="Corben" panose="020B0604020202020204" charset="0"/>
              </a:rPr>
              <a:t>A: It means you must not roll the package because the contents could be damaged.</a:t>
            </a:r>
            <a:endParaRPr lang="en-GB" sz="2800" dirty="0">
              <a:latin typeface="Corbe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2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rben" panose="020B0604020202020204" charset="0"/>
              </a:rPr>
              <a:t>Resources</a:t>
            </a:r>
            <a:endParaRPr lang="th-TH" sz="3200" dirty="0">
              <a:latin typeface="Corben" panose="020B060402020202020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45432" y="1275606"/>
            <a:ext cx="6455569" cy="1836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6460" rIns="0" bIns="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msmincho" charset="0"/>
              </a:defRPr>
            </a:lvl9pPr>
          </a:lstStyle>
          <a:p>
            <a:pPr>
              <a:buClrTx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US" sz="2000" dirty="0">
                <a:solidFill>
                  <a:schemeClr val="tx1"/>
                </a:solidFill>
                <a:latin typeface="Corben" panose="020B0604020202020204" charset="0"/>
                <a:ea typeface="Arial Unicode MS" pitchFamily="34" charset="-128"/>
                <a:cs typeface="Arial Unicode MS" pitchFamily="34" charset="-128"/>
                <a:hlinkClick r:id="rId2"/>
              </a:rPr>
              <a:t>http://freightfilter.com/shipping-mark-guide</a:t>
            </a:r>
            <a:endParaRPr lang="en-US" sz="2000" dirty="0">
              <a:solidFill>
                <a:schemeClr val="tx1"/>
              </a:solidFill>
              <a:latin typeface="Corben" panose="020B060402020202020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US" sz="2000" dirty="0">
              <a:solidFill>
                <a:schemeClr val="tx1"/>
              </a:solidFill>
              <a:latin typeface="Corben" panose="020B0604020202020204" charset="0"/>
            </a:endParaRPr>
          </a:p>
          <a:p>
            <a:pPr>
              <a:buClrTx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US" sz="2000" dirty="0">
                <a:solidFill>
                  <a:schemeClr val="tx1"/>
                </a:solidFill>
                <a:latin typeface="Corben" panose="020B0604020202020204" charset="0"/>
                <a:hlinkClick r:id="rId3"/>
              </a:rPr>
              <a:t>http://www.tis-gdv.de/tis_e/verpack/verpackungshandbuch/35verpackungshandbuch_11.htm</a:t>
            </a:r>
            <a:endParaRPr lang="en-US" sz="2000" dirty="0">
              <a:solidFill>
                <a:schemeClr val="tx1"/>
              </a:solidFill>
              <a:latin typeface="Corben" panose="020B0604020202020204" charset="0"/>
            </a:endParaRPr>
          </a:p>
          <a:p>
            <a:pPr>
              <a:buClrTx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th-TH" sz="2000" b="1" dirty="0">
              <a:solidFill>
                <a:schemeClr val="tx1"/>
              </a:solidFill>
              <a:latin typeface="Corben" panose="020B0604020202020204" charset="0"/>
            </a:endParaRPr>
          </a:p>
          <a:p>
            <a:pPr>
              <a:buClrTx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US" sz="2000" dirty="0">
              <a:solidFill>
                <a:schemeClr val="tx1"/>
              </a:solidFill>
              <a:latin typeface="Corben" panose="020B060402020202020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78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304800" y="1834443"/>
            <a:ext cx="5489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Keep Dry</a:t>
            </a:r>
            <a:endParaRPr sz="1050" dirty="0"/>
          </a:p>
        </p:txBody>
      </p:sp>
      <p:sp>
        <p:nvSpPr>
          <p:cNvPr id="120" name="Google Shape;120;p16"/>
          <p:cNvSpPr/>
          <p:nvPr/>
        </p:nvSpPr>
        <p:spPr>
          <a:xfrm>
            <a:off x="304800" y="3208139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the package must be kept in a dry environment.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629648" y="209549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16"/>
          <p:cNvCxnSpPr>
            <a:cxnSpLocks/>
          </p:cNvCxnSpPr>
          <p:nvPr/>
        </p:nvCxnSpPr>
        <p:spPr>
          <a:xfrm flipV="1">
            <a:off x="5287200" y="209550"/>
            <a:ext cx="0" cy="4692059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3" name="Google Shape;12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7007" y="951953"/>
            <a:ext cx="2226745" cy="330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eepdry">
            <a:hlinkClick r:id="" action="ppaction://media"/>
            <a:extLst>
              <a:ext uri="{FF2B5EF4-FFF2-40B4-BE49-F238E27FC236}">
                <a16:creationId xmlns:a16="http://schemas.microsoft.com/office/drawing/2014/main" id="{5CBCFADF-1317-4389-8592-9A8A30B7B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2952" y="13954"/>
            <a:ext cx="341048" cy="34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304925" y="1872479"/>
            <a:ext cx="456095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This</a:t>
            </a:r>
            <a:r>
              <a:rPr lang="th-TH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way up</a:t>
            </a:r>
            <a:endParaRPr sz="400" dirty="0"/>
          </a:p>
        </p:txBody>
      </p:sp>
      <p:sp>
        <p:nvSpPr>
          <p:cNvPr id="150" name="Google Shape;150;p19"/>
          <p:cNvSpPr/>
          <p:nvPr/>
        </p:nvSpPr>
        <p:spPr>
          <a:xfrm>
            <a:off x="304925" y="3267264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the correct upright position of the package.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651164" y="226495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19"/>
          <p:cNvCxnSpPr>
            <a:cxnSpLocks/>
          </p:cNvCxnSpPr>
          <p:nvPr/>
        </p:nvCxnSpPr>
        <p:spPr>
          <a:xfrm flipV="1">
            <a:off x="5287200" y="209550"/>
            <a:ext cx="0" cy="4670794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0081" y="994451"/>
            <a:ext cx="2722437" cy="310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hiswayup">
            <a:hlinkClick r:id="" action="ppaction://media"/>
            <a:extLst>
              <a:ext uri="{FF2B5EF4-FFF2-40B4-BE49-F238E27FC236}">
                <a16:creationId xmlns:a16="http://schemas.microsoft.com/office/drawing/2014/main" id="{3BEB231D-372E-4B46-99E2-A45958905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0875" y="18164"/>
            <a:ext cx="358354" cy="358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516526" y="1826687"/>
            <a:ext cx="44562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Use 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no hooks</a:t>
            </a:r>
            <a:endParaRPr sz="400" dirty="0"/>
          </a:p>
        </p:txBody>
      </p:sp>
      <p:sp>
        <p:nvSpPr>
          <p:cNvPr id="140" name="Google Shape;140;p18"/>
          <p:cNvSpPr/>
          <p:nvPr/>
        </p:nvSpPr>
        <p:spPr>
          <a:xfrm>
            <a:off x="516526" y="3513955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hooks are prohibited for lifting the package.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617900" y="429245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18"/>
          <p:cNvCxnSpPr>
            <a:cxnSpLocks/>
          </p:cNvCxnSpPr>
          <p:nvPr/>
        </p:nvCxnSpPr>
        <p:spPr>
          <a:xfrm flipV="1">
            <a:off x="5287200" y="209551"/>
            <a:ext cx="0" cy="4700513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3" name="Google Shape;143;p18"/>
          <p:cNvPicPr preferRelativeResize="0"/>
          <p:nvPr/>
        </p:nvPicPr>
        <p:blipFill rotWithShape="1">
          <a:blip r:embed="rId5">
            <a:alphaModFix/>
          </a:blip>
          <a:srcRect l="9903" r="9903"/>
          <a:stretch/>
        </p:blipFill>
        <p:spPr>
          <a:xfrm>
            <a:off x="6224154" y="928009"/>
            <a:ext cx="2054371" cy="308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usenohook">
            <a:hlinkClick r:id="" action="ppaction://media"/>
            <a:extLst>
              <a:ext uri="{FF2B5EF4-FFF2-40B4-BE49-F238E27FC236}">
                <a16:creationId xmlns:a16="http://schemas.microsoft.com/office/drawing/2014/main" id="{DB8423C1-E7D7-442F-AC2F-8337EC031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9754" y="0"/>
            <a:ext cx="344246" cy="34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/>
        </p:nvSpPr>
        <p:spPr>
          <a:xfrm>
            <a:off x="467963" y="1910784"/>
            <a:ext cx="5233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Do not roll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467963" y="3360821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the package must not be rolled.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565978" y="209549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24"/>
          <p:cNvCxnSpPr>
            <a:cxnSpLocks/>
          </p:cNvCxnSpPr>
          <p:nvPr/>
        </p:nvCxnSpPr>
        <p:spPr>
          <a:xfrm flipV="1">
            <a:off x="5287200" y="209551"/>
            <a:ext cx="1" cy="4490040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3" name="Google Shape;203;p24"/>
          <p:cNvPicPr preferRelativeResize="0"/>
          <p:nvPr/>
        </p:nvPicPr>
        <p:blipFill rotWithShape="1">
          <a:blip r:embed="rId5">
            <a:alphaModFix/>
          </a:blip>
          <a:srcRect l="5738" t="4838" r="4463" b="4384"/>
          <a:stretch/>
        </p:blipFill>
        <p:spPr>
          <a:xfrm>
            <a:off x="5664062" y="916271"/>
            <a:ext cx="3011975" cy="345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donotroll">
            <a:hlinkClick r:id="" action="ppaction://media"/>
            <a:extLst>
              <a:ext uri="{FF2B5EF4-FFF2-40B4-BE49-F238E27FC236}">
                <a16:creationId xmlns:a16="http://schemas.microsoft.com/office/drawing/2014/main" id="{0441342C-9643-4935-9E4D-971BD9709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1341" y="19271"/>
            <a:ext cx="380557" cy="380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/>
        </p:nvSpPr>
        <p:spPr>
          <a:xfrm>
            <a:off x="466055" y="1685088"/>
            <a:ext cx="4982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No hand truck here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466055" y="3296735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where hand trucks should not be placed on this side when handling the package.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694195" y="20955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26"/>
          <p:cNvCxnSpPr>
            <a:cxnSpLocks/>
          </p:cNvCxnSpPr>
          <p:nvPr/>
        </p:nvCxnSpPr>
        <p:spPr>
          <a:xfrm flipV="1">
            <a:off x="5287200" y="209550"/>
            <a:ext cx="0" cy="4660162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3" name="Google Shape;223;p26"/>
          <p:cNvPicPr preferRelativeResize="0"/>
          <p:nvPr/>
        </p:nvPicPr>
        <p:blipFill rotWithShape="1">
          <a:blip r:embed="rId5">
            <a:alphaModFix/>
          </a:blip>
          <a:srcRect l="4765" t="4831" r="4457" b="3844"/>
          <a:stretch/>
        </p:blipFill>
        <p:spPr>
          <a:xfrm>
            <a:off x="5609708" y="744279"/>
            <a:ext cx="3181076" cy="375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no hand truck here new">
            <a:hlinkClick r:id="" action="ppaction://media"/>
            <a:extLst>
              <a:ext uri="{FF2B5EF4-FFF2-40B4-BE49-F238E27FC236}">
                <a16:creationId xmlns:a16="http://schemas.microsoft.com/office/drawing/2014/main" id="{BD4AF430-FCDD-413C-A70B-51DACCD5B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9294" y="2570"/>
            <a:ext cx="384705" cy="38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/>
        </p:nvSpPr>
        <p:spPr>
          <a:xfrm>
            <a:off x="552243" y="1460626"/>
            <a:ext cx="59373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Do not use 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forklift 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truck here</a:t>
            </a:r>
            <a:endParaRPr sz="44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552243" y="3635020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that the package must not be handled by forklift trucks.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693694" y="289620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27"/>
          <p:cNvCxnSpPr>
            <a:cxnSpLocks/>
          </p:cNvCxnSpPr>
          <p:nvPr/>
        </p:nvCxnSpPr>
        <p:spPr>
          <a:xfrm flipV="1">
            <a:off x="5287200" y="209550"/>
            <a:ext cx="1" cy="4511306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3" name="Google Shape;233;p27"/>
          <p:cNvPicPr preferRelativeResize="0"/>
          <p:nvPr/>
        </p:nvPicPr>
        <p:blipFill rotWithShape="1">
          <a:blip r:embed="rId5">
            <a:alphaModFix/>
          </a:blip>
          <a:srcRect l="298" r="308"/>
          <a:stretch/>
        </p:blipFill>
        <p:spPr>
          <a:xfrm>
            <a:off x="5366175" y="209551"/>
            <a:ext cx="3731475" cy="451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not ues foklift truck new">
            <a:hlinkClick r:id="" action="ppaction://media"/>
            <a:extLst>
              <a:ext uri="{FF2B5EF4-FFF2-40B4-BE49-F238E27FC236}">
                <a16:creationId xmlns:a16="http://schemas.microsoft.com/office/drawing/2014/main" id="{F24B3CE4-72C2-4989-A228-A25FEDEDF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4318" y="26803"/>
            <a:ext cx="395840" cy="39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/>
        </p:nvSpPr>
        <p:spPr>
          <a:xfrm>
            <a:off x="651164" y="1796811"/>
            <a:ext cx="59373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D4340"/>
                </a:solidFill>
                <a:latin typeface="Corben"/>
                <a:ea typeface="Corben"/>
                <a:cs typeface="Corben"/>
                <a:sym typeface="Corben"/>
              </a:rPr>
              <a:t>Sling here</a:t>
            </a:r>
            <a:endParaRPr sz="4000" dirty="0">
              <a:solidFill>
                <a:srgbClr val="0D434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651164" y="3035345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orben" panose="020B0604020202020204" charset="0"/>
              </a:rPr>
              <a:t>To indicate where the slings should be placed for lifting the package.</a:t>
            </a: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orben" panose="020B0604020202020204" charset="0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651164" y="284906"/>
            <a:ext cx="1020600" cy="1020600"/>
          </a:xfrm>
          <a:prstGeom prst="ellipse">
            <a:avLst/>
          </a:prstGeom>
          <a:solidFill>
            <a:srgbClr val="BC2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32"/>
          <p:cNvCxnSpPr>
            <a:cxnSpLocks/>
          </p:cNvCxnSpPr>
          <p:nvPr/>
        </p:nvCxnSpPr>
        <p:spPr>
          <a:xfrm flipV="1">
            <a:off x="5287200" y="209551"/>
            <a:ext cx="0" cy="4713323"/>
          </a:xfrm>
          <a:prstGeom prst="straightConnector1">
            <a:avLst/>
          </a:prstGeom>
          <a:noFill/>
          <a:ln w="9525" cap="flat" cmpd="sng">
            <a:solidFill>
              <a:srgbClr val="0D43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4" name="Google Shape;284;p32"/>
          <p:cNvPicPr preferRelativeResize="0"/>
          <p:nvPr/>
        </p:nvPicPr>
        <p:blipFill rotWithShape="1">
          <a:blip r:embed="rId5">
            <a:alphaModFix/>
          </a:blip>
          <a:srcRect l="4852" t="4184" r="5444" b="5046"/>
          <a:stretch/>
        </p:blipFill>
        <p:spPr>
          <a:xfrm>
            <a:off x="6244936" y="1579418"/>
            <a:ext cx="2271321" cy="265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ng here">
            <a:hlinkClick r:id="" action="ppaction://media"/>
            <a:extLst>
              <a:ext uri="{FF2B5EF4-FFF2-40B4-BE49-F238E27FC236}">
                <a16:creationId xmlns:a16="http://schemas.microsoft.com/office/drawing/2014/main" id="{125CEF27-2889-4F1E-B731-7B8B766BE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6936" y="0"/>
            <a:ext cx="400113" cy="400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PowerPointHub-Blaz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C2D00"/>
      </a:accent1>
      <a:accent2>
        <a:srgbClr val="0D4340"/>
      </a:accent2>
      <a:accent3>
        <a:srgbClr val="BC2D00"/>
      </a:accent3>
      <a:accent4>
        <a:srgbClr val="0D4340"/>
      </a:accent4>
      <a:accent5>
        <a:srgbClr val="BC2D00"/>
      </a:accent5>
      <a:accent6>
        <a:srgbClr val="0D43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548</Words>
  <Application>Microsoft Office PowerPoint</Application>
  <PresentationFormat>On-screen Show (16:9)</PresentationFormat>
  <Paragraphs>88</Paragraphs>
  <Slides>28</Slides>
  <Notes>24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msmincho</vt:lpstr>
      <vt:lpstr>Corben</vt:lpstr>
      <vt:lpstr>Calibri</vt:lpstr>
      <vt:lpstr>Times New Roman</vt:lpstr>
      <vt:lpstr>Arial Unicode MS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Role play</vt:lpstr>
      <vt:lpstr>Sample I</vt:lpstr>
      <vt:lpstr>Sample II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14</cp:revision>
  <dcterms:modified xsi:type="dcterms:W3CDTF">2021-10-06T14:10:28Z</dcterms:modified>
</cp:coreProperties>
</file>