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Lst>
  <p:sldSz cx="18288000" cy="10287000"/>
  <p:notesSz cx="6858000" cy="9144000"/>
  <p:embeddedFontLst>
    <p:embeddedFont>
      <p:font typeface="TH SarabunPSK" panose="020B0500040200020003" pitchFamily="34" charset="-34"/>
      <p:regular r:id="rId26"/>
      <p:bold r:id="rId27"/>
      <p:italic r:id="rId28"/>
      <p:boldItalic r:id="rId29"/>
    </p:embeddedFont>
    <p:embeddedFont>
      <p:font typeface="Sarabun" panose="020B0604020202020204" charset="-34"/>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88"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028700" y="2256515"/>
            <a:ext cx="16443450" cy="5682810"/>
            <a:chOff x="0" y="0"/>
            <a:chExt cx="10930434" cy="3777527"/>
          </a:xfrm>
        </p:grpSpPr>
        <p:sp>
          <p:nvSpPr>
            <p:cNvPr id="8" name="Freeform 8"/>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9" name="Freeform 9"/>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10" name="Freeform 10"/>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11" name="Freeform 11"/>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12" name="Group 12"/>
          <p:cNvGrpSpPr/>
          <p:nvPr/>
        </p:nvGrpSpPr>
        <p:grpSpPr>
          <a:xfrm>
            <a:off x="1028700" y="1961646"/>
            <a:ext cx="16332571" cy="589737"/>
            <a:chOff x="0" y="0"/>
            <a:chExt cx="119962793" cy="4331623"/>
          </a:xfrm>
        </p:grpSpPr>
        <p:sp>
          <p:nvSpPr>
            <p:cNvPr id="13" name="Freeform 13"/>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14" name="Freeform 14"/>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15" name="Group 15"/>
          <p:cNvGrpSpPr/>
          <p:nvPr/>
        </p:nvGrpSpPr>
        <p:grpSpPr>
          <a:xfrm>
            <a:off x="1516519" y="2951502"/>
            <a:ext cx="1036844" cy="241528"/>
            <a:chOff x="0" y="0"/>
            <a:chExt cx="1382458" cy="322037"/>
          </a:xfrm>
        </p:grpSpPr>
        <p:grpSp>
          <p:nvGrpSpPr>
            <p:cNvPr id="16" name="Group 16"/>
            <p:cNvGrpSpPr>
              <a:grpSpLocks noChangeAspect="1"/>
            </p:cNvGrpSpPr>
            <p:nvPr/>
          </p:nvGrpSpPr>
          <p:grpSpPr>
            <a:xfrm>
              <a:off x="1064726" y="4305"/>
              <a:ext cx="317733" cy="317733"/>
              <a:chOff x="0" y="0"/>
              <a:chExt cx="495300" cy="495300"/>
            </a:xfrm>
          </p:grpSpPr>
          <p:sp>
            <p:nvSpPr>
              <p:cNvPr id="17" name="Freeform 1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8" name="Freeform 1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19" name="Group 19"/>
            <p:cNvGrpSpPr>
              <a:grpSpLocks noChangeAspect="1"/>
            </p:cNvGrpSpPr>
            <p:nvPr/>
          </p:nvGrpSpPr>
          <p:grpSpPr>
            <a:xfrm>
              <a:off x="546327" y="0"/>
              <a:ext cx="317733" cy="317733"/>
              <a:chOff x="0" y="0"/>
              <a:chExt cx="495300" cy="495300"/>
            </a:xfrm>
          </p:grpSpPr>
          <p:sp>
            <p:nvSpPr>
              <p:cNvPr id="20" name="Freeform 2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1" name="Freeform 2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22" name="Group 22"/>
            <p:cNvGrpSpPr>
              <a:grpSpLocks noChangeAspect="1"/>
            </p:cNvGrpSpPr>
            <p:nvPr/>
          </p:nvGrpSpPr>
          <p:grpSpPr>
            <a:xfrm>
              <a:off x="0" y="0"/>
              <a:ext cx="317733" cy="317733"/>
              <a:chOff x="0" y="0"/>
              <a:chExt cx="495300" cy="495300"/>
            </a:xfrm>
          </p:grpSpPr>
          <p:sp>
            <p:nvSpPr>
              <p:cNvPr id="23" name="Freeform 2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4" name="Freeform 2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25" name="TextBox 25"/>
          <p:cNvSpPr txBox="1"/>
          <p:nvPr/>
        </p:nvSpPr>
        <p:spPr>
          <a:xfrm>
            <a:off x="1433758" y="3744914"/>
            <a:ext cx="15522456" cy="3515706"/>
          </a:xfrm>
          <a:prstGeom prst="rect">
            <a:avLst/>
          </a:prstGeom>
        </p:spPr>
        <p:txBody>
          <a:bodyPr wrap="square" lIns="0" tIns="0" rIns="0" bIns="0" rtlCol="0" anchor="t">
            <a:spAutoFit/>
          </a:bodyPr>
          <a:lstStyle/>
          <a:p>
            <a:pPr algn="ctr">
              <a:lnSpc>
                <a:spcPts val="12736"/>
              </a:lnSpc>
            </a:pPr>
            <a:r>
              <a:rPr lang="en-US" sz="17300" b="1" dirty="0">
                <a:solidFill>
                  <a:srgbClr val="000000"/>
                </a:solidFill>
                <a:latin typeface="TH SarabunPSK" panose="020B0500040200020003" pitchFamily="34" charset="-34"/>
                <a:cs typeface="TH SarabunPSK" panose="020B0500040200020003" pitchFamily="34" charset="-34"/>
              </a:rPr>
              <a:t>Basic rules of </a:t>
            </a:r>
          </a:p>
          <a:p>
            <a:pPr algn="ctr">
              <a:lnSpc>
                <a:spcPts val="12736"/>
              </a:lnSpc>
            </a:pPr>
            <a:r>
              <a:rPr lang="en-US" sz="17300" b="1" dirty="0">
                <a:solidFill>
                  <a:srgbClr val="000000"/>
                </a:solidFill>
                <a:latin typeface="TH SarabunPSK" panose="020B0500040200020003" pitchFamily="34" charset="-34"/>
                <a:cs typeface="TH SarabunPSK" panose="020B0500040200020003" pitchFamily="34" charset="-34"/>
              </a:rPr>
              <a:t>manuscript language</a:t>
            </a:r>
          </a:p>
        </p:txBody>
      </p:sp>
      <p:sp>
        <p:nvSpPr>
          <p:cNvPr id="26" name="TextBox 26"/>
          <p:cNvSpPr txBox="1"/>
          <p:nvPr/>
        </p:nvSpPr>
        <p:spPr>
          <a:xfrm>
            <a:off x="1317744" y="2084190"/>
            <a:ext cx="9057613" cy="339725"/>
          </a:xfrm>
          <a:prstGeom prst="rect">
            <a:avLst/>
          </a:prstGeom>
        </p:spPr>
        <p:txBody>
          <a:bodyPr lIns="0" tIns="0" rIns="0" bIns="0" rtlCol="0" anchor="t">
            <a:spAutoFit/>
          </a:bodyPr>
          <a:lstStyle/>
          <a:p>
            <a:pPr algn="ctr">
              <a:lnSpc>
                <a:spcPts val="2800"/>
              </a:lnSpc>
            </a:pPr>
            <a:r>
              <a:rPr lang="en-US" sz="2000" dirty="0">
                <a:solidFill>
                  <a:srgbClr val="545454"/>
                </a:solidFill>
                <a:latin typeface="Sarabun"/>
              </a:rPr>
              <a:t>https://</a:t>
            </a:r>
            <a:r>
              <a:rPr lang="en-US" sz="2000" dirty="0" err="1">
                <a:solidFill>
                  <a:srgbClr val="545454"/>
                </a:solidFill>
                <a:latin typeface="Sarabun"/>
              </a:rPr>
              <a:t>www.gfdl.noaa.gov</a:t>
            </a:r>
            <a:r>
              <a:rPr lang="en-US" sz="2000" dirty="0">
                <a:solidFill>
                  <a:srgbClr val="545454"/>
                </a:solidFill>
                <a:latin typeface="Sarabun"/>
              </a:rPr>
              <a:t>/wp-content/uploads/2018/08/</a:t>
            </a:r>
            <a:r>
              <a:rPr lang="en-US" sz="2000" dirty="0" err="1">
                <a:solidFill>
                  <a:srgbClr val="545454"/>
                </a:solidFill>
                <a:latin typeface="Sarabun"/>
              </a:rPr>
              <a:t>Elements_of_Style.pdf</a:t>
            </a:r>
            <a:endParaRPr lang="en-US" sz="2000" dirty="0">
              <a:solidFill>
                <a:srgbClr val="545454"/>
              </a:solidFill>
              <a:latin typeface="Sarabu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ssolv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802C1168-5D0D-F94F-9845-A1B82DD64FED}"/>
              </a:ext>
            </a:extLst>
          </p:cNvPr>
          <p:cNvGrpSpPr/>
          <p:nvPr/>
        </p:nvGrpSpPr>
        <p:grpSpPr>
          <a:xfrm>
            <a:off x="4077836" y="389690"/>
            <a:ext cx="10218675" cy="1219199"/>
            <a:chOff x="0" y="0"/>
            <a:chExt cx="5380000" cy="1442807"/>
          </a:xfrm>
        </p:grpSpPr>
        <p:sp>
          <p:nvSpPr>
            <p:cNvPr id="3" name="Freeform 13">
              <a:extLst>
                <a:ext uri="{FF2B5EF4-FFF2-40B4-BE49-F238E27FC236}">
                  <a16:creationId xmlns:a16="http://schemas.microsoft.com/office/drawing/2014/main" id="{416285AA-BC60-A84F-8CEC-BD14D5832A9A}"/>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4" name="Freeform 14">
              <a:extLst>
                <a:ext uri="{FF2B5EF4-FFF2-40B4-BE49-F238E27FC236}">
                  <a16:creationId xmlns:a16="http://schemas.microsoft.com/office/drawing/2014/main" id="{1505AECB-FCAF-2E49-9F22-3524B09BE2C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5" name="Freeform 15">
              <a:extLst>
                <a:ext uri="{FF2B5EF4-FFF2-40B4-BE49-F238E27FC236}">
                  <a16:creationId xmlns:a16="http://schemas.microsoft.com/office/drawing/2014/main" id="{C6792860-B382-0646-90AC-70D86AA629C5}"/>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 name="Freeform 16">
              <a:extLst>
                <a:ext uri="{FF2B5EF4-FFF2-40B4-BE49-F238E27FC236}">
                  <a16:creationId xmlns:a16="http://schemas.microsoft.com/office/drawing/2014/main" id="{44CE4AF2-552B-B741-B96A-BB4CEC4A37C3}"/>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7" name="TextBox 39">
            <a:extLst>
              <a:ext uri="{FF2B5EF4-FFF2-40B4-BE49-F238E27FC236}">
                <a16:creationId xmlns:a16="http://schemas.microsoft.com/office/drawing/2014/main" id="{0B79D282-24B5-3744-ABF7-6079394DA5E3}"/>
              </a:ext>
            </a:extLst>
          </p:cNvPr>
          <p:cNvSpPr txBox="1"/>
          <p:nvPr/>
        </p:nvSpPr>
        <p:spPr>
          <a:xfrm>
            <a:off x="4516235" y="590095"/>
            <a:ext cx="9214028" cy="846386"/>
          </a:xfrm>
          <a:prstGeom prst="rect">
            <a:avLst/>
          </a:prstGeom>
        </p:spPr>
        <p:txBody>
          <a:bodyPr wrap="square" lIns="0" tIns="0" rIns="0" bIns="0" rtlCol="0" anchor="t">
            <a:spAutoFit/>
          </a:bodyPr>
          <a:lstStyle/>
          <a:p>
            <a:pPr algn="ctr">
              <a:lnSpc>
                <a:spcPts val="6360"/>
              </a:lnSpc>
            </a:pPr>
            <a:r>
              <a:rPr lang="en-US" sz="6000" b="1" dirty="0">
                <a:latin typeface="TH SarabunPSK" panose="020B0500040200020003" pitchFamily="34" charset="-34"/>
                <a:cs typeface="TH SarabunPSK" panose="020B0500040200020003" pitchFamily="34" charset="-34"/>
              </a:rPr>
              <a:t>Manuscript language: </a:t>
            </a:r>
            <a:r>
              <a:rPr lang="en-US" sz="6000" b="1" i="1" u="sng" dirty="0">
                <a:latin typeface="TH SarabunPSK" panose="020B0500040200020003" pitchFamily="34" charset="-34"/>
                <a:cs typeface="TH SarabunPSK" panose="020B0500040200020003" pitchFamily="34" charset="-34"/>
              </a:rPr>
              <a:t>sentence</a:t>
            </a:r>
            <a:endParaRPr lang="en-US" sz="6000" b="1" i="1" u="sng" dirty="0">
              <a:solidFill>
                <a:srgbClr val="000000"/>
              </a:solidFill>
              <a:latin typeface="TH SarabunPSK" panose="020B0500040200020003" pitchFamily="34" charset="-34"/>
              <a:cs typeface="TH SarabunPSK" panose="020B0500040200020003" pitchFamily="34" charset="-34"/>
            </a:endParaRPr>
          </a:p>
        </p:txBody>
      </p:sp>
      <p:grpSp>
        <p:nvGrpSpPr>
          <p:cNvPr id="39" name="Group 12">
            <a:extLst>
              <a:ext uri="{FF2B5EF4-FFF2-40B4-BE49-F238E27FC236}">
                <a16:creationId xmlns:a16="http://schemas.microsoft.com/office/drawing/2014/main" id="{DEFF5C4C-9734-4F47-AAC5-8F91745ED439}"/>
              </a:ext>
            </a:extLst>
          </p:cNvPr>
          <p:cNvGrpSpPr/>
          <p:nvPr/>
        </p:nvGrpSpPr>
        <p:grpSpPr>
          <a:xfrm>
            <a:off x="303433" y="2804693"/>
            <a:ext cx="7571064" cy="1323439"/>
            <a:chOff x="0" y="0"/>
            <a:chExt cx="5380000" cy="1442807"/>
          </a:xfrm>
        </p:grpSpPr>
        <p:sp>
          <p:nvSpPr>
            <p:cNvPr id="59" name="Freeform 13">
              <a:extLst>
                <a:ext uri="{FF2B5EF4-FFF2-40B4-BE49-F238E27FC236}">
                  <a16:creationId xmlns:a16="http://schemas.microsoft.com/office/drawing/2014/main" id="{511AD15F-F556-8F43-BE0A-222692D9331D}"/>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0" name="Freeform 14">
              <a:extLst>
                <a:ext uri="{FF2B5EF4-FFF2-40B4-BE49-F238E27FC236}">
                  <a16:creationId xmlns:a16="http://schemas.microsoft.com/office/drawing/2014/main" id="{1D650449-5F83-6D4F-8DB1-B041864C4F88}"/>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1" name="Freeform 15">
              <a:extLst>
                <a:ext uri="{FF2B5EF4-FFF2-40B4-BE49-F238E27FC236}">
                  <a16:creationId xmlns:a16="http://schemas.microsoft.com/office/drawing/2014/main" id="{FE55DF08-7BC8-F240-8F33-22272F395EC6}"/>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2" name="Freeform 16">
              <a:extLst>
                <a:ext uri="{FF2B5EF4-FFF2-40B4-BE49-F238E27FC236}">
                  <a16:creationId xmlns:a16="http://schemas.microsoft.com/office/drawing/2014/main" id="{E4CBECDC-1416-7F4F-8F53-0E65B4904675}"/>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3" name="Rectangle 62">
            <a:extLst>
              <a:ext uri="{FF2B5EF4-FFF2-40B4-BE49-F238E27FC236}">
                <a16:creationId xmlns:a16="http://schemas.microsoft.com/office/drawing/2014/main" id="{007B007C-5A73-DD44-B188-DA019E110BBB}"/>
              </a:ext>
            </a:extLst>
          </p:cNvPr>
          <p:cNvSpPr/>
          <p:nvPr/>
        </p:nvSpPr>
        <p:spPr>
          <a:xfrm>
            <a:off x="369399" y="2853161"/>
            <a:ext cx="7571063" cy="1323439"/>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5. Pay attention to the order in which you write a sentence</a:t>
            </a:r>
            <a:endParaRPr lang="en-TH" sz="4000" b="1" dirty="0">
              <a:latin typeface="TH SarabunPSK" panose="020B0500040200020003" pitchFamily="34" charset="-34"/>
              <a:cs typeface="TH SarabunPSK" panose="020B0500040200020003" pitchFamily="34" charset="-34"/>
            </a:endParaRPr>
          </a:p>
        </p:txBody>
      </p:sp>
      <p:grpSp>
        <p:nvGrpSpPr>
          <p:cNvPr id="64" name="Group 12">
            <a:extLst>
              <a:ext uri="{FF2B5EF4-FFF2-40B4-BE49-F238E27FC236}">
                <a16:creationId xmlns:a16="http://schemas.microsoft.com/office/drawing/2014/main" id="{BDCBE273-77EF-8B41-A71C-2160EA96F9C3}"/>
              </a:ext>
            </a:extLst>
          </p:cNvPr>
          <p:cNvGrpSpPr/>
          <p:nvPr/>
        </p:nvGrpSpPr>
        <p:grpSpPr>
          <a:xfrm>
            <a:off x="8351851" y="1927904"/>
            <a:ext cx="9412404" cy="3349594"/>
            <a:chOff x="0" y="0"/>
            <a:chExt cx="5380000" cy="1442807"/>
          </a:xfrm>
        </p:grpSpPr>
        <p:sp>
          <p:nvSpPr>
            <p:cNvPr id="65" name="Freeform 13">
              <a:extLst>
                <a:ext uri="{FF2B5EF4-FFF2-40B4-BE49-F238E27FC236}">
                  <a16:creationId xmlns:a16="http://schemas.microsoft.com/office/drawing/2014/main" id="{1F6E2240-AC40-A644-84B8-52BE610EFCB1}"/>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6" name="Freeform 14">
              <a:extLst>
                <a:ext uri="{FF2B5EF4-FFF2-40B4-BE49-F238E27FC236}">
                  <a16:creationId xmlns:a16="http://schemas.microsoft.com/office/drawing/2014/main" id="{EF085ED8-F231-5F4F-964C-B0AC887E382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7" name="Freeform 15">
              <a:extLst>
                <a:ext uri="{FF2B5EF4-FFF2-40B4-BE49-F238E27FC236}">
                  <a16:creationId xmlns:a16="http://schemas.microsoft.com/office/drawing/2014/main" id="{788A7E8F-827C-0047-A8F8-F0CFB74ECA61}"/>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8" name="Freeform 16">
              <a:extLst>
                <a:ext uri="{FF2B5EF4-FFF2-40B4-BE49-F238E27FC236}">
                  <a16:creationId xmlns:a16="http://schemas.microsoft.com/office/drawing/2014/main" id="{AFEC459B-319D-1F4C-9106-4DA82986CB4A}"/>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9" name="Rectangle 68">
            <a:extLst>
              <a:ext uri="{FF2B5EF4-FFF2-40B4-BE49-F238E27FC236}">
                <a16:creationId xmlns:a16="http://schemas.microsoft.com/office/drawing/2014/main" id="{15BDD26C-F0A4-2747-9192-7C82F6CA4540}"/>
              </a:ext>
            </a:extLst>
          </p:cNvPr>
          <p:cNvSpPr/>
          <p:nvPr/>
        </p:nvSpPr>
        <p:spPr>
          <a:xfrm>
            <a:off x="8610600" y="2029022"/>
            <a:ext cx="8920077" cy="3170099"/>
          </a:xfrm>
          <a:prstGeom prst="rect">
            <a:avLst/>
          </a:prstGeom>
        </p:spPr>
        <p:txBody>
          <a:bodyPr wrap="square">
            <a:spAutoFit/>
          </a:bodyPr>
          <a:lstStyle/>
          <a:p>
            <a:r>
              <a:rPr lang="en-US" sz="4000" dirty="0">
                <a:latin typeface="TH SarabunPSK" panose="020B0500040200020003" pitchFamily="34" charset="-34"/>
                <a:cs typeface="TH SarabunPSK" panose="020B0500040200020003" pitchFamily="34" charset="-34"/>
              </a:rPr>
              <a:t>The "stress position" within a sentence contains new information to be emphasized. The "topical position" contains "old" information leading up to the point of emphasis. The topical position comes before the stress position. </a:t>
            </a:r>
            <a:endParaRPr lang="en-TH" sz="4000" dirty="0">
              <a:latin typeface="TH SarabunPSK" panose="020B0500040200020003" pitchFamily="34" charset="-34"/>
              <a:cs typeface="TH SarabunPSK" panose="020B0500040200020003" pitchFamily="34" charset="-34"/>
            </a:endParaRPr>
          </a:p>
        </p:txBody>
      </p:sp>
      <p:grpSp>
        <p:nvGrpSpPr>
          <p:cNvPr id="70" name="Group 7">
            <a:extLst>
              <a:ext uri="{FF2B5EF4-FFF2-40B4-BE49-F238E27FC236}">
                <a16:creationId xmlns:a16="http://schemas.microsoft.com/office/drawing/2014/main" id="{62C10E44-3D04-D944-921E-29429D92D8DF}"/>
              </a:ext>
            </a:extLst>
          </p:cNvPr>
          <p:cNvGrpSpPr/>
          <p:nvPr/>
        </p:nvGrpSpPr>
        <p:grpSpPr>
          <a:xfrm>
            <a:off x="314092" y="5577191"/>
            <a:ext cx="17830800" cy="4590503"/>
            <a:chOff x="0" y="0"/>
            <a:chExt cx="10930434" cy="3777527"/>
          </a:xfrm>
        </p:grpSpPr>
        <p:sp>
          <p:nvSpPr>
            <p:cNvPr id="71" name="Freeform 8">
              <a:extLst>
                <a:ext uri="{FF2B5EF4-FFF2-40B4-BE49-F238E27FC236}">
                  <a16:creationId xmlns:a16="http://schemas.microsoft.com/office/drawing/2014/main" id="{08A8FE58-3B8D-DA4C-B3DE-9CD314B71408}"/>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72" name="Freeform 9">
              <a:extLst>
                <a:ext uri="{FF2B5EF4-FFF2-40B4-BE49-F238E27FC236}">
                  <a16:creationId xmlns:a16="http://schemas.microsoft.com/office/drawing/2014/main" id="{702730B2-F2DA-A145-BB4E-65EA1DB5F910}"/>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73" name="Freeform 10">
              <a:extLst>
                <a:ext uri="{FF2B5EF4-FFF2-40B4-BE49-F238E27FC236}">
                  <a16:creationId xmlns:a16="http://schemas.microsoft.com/office/drawing/2014/main" id="{ABD8A644-F886-5B41-986C-2F0EA42BE0A3}"/>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74" name="Freeform 11">
              <a:extLst>
                <a:ext uri="{FF2B5EF4-FFF2-40B4-BE49-F238E27FC236}">
                  <a16:creationId xmlns:a16="http://schemas.microsoft.com/office/drawing/2014/main" id="{15C1C101-F224-DC42-AFB2-771A0F0902E6}"/>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75" name="Group 17">
            <a:extLst>
              <a:ext uri="{FF2B5EF4-FFF2-40B4-BE49-F238E27FC236}">
                <a16:creationId xmlns:a16="http://schemas.microsoft.com/office/drawing/2014/main" id="{094C7BD3-FE6E-0845-A90F-D98515FBBE48}"/>
              </a:ext>
            </a:extLst>
          </p:cNvPr>
          <p:cNvGrpSpPr/>
          <p:nvPr/>
        </p:nvGrpSpPr>
        <p:grpSpPr>
          <a:xfrm>
            <a:off x="303433" y="5577191"/>
            <a:ext cx="17720997" cy="671483"/>
            <a:chOff x="0" y="0"/>
            <a:chExt cx="119962793" cy="4331623"/>
          </a:xfrm>
        </p:grpSpPr>
        <p:sp>
          <p:nvSpPr>
            <p:cNvPr id="76" name="Freeform 18">
              <a:extLst>
                <a:ext uri="{FF2B5EF4-FFF2-40B4-BE49-F238E27FC236}">
                  <a16:creationId xmlns:a16="http://schemas.microsoft.com/office/drawing/2014/main" id="{BB2DC125-D3CB-D84C-ACF8-D791CCC163CC}"/>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77" name="Freeform 19">
              <a:extLst>
                <a:ext uri="{FF2B5EF4-FFF2-40B4-BE49-F238E27FC236}">
                  <a16:creationId xmlns:a16="http://schemas.microsoft.com/office/drawing/2014/main" id="{A77FC608-FDA6-1543-9CB7-EDA771758280}"/>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78" name="Group 20">
            <a:extLst>
              <a:ext uri="{FF2B5EF4-FFF2-40B4-BE49-F238E27FC236}">
                <a16:creationId xmlns:a16="http://schemas.microsoft.com/office/drawing/2014/main" id="{0A6A35DE-E551-C145-8F68-C9D8AFB67D8F}"/>
              </a:ext>
            </a:extLst>
          </p:cNvPr>
          <p:cNvGrpSpPr/>
          <p:nvPr/>
        </p:nvGrpSpPr>
        <p:grpSpPr>
          <a:xfrm>
            <a:off x="771291" y="5785311"/>
            <a:ext cx="1086382" cy="275006"/>
            <a:chOff x="0" y="0"/>
            <a:chExt cx="1387648" cy="323246"/>
          </a:xfrm>
        </p:grpSpPr>
        <p:grpSp>
          <p:nvGrpSpPr>
            <p:cNvPr id="79" name="Group 21">
              <a:extLst>
                <a:ext uri="{FF2B5EF4-FFF2-40B4-BE49-F238E27FC236}">
                  <a16:creationId xmlns:a16="http://schemas.microsoft.com/office/drawing/2014/main" id="{F06B661C-628B-6740-B4F5-EFB1C208E60C}"/>
                </a:ext>
              </a:extLst>
            </p:cNvPr>
            <p:cNvGrpSpPr>
              <a:grpSpLocks noChangeAspect="1"/>
            </p:cNvGrpSpPr>
            <p:nvPr/>
          </p:nvGrpSpPr>
          <p:grpSpPr>
            <a:xfrm>
              <a:off x="1068722" y="4321"/>
              <a:ext cx="318925" cy="318925"/>
              <a:chOff x="0" y="0"/>
              <a:chExt cx="495300" cy="495300"/>
            </a:xfrm>
          </p:grpSpPr>
          <p:sp>
            <p:nvSpPr>
              <p:cNvPr id="86" name="Freeform 22">
                <a:extLst>
                  <a:ext uri="{FF2B5EF4-FFF2-40B4-BE49-F238E27FC236}">
                    <a16:creationId xmlns:a16="http://schemas.microsoft.com/office/drawing/2014/main" id="{E25D3630-2E12-844F-A9F7-28D5F3FCA56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7" name="Freeform 23">
                <a:extLst>
                  <a:ext uri="{FF2B5EF4-FFF2-40B4-BE49-F238E27FC236}">
                    <a16:creationId xmlns:a16="http://schemas.microsoft.com/office/drawing/2014/main" id="{20980181-DDD6-4141-B7F1-5DC9E57645F3}"/>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80" name="Group 24">
              <a:extLst>
                <a:ext uri="{FF2B5EF4-FFF2-40B4-BE49-F238E27FC236}">
                  <a16:creationId xmlns:a16="http://schemas.microsoft.com/office/drawing/2014/main" id="{6170FAB5-3B42-3443-B0A1-B823B59DEC0C}"/>
                </a:ext>
              </a:extLst>
            </p:cNvPr>
            <p:cNvGrpSpPr>
              <a:grpSpLocks noChangeAspect="1"/>
            </p:cNvGrpSpPr>
            <p:nvPr/>
          </p:nvGrpSpPr>
          <p:grpSpPr>
            <a:xfrm>
              <a:off x="548378" y="0"/>
              <a:ext cx="318925" cy="318925"/>
              <a:chOff x="0" y="0"/>
              <a:chExt cx="495300" cy="495300"/>
            </a:xfrm>
          </p:grpSpPr>
          <p:sp>
            <p:nvSpPr>
              <p:cNvPr id="84" name="Freeform 25">
                <a:extLst>
                  <a:ext uri="{FF2B5EF4-FFF2-40B4-BE49-F238E27FC236}">
                    <a16:creationId xmlns:a16="http://schemas.microsoft.com/office/drawing/2014/main" id="{460CF3E5-BA82-6B4E-9689-609BAAF99A7D}"/>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5" name="Freeform 26">
                <a:extLst>
                  <a:ext uri="{FF2B5EF4-FFF2-40B4-BE49-F238E27FC236}">
                    <a16:creationId xmlns:a16="http://schemas.microsoft.com/office/drawing/2014/main" id="{47A873E3-5B96-7E47-B078-8F9776903435}"/>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81" name="Group 27">
              <a:extLst>
                <a:ext uri="{FF2B5EF4-FFF2-40B4-BE49-F238E27FC236}">
                  <a16:creationId xmlns:a16="http://schemas.microsoft.com/office/drawing/2014/main" id="{0F6FEACE-FEFE-FD47-A315-D82DDD441E55}"/>
                </a:ext>
              </a:extLst>
            </p:cNvPr>
            <p:cNvGrpSpPr>
              <a:grpSpLocks noChangeAspect="1"/>
            </p:cNvGrpSpPr>
            <p:nvPr/>
          </p:nvGrpSpPr>
          <p:grpSpPr>
            <a:xfrm>
              <a:off x="0" y="0"/>
              <a:ext cx="318925" cy="318925"/>
              <a:chOff x="0" y="0"/>
              <a:chExt cx="495300" cy="495300"/>
            </a:xfrm>
          </p:grpSpPr>
          <p:sp>
            <p:nvSpPr>
              <p:cNvPr id="82" name="Freeform 28">
                <a:extLst>
                  <a:ext uri="{FF2B5EF4-FFF2-40B4-BE49-F238E27FC236}">
                    <a16:creationId xmlns:a16="http://schemas.microsoft.com/office/drawing/2014/main" id="{8A22036B-1032-4E41-BEDB-CB16AB3380C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3" name="Freeform 29">
                <a:extLst>
                  <a:ext uri="{FF2B5EF4-FFF2-40B4-BE49-F238E27FC236}">
                    <a16:creationId xmlns:a16="http://schemas.microsoft.com/office/drawing/2014/main" id="{111A7CDD-45E9-154D-8521-AA8BB14E9208}"/>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88" name="Rectangle 87">
            <a:extLst>
              <a:ext uri="{FF2B5EF4-FFF2-40B4-BE49-F238E27FC236}">
                <a16:creationId xmlns:a16="http://schemas.microsoft.com/office/drawing/2014/main" id="{421E1814-EAE4-0149-BB81-7FBA11CD73E4}"/>
              </a:ext>
            </a:extLst>
          </p:cNvPr>
          <p:cNvSpPr/>
          <p:nvPr/>
        </p:nvSpPr>
        <p:spPr>
          <a:xfrm>
            <a:off x="992351" y="6658877"/>
            <a:ext cx="16538326" cy="3170099"/>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Avoid</a:t>
            </a:r>
            <a:r>
              <a:rPr lang="en-US" sz="4000" dirty="0">
                <a:latin typeface="TH SarabunPSK" panose="020B0500040200020003" pitchFamily="34" charset="-34"/>
                <a:cs typeface="TH SarabunPSK" panose="020B0500040200020003" pitchFamily="34" charset="-34"/>
              </a:rPr>
              <a:t>: "This ocean basin was warmer during 2012 than any period found in the observational database, based on our analysis of recent ship-based measurements." </a:t>
            </a:r>
          </a:p>
          <a:p>
            <a:endParaRPr lang="en-US" sz="4000" dirty="0">
              <a:latin typeface="TH SarabunPSK" panose="020B0500040200020003" pitchFamily="34" charset="-34"/>
              <a:cs typeface="TH SarabunPSK" panose="020B0500040200020003" pitchFamily="34" charset="-34"/>
            </a:endParaRPr>
          </a:p>
          <a:p>
            <a:r>
              <a:rPr lang="en-US" sz="4000" b="1" dirty="0">
                <a:latin typeface="TH SarabunPSK" panose="020B0500040200020003" pitchFamily="34" charset="-34"/>
                <a:cs typeface="TH SarabunPSK" panose="020B0500040200020003" pitchFamily="34" charset="-34"/>
              </a:rPr>
              <a:t>Write</a:t>
            </a:r>
            <a:r>
              <a:rPr lang="en-US" sz="4000" dirty="0">
                <a:latin typeface="TH SarabunPSK" panose="020B0500040200020003" pitchFamily="34" charset="-34"/>
                <a:cs typeface="TH SarabunPSK" panose="020B0500040200020003" pitchFamily="34" charset="-34"/>
              </a:rPr>
              <a:t>: "Based on our analysis of recent ship-based measurements, this ocean basin was warmer during 2012 than any period found in the observational database."</a:t>
            </a:r>
          </a:p>
        </p:txBody>
      </p:sp>
    </p:spTree>
    <p:extLst>
      <p:ext uri="{BB962C8B-B14F-4D97-AF65-F5344CB8AC3E}">
        <p14:creationId xmlns:p14="http://schemas.microsoft.com/office/powerpoint/2010/main" val="207878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Left)">
                                      <p:cBhvr>
                                        <p:cTn id="7" dur="500"/>
                                        <p:tgtEl>
                                          <p:spTgt spid="3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strips(downLeft)">
                                      <p:cBhvr>
                                        <p:cTn id="10" dur="500"/>
                                        <p:tgtEl>
                                          <p:spTgt spid="63"/>
                                        </p:tgtEl>
                                      </p:cBhvr>
                                    </p:animEffect>
                                  </p:childTnLst>
                                </p:cTn>
                              </p:par>
                              <p:par>
                                <p:cTn id="11" presetID="18" presetClass="entr" presetSubtype="12"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strips(downLeft)">
                                      <p:cBhvr>
                                        <p:cTn id="13" dur="500"/>
                                        <p:tgtEl>
                                          <p:spTgt spid="6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strips(downLeft)">
                                      <p:cBhvr>
                                        <p:cTn id="16" dur="500"/>
                                        <p:tgtEl>
                                          <p:spTgt spid="6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strips(downLeft)">
                                      <p:cBhvr>
                                        <p:cTn id="21" dur="500"/>
                                        <p:tgtEl>
                                          <p:spTgt spid="70"/>
                                        </p:tgtEl>
                                      </p:cBhvr>
                                    </p:animEffect>
                                  </p:childTnLst>
                                </p:cTn>
                              </p:par>
                              <p:par>
                                <p:cTn id="22" presetID="18" presetClass="entr" presetSubtype="12" fill="hold"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strips(downLeft)">
                                      <p:cBhvr>
                                        <p:cTn id="24" dur="500"/>
                                        <p:tgtEl>
                                          <p:spTgt spid="75"/>
                                        </p:tgtEl>
                                      </p:cBhvr>
                                    </p:animEffect>
                                  </p:childTnLst>
                                </p:cTn>
                              </p:par>
                              <p:par>
                                <p:cTn id="25" presetID="18" presetClass="entr" presetSubtype="12"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strips(downLeft)">
                                      <p:cBhvr>
                                        <p:cTn id="27" dur="500"/>
                                        <p:tgtEl>
                                          <p:spTgt spid="78"/>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strips(downLeft)">
                                      <p:cBhvr>
                                        <p:cTn id="3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9" grpId="0"/>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802C1168-5D0D-F94F-9845-A1B82DD64FED}"/>
              </a:ext>
            </a:extLst>
          </p:cNvPr>
          <p:cNvGrpSpPr/>
          <p:nvPr/>
        </p:nvGrpSpPr>
        <p:grpSpPr>
          <a:xfrm>
            <a:off x="4034662" y="1203010"/>
            <a:ext cx="10218675" cy="1219199"/>
            <a:chOff x="0" y="0"/>
            <a:chExt cx="5380000" cy="1442807"/>
          </a:xfrm>
        </p:grpSpPr>
        <p:sp>
          <p:nvSpPr>
            <p:cNvPr id="3" name="Freeform 13">
              <a:extLst>
                <a:ext uri="{FF2B5EF4-FFF2-40B4-BE49-F238E27FC236}">
                  <a16:creationId xmlns:a16="http://schemas.microsoft.com/office/drawing/2014/main" id="{416285AA-BC60-A84F-8CEC-BD14D5832A9A}"/>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4" name="Freeform 14">
              <a:extLst>
                <a:ext uri="{FF2B5EF4-FFF2-40B4-BE49-F238E27FC236}">
                  <a16:creationId xmlns:a16="http://schemas.microsoft.com/office/drawing/2014/main" id="{1505AECB-FCAF-2E49-9F22-3524B09BE2C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5" name="Freeform 15">
              <a:extLst>
                <a:ext uri="{FF2B5EF4-FFF2-40B4-BE49-F238E27FC236}">
                  <a16:creationId xmlns:a16="http://schemas.microsoft.com/office/drawing/2014/main" id="{C6792860-B382-0646-90AC-70D86AA629C5}"/>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 name="Freeform 16">
              <a:extLst>
                <a:ext uri="{FF2B5EF4-FFF2-40B4-BE49-F238E27FC236}">
                  <a16:creationId xmlns:a16="http://schemas.microsoft.com/office/drawing/2014/main" id="{44CE4AF2-552B-B741-B96A-BB4CEC4A37C3}"/>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7" name="TextBox 39">
            <a:extLst>
              <a:ext uri="{FF2B5EF4-FFF2-40B4-BE49-F238E27FC236}">
                <a16:creationId xmlns:a16="http://schemas.microsoft.com/office/drawing/2014/main" id="{0B79D282-24B5-3744-ABF7-6079394DA5E3}"/>
              </a:ext>
            </a:extLst>
          </p:cNvPr>
          <p:cNvSpPr txBox="1"/>
          <p:nvPr/>
        </p:nvSpPr>
        <p:spPr>
          <a:xfrm>
            <a:off x="4473061" y="1403415"/>
            <a:ext cx="9214028" cy="846386"/>
          </a:xfrm>
          <a:prstGeom prst="rect">
            <a:avLst/>
          </a:prstGeom>
        </p:spPr>
        <p:txBody>
          <a:bodyPr wrap="square" lIns="0" tIns="0" rIns="0" bIns="0" rtlCol="0" anchor="t">
            <a:spAutoFit/>
          </a:bodyPr>
          <a:lstStyle/>
          <a:p>
            <a:pPr algn="ctr">
              <a:lnSpc>
                <a:spcPts val="6360"/>
              </a:lnSpc>
            </a:pPr>
            <a:r>
              <a:rPr lang="en-US" sz="6000" b="1" dirty="0">
                <a:latin typeface="TH SarabunPSK" panose="020B0500040200020003" pitchFamily="34" charset="-34"/>
                <a:cs typeface="TH SarabunPSK" panose="020B0500040200020003" pitchFamily="34" charset="-34"/>
              </a:rPr>
              <a:t>Manuscript language: </a:t>
            </a:r>
            <a:r>
              <a:rPr lang="en-US" sz="6000" b="1" i="1" u="sng" dirty="0">
                <a:latin typeface="TH SarabunPSK" panose="020B0500040200020003" pitchFamily="34" charset="-34"/>
                <a:cs typeface="TH SarabunPSK" panose="020B0500040200020003" pitchFamily="34" charset="-34"/>
              </a:rPr>
              <a:t>sentence</a:t>
            </a:r>
            <a:endParaRPr lang="en-US" sz="6000" b="1" i="1" u="sng" dirty="0">
              <a:solidFill>
                <a:srgbClr val="000000"/>
              </a:solidFill>
              <a:latin typeface="TH SarabunPSK" panose="020B0500040200020003" pitchFamily="34" charset="-34"/>
              <a:cs typeface="TH SarabunPSK" panose="020B0500040200020003" pitchFamily="34" charset="-34"/>
            </a:endParaRPr>
          </a:p>
        </p:txBody>
      </p:sp>
      <p:grpSp>
        <p:nvGrpSpPr>
          <p:cNvPr id="35" name="Group 12">
            <a:extLst>
              <a:ext uri="{FF2B5EF4-FFF2-40B4-BE49-F238E27FC236}">
                <a16:creationId xmlns:a16="http://schemas.microsoft.com/office/drawing/2014/main" id="{413821D3-D97F-C847-BDD6-28229CA48A43}"/>
              </a:ext>
            </a:extLst>
          </p:cNvPr>
          <p:cNvGrpSpPr/>
          <p:nvPr/>
        </p:nvGrpSpPr>
        <p:grpSpPr>
          <a:xfrm>
            <a:off x="5181600" y="4200394"/>
            <a:ext cx="7571064" cy="1323439"/>
            <a:chOff x="0" y="0"/>
            <a:chExt cx="5380000" cy="1442807"/>
          </a:xfrm>
        </p:grpSpPr>
        <p:sp>
          <p:nvSpPr>
            <p:cNvPr id="36" name="Freeform 13">
              <a:extLst>
                <a:ext uri="{FF2B5EF4-FFF2-40B4-BE49-F238E27FC236}">
                  <a16:creationId xmlns:a16="http://schemas.microsoft.com/office/drawing/2014/main" id="{FDFF254B-17ED-E64B-9929-4850B93481D2}"/>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37" name="Freeform 14">
              <a:extLst>
                <a:ext uri="{FF2B5EF4-FFF2-40B4-BE49-F238E27FC236}">
                  <a16:creationId xmlns:a16="http://schemas.microsoft.com/office/drawing/2014/main" id="{6DF253FD-0F05-3047-A970-F6142EB9C6DF}"/>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38" name="Freeform 15">
              <a:extLst>
                <a:ext uri="{FF2B5EF4-FFF2-40B4-BE49-F238E27FC236}">
                  <a16:creationId xmlns:a16="http://schemas.microsoft.com/office/drawing/2014/main" id="{1A98A2C6-1DB9-554F-B630-30033D463DB9}"/>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40" name="Freeform 16">
              <a:extLst>
                <a:ext uri="{FF2B5EF4-FFF2-40B4-BE49-F238E27FC236}">
                  <a16:creationId xmlns:a16="http://schemas.microsoft.com/office/drawing/2014/main" id="{2877B924-998A-204A-A74C-C7586F65A79C}"/>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41" name="Rectangle 40">
            <a:extLst>
              <a:ext uri="{FF2B5EF4-FFF2-40B4-BE49-F238E27FC236}">
                <a16:creationId xmlns:a16="http://schemas.microsoft.com/office/drawing/2014/main" id="{17F79AB3-7766-CC49-A6E0-B2F2277B3ABE}"/>
              </a:ext>
            </a:extLst>
          </p:cNvPr>
          <p:cNvSpPr/>
          <p:nvPr/>
        </p:nvSpPr>
        <p:spPr>
          <a:xfrm>
            <a:off x="5853298" y="4460731"/>
            <a:ext cx="6132943" cy="707886"/>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6. Put statements in a positive form.</a:t>
            </a:r>
            <a:endParaRPr lang="en-TH" sz="4000" b="1" dirty="0">
              <a:latin typeface="TH SarabunPSK" panose="020B0500040200020003" pitchFamily="34" charset="-34"/>
              <a:cs typeface="TH SarabunPSK" panose="020B0500040200020003" pitchFamily="34" charset="-34"/>
            </a:endParaRPr>
          </a:p>
        </p:txBody>
      </p:sp>
      <p:grpSp>
        <p:nvGrpSpPr>
          <p:cNvPr id="42" name="Group 12">
            <a:extLst>
              <a:ext uri="{FF2B5EF4-FFF2-40B4-BE49-F238E27FC236}">
                <a16:creationId xmlns:a16="http://schemas.microsoft.com/office/drawing/2014/main" id="{54DA356F-9B54-EE44-92DE-AC00FD31043F}"/>
              </a:ext>
            </a:extLst>
          </p:cNvPr>
          <p:cNvGrpSpPr/>
          <p:nvPr/>
        </p:nvGrpSpPr>
        <p:grpSpPr>
          <a:xfrm>
            <a:off x="4274685" y="7200900"/>
            <a:ext cx="9412404" cy="2167498"/>
            <a:chOff x="0" y="0"/>
            <a:chExt cx="5380000" cy="1442807"/>
          </a:xfrm>
        </p:grpSpPr>
        <p:sp>
          <p:nvSpPr>
            <p:cNvPr id="43" name="Freeform 13">
              <a:extLst>
                <a:ext uri="{FF2B5EF4-FFF2-40B4-BE49-F238E27FC236}">
                  <a16:creationId xmlns:a16="http://schemas.microsoft.com/office/drawing/2014/main" id="{C705B4C8-5471-1C4C-86AD-F728ED99713D}"/>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44" name="Freeform 14">
              <a:extLst>
                <a:ext uri="{FF2B5EF4-FFF2-40B4-BE49-F238E27FC236}">
                  <a16:creationId xmlns:a16="http://schemas.microsoft.com/office/drawing/2014/main" id="{768D8190-2462-A040-8744-FE4F6A4C86A8}"/>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45" name="Freeform 15">
              <a:extLst>
                <a:ext uri="{FF2B5EF4-FFF2-40B4-BE49-F238E27FC236}">
                  <a16:creationId xmlns:a16="http://schemas.microsoft.com/office/drawing/2014/main" id="{C2BA982A-38BE-0D42-B5C2-1C3E936AB3CC}"/>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46" name="Freeform 16">
              <a:extLst>
                <a:ext uri="{FF2B5EF4-FFF2-40B4-BE49-F238E27FC236}">
                  <a16:creationId xmlns:a16="http://schemas.microsoft.com/office/drawing/2014/main" id="{684BF513-4EE6-E546-B8AA-31DD802B03A1}"/>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32" name="Rectangle 31">
            <a:extLst>
              <a:ext uri="{FF2B5EF4-FFF2-40B4-BE49-F238E27FC236}">
                <a16:creationId xmlns:a16="http://schemas.microsoft.com/office/drawing/2014/main" id="{A917F05B-1379-504B-B12A-90EB31A33040}"/>
              </a:ext>
            </a:extLst>
          </p:cNvPr>
          <p:cNvSpPr/>
          <p:nvPr/>
        </p:nvSpPr>
        <p:spPr>
          <a:xfrm>
            <a:off x="5357264" y="7363759"/>
            <a:ext cx="8378938" cy="1938992"/>
          </a:xfrm>
          <a:prstGeom prst="rect">
            <a:avLst/>
          </a:prstGeom>
        </p:spPr>
        <p:txBody>
          <a:bodyPr wrap="square">
            <a:spAutoFit/>
          </a:bodyPr>
          <a:lstStyle/>
          <a:p>
            <a:pPr marL="571500" indent="-571500">
              <a:buFont typeface="Arial" panose="020B0604020202020204" pitchFamily="34" charset="0"/>
              <a:buChar char="•"/>
            </a:pPr>
            <a:r>
              <a:rPr lang="en-US" sz="4000" b="1" dirty="0">
                <a:latin typeface="TH SarabunPSK" panose="020B0500040200020003" pitchFamily="34" charset="-34"/>
                <a:cs typeface="TH SarabunPSK" panose="020B0500040200020003" pitchFamily="34" charset="-34"/>
              </a:rPr>
              <a:t>Positive</a:t>
            </a:r>
            <a:r>
              <a:rPr lang="en-US" sz="4000" dirty="0">
                <a:latin typeface="TH SarabunPSK" panose="020B0500040200020003" pitchFamily="34" charset="-34"/>
                <a:cs typeface="TH SarabunPSK" panose="020B0500040200020003" pitchFamily="34" charset="-34"/>
              </a:rPr>
              <a:t>: "He usually came late." </a:t>
            </a:r>
          </a:p>
          <a:p>
            <a:pPr marL="571500" indent="-571500">
              <a:buFont typeface="Arial" panose="020B0604020202020204" pitchFamily="34" charset="0"/>
              <a:buChar char="•"/>
            </a:pPr>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b="1" dirty="0">
                <a:latin typeface="TH SarabunPSK" panose="020B0500040200020003" pitchFamily="34" charset="-34"/>
                <a:cs typeface="TH SarabunPSK" panose="020B0500040200020003" pitchFamily="34" charset="-34"/>
              </a:rPr>
              <a:t>Negative</a:t>
            </a:r>
            <a:r>
              <a:rPr lang="en-US" sz="4000" dirty="0">
                <a:latin typeface="TH SarabunPSK" panose="020B0500040200020003" pitchFamily="34" charset="-34"/>
                <a:cs typeface="TH SarabunPSK" panose="020B0500040200020003" pitchFamily="34" charset="-34"/>
              </a:rPr>
              <a:t>: "He is not very often on time.</a:t>
            </a:r>
            <a:endParaRPr lang="en-TH" sz="40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5120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downLeft)">
                                      <p:cBhvr>
                                        <p:cTn id="7" dur="500"/>
                                        <p:tgtEl>
                                          <p:spTgt spid="3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strips(downLeft)">
                                      <p:cBhvr>
                                        <p:cTn id="10" dur="500"/>
                                        <p:tgtEl>
                                          <p:spTgt spid="41"/>
                                        </p:tgtEl>
                                      </p:cBhvr>
                                    </p:animEffect>
                                  </p:childTnLst>
                                </p:cTn>
                              </p:par>
                              <p:par>
                                <p:cTn id="11" presetID="18" presetClass="entr" presetSubtype="12"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strips(downLeft)">
                                      <p:cBhvr>
                                        <p:cTn id="13" dur="500"/>
                                        <p:tgtEl>
                                          <p:spTgt spid="42"/>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strips(downLeft)">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802C1168-5D0D-F94F-9845-A1B82DD64FED}"/>
              </a:ext>
            </a:extLst>
          </p:cNvPr>
          <p:cNvGrpSpPr/>
          <p:nvPr/>
        </p:nvGrpSpPr>
        <p:grpSpPr>
          <a:xfrm>
            <a:off x="4034662" y="952079"/>
            <a:ext cx="10218675" cy="1219199"/>
            <a:chOff x="0" y="0"/>
            <a:chExt cx="5380000" cy="1442807"/>
          </a:xfrm>
        </p:grpSpPr>
        <p:sp>
          <p:nvSpPr>
            <p:cNvPr id="3" name="Freeform 13">
              <a:extLst>
                <a:ext uri="{FF2B5EF4-FFF2-40B4-BE49-F238E27FC236}">
                  <a16:creationId xmlns:a16="http://schemas.microsoft.com/office/drawing/2014/main" id="{416285AA-BC60-A84F-8CEC-BD14D5832A9A}"/>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4" name="Freeform 14">
              <a:extLst>
                <a:ext uri="{FF2B5EF4-FFF2-40B4-BE49-F238E27FC236}">
                  <a16:creationId xmlns:a16="http://schemas.microsoft.com/office/drawing/2014/main" id="{1505AECB-FCAF-2E49-9F22-3524B09BE2C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5" name="Freeform 15">
              <a:extLst>
                <a:ext uri="{FF2B5EF4-FFF2-40B4-BE49-F238E27FC236}">
                  <a16:creationId xmlns:a16="http://schemas.microsoft.com/office/drawing/2014/main" id="{C6792860-B382-0646-90AC-70D86AA629C5}"/>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 name="Freeform 16">
              <a:extLst>
                <a:ext uri="{FF2B5EF4-FFF2-40B4-BE49-F238E27FC236}">
                  <a16:creationId xmlns:a16="http://schemas.microsoft.com/office/drawing/2014/main" id="{44CE4AF2-552B-B741-B96A-BB4CEC4A37C3}"/>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7" name="TextBox 39">
            <a:extLst>
              <a:ext uri="{FF2B5EF4-FFF2-40B4-BE49-F238E27FC236}">
                <a16:creationId xmlns:a16="http://schemas.microsoft.com/office/drawing/2014/main" id="{0B79D282-24B5-3744-ABF7-6079394DA5E3}"/>
              </a:ext>
            </a:extLst>
          </p:cNvPr>
          <p:cNvSpPr txBox="1"/>
          <p:nvPr/>
        </p:nvSpPr>
        <p:spPr>
          <a:xfrm>
            <a:off x="4473061" y="1152484"/>
            <a:ext cx="9214028" cy="846386"/>
          </a:xfrm>
          <a:prstGeom prst="rect">
            <a:avLst/>
          </a:prstGeom>
        </p:spPr>
        <p:txBody>
          <a:bodyPr wrap="square" lIns="0" tIns="0" rIns="0" bIns="0" rtlCol="0" anchor="t">
            <a:spAutoFit/>
          </a:bodyPr>
          <a:lstStyle/>
          <a:p>
            <a:pPr algn="ctr">
              <a:lnSpc>
                <a:spcPts val="6360"/>
              </a:lnSpc>
            </a:pPr>
            <a:r>
              <a:rPr lang="en-US" sz="6000" b="1" dirty="0">
                <a:latin typeface="TH SarabunPSK" panose="020B0500040200020003" pitchFamily="34" charset="-34"/>
                <a:cs typeface="TH SarabunPSK" panose="020B0500040200020003" pitchFamily="34" charset="-34"/>
              </a:rPr>
              <a:t>Manuscript language: </a:t>
            </a:r>
            <a:r>
              <a:rPr lang="en-US" sz="6000" b="1" i="1" u="sng" dirty="0">
                <a:latin typeface="TH SarabunPSK" panose="020B0500040200020003" pitchFamily="34" charset="-34"/>
                <a:cs typeface="TH SarabunPSK" panose="020B0500040200020003" pitchFamily="34" charset="-34"/>
              </a:rPr>
              <a:t>paragraph</a:t>
            </a:r>
            <a:endParaRPr lang="en-US" sz="6000" b="1" i="1" u="sng" dirty="0">
              <a:solidFill>
                <a:srgbClr val="000000"/>
              </a:solidFill>
              <a:latin typeface="TH SarabunPSK" panose="020B0500040200020003" pitchFamily="34" charset="-34"/>
              <a:cs typeface="TH SarabunPSK" panose="020B0500040200020003" pitchFamily="34" charset="-34"/>
            </a:endParaRPr>
          </a:p>
        </p:txBody>
      </p:sp>
      <p:grpSp>
        <p:nvGrpSpPr>
          <p:cNvPr id="14" name="Group 7">
            <a:extLst>
              <a:ext uri="{FF2B5EF4-FFF2-40B4-BE49-F238E27FC236}">
                <a16:creationId xmlns:a16="http://schemas.microsoft.com/office/drawing/2014/main" id="{D1B5DB7F-5426-9D43-B95A-6B754CF97321}"/>
              </a:ext>
            </a:extLst>
          </p:cNvPr>
          <p:cNvGrpSpPr/>
          <p:nvPr/>
        </p:nvGrpSpPr>
        <p:grpSpPr>
          <a:xfrm>
            <a:off x="860934" y="2781300"/>
            <a:ext cx="16611599" cy="6733795"/>
            <a:chOff x="0" y="0"/>
            <a:chExt cx="10930434" cy="3777527"/>
          </a:xfrm>
        </p:grpSpPr>
        <p:sp>
          <p:nvSpPr>
            <p:cNvPr id="15" name="Freeform 8">
              <a:extLst>
                <a:ext uri="{FF2B5EF4-FFF2-40B4-BE49-F238E27FC236}">
                  <a16:creationId xmlns:a16="http://schemas.microsoft.com/office/drawing/2014/main" id="{E4CF4EDD-F01C-7140-8CF0-A9EAC77A986E}"/>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16" name="Freeform 9">
              <a:extLst>
                <a:ext uri="{FF2B5EF4-FFF2-40B4-BE49-F238E27FC236}">
                  <a16:creationId xmlns:a16="http://schemas.microsoft.com/office/drawing/2014/main" id="{DE336E49-26F2-9446-9AED-BA9A9EE00298}"/>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17" name="Freeform 10">
              <a:extLst>
                <a:ext uri="{FF2B5EF4-FFF2-40B4-BE49-F238E27FC236}">
                  <a16:creationId xmlns:a16="http://schemas.microsoft.com/office/drawing/2014/main" id="{0EFF61A3-ACCD-1B46-98C2-2BA3D6DC352C}"/>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18" name="Freeform 11">
              <a:extLst>
                <a:ext uri="{FF2B5EF4-FFF2-40B4-BE49-F238E27FC236}">
                  <a16:creationId xmlns:a16="http://schemas.microsoft.com/office/drawing/2014/main" id="{10BBA5E6-D6B3-7B40-B4A1-35BFB013D1A9}"/>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19" name="Group 17">
            <a:extLst>
              <a:ext uri="{FF2B5EF4-FFF2-40B4-BE49-F238E27FC236}">
                <a16:creationId xmlns:a16="http://schemas.microsoft.com/office/drawing/2014/main" id="{B73D973A-3705-1D4D-A535-3704BBACFC25}"/>
              </a:ext>
            </a:extLst>
          </p:cNvPr>
          <p:cNvGrpSpPr/>
          <p:nvPr/>
        </p:nvGrpSpPr>
        <p:grpSpPr>
          <a:xfrm>
            <a:off x="850276" y="2781300"/>
            <a:ext cx="16509304" cy="652077"/>
            <a:chOff x="0" y="0"/>
            <a:chExt cx="119962793" cy="4331623"/>
          </a:xfrm>
        </p:grpSpPr>
        <p:sp>
          <p:nvSpPr>
            <p:cNvPr id="20" name="Freeform 18">
              <a:extLst>
                <a:ext uri="{FF2B5EF4-FFF2-40B4-BE49-F238E27FC236}">
                  <a16:creationId xmlns:a16="http://schemas.microsoft.com/office/drawing/2014/main" id="{708A2ADA-D415-1A49-9260-B472BD4077CE}"/>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21" name="Freeform 19">
              <a:extLst>
                <a:ext uri="{FF2B5EF4-FFF2-40B4-BE49-F238E27FC236}">
                  <a16:creationId xmlns:a16="http://schemas.microsoft.com/office/drawing/2014/main" id="{5B39C07A-A6C8-9A47-8494-22E3077FBF6F}"/>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22" name="Group 20">
            <a:extLst>
              <a:ext uri="{FF2B5EF4-FFF2-40B4-BE49-F238E27FC236}">
                <a16:creationId xmlns:a16="http://schemas.microsoft.com/office/drawing/2014/main" id="{8909BF0F-850C-F441-BFB1-CFC930BFC81E}"/>
              </a:ext>
            </a:extLst>
          </p:cNvPr>
          <p:cNvGrpSpPr/>
          <p:nvPr/>
        </p:nvGrpSpPr>
        <p:grpSpPr>
          <a:xfrm>
            <a:off x="1318133" y="2989420"/>
            <a:ext cx="1012099" cy="267058"/>
            <a:chOff x="0" y="0"/>
            <a:chExt cx="1387648" cy="323246"/>
          </a:xfrm>
        </p:grpSpPr>
        <p:grpSp>
          <p:nvGrpSpPr>
            <p:cNvPr id="23" name="Group 21">
              <a:extLst>
                <a:ext uri="{FF2B5EF4-FFF2-40B4-BE49-F238E27FC236}">
                  <a16:creationId xmlns:a16="http://schemas.microsoft.com/office/drawing/2014/main" id="{E07DD88B-3688-E140-A127-E40C79684833}"/>
                </a:ext>
              </a:extLst>
            </p:cNvPr>
            <p:cNvGrpSpPr>
              <a:grpSpLocks noChangeAspect="1"/>
            </p:cNvGrpSpPr>
            <p:nvPr/>
          </p:nvGrpSpPr>
          <p:grpSpPr>
            <a:xfrm>
              <a:off x="1068722" y="4321"/>
              <a:ext cx="318925" cy="318925"/>
              <a:chOff x="0" y="0"/>
              <a:chExt cx="495300" cy="495300"/>
            </a:xfrm>
          </p:grpSpPr>
          <p:sp>
            <p:nvSpPr>
              <p:cNvPr id="30" name="Freeform 22">
                <a:extLst>
                  <a:ext uri="{FF2B5EF4-FFF2-40B4-BE49-F238E27FC236}">
                    <a16:creationId xmlns:a16="http://schemas.microsoft.com/office/drawing/2014/main" id="{956E6E6F-EF3F-2A4D-AE82-43C74D985837}"/>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1" name="Freeform 23">
                <a:extLst>
                  <a:ext uri="{FF2B5EF4-FFF2-40B4-BE49-F238E27FC236}">
                    <a16:creationId xmlns:a16="http://schemas.microsoft.com/office/drawing/2014/main" id="{2A6AE1F0-FC94-0341-9F6E-9F4A2B3125A7}"/>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24" name="Group 24">
              <a:extLst>
                <a:ext uri="{FF2B5EF4-FFF2-40B4-BE49-F238E27FC236}">
                  <a16:creationId xmlns:a16="http://schemas.microsoft.com/office/drawing/2014/main" id="{91D19DD8-0A9F-064D-8490-431E1C419FE7}"/>
                </a:ext>
              </a:extLst>
            </p:cNvPr>
            <p:cNvGrpSpPr>
              <a:grpSpLocks noChangeAspect="1"/>
            </p:cNvGrpSpPr>
            <p:nvPr/>
          </p:nvGrpSpPr>
          <p:grpSpPr>
            <a:xfrm>
              <a:off x="548378" y="0"/>
              <a:ext cx="318925" cy="318925"/>
              <a:chOff x="0" y="0"/>
              <a:chExt cx="495300" cy="495300"/>
            </a:xfrm>
          </p:grpSpPr>
          <p:sp>
            <p:nvSpPr>
              <p:cNvPr id="28" name="Freeform 25">
                <a:extLst>
                  <a:ext uri="{FF2B5EF4-FFF2-40B4-BE49-F238E27FC236}">
                    <a16:creationId xmlns:a16="http://schemas.microsoft.com/office/drawing/2014/main" id="{C13ED241-863D-1645-914C-BAA0B94A0351}"/>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9" name="Freeform 26">
                <a:extLst>
                  <a:ext uri="{FF2B5EF4-FFF2-40B4-BE49-F238E27FC236}">
                    <a16:creationId xmlns:a16="http://schemas.microsoft.com/office/drawing/2014/main" id="{81774A91-A60A-A947-BD76-A77300FBFE99}"/>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25" name="Group 27">
              <a:extLst>
                <a:ext uri="{FF2B5EF4-FFF2-40B4-BE49-F238E27FC236}">
                  <a16:creationId xmlns:a16="http://schemas.microsoft.com/office/drawing/2014/main" id="{C3FA4E66-3157-094B-81B3-26A54ED3BB98}"/>
                </a:ext>
              </a:extLst>
            </p:cNvPr>
            <p:cNvGrpSpPr>
              <a:grpSpLocks noChangeAspect="1"/>
            </p:cNvGrpSpPr>
            <p:nvPr/>
          </p:nvGrpSpPr>
          <p:grpSpPr>
            <a:xfrm>
              <a:off x="0" y="0"/>
              <a:ext cx="318925" cy="318925"/>
              <a:chOff x="0" y="0"/>
              <a:chExt cx="495300" cy="495300"/>
            </a:xfrm>
          </p:grpSpPr>
          <p:sp>
            <p:nvSpPr>
              <p:cNvPr id="26" name="Freeform 28">
                <a:extLst>
                  <a:ext uri="{FF2B5EF4-FFF2-40B4-BE49-F238E27FC236}">
                    <a16:creationId xmlns:a16="http://schemas.microsoft.com/office/drawing/2014/main" id="{7DFE284F-68C9-184B-BC94-EFCC7B3FD0FB}"/>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7" name="Freeform 29">
                <a:extLst>
                  <a:ext uri="{FF2B5EF4-FFF2-40B4-BE49-F238E27FC236}">
                    <a16:creationId xmlns:a16="http://schemas.microsoft.com/office/drawing/2014/main" id="{6F2F85EC-0263-524D-A3D4-ABA295FC8D7C}"/>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39" name="Rectangle 38">
            <a:extLst>
              <a:ext uri="{FF2B5EF4-FFF2-40B4-BE49-F238E27FC236}">
                <a16:creationId xmlns:a16="http://schemas.microsoft.com/office/drawing/2014/main" id="{7A0BE398-6D71-4443-8F00-9A5BD7FC238E}"/>
              </a:ext>
            </a:extLst>
          </p:cNvPr>
          <p:cNvSpPr/>
          <p:nvPr/>
        </p:nvSpPr>
        <p:spPr>
          <a:xfrm>
            <a:off x="1891929" y="3914715"/>
            <a:ext cx="15663598" cy="5016758"/>
          </a:xfrm>
          <a:prstGeom prst="rect">
            <a:avLst/>
          </a:prstGeom>
        </p:spPr>
        <p:txBody>
          <a:bodyPr wrap="square">
            <a:spAutoFit/>
          </a:bodyPr>
          <a:lstStyle/>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Have one paragraph for each distinct topic. </a:t>
            </a:r>
          </a:p>
          <a:p>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Begin a paragraph with a topic sentence, and end in conformity with the beginning. </a:t>
            </a:r>
          </a:p>
          <a:p>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Avoid a succession of loose sentences. </a:t>
            </a:r>
          </a:p>
          <a:p>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Parallel structures are simpler to parse as a reader. Retain consistent tenses within each paragraph.</a:t>
            </a:r>
            <a:endParaRPr lang="en-TH" sz="40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37672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edge">
                                      <p:cBhvr>
                                        <p:cTn id="15" dur="2000"/>
                                        <p:tgtEl>
                                          <p:spTgt spid="14"/>
                                        </p:tgtEl>
                                      </p:cBhvr>
                                    </p:animEffect>
                                  </p:childTnLst>
                                </p:cTn>
                              </p:par>
                              <p:par>
                                <p:cTn id="16" presetID="2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edge">
                                      <p:cBhvr>
                                        <p:cTn id="18" dur="2000"/>
                                        <p:tgtEl>
                                          <p:spTgt spid="19"/>
                                        </p:tgtEl>
                                      </p:cBhvr>
                                    </p:animEffect>
                                  </p:childTnLst>
                                </p:cTn>
                              </p:par>
                              <p:par>
                                <p:cTn id="19" presetID="2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edge">
                                      <p:cBhvr>
                                        <p:cTn id="21" dur="2000"/>
                                        <p:tgtEl>
                                          <p:spTgt spid="22"/>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edge">
                                      <p:cBhvr>
                                        <p:cTn id="24"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802C1168-5D0D-F94F-9845-A1B82DD64FED}"/>
              </a:ext>
            </a:extLst>
          </p:cNvPr>
          <p:cNvGrpSpPr/>
          <p:nvPr/>
        </p:nvGrpSpPr>
        <p:grpSpPr>
          <a:xfrm>
            <a:off x="4034662" y="952079"/>
            <a:ext cx="10218675" cy="1219199"/>
            <a:chOff x="0" y="0"/>
            <a:chExt cx="5380000" cy="1442807"/>
          </a:xfrm>
        </p:grpSpPr>
        <p:sp>
          <p:nvSpPr>
            <p:cNvPr id="3" name="Freeform 13">
              <a:extLst>
                <a:ext uri="{FF2B5EF4-FFF2-40B4-BE49-F238E27FC236}">
                  <a16:creationId xmlns:a16="http://schemas.microsoft.com/office/drawing/2014/main" id="{416285AA-BC60-A84F-8CEC-BD14D5832A9A}"/>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4" name="Freeform 14">
              <a:extLst>
                <a:ext uri="{FF2B5EF4-FFF2-40B4-BE49-F238E27FC236}">
                  <a16:creationId xmlns:a16="http://schemas.microsoft.com/office/drawing/2014/main" id="{1505AECB-FCAF-2E49-9F22-3524B09BE2C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5" name="Freeform 15">
              <a:extLst>
                <a:ext uri="{FF2B5EF4-FFF2-40B4-BE49-F238E27FC236}">
                  <a16:creationId xmlns:a16="http://schemas.microsoft.com/office/drawing/2014/main" id="{C6792860-B382-0646-90AC-70D86AA629C5}"/>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 name="Freeform 16">
              <a:extLst>
                <a:ext uri="{FF2B5EF4-FFF2-40B4-BE49-F238E27FC236}">
                  <a16:creationId xmlns:a16="http://schemas.microsoft.com/office/drawing/2014/main" id="{44CE4AF2-552B-B741-B96A-BB4CEC4A37C3}"/>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7" name="TextBox 39">
            <a:extLst>
              <a:ext uri="{FF2B5EF4-FFF2-40B4-BE49-F238E27FC236}">
                <a16:creationId xmlns:a16="http://schemas.microsoft.com/office/drawing/2014/main" id="{0B79D282-24B5-3744-ABF7-6079394DA5E3}"/>
              </a:ext>
            </a:extLst>
          </p:cNvPr>
          <p:cNvSpPr txBox="1"/>
          <p:nvPr/>
        </p:nvSpPr>
        <p:spPr>
          <a:xfrm>
            <a:off x="4473061" y="1152484"/>
            <a:ext cx="9214028" cy="846386"/>
          </a:xfrm>
          <a:prstGeom prst="rect">
            <a:avLst/>
          </a:prstGeom>
        </p:spPr>
        <p:txBody>
          <a:bodyPr wrap="square" lIns="0" tIns="0" rIns="0" bIns="0" rtlCol="0" anchor="t">
            <a:spAutoFit/>
          </a:bodyPr>
          <a:lstStyle/>
          <a:p>
            <a:pPr algn="ctr">
              <a:lnSpc>
                <a:spcPts val="6360"/>
              </a:lnSpc>
            </a:pPr>
            <a:r>
              <a:rPr lang="en-US" sz="6000" b="1" dirty="0">
                <a:latin typeface="TH SarabunPSK" panose="020B0500040200020003" pitchFamily="34" charset="-34"/>
                <a:cs typeface="TH SarabunPSK" panose="020B0500040200020003" pitchFamily="34" charset="-34"/>
              </a:rPr>
              <a:t>Manuscript language: </a:t>
            </a:r>
            <a:r>
              <a:rPr lang="en-US" sz="6000" b="1" i="1" u="sng" dirty="0">
                <a:latin typeface="TH SarabunPSK" panose="020B0500040200020003" pitchFamily="34" charset="-34"/>
                <a:cs typeface="TH SarabunPSK" panose="020B0500040200020003" pitchFamily="34" charset="-34"/>
              </a:rPr>
              <a:t>paragraph</a:t>
            </a:r>
            <a:endParaRPr lang="en-US" sz="6000" b="1" i="1" u="sng" dirty="0">
              <a:solidFill>
                <a:srgbClr val="000000"/>
              </a:solidFill>
              <a:latin typeface="TH SarabunPSK" panose="020B0500040200020003" pitchFamily="34" charset="-34"/>
              <a:cs typeface="TH SarabunPSK" panose="020B0500040200020003" pitchFamily="34" charset="-34"/>
            </a:endParaRPr>
          </a:p>
        </p:txBody>
      </p:sp>
      <p:grpSp>
        <p:nvGrpSpPr>
          <p:cNvPr id="14" name="Group 7">
            <a:extLst>
              <a:ext uri="{FF2B5EF4-FFF2-40B4-BE49-F238E27FC236}">
                <a16:creationId xmlns:a16="http://schemas.microsoft.com/office/drawing/2014/main" id="{D1B5DB7F-5426-9D43-B95A-6B754CF97321}"/>
              </a:ext>
            </a:extLst>
          </p:cNvPr>
          <p:cNvGrpSpPr/>
          <p:nvPr/>
        </p:nvGrpSpPr>
        <p:grpSpPr>
          <a:xfrm>
            <a:off x="860934" y="2781300"/>
            <a:ext cx="16611599" cy="6733795"/>
            <a:chOff x="0" y="0"/>
            <a:chExt cx="10930434" cy="3777527"/>
          </a:xfrm>
        </p:grpSpPr>
        <p:sp>
          <p:nvSpPr>
            <p:cNvPr id="15" name="Freeform 8">
              <a:extLst>
                <a:ext uri="{FF2B5EF4-FFF2-40B4-BE49-F238E27FC236}">
                  <a16:creationId xmlns:a16="http://schemas.microsoft.com/office/drawing/2014/main" id="{E4CF4EDD-F01C-7140-8CF0-A9EAC77A986E}"/>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16" name="Freeform 9">
              <a:extLst>
                <a:ext uri="{FF2B5EF4-FFF2-40B4-BE49-F238E27FC236}">
                  <a16:creationId xmlns:a16="http://schemas.microsoft.com/office/drawing/2014/main" id="{DE336E49-26F2-9446-9AED-BA9A9EE00298}"/>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17" name="Freeform 10">
              <a:extLst>
                <a:ext uri="{FF2B5EF4-FFF2-40B4-BE49-F238E27FC236}">
                  <a16:creationId xmlns:a16="http://schemas.microsoft.com/office/drawing/2014/main" id="{0EFF61A3-ACCD-1B46-98C2-2BA3D6DC352C}"/>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18" name="Freeform 11">
              <a:extLst>
                <a:ext uri="{FF2B5EF4-FFF2-40B4-BE49-F238E27FC236}">
                  <a16:creationId xmlns:a16="http://schemas.microsoft.com/office/drawing/2014/main" id="{10BBA5E6-D6B3-7B40-B4A1-35BFB013D1A9}"/>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19" name="Group 17">
            <a:extLst>
              <a:ext uri="{FF2B5EF4-FFF2-40B4-BE49-F238E27FC236}">
                <a16:creationId xmlns:a16="http://schemas.microsoft.com/office/drawing/2014/main" id="{B73D973A-3705-1D4D-A535-3704BBACFC25}"/>
              </a:ext>
            </a:extLst>
          </p:cNvPr>
          <p:cNvGrpSpPr/>
          <p:nvPr/>
        </p:nvGrpSpPr>
        <p:grpSpPr>
          <a:xfrm>
            <a:off x="850276" y="2781300"/>
            <a:ext cx="16509304" cy="652077"/>
            <a:chOff x="0" y="0"/>
            <a:chExt cx="119962793" cy="4331623"/>
          </a:xfrm>
        </p:grpSpPr>
        <p:sp>
          <p:nvSpPr>
            <p:cNvPr id="20" name="Freeform 18">
              <a:extLst>
                <a:ext uri="{FF2B5EF4-FFF2-40B4-BE49-F238E27FC236}">
                  <a16:creationId xmlns:a16="http://schemas.microsoft.com/office/drawing/2014/main" id="{708A2ADA-D415-1A49-9260-B472BD4077CE}"/>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21" name="Freeform 19">
              <a:extLst>
                <a:ext uri="{FF2B5EF4-FFF2-40B4-BE49-F238E27FC236}">
                  <a16:creationId xmlns:a16="http://schemas.microsoft.com/office/drawing/2014/main" id="{5B39C07A-A6C8-9A47-8494-22E3077FBF6F}"/>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22" name="Group 20">
            <a:extLst>
              <a:ext uri="{FF2B5EF4-FFF2-40B4-BE49-F238E27FC236}">
                <a16:creationId xmlns:a16="http://schemas.microsoft.com/office/drawing/2014/main" id="{8909BF0F-850C-F441-BFB1-CFC930BFC81E}"/>
              </a:ext>
            </a:extLst>
          </p:cNvPr>
          <p:cNvGrpSpPr/>
          <p:nvPr/>
        </p:nvGrpSpPr>
        <p:grpSpPr>
          <a:xfrm>
            <a:off x="1318133" y="2989420"/>
            <a:ext cx="1012099" cy="267058"/>
            <a:chOff x="0" y="0"/>
            <a:chExt cx="1387648" cy="323246"/>
          </a:xfrm>
        </p:grpSpPr>
        <p:grpSp>
          <p:nvGrpSpPr>
            <p:cNvPr id="23" name="Group 21">
              <a:extLst>
                <a:ext uri="{FF2B5EF4-FFF2-40B4-BE49-F238E27FC236}">
                  <a16:creationId xmlns:a16="http://schemas.microsoft.com/office/drawing/2014/main" id="{E07DD88B-3688-E140-A127-E40C79684833}"/>
                </a:ext>
              </a:extLst>
            </p:cNvPr>
            <p:cNvGrpSpPr>
              <a:grpSpLocks noChangeAspect="1"/>
            </p:cNvGrpSpPr>
            <p:nvPr/>
          </p:nvGrpSpPr>
          <p:grpSpPr>
            <a:xfrm>
              <a:off x="1068722" y="4321"/>
              <a:ext cx="318925" cy="318925"/>
              <a:chOff x="0" y="0"/>
              <a:chExt cx="495300" cy="495300"/>
            </a:xfrm>
          </p:grpSpPr>
          <p:sp>
            <p:nvSpPr>
              <p:cNvPr id="30" name="Freeform 22">
                <a:extLst>
                  <a:ext uri="{FF2B5EF4-FFF2-40B4-BE49-F238E27FC236}">
                    <a16:creationId xmlns:a16="http://schemas.microsoft.com/office/drawing/2014/main" id="{956E6E6F-EF3F-2A4D-AE82-43C74D985837}"/>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1" name="Freeform 23">
                <a:extLst>
                  <a:ext uri="{FF2B5EF4-FFF2-40B4-BE49-F238E27FC236}">
                    <a16:creationId xmlns:a16="http://schemas.microsoft.com/office/drawing/2014/main" id="{2A6AE1F0-FC94-0341-9F6E-9F4A2B3125A7}"/>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24" name="Group 24">
              <a:extLst>
                <a:ext uri="{FF2B5EF4-FFF2-40B4-BE49-F238E27FC236}">
                  <a16:creationId xmlns:a16="http://schemas.microsoft.com/office/drawing/2014/main" id="{91D19DD8-0A9F-064D-8490-431E1C419FE7}"/>
                </a:ext>
              </a:extLst>
            </p:cNvPr>
            <p:cNvGrpSpPr>
              <a:grpSpLocks noChangeAspect="1"/>
            </p:cNvGrpSpPr>
            <p:nvPr/>
          </p:nvGrpSpPr>
          <p:grpSpPr>
            <a:xfrm>
              <a:off x="548378" y="0"/>
              <a:ext cx="318925" cy="318925"/>
              <a:chOff x="0" y="0"/>
              <a:chExt cx="495300" cy="495300"/>
            </a:xfrm>
          </p:grpSpPr>
          <p:sp>
            <p:nvSpPr>
              <p:cNvPr id="28" name="Freeform 25">
                <a:extLst>
                  <a:ext uri="{FF2B5EF4-FFF2-40B4-BE49-F238E27FC236}">
                    <a16:creationId xmlns:a16="http://schemas.microsoft.com/office/drawing/2014/main" id="{C13ED241-863D-1645-914C-BAA0B94A0351}"/>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9" name="Freeform 26">
                <a:extLst>
                  <a:ext uri="{FF2B5EF4-FFF2-40B4-BE49-F238E27FC236}">
                    <a16:creationId xmlns:a16="http://schemas.microsoft.com/office/drawing/2014/main" id="{81774A91-A60A-A947-BD76-A77300FBFE99}"/>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25" name="Group 27">
              <a:extLst>
                <a:ext uri="{FF2B5EF4-FFF2-40B4-BE49-F238E27FC236}">
                  <a16:creationId xmlns:a16="http://schemas.microsoft.com/office/drawing/2014/main" id="{C3FA4E66-3157-094B-81B3-26A54ED3BB98}"/>
                </a:ext>
              </a:extLst>
            </p:cNvPr>
            <p:cNvGrpSpPr>
              <a:grpSpLocks noChangeAspect="1"/>
            </p:cNvGrpSpPr>
            <p:nvPr/>
          </p:nvGrpSpPr>
          <p:grpSpPr>
            <a:xfrm>
              <a:off x="0" y="0"/>
              <a:ext cx="318925" cy="318925"/>
              <a:chOff x="0" y="0"/>
              <a:chExt cx="495300" cy="495300"/>
            </a:xfrm>
          </p:grpSpPr>
          <p:sp>
            <p:nvSpPr>
              <p:cNvPr id="26" name="Freeform 28">
                <a:extLst>
                  <a:ext uri="{FF2B5EF4-FFF2-40B4-BE49-F238E27FC236}">
                    <a16:creationId xmlns:a16="http://schemas.microsoft.com/office/drawing/2014/main" id="{7DFE284F-68C9-184B-BC94-EFCC7B3FD0FB}"/>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7" name="Freeform 29">
                <a:extLst>
                  <a:ext uri="{FF2B5EF4-FFF2-40B4-BE49-F238E27FC236}">
                    <a16:creationId xmlns:a16="http://schemas.microsoft.com/office/drawing/2014/main" id="{6F2F85EC-0263-524D-A3D4-ABA295FC8D7C}"/>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39" name="Rectangle 38">
            <a:extLst>
              <a:ext uri="{FF2B5EF4-FFF2-40B4-BE49-F238E27FC236}">
                <a16:creationId xmlns:a16="http://schemas.microsoft.com/office/drawing/2014/main" id="{7A0BE398-6D71-4443-8F00-9A5BD7FC238E}"/>
              </a:ext>
            </a:extLst>
          </p:cNvPr>
          <p:cNvSpPr/>
          <p:nvPr/>
        </p:nvSpPr>
        <p:spPr>
          <a:xfrm>
            <a:off x="1340508" y="3919808"/>
            <a:ext cx="15663598" cy="5016758"/>
          </a:xfrm>
          <a:prstGeom prst="rect">
            <a:avLst/>
          </a:prstGeom>
        </p:spPr>
        <p:txBody>
          <a:bodyPr wrap="square">
            <a:spAutoFit/>
          </a:bodyPr>
          <a:lstStyle/>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Provide a logical transition from one paragraph to another to render a clear flow, thus guiding the reader from one topic to another.</a:t>
            </a:r>
            <a:endParaRPr lang="th-TH"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endParaRPr lang="th-TH"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Paragraphs are similarly constructed to sentences, bringing the reader from the "familiar" at the start to new ideas towards the end.</a:t>
            </a:r>
            <a:endParaRPr lang="th-TH"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endParaRPr lang="th-TH"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Fill logical holes empathizing with a smart reader who genuinely wants to understand the flow of ideas.</a:t>
            </a:r>
            <a:endParaRPr lang="en-TH" sz="40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20950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par>
                                <p:cTn id="8" presetID="2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edge">
                                      <p:cBhvr>
                                        <p:cTn id="10" dur="2000"/>
                                        <p:tgtEl>
                                          <p:spTgt spid="19"/>
                                        </p:tgtEl>
                                      </p:cBhvr>
                                    </p:animEffect>
                                  </p:childTnLst>
                                </p:cTn>
                              </p:par>
                              <p:par>
                                <p:cTn id="11" presetID="2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edge">
                                      <p:cBhvr>
                                        <p:cTn id="13" dur="2000"/>
                                        <p:tgtEl>
                                          <p:spTgt spid="2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edge">
                                      <p:cBhvr>
                                        <p:cTn id="16"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028700" y="2256515"/>
            <a:ext cx="16443450" cy="5682810"/>
            <a:chOff x="0" y="0"/>
            <a:chExt cx="10930434" cy="3777527"/>
          </a:xfrm>
        </p:grpSpPr>
        <p:sp>
          <p:nvSpPr>
            <p:cNvPr id="8" name="Freeform 8"/>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9" name="Freeform 9"/>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10" name="Freeform 10"/>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11" name="Freeform 11"/>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12" name="Group 12"/>
          <p:cNvGrpSpPr/>
          <p:nvPr/>
        </p:nvGrpSpPr>
        <p:grpSpPr>
          <a:xfrm>
            <a:off x="1028700" y="1961646"/>
            <a:ext cx="16332571" cy="589737"/>
            <a:chOff x="0" y="0"/>
            <a:chExt cx="119962793" cy="4331623"/>
          </a:xfrm>
        </p:grpSpPr>
        <p:sp>
          <p:nvSpPr>
            <p:cNvPr id="13" name="Freeform 13"/>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14" name="Freeform 14"/>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15" name="Group 15"/>
          <p:cNvGrpSpPr/>
          <p:nvPr/>
        </p:nvGrpSpPr>
        <p:grpSpPr>
          <a:xfrm>
            <a:off x="1516519" y="2951502"/>
            <a:ext cx="1036844" cy="241528"/>
            <a:chOff x="0" y="0"/>
            <a:chExt cx="1382458" cy="322037"/>
          </a:xfrm>
        </p:grpSpPr>
        <p:grpSp>
          <p:nvGrpSpPr>
            <p:cNvPr id="16" name="Group 16"/>
            <p:cNvGrpSpPr>
              <a:grpSpLocks noChangeAspect="1"/>
            </p:cNvGrpSpPr>
            <p:nvPr/>
          </p:nvGrpSpPr>
          <p:grpSpPr>
            <a:xfrm>
              <a:off x="1064726" y="4305"/>
              <a:ext cx="317733" cy="317733"/>
              <a:chOff x="0" y="0"/>
              <a:chExt cx="495300" cy="495300"/>
            </a:xfrm>
          </p:grpSpPr>
          <p:sp>
            <p:nvSpPr>
              <p:cNvPr id="17" name="Freeform 1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8" name="Freeform 1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19" name="Group 19"/>
            <p:cNvGrpSpPr>
              <a:grpSpLocks noChangeAspect="1"/>
            </p:cNvGrpSpPr>
            <p:nvPr/>
          </p:nvGrpSpPr>
          <p:grpSpPr>
            <a:xfrm>
              <a:off x="546327" y="0"/>
              <a:ext cx="317733" cy="317733"/>
              <a:chOff x="0" y="0"/>
              <a:chExt cx="495300" cy="495300"/>
            </a:xfrm>
          </p:grpSpPr>
          <p:sp>
            <p:nvSpPr>
              <p:cNvPr id="20" name="Freeform 2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1" name="Freeform 2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22" name="Group 22"/>
            <p:cNvGrpSpPr>
              <a:grpSpLocks noChangeAspect="1"/>
            </p:cNvGrpSpPr>
            <p:nvPr/>
          </p:nvGrpSpPr>
          <p:grpSpPr>
            <a:xfrm>
              <a:off x="0" y="0"/>
              <a:ext cx="317733" cy="317733"/>
              <a:chOff x="0" y="0"/>
              <a:chExt cx="495300" cy="495300"/>
            </a:xfrm>
          </p:grpSpPr>
          <p:sp>
            <p:nvSpPr>
              <p:cNvPr id="23" name="Freeform 2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4" name="Freeform 2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25" name="TextBox 25"/>
          <p:cNvSpPr txBox="1"/>
          <p:nvPr/>
        </p:nvSpPr>
        <p:spPr>
          <a:xfrm>
            <a:off x="1382772" y="4559239"/>
            <a:ext cx="15522456" cy="1887055"/>
          </a:xfrm>
          <a:prstGeom prst="rect">
            <a:avLst/>
          </a:prstGeom>
        </p:spPr>
        <p:txBody>
          <a:bodyPr wrap="square" lIns="0" tIns="0" rIns="0" bIns="0" rtlCol="0" anchor="t">
            <a:spAutoFit/>
          </a:bodyPr>
          <a:lstStyle/>
          <a:p>
            <a:pPr algn="ctr">
              <a:lnSpc>
                <a:spcPts val="12736"/>
              </a:lnSpc>
            </a:pPr>
            <a:r>
              <a:rPr lang="en-US" sz="17300" b="1" dirty="0">
                <a:solidFill>
                  <a:srgbClr val="000000"/>
                </a:solidFill>
                <a:latin typeface="TH SarabunPSK" panose="020B0500040200020003" pitchFamily="34" charset="-34"/>
                <a:cs typeface="TH SarabunPSK" panose="020B0500040200020003" pitchFamily="34" charset="-34"/>
              </a:rPr>
              <a:t>Class Errors To Avoid</a:t>
            </a:r>
          </a:p>
        </p:txBody>
      </p:sp>
      <p:sp>
        <p:nvSpPr>
          <p:cNvPr id="26" name="TextBox 26"/>
          <p:cNvSpPr txBox="1"/>
          <p:nvPr/>
        </p:nvSpPr>
        <p:spPr>
          <a:xfrm>
            <a:off x="1317744" y="2084190"/>
            <a:ext cx="9057613" cy="339725"/>
          </a:xfrm>
          <a:prstGeom prst="rect">
            <a:avLst/>
          </a:prstGeom>
        </p:spPr>
        <p:txBody>
          <a:bodyPr lIns="0" tIns="0" rIns="0" bIns="0" rtlCol="0" anchor="t">
            <a:spAutoFit/>
          </a:bodyPr>
          <a:lstStyle/>
          <a:p>
            <a:pPr algn="ctr">
              <a:lnSpc>
                <a:spcPts val="2800"/>
              </a:lnSpc>
            </a:pPr>
            <a:r>
              <a:rPr lang="en-US" sz="2000">
                <a:solidFill>
                  <a:srgbClr val="545454"/>
                </a:solidFill>
                <a:latin typeface="Sarabun"/>
              </a:rPr>
              <a:t>https://www.gfdl.noaa.gov/wp-content/uploads/2018/08/Elements_of_Style.pdf</a:t>
            </a:r>
          </a:p>
        </p:txBody>
      </p:sp>
    </p:spTree>
    <p:extLst>
      <p:ext uri="{BB962C8B-B14F-4D97-AF65-F5344CB8AC3E}">
        <p14:creationId xmlns:p14="http://schemas.microsoft.com/office/powerpoint/2010/main" val="7059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12">
            <a:extLst>
              <a:ext uri="{FF2B5EF4-FFF2-40B4-BE49-F238E27FC236}">
                <a16:creationId xmlns:a16="http://schemas.microsoft.com/office/drawing/2014/main" id="{DEFF5C4C-9734-4F47-AAC5-8F91745ED439}"/>
              </a:ext>
            </a:extLst>
          </p:cNvPr>
          <p:cNvGrpSpPr/>
          <p:nvPr/>
        </p:nvGrpSpPr>
        <p:grpSpPr>
          <a:xfrm>
            <a:off x="334809" y="1724279"/>
            <a:ext cx="7571064" cy="1845718"/>
            <a:chOff x="0" y="0"/>
            <a:chExt cx="5380000" cy="1442807"/>
          </a:xfrm>
        </p:grpSpPr>
        <p:sp>
          <p:nvSpPr>
            <p:cNvPr id="59" name="Freeform 13">
              <a:extLst>
                <a:ext uri="{FF2B5EF4-FFF2-40B4-BE49-F238E27FC236}">
                  <a16:creationId xmlns:a16="http://schemas.microsoft.com/office/drawing/2014/main" id="{511AD15F-F556-8F43-BE0A-222692D9331D}"/>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0" name="Freeform 14">
              <a:extLst>
                <a:ext uri="{FF2B5EF4-FFF2-40B4-BE49-F238E27FC236}">
                  <a16:creationId xmlns:a16="http://schemas.microsoft.com/office/drawing/2014/main" id="{1D650449-5F83-6D4F-8DB1-B041864C4F88}"/>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1" name="Freeform 15">
              <a:extLst>
                <a:ext uri="{FF2B5EF4-FFF2-40B4-BE49-F238E27FC236}">
                  <a16:creationId xmlns:a16="http://schemas.microsoft.com/office/drawing/2014/main" id="{FE55DF08-7BC8-F240-8F33-22272F395EC6}"/>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2" name="Freeform 16">
              <a:extLst>
                <a:ext uri="{FF2B5EF4-FFF2-40B4-BE49-F238E27FC236}">
                  <a16:creationId xmlns:a16="http://schemas.microsoft.com/office/drawing/2014/main" id="{E4CBECDC-1416-7F4F-8F53-0E65B4904675}"/>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3" name="Rectangle 62">
            <a:extLst>
              <a:ext uri="{FF2B5EF4-FFF2-40B4-BE49-F238E27FC236}">
                <a16:creationId xmlns:a16="http://schemas.microsoft.com/office/drawing/2014/main" id="{007B007C-5A73-DD44-B188-DA019E110BBB}"/>
              </a:ext>
            </a:extLst>
          </p:cNvPr>
          <p:cNvSpPr/>
          <p:nvPr/>
        </p:nvSpPr>
        <p:spPr>
          <a:xfrm>
            <a:off x="240087" y="2077122"/>
            <a:ext cx="7571063" cy="913070"/>
          </a:xfrm>
          <a:prstGeom prst="rect">
            <a:avLst/>
          </a:prstGeom>
        </p:spPr>
        <p:txBody>
          <a:bodyPr wrap="square">
            <a:spAutoFit/>
          </a:bodyPr>
          <a:lstStyle/>
          <a:p>
            <a:pPr algn="ctr">
              <a:lnSpc>
                <a:spcPts val="6360"/>
              </a:lnSpc>
            </a:pPr>
            <a:r>
              <a:rPr lang="en-US" sz="4000" b="1" dirty="0">
                <a:latin typeface="TH SarabunPSK" panose="020B0500040200020003" pitchFamily="34" charset="-34"/>
                <a:cs typeface="TH SarabunPSK" panose="020B0500040200020003" pitchFamily="34" charset="-34"/>
              </a:rPr>
              <a:t>1. Avoid using "this" unqualified.</a:t>
            </a:r>
            <a:endParaRPr lang="en-US" sz="4000" b="1" i="1" u="sng" dirty="0">
              <a:solidFill>
                <a:srgbClr val="000000"/>
              </a:solidFill>
              <a:latin typeface="TH SarabunPSK" panose="020B0500040200020003" pitchFamily="34" charset="-34"/>
              <a:cs typeface="TH SarabunPSK" panose="020B0500040200020003" pitchFamily="34" charset="-34"/>
            </a:endParaRPr>
          </a:p>
        </p:txBody>
      </p:sp>
      <p:grpSp>
        <p:nvGrpSpPr>
          <p:cNvPr id="64" name="Group 12">
            <a:extLst>
              <a:ext uri="{FF2B5EF4-FFF2-40B4-BE49-F238E27FC236}">
                <a16:creationId xmlns:a16="http://schemas.microsoft.com/office/drawing/2014/main" id="{BDCBE273-77EF-8B41-A71C-2160EA96F9C3}"/>
              </a:ext>
            </a:extLst>
          </p:cNvPr>
          <p:cNvGrpSpPr/>
          <p:nvPr/>
        </p:nvGrpSpPr>
        <p:grpSpPr>
          <a:xfrm>
            <a:off x="8356333" y="495516"/>
            <a:ext cx="9412404" cy="4671471"/>
            <a:chOff x="0" y="0"/>
            <a:chExt cx="5380000" cy="1442807"/>
          </a:xfrm>
        </p:grpSpPr>
        <p:sp>
          <p:nvSpPr>
            <p:cNvPr id="65" name="Freeform 13">
              <a:extLst>
                <a:ext uri="{FF2B5EF4-FFF2-40B4-BE49-F238E27FC236}">
                  <a16:creationId xmlns:a16="http://schemas.microsoft.com/office/drawing/2014/main" id="{1F6E2240-AC40-A644-84B8-52BE610EFCB1}"/>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6" name="Freeform 14">
              <a:extLst>
                <a:ext uri="{FF2B5EF4-FFF2-40B4-BE49-F238E27FC236}">
                  <a16:creationId xmlns:a16="http://schemas.microsoft.com/office/drawing/2014/main" id="{EF085ED8-F231-5F4F-964C-B0AC887E382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7" name="Freeform 15">
              <a:extLst>
                <a:ext uri="{FF2B5EF4-FFF2-40B4-BE49-F238E27FC236}">
                  <a16:creationId xmlns:a16="http://schemas.microsoft.com/office/drawing/2014/main" id="{788A7E8F-827C-0047-A8F8-F0CFB74ECA61}"/>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8" name="Freeform 16">
              <a:extLst>
                <a:ext uri="{FF2B5EF4-FFF2-40B4-BE49-F238E27FC236}">
                  <a16:creationId xmlns:a16="http://schemas.microsoft.com/office/drawing/2014/main" id="{AFEC459B-319D-1F4C-9106-4DA82986CB4A}"/>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9" name="Rectangle 68">
            <a:extLst>
              <a:ext uri="{FF2B5EF4-FFF2-40B4-BE49-F238E27FC236}">
                <a16:creationId xmlns:a16="http://schemas.microsoft.com/office/drawing/2014/main" id="{15BDD26C-F0A4-2747-9192-7C82F6CA4540}"/>
              </a:ext>
            </a:extLst>
          </p:cNvPr>
          <p:cNvSpPr/>
          <p:nvPr/>
        </p:nvSpPr>
        <p:spPr>
          <a:xfrm>
            <a:off x="8637494" y="829458"/>
            <a:ext cx="8920077" cy="3785652"/>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Avoid</a:t>
            </a:r>
            <a:r>
              <a:rPr lang="en-US" sz="4000" dirty="0">
                <a:latin typeface="TH SarabunPSK" panose="020B0500040200020003" pitchFamily="34" charset="-34"/>
                <a:cs typeface="TH SarabunPSK" panose="020B0500040200020003" pitchFamily="34" charset="-34"/>
              </a:rPr>
              <a:t>: "We found this to be the most important facet of the ocean's dynamical response." </a:t>
            </a:r>
          </a:p>
          <a:p>
            <a:pPr marL="571500" indent="-571500">
              <a:buFont typeface="Arial" panose="020B0604020202020204" pitchFamily="34" charset="0"/>
              <a:buChar char="•"/>
            </a:pPr>
            <a:endParaRPr lang="en-US" sz="4000" dirty="0">
              <a:latin typeface="TH SarabunPSK" panose="020B0500040200020003" pitchFamily="34" charset="-34"/>
              <a:cs typeface="TH SarabunPSK" panose="020B0500040200020003" pitchFamily="34" charset="-34"/>
            </a:endParaRPr>
          </a:p>
          <a:p>
            <a:r>
              <a:rPr lang="en-US" sz="4000" b="1" dirty="0">
                <a:latin typeface="TH SarabunPSK" panose="020B0500040200020003" pitchFamily="34" charset="-34"/>
                <a:cs typeface="TH SarabunPSK" panose="020B0500040200020003" pitchFamily="34" charset="-34"/>
              </a:rPr>
              <a:t>Write</a:t>
            </a:r>
            <a:r>
              <a:rPr lang="en-US" sz="4000" dirty="0">
                <a:latin typeface="TH SarabunPSK" panose="020B0500040200020003" pitchFamily="34" charset="-34"/>
                <a:cs typeface="TH SarabunPSK" panose="020B0500040200020003" pitchFamily="34" charset="-34"/>
              </a:rPr>
              <a:t>: "We found this feature of the thermocline to be the most important facet of the ocean's dynamical response."</a:t>
            </a:r>
            <a:endParaRPr lang="en-TH" sz="4000" dirty="0">
              <a:latin typeface="TH SarabunPSK" panose="020B0500040200020003" pitchFamily="34" charset="-34"/>
              <a:cs typeface="TH SarabunPSK" panose="020B0500040200020003" pitchFamily="34" charset="-34"/>
            </a:endParaRPr>
          </a:p>
        </p:txBody>
      </p:sp>
      <p:grpSp>
        <p:nvGrpSpPr>
          <p:cNvPr id="70" name="Group 7">
            <a:extLst>
              <a:ext uri="{FF2B5EF4-FFF2-40B4-BE49-F238E27FC236}">
                <a16:creationId xmlns:a16="http://schemas.microsoft.com/office/drawing/2014/main" id="{62C10E44-3D04-D944-921E-29429D92D8DF}"/>
              </a:ext>
            </a:extLst>
          </p:cNvPr>
          <p:cNvGrpSpPr/>
          <p:nvPr/>
        </p:nvGrpSpPr>
        <p:grpSpPr>
          <a:xfrm>
            <a:off x="240087" y="5403140"/>
            <a:ext cx="17830800" cy="4590503"/>
            <a:chOff x="0" y="0"/>
            <a:chExt cx="10930434" cy="3777527"/>
          </a:xfrm>
        </p:grpSpPr>
        <p:sp>
          <p:nvSpPr>
            <p:cNvPr id="71" name="Freeform 8">
              <a:extLst>
                <a:ext uri="{FF2B5EF4-FFF2-40B4-BE49-F238E27FC236}">
                  <a16:creationId xmlns:a16="http://schemas.microsoft.com/office/drawing/2014/main" id="{08A8FE58-3B8D-DA4C-B3DE-9CD314B71408}"/>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72" name="Freeform 9">
              <a:extLst>
                <a:ext uri="{FF2B5EF4-FFF2-40B4-BE49-F238E27FC236}">
                  <a16:creationId xmlns:a16="http://schemas.microsoft.com/office/drawing/2014/main" id="{702730B2-F2DA-A145-BB4E-65EA1DB5F910}"/>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73" name="Freeform 10">
              <a:extLst>
                <a:ext uri="{FF2B5EF4-FFF2-40B4-BE49-F238E27FC236}">
                  <a16:creationId xmlns:a16="http://schemas.microsoft.com/office/drawing/2014/main" id="{ABD8A644-F886-5B41-986C-2F0EA42BE0A3}"/>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74" name="Freeform 11">
              <a:extLst>
                <a:ext uri="{FF2B5EF4-FFF2-40B4-BE49-F238E27FC236}">
                  <a16:creationId xmlns:a16="http://schemas.microsoft.com/office/drawing/2014/main" id="{15C1C101-F224-DC42-AFB2-771A0F0902E6}"/>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75" name="Group 17">
            <a:extLst>
              <a:ext uri="{FF2B5EF4-FFF2-40B4-BE49-F238E27FC236}">
                <a16:creationId xmlns:a16="http://schemas.microsoft.com/office/drawing/2014/main" id="{094C7BD3-FE6E-0845-A90F-D98515FBBE48}"/>
              </a:ext>
            </a:extLst>
          </p:cNvPr>
          <p:cNvGrpSpPr/>
          <p:nvPr/>
        </p:nvGrpSpPr>
        <p:grpSpPr>
          <a:xfrm>
            <a:off x="229428" y="5403140"/>
            <a:ext cx="17720997" cy="671483"/>
            <a:chOff x="0" y="0"/>
            <a:chExt cx="119962793" cy="4331623"/>
          </a:xfrm>
        </p:grpSpPr>
        <p:sp>
          <p:nvSpPr>
            <p:cNvPr id="76" name="Freeform 18">
              <a:extLst>
                <a:ext uri="{FF2B5EF4-FFF2-40B4-BE49-F238E27FC236}">
                  <a16:creationId xmlns:a16="http://schemas.microsoft.com/office/drawing/2014/main" id="{BB2DC125-D3CB-D84C-ACF8-D791CCC163CC}"/>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77" name="Freeform 19">
              <a:extLst>
                <a:ext uri="{FF2B5EF4-FFF2-40B4-BE49-F238E27FC236}">
                  <a16:creationId xmlns:a16="http://schemas.microsoft.com/office/drawing/2014/main" id="{A77FC608-FDA6-1543-9CB7-EDA771758280}"/>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78" name="Group 20">
            <a:extLst>
              <a:ext uri="{FF2B5EF4-FFF2-40B4-BE49-F238E27FC236}">
                <a16:creationId xmlns:a16="http://schemas.microsoft.com/office/drawing/2014/main" id="{0A6A35DE-E551-C145-8F68-C9D8AFB67D8F}"/>
              </a:ext>
            </a:extLst>
          </p:cNvPr>
          <p:cNvGrpSpPr/>
          <p:nvPr/>
        </p:nvGrpSpPr>
        <p:grpSpPr>
          <a:xfrm>
            <a:off x="697286" y="5611260"/>
            <a:ext cx="1086382" cy="275006"/>
            <a:chOff x="0" y="0"/>
            <a:chExt cx="1387648" cy="323246"/>
          </a:xfrm>
        </p:grpSpPr>
        <p:grpSp>
          <p:nvGrpSpPr>
            <p:cNvPr id="79" name="Group 21">
              <a:extLst>
                <a:ext uri="{FF2B5EF4-FFF2-40B4-BE49-F238E27FC236}">
                  <a16:creationId xmlns:a16="http://schemas.microsoft.com/office/drawing/2014/main" id="{F06B661C-628B-6740-B4F5-EFB1C208E60C}"/>
                </a:ext>
              </a:extLst>
            </p:cNvPr>
            <p:cNvGrpSpPr>
              <a:grpSpLocks noChangeAspect="1"/>
            </p:cNvGrpSpPr>
            <p:nvPr/>
          </p:nvGrpSpPr>
          <p:grpSpPr>
            <a:xfrm>
              <a:off x="1068722" y="4321"/>
              <a:ext cx="318925" cy="318925"/>
              <a:chOff x="0" y="0"/>
              <a:chExt cx="495300" cy="495300"/>
            </a:xfrm>
          </p:grpSpPr>
          <p:sp>
            <p:nvSpPr>
              <p:cNvPr id="86" name="Freeform 22">
                <a:extLst>
                  <a:ext uri="{FF2B5EF4-FFF2-40B4-BE49-F238E27FC236}">
                    <a16:creationId xmlns:a16="http://schemas.microsoft.com/office/drawing/2014/main" id="{E25D3630-2E12-844F-A9F7-28D5F3FCA56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7" name="Freeform 23">
                <a:extLst>
                  <a:ext uri="{FF2B5EF4-FFF2-40B4-BE49-F238E27FC236}">
                    <a16:creationId xmlns:a16="http://schemas.microsoft.com/office/drawing/2014/main" id="{20980181-DDD6-4141-B7F1-5DC9E57645F3}"/>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80" name="Group 24">
              <a:extLst>
                <a:ext uri="{FF2B5EF4-FFF2-40B4-BE49-F238E27FC236}">
                  <a16:creationId xmlns:a16="http://schemas.microsoft.com/office/drawing/2014/main" id="{6170FAB5-3B42-3443-B0A1-B823B59DEC0C}"/>
                </a:ext>
              </a:extLst>
            </p:cNvPr>
            <p:cNvGrpSpPr>
              <a:grpSpLocks noChangeAspect="1"/>
            </p:cNvGrpSpPr>
            <p:nvPr/>
          </p:nvGrpSpPr>
          <p:grpSpPr>
            <a:xfrm>
              <a:off x="548378" y="0"/>
              <a:ext cx="318925" cy="318925"/>
              <a:chOff x="0" y="0"/>
              <a:chExt cx="495300" cy="495300"/>
            </a:xfrm>
          </p:grpSpPr>
          <p:sp>
            <p:nvSpPr>
              <p:cNvPr id="84" name="Freeform 25">
                <a:extLst>
                  <a:ext uri="{FF2B5EF4-FFF2-40B4-BE49-F238E27FC236}">
                    <a16:creationId xmlns:a16="http://schemas.microsoft.com/office/drawing/2014/main" id="{460CF3E5-BA82-6B4E-9689-609BAAF99A7D}"/>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5" name="Freeform 26">
                <a:extLst>
                  <a:ext uri="{FF2B5EF4-FFF2-40B4-BE49-F238E27FC236}">
                    <a16:creationId xmlns:a16="http://schemas.microsoft.com/office/drawing/2014/main" id="{47A873E3-5B96-7E47-B078-8F9776903435}"/>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81" name="Group 27">
              <a:extLst>
                <a:ext uri="{FF2B5EF4-FFF2-40B4-BE49-F238E27FC236}">
                  <a16:creationId xmlns:a16="http://schemas.microsoft.com/office/drawing/2014/main" id="{0F6FEACE-FEFE-FD47-A315-D82DDD441E55}"/>
                </a:ext>
              </a:extLst>
            </p:cNvPr>
            <p:cNvGrpSpPr>
              <a:grpSpLocks noChangeAspect="1"/>
            </p:cNvGrpSpPr>
            <p:nvPr/>
          </p:nvGrpSpPr>
          <p:grpSpPr>
            <a:xfrm>
              <a:off x="0" y="0"/>
              <a:ext cx="318925" cy="318925"/>
              <a:chOff x="0" y="0"/>
              <a:chExt cx="495300" cy="495300"/>
            </a:xfrm>
          </p:grpSpPr>
          <p:sp>
            <p:nvSpPr>
              <p:cNvPr id="82" name="Freeform 28">
                <a:extLst>
                  <a:ext uri="{FF2B5EF4-FFF2-40B4-BE49-F238E27FC236}">
                    <a16:creationId xmlns:a16="http://schemas.microsoft.com/office/drawing/2014/main" id="{8A22036B-1032-4E41-BEDB-CB16AB3380C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3" name="Freeform 29">
                <a:extLst>
                  <a:ext uri="{FF2B5EF4-FFF2-40B4-BE49-F238E27FC236}">
                    <a16:creationId xmlns:a16="http://schemas.microsoft.com/office/drawing/2014/main" id="{111A7CDD-45E9-154D-8521-AA8BB14E9208}"/>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88" name="Rectangle 87">
            <a:extLst>
              <a:ext uri="{FF2B5EF4-FFF2-40B4-BE49-F238E27FC236}">
                <a16:creationId xmlns:a16="http://schemas.microsoft.com/office/drawing/2014/main" id="{421E1814-EAE4-0149-BB81-7FBA11CD73E4}"/>
              </a:ext>
            </a:extLst>
          </p:cNvPr>
          <p:cNvSpPr/>
          <p:nvPr/>
        </p:nvSpPr>
        <p:spPr>
          <a:xfrm>
            <a:off x="985051" y="6715962"/>
            <a:ext cx="16538326" cy="2554545"/>
          </a:xfrm>
          <a:prstGeom prst="rect">
            <a:avLst/>
          </a:prstGeom>
        </p:spPr>
        <p:txBody>
          <a:bodyPr wrap="square">
            <a:spAutoFit/>
          </a:bodyPr>
          <a:lstStyle/>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What does "this" refer to? If the reader must guess, then the guess could be wrong. </a:t>
            </a:r>
          </a:p>
          <a:p>
            <a:pPr marL="571500" indent="-571500">
              <a:buFont typeface="Arial" panose="020B0604020202020204" pitchFamily="34" charset="0"/>
              <a:buChar char="•"/>
            </a:pPr>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Even when it is "obvious" what "this", "that", "these", or "those" refer to, the author serves the reader well by clearly qualifying. </a:t>
            </a:r>
          </a:p>
        </p:txBody>
      </p:sp>
    </p:spTree>
    <p:extLst>
      <p:ext uri="{BB962C8B-B14F-4D97-AF65-F5344CB8AC3E}">
        <p14:creationId xmlns:p14="http://schemas.microsoft.com/office/powerpoint/2010/main" val="423770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heel(1)">
                                      <p:cBhvr>
                                        <p:cTn id="10" dur="2000"/>
                                        <p:tgtEl>
                                          <p:spTgt spid="63"/>
                                        </p:tgtEl>
                                      </p:cBhvr>
                                    </p:animEffect>
                                  </p:childTnLst>
                                </p:cTn>
                              </p:par>
                              <p:par>
                                <p:cTn id="11" presetID="21" presetClass="entr" presetSubtype="1"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heel(1)">
                                      <p:cBhvr>
                                        <p:cTn id="13" dur="2000"/>
                                        <p:tgtEl>
                                          <p:spTgt spid="6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heel(1)">
                                      <p:cBhvr>
                                        <p:cTn id="16" dur="2000"/>
                                        <p:tgtEl>
                                          <p:spTgt spid="6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heel(1)">
                                      <p:cBhvr>
                                        <p:cTn id="21" dur="2000"/>
                                        <p:tgtEl>
                                          <p:spTgt spid="70"/>
                                        </p:tgtEl>
                                      </p:cBhvr>
                                    </p:animEffect>
                                  </p:childTnLst>
                                </p:cTn>
                              </p:par>
                              <p:par>
                                <p:cTn id="22" presetID="21" presetClass="entr" presetSubtype="1" fill="hold"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heel(1)">
                                      <p:cBhvr>
                                        <p:cTn id="24" dur="2000"/>
                                        <p:tgtEl>
                                          <p:spTgt spid="75"/>
                                        </p:tgtEl>
                                      </p:cBhvr>
                                    </p:animEffect>
                                  </p:childTnLst>
                                </p:cTn>
                              </p:par>
                              <p:par>
                                <p:cTn id="25" presetID="21" presetClass="entr" presetSubtype="1"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heel(1)">
                                      <p:cBhvr>
                                        <p:cTn id="27" dur="2000"/>
                                        <p:tgtEl>
                                          <p:spTgt spid="7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wheel(1)">
                                      <p:cBhvr>
                                        <p:cTn id="30"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9" grpId="0"/>
      <p:bldP spid="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12">
            <a:extLst>
              <a:ext uri="{FF2B5EF4-FFF2-40B4-BE49-F238E27FC236}">
                <a16:creationId xmlns:a16="http://schemas.microsoft.com/office/drawing/2014/main" id="{DEFF5C4C-9734-4F47-AAC5-8F91745ED439}"/>
              </a:ext>
            </a:extLst>
          </p:cNvPr>
          <p:cNvGrpSpPr/>
          <p:nvPr/>
        </p:nvGrpSpPr>
        <p:grpSpPr>
          <a:xfrm>
            <a:off x="334809" y="1724279"/>
            <a:ext cx="7571064" cy="1845718"/>
            <a:chOff x="0" y="0"/>
            <a:chExt cx="5380000" cy="1442807"/>
          </a:xfrm>
        </p:grpSpPr>
        <p:sp>
          <p:nvSpPr>
            <p:cNvPr id="59" name="Freeform 13">
              <a:extLst>
                <a:ext uri="{FF2B5EF4-FFF2-40B4-BE49-F238E27FC236}">
                  <a16:creationId xmlns:a16="http://schemas.microsoft.com/office/drawing/2014/main" id="{511AD15F-F556-8F43-BE0A-222692D9331D}"/>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0" name="Freeform 14">
              <a:extLst>
                <a:ext uri="{FF2B5EF4-FFF2-40B4-BE49-F238E27FC236}">
                  <a16:creationId xmlns:a16="http://schemas.microsoft.com/office/drawing/2014/main" id="{1D650449-5F83-6D4F-8DB1-B041864C4F88}"/>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1" name="Freeform 15">
              <a:extLst>
                <a:ext uri="{FF2B5EF4-FFF2-40B4-BE49-F238E27FC236}">
                  <a16:creationId xmlns:a16="http://schemas.microsoft.com/office/drawing/2014/main" id="{FE55DF08-7BC8-F240-8F33-22272F395EC6}"/>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2" name="Freeform 16">
              <a:extLst>
                <a:ext uri="{FF2B5EF4-FFF2-40B4-BE49-F238E27FC236}">
                  <a16:creationId xmlns:a16="http://schemas.microsoft.com/office/drawing/2014/main" id="{E4CBECDC-1416-7F4F-8F53-0E65B4904675}"/>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3" name="Rectangle 62">
            <a:extLst>
              <a:ext uri="{FF2B5EF4-FFF2-40B4-BE49-F238E27FC236}">
                <a16:creationId xmlns:a16="http://schemas.microsoft.com/office/drawing/2014/main" id="{007B007C-5A73-DD44-B188-DA019E110BBB}"/>
              </a:ext>
            </a:extLst>
          </p:cNvPr>
          <p:cNvSpPr/>
          <p:nvPr/>
        </p:nvSpPr>
        <p:spPr>
          <a:xfrm>
            <a:off x="240087" y="1670666"/>
            <a:ext cx="7571063" cy="1733808"/>
          </a:xfrm>
          <a:prstGeom prst="rect">
            <a:avLst/>
          </a:prstGeom>
        </p:spPr>
        <p:txBody>
          <a:bodyPr wrap="square">
            <a:spAutoFit/>
          </a:bodyPr>
          <a:lstStyle/>
          <a:p>
            <a:pPr algn="ctr">
              <a:lnSpc>
                <a:spcPts val="6360"/>
              </a:lnSpc>
            </a:pPr>
            <a:r>
              <a:rPr lang="en-US" sz="4000" b="1" dirty="0">
                <a:latin typeface="TH SarabunPSK" panose="020B0500040200020003" pitchFamily="34" charset="-34"/>
                <a:cs typeface="TH SarabunPSK" panose="020B0500040200020003" pitchFamily="34" charset="-34"/>
              </a:rPr>
              <a:t>2. Avoid too many successive prepositional phrases.</a:t>
            </a:r>
            <a:endParaRPr lang="en-US" sz="4000" b="1" i="1" u="sng" dirty="0">
              <a:solidFill>
                <a:srgbClr val="000000"/>
              </a:solidFill>
              <a:latin typeface="TH SarabunPSK" panose="020B0500040200020003" pitchFamily="34" charset="-34"/>
              <a:cs typeface="TH SarabunPSK" panose="020B0500040200020003" pitchFamily="34" charset="-34"/>
            </a:endParaRPr>
          </a:p>
        </p:txBody>
      </p:sp>
      <p:grpSp>
        <p:nvGrpSpPr>
          <p:cNvPr id="64" name="Group 12">
            <a:extLst>
              <a:ext uri="{FF2B5EF4-FFF2-40B4-BE49-F238E27FC236}">
                <a16:creationId xmlns:a16="http://schemas.microsoft.com/office/drawing/2014/main" id="{BDCBE273-77EF-8B41-A71C-2160EA96F9C3}"/>
              </a:ext>
            </a:extLst>
          </p:cNvPr>
          <p:cNvGrpSpPr/>
          <p:nvPr/>
        </p:nvGrpSpPr>
        <p:grpSpPr>
          <a:xfrm>
            <a:off x="8356333" y="495516"/>
            <a:ext cx="9412404" cy="4671471"/>
            <a:chOff x="0" y="0"/>
            <a:chExt cx="5380000" cy="1442807"/>
          </a:xfrm>
        </p:grpSpPr>
        <p:sp>
          <p:nvSpPr>
            <p:cNvPr id="65" name="Freeform 13">
              <a:extLst>
                <a:ext uri="{FF2B5EF4-FFF2-40B4-BE49-F238E27FC236}">
                  <a16:creationId xmlns:a16="http://schemas.microsoft.com/office/drawing/2014/main" id="{1F6E2240-AC40-A644-84B8-52BE610EFCB1}"/>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6" name="Freeform 14">
              <a:extLst>
                <a:ext uri="{FF2B5EF4-FFF2-40B4-BE49-F238E27FC236}">
                  <a16:creationId xmlns:a16="http://schemas.microsoft.com/office/drawing/2014/main" id="{EF085ED8-F231-5F4F-964C-B0AC887E382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7" name="Freeform 15">
              <a:extLst>
                <a:ext uri="{FF2B5EF4-FFF2-40B4-BE49-F238E27FC236}">
                  <a16:creationId xmlns:a16="http://schemas.microsoft.com/office/drawing/2014/main" id="{788A7E8F-827C-0047-A8F8-F0CFB74ECA61}"/>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8" name="Freeform 16">
              <a:extLst>
                <a:ext uri="{FF2B5EF4-FFF2-40B4-BE49-F238E27FC236}">
                  <a16:creationId xmlns:a16="http://schemas.microsoft.com/office/drawing/2014/main" id="{AFEC459B-319D-1F4C-9106-4DA82986CB4A}"/>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9" name="Rectangle 68">
            <a:extLst>
              <a:ext uri="{FF2B5EF4-FFF2-40B4-BE49-F238E27FC236}">
                <a16:creationId xmlns:a16="http://schemas.microsoft.com/office/drawing/2014/main" id="{15BDD26C-F0A4-2747-9192-7C82F6CA4540}"/>
              </a:ext>
            </a:extLst>
          </p:cNvPr>
          <p:cNvSpPr/>
          <p:nvPr/>
        </p:nvSpPr>
        <p:spPr>
          <a:xfrm>
            <a:off x="8603300" y="1105141"/>
            <a:ext cx="8920077" cy="3170099"/>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Avoid</a:t>
            </a:r>
            <a:r>
              <a:rPr lang="en-US" sz="4000" dirty="0">
                <a:latin typeface="TH SarabunPSK" panose="020B0500040200020003" pitchFamily="34" charset="-34"/>
                <a:cs typeface="TH SarabunPSK" panose="020B0500040200020003" pitchFamily="34" charset="-34"/>
              </a:rPr>
              <a:t>: "We ran a model simulation of the ocean for research into the evolution of the thermocline.”</a:t>
            </a:r>
          </a:p>
          <a:p>
            <a:pPr marL="571500" indent="-571500">
              <a:buFont typeface="Arial" panose="020B0604020202020204" pitchFamily="34" charset="0"/>
              <a:buChar char="•"/>
            </a:pPr>
            <a:endParaRPr lang="en-US" sz="4000" dirty="0">
              <a:latin typeface="TH SarabunPSK" panose="020B0500040200020003" pitchFamily="34" charset="-34"/>
              <a:cs typeface="TH SarabunPSK" panose="020B0500040200020003" pitchFamily="34" charset="-34"/>
            </a:endParaRPr>
          </a:p>
          <a:p>
            <a:r>
              <a:rPr lang="en-US" sz="4000" b="1" dirty="0">
                <a:latin typeface="TH SarabunPSK" panose="020B0500040200020003" pitchFamily="34" charset="-34"/>
                <a:cs typeface="TH SarabunPSK" panose="020B0500040200020003" pitchFamily="34" charset="-34"/>
              </a:rPr>
              <a:t>Write</a:t>
            </a:r>
            <a:r>
              <a:rPr lang="en-US" sz="4000" dirty="0">
                <a:latin typeface="TH SarabunPSK" panose="020B0500040200020003" pitchFamily="34" charset="-34"/>
                <a:cs typeface="TH SarabunPSK" panose="020B0500040200020003" pitchFamily="34" charset="-34"/>
              </a:rPr>
              <a:t>: "We ran an ocean model simulation to conduct research into thermocline evolution."</a:t>
            </a:r>
            <a:endParaRPr lang="en-TH" sz="4000" dirty="0">
              <a:latin typeface="TH SarabunPSK" panose="020B0500040200020003" pitchFamily="34" charset="-34"/>
              <a:cs typeface="TH SarabunPSK" panose="020B0500040200020003" pitchFamily="34" charset="-34"/>
            </a:endParaRPr>
          </a:p>
        </p:txBody>
      </p:sp>
      <p:grpSp>
        <p:nvGrpSpPr>
          <p:cNvPr id="70" name="Group 7">
            <a:extLst>
              <a:ext uri="{FF2B5EF4-FFF2-40B4-BE49-F238E27FC236}">
                <a16:creationId xmlns:a16="http://schemas.microsoft.com/office/drawing/2014/main" id="{62C10E44-3D04-D944-921E-29429D92D8DF}"/>
              </a:ext>
            </a:extLst>
          </p:cNvPr>
          <p:cNvGrpSpPr/>
          <p:nvPr/>
        </p:nvGrpSpPr>
        <p:grpSpPr>
          <a:xfrm>
            <a:off x="240087" y="5403140"/>
            <a:ext cx="17830800" cy="4590503"/>
            <a:chOff x="0" y="0"/>
            <a:chExt cx="10930434" cy="3777527"/>
          </a:xfrm>
        </p:grpSpPr>
        <p:sp>
          <p:nvSpPr>
            <p:cNvPr id="71" name="Freeform 8">
              <a:extLst>
                <a:ext uri="{FF2B5EF4-FFF2-40B4-BE49-F238E27FC236}">
                  <a16:creationId xmlns:a16="http://schemas.microsoft.com/office/drawing/2014/main" id="{08A8FE58-3B8D-DA4C-B3DE-9CD314B71408}"/>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72" name="Freeform 9">
              <a:extLst>
                <a:ext uri="{FF2B5EF4-FFF2-40B4-BE49-F238E27FC236}">
                  <a16:creationId xmlns:a16="http://schemas.microsoft.com/office/drawing/2014/main" id="{702730B2-F2DA-A145-BB4E-65EA1DB5F910}"/>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73" name="Freeform 10">
              <a:extLst>
                <a:ext uri="{FF2B5EF4-FFF2-40B4-BE49-F238E27FC236}">
                  <a16:creationId xmlns:a16="http://schemas.microsoft.com/office/drawing/2014/main" id="{ABD8A644-F886-5B41-986C-2F0EA42BE0A3}"/>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74" name="Freeform 11">
              <a:extLst>
                <a:ext uri="{FF2B5EF4-FFF2-40B4-BE49-F238E27FC236}">
                  <a16:creationId xmlns:a16="http://schemas.microsoft.com/office/drawing/2014/main" id="{15C1C101-F224-DC42-AFB2-771A0F0902E6}"/>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75" name="Group 17">
            <a:extLst>
              <a:ext uri="{FF2B5EF4-FFF2-40B4-BE49-F238E27FC236}">
                <a16:creationId xmlns:a16="http://schemas.microsoft.com/office/drawing/2014/main" id="{094C7BD3-FE6E-0845-A90F-D98515FBBE48}"/>
              </a:ext>
            </a:extLst>
          </p:cNvPr>
          <p:cNvGrpSpPr/>
          <p:nvPr/>
        </p:nvGrpSpPr>
        <p:grpSpPr>
          <a:xfrm>
            <a:off x="229428" y="5403140"/>
            <a:ext cx="17720997" cy="671483"/>
            <a:chOff x="0" y="0"/>
            <a:chExt cx="119962793" cy="4331623"/>
          </a:xfrm>
        </p:grpSpPr>
        <p:sp>
          <p:nvSpPr>
            <p:cNvPr id="76" name="Freeform 18">
              <a:extLst>
                <a:ext uri="{FF2B5EF4-FFF2-40B4-BE49-F238E27FC236}">
                  <a16:creationId xmlns:a16="http://schemas.microsoft.com/office/drawing/2014/main" id="{BB2DC125-D3CB-D84C-ACF8-D791CCC163CC}"/>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77" name="Freeform 19">
              <a:extLst>
                <a:ext uri="{FF2B5EF4-FFF2-40B4-BE49-F238E27FC236}">
                  <a16:creationId xmlns:a16="http://schemas.microsoft.com/office/drawing/2014/main" id="{A77FC608-FDA6-1543-9CB7-EDA771758280}"/>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78" name="Group 20">
            <a:extLst>
              <a:ext uri="{FF2B5EF4-FFF2-40B4-BE49-F238E27FC236}">
                <a16:creationId xmlns:a16="http://schemas.microsoft.com/office/drawing/2014/main" id="{0A6A35DE-E551-C145-8F68-C9D8AFB67D8F}"/>
              </a:ext>
            </a:extLst>
          </p:cNvPr>
          <p:cNvGrpSpPr/>
          <p:nvPr/>
        </p:nvGrpSpPr>
        <p:grpSpPr>
          <a:xfrm>
            <a:off x="697286" y="5611260"/>
            <a:ext cx="1086382" cy="275006"/>
            <a:chOff x="0" y="0"/>
            <a:chExt cx="1387648" cy="323246"/>
          </a:xfrm>
        </p:grpSpPr>
        <p:grpSp>
          <p:nvGrpSpPr>
            <p:cNvPr id="79" name="Group 21">
              <a:extLst>
                <a:ext uri="{FF2B5EF4-FFF2-40B4-BE49-F238E27FC236}">
                  <a16:creationId xmlns:a16="http://schemas.microsoft.com/office/drawing/2014/main" id="{F06B661C-628B-6740-B4F5-EFB1C208E60C}"/>
                </a:ext>
              </a:extLst>
            </p:cNvPr>
            <p:cNvGrpSpPr>
              <a:grpSpLocks noChangeAspect="1"/>
            </p:cNvGrpSpPr>
            <p:nvPr/>
          </p:nvGrpSpPr>
          <p:grpSpPr>
            <a:xfrm>
              <a:off x="1068722" y="4321"/>
              <a:ext cx="318925" cy="318925"/>
              <a:chOff x="0" y="0"/>
              <a:chExt cx="495300" cy="495300"/>
            </a:xfrm>
          </p:grpSpPr>
          <p:sp>
            <p:nvSpPr>
              <p:cNvPr id="86" name="Freeform 22">
                <a:extLst>
                  <a:ext uri="{FF2B5EF4-FFF2-40B4-BE49-F238E27FC236}">
                    <a16:creationId xmlns:a16="http://schemas.microsoft.com/office/drawing/2014/main" id="{E25D3630-2E12-844F-A9F7-28D5F3FCA56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7" name="Freeform 23">
                <a:extLst>
                  <a:ext uri="{FF2B5EF4-FFF2-40B4-BE49-F238E27FC236}">
                    <a16:creationId xmlns:a16="http://schemas.microsoft.com/office/drawing/2014/main" id="{20980181-DDD6-4141-B7F1-5DC9E57645F3}"/>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80" name="Group 24">
              <a:extLst>
                <a:ext uri="{FF2B5EF4-FFF2-40B4-BE49-F238E27FC236}">
                  <a16:creationId xmlns:a16="http://schemas.microsoft.com/office/drawing/2014/main" id="{6170FAB5-3B42-3443-B0A1-B823B59DEC0C}"/>
                </a:ext>
              </a:extLst>
            </p:cNvPr>
            <p:cNvGrpSpPr>
              <a:grpSpLocks noChangeAspect="1"/>
            </p:cNvGrpSpPr>
            <p:nvPr/>
          </p:nvGrpSpPr>
          <p:grpSpPr>
            <a:xfrm>
              <a:off x="548378" y="0"/>
              <a:ext cx="318925" cy="318925"/>
              <a:chOff x="0" y="0"/>
              <a:chExt cx="495300" cy="495300"/>
            </a:xfrm>
          </p:grpSpPr>
          <p:sp>
            <p:nvSpPr>
              <p:cNvPr id="84" name="Freeform 25">
                <a:extLst>
                  <a:ext uri="{FF2B5EF4-FFF2-40B4-BE49-F238E27FC236}">
                    <a16:creationId xmlns:a16="http://schemas.microsoft.com/office/drawing/2014/main" id="{460CF3E5-BA82-6B4E-9689-609BAAF99A7D}"/>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5" name="Freeform 26">
                <a:extLst>
                  <a:ext uri="{FF2B5EF4-FFF2-40B4-BE49-F238E27FC236}">
                    <a16:creationId xmlns:a16="http://schemas.microsoft.com/office/drawing/2014/main" id="{47A873E3-5B96-7E47-B078-8F9776903435}"/>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81" name="Group 27">
              <a:extLst>
                <a:ext uri="{FF2B5EF4-FFF2-40B4-BE49-F238E27FC236}">
                  <a16:creationId xmlns:a16="http://schemas.microsoft.com/office/drawing/2014/main" id="{0F6FEACE-FEFE-FD47-A315-D82DDD441E55}"/>
                </a:ext>
              </a:extLst>
            </p:cNvPr>
            <p:cNvGrpSpPr>
              <a:grpSpLocks noChangeAspect="1"/>
            </p:cNvGrpSpPr>
            <p:nvPr/>
          </p:nvGrpSpPr>
          <p:grpSpPr>
            <a:xfrm>
              <a:off x="0" y="0"/>
              <a:ext cx="318925" cy="318925"/>
              <a:chOff x="0" y="0"/>
              <a:chExt cx="495300" cy="495300"/>
            </a:xfrm>
          </p:grpSpPr>
          <p:sp>
            <p:nvSpPr>
              <p:cNvPr id="82" name="Freeform 28">
                <a:extLst>
                  <a:ext uri="{FF2B5EF4-FFF2-40B4-BE49-F238E27FC236}">
                    <a16:creationId xmlns:a16="http://schemas.microsoft.com/office/drawing/2014/main" id="{8A22036B-1032-4E41-BEDB-CB16AB3380C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3" name="Freeform 29">
                <a:extLst>
                  <a:ext uri="{FF2B5EF4-FFF2-40B4-BE49-F238E27FC236}">
                    <a16:creationId xmlns:a16="http://schemas.microsoft.com/office/drawing/2014/main" id="{111A7CDD-45E9-154D-8521-AA8BB14E9208}"/>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88" name="Rectangle 87">
            <a:extLst>
              <a:ext uri="{FF2B5EF4-FFF2-40B4-BE49-F238E27FC236}">
                <a16:creationId xmlns:a16="http://schemas.microsoft.com/office/drawing/2014/main" id="{421E1814-EAE4-0149-BB81-7FBA11CD73E4}"/>
              </a:ext>
            </a:extLst>
          </p:cNvPr>
          <p:cNvSpPr/>
          <p:nvPr/>
        </p:nvSpPr>
        <p:spPr>
          <a:xfrm>
            <a:off x="1002980" y="7036541"/>
            <a:ext cx="16538326" cy="1938992"/>
          </a:xfrm>
          <a:prstGeom prst="rect">
            <a:avLst/>
          </a:prstGeom>
        </p:spPr>
        <p:txBody>
          <a:bodyPr wrap="square">
            <a:spAutoFit/>
          </a:bodyPr>
          <a:lstStyle/>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Run-on prepositional phrases are awkward to read. </a:t>
            </a:r>
          </a:p>
          <a:p>
            <a:pPr marL="571500" indent="-571500">
              <a:buFont typeface="Arial" panose="020B0604020202020204" pitchFamily="34" charset="0"/>
              <a:buChar char="•"/>
            </a:pPr>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They can rapidly lead to reader fatigue. </a:t>
            </a:r>
          </a:p>
        </p:txBody>
      </p:sp>
    </p:spTree>
    <p:extLst>
      <p:ext uri="{BB962C8B-B14F-4D97-AF65-F5344CB8AC3E}">
        <p14:creationId xmlns:p14="http://schemas.microsoft.com/office/powerpoint/2010/main" val="219311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down)">
                                      <p:cBhvr>
                                        <p:cTn id="13" dur="500"/>
                                        <p:tgtEl>
                                          <p:spTgt spid="69"/>
                                        </p:tgtEl>
                                      </p:cBhvr>
                                    </p:animEffect>
                                  </p:childTnLst>
                                </p:cTn>
                              </p:par>
                              <p:par>
                                <p:cTn id="14" presetID="22" presetClass="entr" presetSubtype="4" fill="hold"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down)">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down)">
                                      <p:cBhvr>
                                        <p:cTn id="21" dur="500"/>
                                        <p:tgtEl>
                                          <p:spTgt spid="70"/>
                                        </p:tgtEl>
                                      </p:cBhvr>
                                    </p:animEffect>
                                  </p:childTnLst>
                                </p:cTn>
                              </p:par>
                              <p:par>
                                <p:cTn id="22" presetID="22" presetClass="entr" presetSubtype="4" fill="hold"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ipe(down)">
                                      <p:cBhvr>
                                        <p:cTn id="24" dur="500"/>
                                        <p:tgtEl>
                                          <p:spTgt spid="75"/>
                                        </p:tgtEl>
                                      </p:cBhvr>
                                    </p:animEffect>
                                  </p:childTnLst>
                                </p:cTn>
                              </p:par>
                              <p:par>
                                <p:cTn id="25" presetID="22" presetClass="entr" presetSubtype="4"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down)">
                                      <p:cBhvr>
                                        <p:cTn id="27" dur="500"/>
                                        <p:tgtEl>
                                          <p:spTgt spid="7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wipe(down)">
                                      <p:cBhvr>
                                        <p:cTn id="3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9" grpId="0"/>
      <p:bldP spid="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12">
            <a:extLst>
              <a:ext uri="{FF2B5EF4-FFF2-40B4-BE49-F238E27FC236}">
                <a16:creationId xmlns:a16="http://schemas.microsoft.com/office/drawing/2014/main" id="{DEFF5C4C-9734-4F47-AAC5-8F91745ED439}"/>
              </a:ext>
            </a:extLst>
          </p:cNvPr>
          <p:cNvGrpSpPr/>
          <p:nvPr/>
        </p:nvGrpSpPr>
        <p:grpSpPr>
          <a:xfrm>
            <a:off x="4950975" y="1310913"/>
            <a:ext cx="7571064" cy="1845718"/>
            <a:chOff x="0" y="0"/>
            <a:chExt cx="5380000" cy="1442807"/>
          </a:xfrm>
        </p:grpSpPr>
        <p:sp>
          <p:nvSpPr>
            <p:cNvPr id="59" name="Freeform 13">
              <a:extLst>
                <a:ext uri="{FF2B5EF4-FFF2-40B4-BE49-F238E27FC236}">
                  <a16:creationId xmlns:a16="http://schemas.microsoft.com/office/drawing/2014/main" id="{511AD15F-F556-8F43-BE0A-222692D9331D}"/>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0" name="Freeform 14">
              <a:extLst>
                <a:ext uri="{FF2B5EF4-FFF2-40B4-BE49-F238E27FC236}">
                  <a16:creationId xmlns:a16="http://schemas.microsoft.com/office/drawing/2014/main" id="{1D650449-5F83-6D4F-8DB1-B041864C4F88}"/>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1" name="Freeform 15">
              <a:extLst>
                <a:ext uri="{FF2B5EF4-FFF2-40B4-BE49-F238E27FC236}">
                  <a16:creationId xmlns:a16="http://schemas.microsoft.com/office/drawing/2014/main" id="{FE55DF08-7BC8-F240-8F33-22272F395EC6}"/>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2" name="Freeform 16">
              <a:extLst>
                <a:ext uri="{FF2B5EF4-FFF2-40B4-BE49-F238E27FC236}">
                  <a16:creationId xmlns:a16="http://schemas.microsoft.com/office/drawing/2014/main" id="{E4CBECDC-1416-7F4F-8F53-0E65B4904675}"/>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3" name="Rectangle 62">
            <a:extLst>
              <a:ext uri="{FF2B5EF4-FFF2-40B4-BE49-F238E27FC236}">
                <a16:creationId xmlns:a16="http://schemas.microsoft.com/office/drawing/2014/main" id="{007B007C-5A73-DD44-B188-DA019E110BBB}"/>
              </a:ext>
            </a:extLst>
          </p:cNvPr>
          <p:cNvSpPr/>
          <p:nvPr/>
        </p:nvSpPr>
        <p:spPr>
          <a:xfrm>
            <a:off x="4856253" y="1257300"/>
            <a:ext cx="7571063" cy="1733808"/>
          </a:xfrm>
          <a:prstGeom prst="rect">
            <a:avLst/>
          </a:prstGeom>
        </p:spPr>
        <p:txBody>
          <a:bodyPr wrap="square">
            <a:spAutoFit/>
          </a:bodyPr>
          <a:lstStyle/>
          <a:p>
            <a:pPr algn="ctr">
              <a:lnSpc>
                <a:spcPts val="6360"/>
              </a:lnSpc>
            </a:pPr>
            <a:r>
              <a:rPr lang="en-US" sz="4000" b="1" dirty="0">
                <a:latin typeface="TH SarabunPSK" panose="020B0500040200020003" pitchFamily="34" charset="-34"/>
                <a:cs typeface="TH SarabunPSK" panose="020B0500040200020003" pitchFamily="34" charset="-34"/>
              </a:rPr>
              <a:t>3. Avoid subjective or redundant words or phrases that will date the paper. </a:t>
            </a:r>
            <a:endParaRPr lang="en-US" sz="4000" b="1" i="1" u="sng" dirty="0">
              <a:solidFill>
                <a:srgbClr val="000000"/>
              </a:solidFill>
              <a:latin typeface="TH SarabunPSK" panose="020B0500040200020003" pitchFamily="34" charset="-34"/>
              <a:cs typeface="TH SarabunPSK" panose="020B0500040200020003" pitchFamily="34" charset="-34"/>
            </a:endParaRPr>
          </a:p>
        </p:txBody>
      </p:sp>
      <p:grpSp>
        <p:nvGrpSpPr>
          <p:cNvPr id="70" name="Group 7">
            <a:extLst>
              <a:ext uri="{FF2B5EF4-FFF2-40B4-BE49-F238E27FC236}">
                <a16:creationId xmlns:a16="http://schemas.microsoft.com/office/drawing/2014/main" id="{62C10E44-3D04-D944-921E-29429D92D8DF}"/>
              </a:ext>
            </a:extLst>
          </p:cNvPr>
          <p:cNvGrpSpPr/>
          <p:nvPr/>
        </p:nvGrpSpPr>
        <p:grpSpPr>
          <a:xfrm>
            <a:off x="2590800" y="4219640"/>
            <a:ext cx="13106400" cy="4590503"/>
            <a:chOff x="0" y="0"/>
            <a:chExt cx="10930434" cy="3777527"/>
          </a:xfrm>
        </p:grpSpPr>
        <p:sp>
          <p:nvSpPr>
            <p:cNvPr id="71" name="Freeform 8">
              <a:extLst>
                <a:ext uri="{FF2B5EF4-FFF2-40B4-BE49-F238E27FC236}">
                  <a16:creationId xmlns:a16="http://schemas.microsoft.com/office/drawing/2014/main" id="{08A8FE58-3B8D-DA4C-B3DE-9CD314B71408}"/>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72" name="Freeform 9">
              <a:extLst>
                <a:ext uri="{FF2B5EF4-FFF2-40B4-BE49-F238E27FC236}">
                  <a16:creationId xmlns:a16="http://schemas.microsoft.com/office/drawing/2014/main" id="{702730B2-F2DA-A145-BB4E-65EA1DB5F910}"/>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73" name="Freeform 10">
              <a:extLst>
                <a:ext uri="{FF2B5EF4-FFF2-40B4-BE49-F238E27FC236}">
                  <a16:creationId xmlns:a16="http://schemas.microsoft.com/office/drawing/2014/main" id="{ABD8A644-F886-5B41-986C-2F0EA42BE0A3}"/>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74" name="Freeform 11">
              <a:extLst>
                <a:ext uri="{FF2B5EF4-FFF2-40B4-BE49-F238E27FC236}">
                  <a16:creationId xmlns:a16="http://schemas.microsoft.com/office/drawing/2014/main" id="{15C1C101-F224-DC42-AFB2-771A0F0902E6}"/>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75" name="Group 17">
            <a:extLst>
              <a:ext uri="{FF2B5EF4-FFF2-40B4-BE49-F238E27FC236}">
                <a16:creationId xmlns:a16="http://schemas.microsoft.com/office/drawing/2014/main" id="{094C7BD3-FE6E-0845-A90F-D98515FBBE48}"/>
              </a:ext>
            </a:extLst>
          </p:cNvPr>
          <p:cNvGrpSpPr/>
          <p:nvPr/>
        </p:nvGrpSpPr>
        <p:grpSpPr>
          <a:xfrm>
            <a:off x="2583916" y="4219640"/>
            <a:ext cx="13010110" cy="671483"/>
            <a:chOff x="0" y="0"/>
            <a:chExt cx="119962793" cy="4331623"/>
          </a:xfrm>
        </p:grpSpPr>
        <p:sp>
          <p:nvSpPr>
            <p:cNvPr id="76" name="Freeform 18">
              <a:extLst>
                <a:ext uri="{FF2B5EF4-FFF2-40B4-BE49-F238E27FC236}">
                  <a16:creationId xmlns:a16="http://schemas.microsoft.com/office/drawing/2014/main" id="{BB2DC125-D3CB-D84C-ACF8-D791CCC163CC}"/>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77" name="Freeform 19">
              <a:extLst>
                <a:ext uri="{FF2B5EF4-FFF2-40B4-BE49-F238E27FC236}">
                  <a16:creationId xmlns:a16="http://schemas.microsoft.com/office/drawing/2014/main" id="{A77FC608-FDA6-1543-9CB7-EDA771758280}"/>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78" name="Group 20">
            <a:extLst>
              <a:ext uri="{FF2B5EF4-FFF2-40B4-BE49-F238E27FC236}">
                <a16:creationId xmlns:a16="http://schemas.microsoft.com/office/drawing/2014/main" id="{0A6A35DE-E551-C145-8F68-C9D8AFB67D8F}"/>
              </a:ext>
            </a:extLst>
          </p:cNvPr>
          <p:cNvGrpSpPr/>
          <p:nvPr/>
        </p:nvGrpSpPr>
        <p:grpSpPr>
          <a:xfrm>
            <a:off x="2971800" y="4452239"/>
            <a:ext cx="797582" cy="275006"/>
            <a:chOff x="0" y="0"/>
            <a:chExt cx="1387648" cy="323246"/>
          </a:xfrm>
        </p:grpSpPr>
        <p:grpSp>
          <p:nvGrpSpPr>
            <p:cNvPr id="79" name="Group 21">
              <a:extLst>
                <a:ext uri="{FF2B5EF4-FFF2-40B4-BE49-F238E27FC236}">
                  <a16:creationId xmlns:a16="http://schemas.microsoft.com/office/drawing/2014/main" id="{F06B661C-628B-6740-B4F5-EFB1C208E60C}"/>
                </a:ext>
              </a:extLst>
            </p:cNvPr>
            <p:cNvGrpSpPr>
              <a:grpSpLocks noChangeAspect="1"/>
            </p:cNvGrpSpPr>
            <p:nvPr/>
          </p:nvGrpSpPr>
          <p:grpSpPr>
            <a:xfrm>
              <a:off x="1068722" y="4321"/>
              <a:ext cx="318925" cy="318925"/>
              <a:chOff x="0" y="0"/>
              <a:chExt cx="495300" cy="495300"/>
            </a:xfrm>
          </p:grpSpPr>
          <p:sp>
            <p:nvSpPr>
              <p:cNvPr id="86" name="Freeform 22">
                <a:extLst>
                  <a:ext uri="{FF2B5EF4-FFF2-40B4-BE49-F238E27FC236}">
                    <a16:creationId xmlns:a16="http://schemas.microsoft.com/office/drawing/2014/main" id="{E25D3630-2E12-844F-A9F7-28D5F3FCA56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7" name="Freeform 23">
                <a:extLst>
                  <a:ext uri="{FF2B5EF4-FFF2-40B4-BE49-F238E27FC236}">
                    <a16:creationId xmlns:a16="http://schemas.microsoft.com/office/drawing/2014/main" id="{20980181-DDD6-4141-B7F1-5DC9E57645F3}"/>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80" name="Group 24">
              <a:extLst>
                <a:ext uri="{FF2B5EF4-FFF2-40B4-BE49-F238E27FC236}">
                  <a16:creationId xmlns:a16="http://schemas.microsoft.com/office/drawing/2014/main" id="{6170FAB5-3B42-3443-B0A1-B823B59DEC0C}"/>
                </a:ext>
              </a:extLst>
            </p:cNvPr>
            <p:cNvGrpSpPr>
              <a:grpSpLocks noChangeAspect="1"/>
            </p:cNvGrpSpPr>
            <p:nvPr/>
          </p:nvGrpSpPr>
          <p:grpSpPr>
            <a:xfrm>
              <a:off x="548378" y="0"/>
              <a:ext cx="318925" cy="318925"/>
              <a:chOff x="0" y="0"/>
              <a:chExt cx="495300" cy="495300"/>
            </a:xfrm>
          </p:grpSpPr>
          <p:sp>
            <p:nvSpPr>
              <p:cNvPr id="84" name="Freeform 25">
                <a:extLst>
                  <a:ext uri="{FF2B5EF4-FFF2-40B4-BE49-F238E27FC236}">
                    <a16:creationId xmlns:a16="http://schemas.microsoft.com/office/drawing/2014/main" id="{460CF3E5-BA82-6B4E-9689-609BAAF99A7D}"/>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5" name="Freeform 26">
                <a:extLst>
                  <a:ext uri="{FF2B5EF4-FFF2-40B4-BE49-F238E27FC236}">
                    <a16:creationId xmlns:a16="http://schemas.microsoft.com/office/drawing/2014/main" id="{47A873E3-5B96-7E47-B078-8F9776903435}"/>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81" name="Group 27">
              <a:extLst>
                <a:ext uri="{FF2B5EF4-FFF2-40B4-BE49-F238E27FC236}">
                  <a16:creationId xmlns:a16="http://schemas.microsoft.com/office/drawing/2014/main" id="{0F6FEACE-FEFE-FD47-A315-D82DDD441E55}"/>
                </a:ext>
              </a:extLst>
            </p:cNvPr>
            <p:cNvGrpSpPr>
              <a:grpSpLocks noChangeAspect="1"/>
            </p:cNvGrpSpPr>
            <p:nvPr/>
          </p:nvGrpSpPr>
          <p:grpSpPr>
            <a:xfrm>
              <a:off x="0" y="0"/>
              <a:ext cx="318925" cy="318925"/>
              <a:chOff x="0" y="0"/>
              <a:chExt cx="495300" cy="495300"/>
            </a:xfrm>
          </p:grpSpPr>
          <p:sp>
            <p:nvSpPr>
              <p:cNvPr id="82" name="Freeform 28">
                <a:extLst>
                  <a:ext uri="{FF2B5EF4-FFF2-40B4-BE49-F238E27FC236}">
                    <a16:creationId xmlns:a16="http://schemas.microsoft.com/office/drawing/2014/main" id="{8A22036B-1032-4E41-BEDB-CB16AB3380C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3" name="Freeform 29">
                <a:extLst>
                  <a:ext uri="{FF2B5EF4-FFF2-40B4-BE49-F238E27FC236}">
                    <a16:creationId xmlns:a16="http://schemas.microsoft.com/office/drawing/2014/main" id="{111A7CDD-45E9-154D-8521-AA8BB14E9208}"/>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88" name="Rectangle 87">
            <a:extLst>
              <a:ext uri="{FF2B5EF4-FFF2-40B4-BE49-F238E27FC236}">
                <a16:creationId xmlns:a16="http://schemas.microsoft.com/office/drawing/2014/main" id="{421E1814-EAE4-0149-BB81-7FBA11CD73E4}"/>
              </a:ext>
            </a:extLst>
          </p:cNvPr>
          <p:cNvSpPr/>
          <p:nvPr/>
        </p:nvSpPr>
        <p:spPr>
          <a:xfrm>
            <a:off x="7258725" y="5214343"/>
            <a:ext cx="3862232" cy="3170099"/>
          </a:xfrm>
          <a:prstGeom prst="rect">
            <a:avLst/>
          </a:prstGeom>
        </p:spPr>
        <p:txBody>
          <a:bodyPr wrap="square">
            <a:spAutoFit/>
          </a:bodyPr>
          <a:lstStyle/>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"high resolution" </a:t>
            </a:r>
          </a:p>
          <a:p>
            <a:pPr marL="571500" indent="-571500">
              <a:buFont typeface="Arial" panose="020B0604020202020204" pitchFamily="34" charset="0"/>
              <a:buChar char="•"/>
            </a:pPr>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"new result" </a:t>
            </a:r>
          </a:p>
          <a:p>
            <a:pPr marL="571500" indent="-571500">
              <a:buFont typeface="Arial" panose="020B0604020202020204" pitchFamily="34" charset="0"/>
              <a:buChar char="•"/>
            </a:pPr>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"latest finding"</a:t>
            </a:r>
          </a:p>
        </p:txBody>
      </p:sp>
    </p:spTree>
    <p:extLst>
      <p:ext uri="{BB962C8B-B14F-4D97-AF65-F5344CB8AC3E}">
        <p14:creationId xmlns:p14="http://schemas.microsoft.com/office/powerpoint/2010/main" val="364127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down)">
                                      <p:cBhvr>
                                        <p:cTn id="13" dur="500"/>
                                        <p:tgtEl>
                                          <p:spTgt spid="70"/>
                                        </p:tgtEl>
                                      </p:cBhvr>
                                    </p:animEffect>
                                  </p:childTnLst>
                                </p:cTn>
                              </p:par>
                              <p:par>
                                <p:cTn id="14" presetID="22" presetClass="entr" presetSubtype="4"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down)">
                                      <p:cBhvr>
                                        <p:cTn id="16" dur="500"/>
                                        <p:tgtEl>
                                          <p:spTgt spid="75"/>
                                        </p:tgtEl>
                                      </p:cBhvr>
                                    </p:animEffect>
                                  </p:childTnLst>
                                </p:cTn>
                              </p:par>
                              <p:par>
                                <p:cTn id="17" presetID="22" presetClass="entr" presetSubtype="4"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down)">
                                      <p:cBhvr>
                                        <p:cTn id="19" dur="500"/>
                                        <p:tgtEl>
                                          <p:spTgt spid="7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down)">
                                      <p:cBhvr>
                                        <p:cTn id="2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12">
            <a:extLst>
              <a:ext uri="{FF2B5EF4-FFF2-40B4-BE49-F238E27FC236}">
                <a16:creationId xmlns:a16="http://schemas.microsoft.com/office/drawing/2014/main" id="{DEFF5C4C-9734-4F47-AAC5-8F91745ED439}"/>
              </a:ext>
            </a:extLst>
          </p:cNvPr>
          <p:cNvGrpSpPr/>
          <p:nvPr/>
        </p:nvGrpSpPr>
        <p:grpSpPr>
          <a:xfrm>
            <a:off x="334809" y="1724279"/>
            <a:ext cx="7571064" cy="1845718"/>
            <a:chOff x="0" y="0"/>
            <a:chExt cx="5380000" cy="1442807"/>
          </a:xfrm>
        </p:grpSpPr>
        <p:sp>
          <p:nvSpPr>
            <p:cNvPr id="59" name="Freeform 13">
              <a:extLst>
                <a:ext uri="{FF2B5EF4-FFF2-40B4-BE49-F238E27FC236}">
                  <a16:creationId xmlns:a16="http://schemas.microsoft.com/office/drawing/2014/main" id="{511AD15F-F556-8F43-BE0A-222692D9331D}"/>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0" name="Freeform 14">
              <a:extLst>
                <a:ext uri="{FF2B5EF4-FFF2-40B4-BE49-F238E27FC236}">
                  <a16:creationId xmlns:a16="http://schemas.microsoft.com/office/drawing/2014/main" id="{1D650449-5F83-6D4F-8DB1-B041864C4F88}"/>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1" name="Freeform 15">
              <a:extLst>
                <a:ext uri="{FF2B5EF4-FFF2-40B4-BE49-F238E27FC236}">
                  <a16:creationId xmlns:a16="http://schemas.microsoft.com/office/drawing/2014/main" id="{FE55DF08-7BC8-F240-8F33-22272F395EC6}"/>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2" name="Freeform 16">
              <a:extLst>
                <a:ext uri="{FF2B5EF4-FFF2-40B4-BE49-F238E27FC236}">
                  <a16:creationId xmlns:a16="http://schemas.microsoft.com/office/drawing/2014/main" id="{E4CBECDC-1416-7F4F-8F53-0E65B4904675}"/>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3" name="Rectangle 62">
            <a:extLst>
              <a:ext uri="{FF2B5EF4-FFF2-40B4-BE49-F238E27FC236}">
                <a16:creationId xmlns:a16="http://schemas.microsoft.com/office/drawing/2014/main" id="{007B007C-5A73-DD44-B188-DA019E110BBB}"/>
              </a:ext>
            </a:extLst>
          </p:cNvPr>
          <p:cNvSpPr/>
          <p:nvPr/>
        </p:nvSpPr>
        <p:spPr>
          <a:xfrm>
            <a:off x="311772" y="2102086"/>
            <a:ext cx="7571063" cy="913070"/>
          </a:xfrm>
          <a:prstGeom prst="rect">
            <a:avLst/>
          </a:prstGeom>
        </p:spPr>
        <p:txBody>
          <a:bodyPr wrap="square">
            <a:spAutoFit/>
          </a:bodyPr>
          <a:lstStyle/>
          <a:p>
            <a:pPr algn="ctr">
              <a:lnSpc>
                <a:spcPts val="6360"/>
              </a:lnSpc>
            </a:pPr>
            <a:r>
              <a:rPr lang="en-US" sz="4000" b="1" dirty="0">
                <a:latin typeface="TH SarabunPSK" panose="020B0500040200020003" pitchFamily="34" charset="-34"/>
                <a:cs typeface="TH SarabunPSK" panose="020B0500040200020003" pitchFamily="34" charset="-34"/>
              </a:rPr>
              <a:t>4. Avoid subjective or judgmental adjectives.</a:t>
            </a:r>
            <a:endParaRPr lang="en-US" sz="4000" b="1" i="1" u="sng" dirty="0">
              <a:solidFill>
                <a:srgbClr val="000000"/>
              </a:solidFill>
              <a:latin typeface="TH SarabunPSK" panose="020B0500040200020003" pitchFamily="34" charset="-34"/>
              <a:cs typeface="TH SarabunPSK" panose="020B0500040200020003" pitchFamily="34" charset="-34"/>
            </a:endParaRPr>
          </a:p>
        </p:txBody>
      </p:sp>
      <p:grpSp>
        <p:nvGrpSpPr>
          <p:cNvPr id="64" name="Group 12">
            <a:extLst>
              <a:ext uri="{FF2B5EF4-FFF2-40B4-BE49-F238E27FC236}">
                <a16:creationId xmlns:a16="http://schemas.microsoft.com/office/drawing/2014/main" id="{BDCBE273-77EF-8B41-A71C-2160EA96F9C3}"/>
              </a:ext>
            </a:extLst>
          </p:cNvPr>
          <p:cNvGrpSpPr/>
          <p:nvPr/>
        </p:nvGrpSpPr>
        <p:grpSpPr>
          <a:xfrm>
            <a:off x="8356333" y="495516"/>
            <a:ext cx="9412404" cy="4671471"/>
            <a:chOff x="0" y="0"/>
            <a:chExt cx="5380000" cy="1442807"/>
          </a:xfrm>
        </p:grpSpPr>
        <p:sp>
          <p:nvSpPr>
            <p:cNvPr id="65" name="Freeform 13">
              <a:extLst>
                <a:ext uri="{FF2B5EF4-FFF2-40B4-BE49-F238E27FC236}">
                  <a16:creationId xmlns:a16="http://schemas.microsoft.com/office/drawing/2014/main" id="{1F6E2240-AC40-A644-84B8-52BE610EFCB1}"/>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6" name="Freeform 14">
              <a:extLst>
                <a:ext uri="{FF2B5EF4-FFF2-40B4-BE49-F238E27FC236}">
                  <a16:creationId xmlns:a16="http://schemas.microsoft.com/office/drawing/2014/main" id="{EF085ED8-F231-5F4F-964C-B0AC887E382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7" name="Freeform 15">
              <a:extLst>
                <a:ext uri="{FF2B5EF4-FFF2-40B4-BE49-F238E27FC236}">
                  <a16:creationId xmlns:a16="http://schemas.microsoft.com/office/drawing/2014/main" id="{788A7E8F-827C-0047-A8F8-F0CFB74ECA61}"/>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8" name="Freeform 16">
              <a:extLst>
                <a:ext uri="{FF2B5EF4-FFF2-40B4-BE49-F238E27FC236}">
                  <a16:creationId xmlns:a16="http://schemas.microsoft.com/office/drawing/2014/main" id="{AFEC459B-319D-1F4C-9106-4DA82986CB4A}"/>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9" name="Rectangle 68">
            <a:extLst>
              <a:ext uri="{FF2B5EF4-FFF2-40B4-BE49-F238E27FC236}">
                <a16:creationId xmlns:a16="http://schemas.microsoft.com/office/drawing/2014/main" id="{15BDD26C-F0A4-2747-9192-7C82F6CA4540}"/>
              </a:ext>
            </a:extLst>
          </p:cNvPr>
          <p:cNvSpPr/>
          <p:nvPr/>
        </p:nvSpPr>
        <p:spPr>
          <a:xfrm>
            <a:off x="8621229" y="547848"/>
            <a:ext cx="8920077" cy="4401205"/>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Avoid</a:t>
            </a:r>
            <a:r>
              <a:rPr lang="en-US" sz="4000" dirty="0">
                <a:latin typeface="TH SarabunPSK" panose="020B0500040200020003" pitchFamily="34" charset="-34"/>
                <a:cs typeface="TH SarabunPSK" panose="020B0500040200020003" pitchFamily="34" charset="-34"/>
              </a:rPr>
              <a:t>: "We use a simple model of the ocean's thermocline to describe the dynamical response." </a:t>
            </a:r>
          </a:p>
          <a:p>
            <a:endParaRPr lang="en-US" sz="4000" dirty="0">
              <a:latin typeface="TH SarabunPSK" panose="020B0500040200020003" pitchFamily="34" charset="-34"/>
              <a:cs typeface="TH SarabunPSK" panose="020B0500040200020003" pitchFamily="34" charset="-34"/>
            </a:endParaRPr>
          </a:p>
          <a:p>
            <a:r>
              <a:rPr lang="en-US" sz="4000" b="1" dirty="0">
                <a:latin typeface="TH SarabunPSK" panose="020B0500040200020003" pitchFamily="34" charset="-34"/>
                <a:cs typeface="TH SarabunPSK" panose="020B0500040200020003" pitchFamily="34" charset="-34"/>
              </a:rPr>
              <a:t>Write</a:t>
            </a:r>
            <a:r>
              <a:rPr lang="en-US" sz="4000" dirty="0">
                <a:latin typeface="TH SarabunPSK" panose="020B0500040200020003" pitchFamily="34" charset="-34"/>
                <a:cs typeface="TH SarabunPSK" panose="020B0500040200020003" pitchFamily="34" charset="-34"/>
              </a:rPr>
              <a:t>: "We use an idealized model of the ocean's thermocline based on approximating the continuous stratification with two immiscible fluid layers to describe the dynamical response."</a:t>
            </a:r>
            <a:endParaRPr lang="en-TH" sz="4000" dirty="0">
              <a:latin typeface="TH SarabunPSK" panose="020B0500040200020003" pitchFamily="34" charset="-34"/>
              <a:cs typeface="TH SarabunPSK" panose="020B0500040200020003" pitchFamily="34" charset="-34"/>
            </a:endParaRPr>
          </a:p>
        </p:txBody>
      </p:sp>
      <p:grpSp>
        <p:nvGrpSpPr>
          <p:cNvPr id="70" name="Group 7">
            <a:extLst>
              <a:ext uri="{FF2B5EF4-FFF2-40B4-BE49-F238E27FC236}">
                <a16:creationId xmlns:a16="http://schemas.microsoft.com/office/drawing/2014/main" id="{62C10E44-3D04-D944-921E-29429D92D8DF}"/>
              </a:ext>
            </a:extLst>
          </p:cNvPr>
          <p:cNvGrpSpPr/>
          <p:nvPr/>
        </p:nvGrpSpPr>
        <p:grpSpPr>
          <a:xfrm>
            <a:off x="240087" y="5403140"/>
            <a:ext cx="17830800" cy="4590503"/>
            <a:chOff x="0" y="0"/>
            <a:chExt cx="10930434" cy="3777527"/>
          </a:xfrm>
        </p:grpSpPr>
        <p:sp>
          <p:nvSpPr>
            <p:cNvPr id="71" name="Freeform 8">
              <a:extLst>
                <a:ext uri="{FF2B5EF4-FFF2-40B4-BE49-F238E27FC236}">
                  <a16:creationId xmlns:a16="http://schemas.microsoft.com/office/drawing/2014/main" id="{08A8FE58-3B8D-DA4C-B3DE-9CD314B71408}"/>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72" name="Freeform 9">
              <a:extLst>
                <a:ext uri="{FF2B5EF4-FFF2-40B4-BE49-F238E27FC236}">
                  <a16:creationId xmlns:a16="http://schemas.microsoft.com/office/drawing/2014/main" id="{702730B2-F2DA-A145-BB4E-65EA1DB5F910}"/>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73" name="Freeform 10">
              <a:extLst>
                <a:ext uri="{FF2B5EF4-FFF2-40B4-BE49-F238E27FC236}">
                  <a16:creationId xmlns:a16="http://schemas.microsoft.com/office/drawing/2014/main" id="{ABD8A644-F886-5B41-986C-2F0EA42BE0A3}"/>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74" name="Freeform 11">
              <a:extLst>
                <a:ext uri="{FF2B5EF4-FFF2-40B4-BE49-F238E27FC236}">
                  <a16:creationId xmlns:a16="http://schemas.microsoft.com/office/drawing/2014/main" id="{15C1C101-F224-DC42-AFB2-771A0F0902E6}"/>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75" name="Group 17">
            <a:extLst>
              <a:ext uri="{FF2B5EF4-FFF2-40B4-BE49-F238E27FC236}">
                <a16:creationId xmlns:a16="http://schemas.microsoft.com/office/drawing/2014/main" id="{094C7BD3-FE6E-0845-A90F-D98515FBBE48}"/>
              </a:ext>
            </a:extLst>
          </p:cNvPr>
          <p:cNvGrpSpPr/>
          <p:nvPr/>
        </p:nvGrpSpPr>
        <p:grpSpPr>
          <a:xfrm>
            <a:off x="229428" y="5403140"/>
            <a:ext cx="17720997" cy="671483"/>
            <a:chOff x="0" y="0"/>
            <a:chExt cx="119962793" cy="4331623"/>
          </a:xfrm>
        </p:grpSpPr>
        <p:sp>
          <p:nvSpPr>
            <p:cNvPr id="76" name="Freeform 18">
              <a:extLst>
                <a:ext uri="{FF2B5EF4-FFF2-40B4-BE49-F238E27FC236}">
                  <a16:creationId xmlns:a16="http://schemas.microsoft.com/office/drawing/2014/main" id="{BB2DC125-D3CB-D84C-ACF8-D791CCC163CC}"/>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77" name="Freeform 19">
              <a:extLst>
                <a:ext uri="{FF2B5EF4-FFF2-40B4-BE49-F238E27FC236}">
                  <a16:creationId xmlns:a16="http://schemas.microsoft.com/office/drawing/2014/main" id="{A77FC608-FDA6-1543-9CB7-EDA771758280}"/>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78" name="Group 20">
            <a:extLst>
              <a:ext uri="{FF2B5EF4-FFF2-40B4-BE49-F238E27FC236}">
                <a16:creationId xmlns:a16="http://schemas.microsoft.com/office/drawing/2014/main" id="{0A6A35DE-E551-C145-8F68-C9D8AFB67D8F}"/>
              </a:ext>
            </a:extLst>
          </p:cNvPr>
          <p:cNvGrpSpPr/>
          <p:nvPr/>
        </p:nvGrpSpPr>
        <p:grpSpPr>
          <a:xfrm>
            <a:off x="697286" y="5611260"/>
            <a:ext cx="1086382" cy="275006"/>
            <a:chOff x="0" y="0"/>
            <a:chExt cx="1387648" cy="323246"/>
          </a:xfrm>
        </p:grpSpPr>
        <p:grpSp>
          <p:nvGrpSpPr>
            <p:cNvPr id="79" name="Group 21">
              <a:extLst>
                <a:ext uri="{FF2B5EF4-FFF2-40B4-BE49-F238E27FC236}">
                  <a16:creationId xmlns:a16="http://schemas.microsoft.com/office/drawing/2014/main" id="{F06B661C-628B-6740-B4F5-EFB1C208E60C}"/>
                </a:ext>
              </a:extLst>
            </p:cNvPr>
            <p:cNvGrpSpPr>
              <a:grpSpLocks noChangeAspect="1"/>
            </p:cNvGrpSpPr>
            <p:nvPr/>
          </p:nvGrpSpPr>
          <p:grpSpPr>
            <a:xfrm>
              <a:off x="1068722" y="4321"/>
              <a:ext cx="318925" cy="318925"/>
              <a:chOff x="0" y="0"/>
              <a:chExt cx="495300" cy="495300"/>
            </a:xfrm>
          </p:grpSpPr>
          <p:sp>
            <p:nvSpPr>
              <p:cNvPr id="86" name="Freeform 22">
                <a:extLst>
                  <a:ext uri="{FF2B5EF4-FFF2-40B4-BE49-F238E27FC236}">
                    <a16:creationId xmlns:a16="http://schemas.microsoft.com/office/drawing/2014/main" id="{E25D3630-2E12-844F-A9F7-28D5F3FCA56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7" name="Freeform 23">
                <a:extLst>
                  <a:ext uri="{FF2B5EF4-FFF2-40B4-BE49-F238E27FC236}">
                    <a16:creationId xmlns:a16="http://schemas.microsoft.com/office/drawing/2014/main" id="{20980181-DDD6-4141-B7F1-5DC9E57645F3}"/>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80" name="Group 24">
              <a:extLst>
                <a:ext uri="{FF2B5EF4-FFF2-40B4-BE49-F238E27FC236}">
                  <a16:creationId xmlns:a16="http://schemas.microsoft.com/office/drawing/2014/main" id="{6170FAB5-3B42-3443-B0A1-B823B59DEC0C}"/>
                </a:ext>
              </a:extLst>
            </p:cNvPr>
            <p:cNvGrpSpPr>
              <a:grpSpLocks noChangeAspect="1"/>
            </p:cNvGrpSpPr>
            <p:nvPr/>
          </p:nvGrpSpPr>
          <p:grpSpPr>
            <a:xfrm>
              <a:off x="548378" y="0"/>
              <a:ext cx="318925" cy="318925"/>
              <a:chOff x="0" y="0"/>
              <a:chExt cx="495300" cy="495300"/>
            </a:xfrm>
          </p:grpSpPr>
          <p:sp>
            <p:nvSpPr>
              <p:cNvPr id="84" name="Freeform 25">
                <a:extLst>
                  <a:ext uri="{FF2B5EF4-FFF2-40B4-BE49-F238E27FC236}">
                    <a16:creationId xmlns:a16="http://schemas.microsoft.com/office/drawing/2014/main" id="{460CF3E5-BA82-6B4E-9689-609BAAF99A7D}"/>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5" name="Freeform 26">
                <a:extLst>
                  <a:ext uri="{FF2B5EF4-FFF2-40B4-BE49-F238E27FC236}">
                    <a16:creationId xmlns:a16="http://schemas.microsoft.com/office/drawing/2014/main" id="{47A873E3-5B96-7E47-B078-8F9776903435}"/>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81" name="Group 27">
              <a:extLst>
                <a:ext uri="{FF2B5EF4-FFF2-40B4-BE49-F238E27FC236}">
                  <a16:creationId xmlns:a16="http://schemas.microsoft.com/office/drawing/2014/main" id="{0F6FEACE-FEFE-FD47-A315-D82DDD441E55}"/>
                </a:ext>
              </a:extLst>
            </p:cNvPr>
            <p:cNvGrpSpPr>
              <a:grpSpLocks noChangeAspect="1"/>
            </p:cNvGrpSpPr>
            <p:nvPr/>
          </p:nvGrpSpPr>
          <p:grpSpPr>
            <a:xfrm>
              <a:off x="0" y="0"/>
              <a:ext cx="318925" cy="318925"/>
              <a:chOff x="0" y="0"/>
              <a:chExt cx="495300" cy="495300"/>
            </a:xfrm>
          </p:grpSpPr>
          <p:sp>
            <p:nvSpPr>
              <p:cNvPr id="82" name="Freeform 28">
                <a:extLst>
                  <a:ext uri="{FF2B5EF4-FFF2-40B4-BE49-F238E27FC236}">
                    <a16:creationId xmlns:a16="http://schemas.microsoft.com/office/drawing/2014/main" id="{8A22036B-1032-4E41-BEDB-CB16AB3380C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3" name="Freeform 29">
                <a:extLst>
                  <a:ext uri="{FF2B5EF4-FFF2-40B4-BE49-F238E27FC236}">
                    <a16:creationId xmlns:a16="http://schemas.microsoft.com/office/drawing/2014/main" id="{111A7CDD-45E9-154D-8521-AA8BB14E9208}"/>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88" name="Rectangle 87">
            <a:extLst>
              <a:ext uri="{FF2B5EF4-FFF2-40B4-BE49-F238E27FC236}">
                <a16:creationId xmlns:a16="http://schemas.microsoft.com/office/drawing/2014/main" id="{421E1814-EAE4-0149-BB81-7FBA11CD73E4}"/>
              </a:ext>
            </a:extLst>
          </p:cNvPr>
          <p:cNvSpPr/>
          <p:nvPr/>
        </p:nvSpPr>
        <p:spPr>
          <a:xfrm>
            <a:off x="1145815" y="6705378"/>
            <a:ext cx="16538326" cy="2554545"/>
          </a:xfrm>
          <a:prstGeom prst="rect">
            <a:avLst/>
          </a:prstGeom>
        </p:spPr>
        <p:txBody>
          <a:bodyPr wrap="square">
            <a:spAutoFit/>
          </a:bodyPr>
          <a:lstStyle/>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"Simple" has meaning to the reader only when the authors explain the opposite "complex" or "realistic" or "complete". </a:t>
            </a:r>
          </a:p>
          <a:p>
            <a:pPr marL="571500" indent="-571500">
              <a:buFont typeface="Arial" panose="020B0604020202020204" pitchFamily="34" charset="0"/>
              <a:buChar char="•"/>
            </a:pPr>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Readers should not be asked to read the mind of the authors, nor to share the authors' opinion.</a:t>
            </a:r>
          </a:p>
        </p:txBody>
      </p:sp>
    </p:spTree>
    <p:extLst>
      <p:ext uri="{BB962C8B-B14F-4D97-AF65-F5344CB8AC3E}">
        <p14:creationId xmlns:p14="http://schemas.microsoft.com/office/powerpoint/2010/main" val="320479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1000" fill="hold"/>
                                        <p:tgtEl>
                                          <p:spTgt spid="63"/>
                                        </p:tgtEl>
                                        <p:attrNameLst>
                                          <p:attrName>ppt_w</p:attrName>
                                        </p:attrNameLst>
                                      </p:cBhvr>
                                      <p:tavLst>
                                        <p:tav tm="0">
                                          <p:val>
                                            <p:strVal val="#ppt_w*0.70"/>
                                          </p:val>
                                        </p:tav>
                                        <p:tav tm="100000">
                                          <p:val>
                                            <p:strVal val="#ppt_w"/>
                                          </p:val>
                                        </p:tav>
                                      </p:tavLst>
                                    </p:anim>
                                    <p:anim calcmode="lin" valueType="num">
                                      <p:cBhvr>
                                        <p:cTn id="13" dur="1000" fill="hold"/>
                                        <p:tgtEl>
                                          <p:spTgt spid="63"/>
                                        </p:tgtEl>
                                        <p:attrNameLst>
                                          <p:attrName>ppt_h</p:attrName>
                                        </p:attrNameLst>
                                      </p:cBhvr>
                                      <p:tavLst>
                                        <p:tav tm="0">
                                          <p:val>
                                            <p:strVal val="#ppt_h"/>
                                          </p:val>
                                        </p:tav>
                                        <p:tav tm="100000">
                                          <p:val>
                                            <p:strVal val="#ppt_h"/>
                                          </p:val>
                                        </p:tav>
                                      </p:tavLst>
                                    </p:anim>
                                    <p:animEffect transition="in" filter="fade">
                                      <p:cBhvr>
                                        <p:cTn id="14" dur="1000"/>
                                        <p:tgtEl>
                                          <p:spTgt spid="63"/>
                                        </p:tgtEl>
                                      </p:cBhvr>
                                    </p:animEffect>
                                  </p:childTnLst>
                                </p:cTn>
                              </p:par>
                              <p:par>
                                <p:cTn id="15" presetID="55"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1000" fill="hold"/>
                                        <p:tgtEl>
                                          <p:spTgt spid="64"/>
                                        </p:tgtEl>
                                        <p:attrNameLst>
                                          <p:attrName>ppt_w</p:attrName>
                                        </p:attrNameLst>
                                      </p:cBhvr>
                                      <p:tavLst>
                                        <p:tav tm="0">
                                          <p:val>
                                            <p:strVal val="#ppt_w*0.70"/>
                                          </p:val>
                                        </p:tav>
                                        <p:tav tm="100000">
                                          <p:val>
                                            <p:strVal val="#ppt_w"/>
                                          </p:val>
                                        </p:tav>
                                      </p:tavLst>
                                    </p:anim>
                                    <p:anim calcmode="lin" valueType="num">
                                      <p:cBhvr>
                                        <p:cTn id="18" dur="1000" fill="hold"/>
                                        <p:tgtEl>
                                          <p:spTgt spid="64"/>
                                        </p:tgtEl>
                                        <p:attrNameLst>
                                          <p:attrName>ppt_h</p:attrName>
                                        </p:attrNameLst>
                                      </p:cBhvr>
                                      <p:tavLst>
                                        <p:tav tm="0">
                                          <p:val>
                                            <p:strVal val="#ppt_h"/>
                                          </p:val>
                                        </p:tav>
                                        <p:tav tm="100000">
                                          <p:val>
                                            <p:strVal val="#ppt_h"/>
                                          </p:val>
                                        </p:tav>
                                      </p:tavLst>
                                    </p:anim>
                                    <p:animEffect transition="in" filter="fade">
                                      <p:cBhvr>
                                        <p:cTn id="19" dur="1000"/>
                                        <p:tgtEl>
                                          <p:spTgt spid="6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1000" fill="hold"/>
                                        <p:tgtEl>
                                          <p:spTgt spid="69"/>
                                        </p:tgtEl>
                                        <p:attrNameLst>
                                          <p:attrName>ppt_w</p:attrName>
                                        </p:attrNameLst>
                                      </p:cBhvr>
                                      <p:tavLst>
                                        <p:tav tm="0">
                                          <p:val>
                                            <p:strVal val="#ppt_w*0.70"/>
                                          </p:val>
                                        </p:tav>
                                        <p:tav tm="100000">
                                          <p:val>
                                            <p:strVal val="#ppt_w"/>
                                          </p:val>
                                        </p:tav>
                                      </p:tavLst>
                                    </p:anim>
                                    <p:anim calcmode="lin" valueType="num">
                                      <p:cBhvr>
                                        <p:cTn id="23" dur="1000" fill="hold"/>
                                        <p:tgtEl>
                                          <p:spTgt spid="69"/>
                                        </p:tgtEl>
                                        <p:attrNameLst>
                                          <p:attrName>ppt_h</p:attrName>
                                        </p:attrNameLst>
                                      </p:cBhvr>
                                      <p:tavLst>
                                        <p:tav tm="0">
                                          <p:val>
                                            <p:strVal val="#ppt_h"/>
                                          </p:val>
                                        </p:tav>
                                        <p:tav tm="100000">
                                          <p:val>
                                            <p:strVal val="#ppt_h"/>
                                          </p:val>
                                        </p:tav>
                                      </p:tavLst>
                                    </p:anim>
                                    <p:animEffect transition="in" filter="fade">
                                      <p:cBhvr>
                                        <p:cTn id="24" dur="1000"/>
                                        <p:tgtEl>
                                          <p:spTgt spid="69"/>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p:cTn id="29" dur="1000" fill="hold"/>
                                        <p:tgtEl>
                                          <p:spTgt spid="70"/>
                                        </p:tgtEl>
                                        <p:attrNameLst>
                                          <p:attrName>ppt_w</p:attrName>
                                        </p:attrNameLst>
                                      </p:cBhvr>
                                      <p:tavLst>
                                        <p:tav tm="0">
                                          <p:val>
                                            <p:strVal val="#ppt_w*0.70"/>
                                          </p:val>
                                        </p:tav>
                                        <p:tav tm="100000">
                                          <p:val>
                                            <p:strVal val="#ppt_w"/>
                                          </p:val>
                                        </p:tav>
                                      </p:tavLst>
                                    </p:anim>
                                    <p:anim calcmode="lin" valueType="num">
                                      <p:cBhvr>
                                        <p:cTn id="30" dur="1000" fill="hold"/>
                                        <p:tgtEl>
                                          <p:spTgt spid="70"/>
                                        </p:tgtEl>
                                        <p:attrNameLst>
                                          <p:attrName>ppt_h</p:attrName>
                                        </p:attrNameLst>
                                      </p:cBhvr>
                                      <p:tavLst>
                                        <p:tav tm="0">
                                          <p:val>
                                            <p:strVal val="#ppt_h"/>
                                          </p:val>
                                        </p:tav>
                                        <p:tav tm="100000">
                                          <p:val>
                                            <p:strVal val="#ppt_h"/>
                                          </p:val>
                                        </p:tav>
                                      </p:tavLst>
                                    </p:anim>
                                    <p:animEffect transition="in" filter="fade">
                                      <p:cBhvr>
                                        <p:cTn id="31" dur="1000"/>
                                        <p:tgtEl>
                                          <p:spTgt spid="70"/>
                                        </p:tgtEl>
                                      </p:cBhvr>
                                    </p:animEffect>
                                  </p:childTnLst>
                                </p:cTn>
                              </p:par>
                              <p:par>
                                <p:cTn id="32" presetID="55" presetClass="entr" presetSubtype="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p:cTn id="34" dur="1000" fill="hold"/>
                                        <p:tgtEl>
                                          <p:spTgt spid="75"/>
                                        </p:tgtEl>
                                        <p:attrNameLst>
                                          <p:attrName>ppt_w</p:attrName>
                                        </p:attrNameLst>
                                      </p:cBhvr>
                                      <p:tavLst>
                                        <p:tav tm="0">
                                          <p:val>
                                            <p:strVal val="#ppt_w*0.70"/>
                                          </p:val>
                                        </p:tav>
                                        <p:tav tm="100000">
                                          <p:val>
                                            <p:strVal val="#ppt_w"/>
                                          </p:val>
                                        </p:tav>
                                      </p:tavLst>
                                    </p:anim>
                                    <p:anim calcmode="lin" valueType="num">
                                      <p:cBhvr>
                                        <p:cTn id="35" dur="1000" fill="hold"/>
                                        <p:tgtEl>
                                          <p:spTgt spid="75"/>
                                        </p:tgtEl>
                                        <p:attrNameLst>
                                          <p:attrName>ppt_h</p:attrName>
                                        </p:attrNameLst>
                                      </p:cBhvr>
                                      <p:tavLst>
                                        <p:tav tm="0">
                                          <p:val>
                                            <p:strVal val="#ppt_h"/>
                                          </p:val>
                                        </p:tav>
                                        <p:tav tm="100000">
                                          <p:val>
                                            <p:strVal val="#ppt_h"/>
                                          </p:val>
                                        </p:tav>
                                      </p:tavLst>
                                    </p:anim>
                                    <p:animEffect transition="in" filter="fade">
                                      <p:cBhvr>
                                        <p:cTn id="36" dur="1000"/>
                                        <p:tgtEl>
                                          <p:spTgt spid="75"/>
                                        </p:tgtEl>
                                      </p:cBhvr>
                                    </p:animEffect>
                                  </p:childTnLst>
                                </p:cTn>
                              </p:par>
                              <p:par>
                                <p:cTn id="37" presetID="55"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1000" fill="hold"/>
                                        <p:tgtEl>
                                          <p:spTgt spid="78"/>
                                        </p:tgtEl>
                                        <p:attrNameLst>
                                          <p:attrName>ppt_w</p:attrName>
                                        </p:attrNameLst>
                                      </p:cBhvr>
                                      <p:tavLst>
                                        <p:tav tm="0">
                                          <p:val>
                                            <p:strVal val="#ppt_w*0.70"/>
                                          </p:val>
                                        </p:tav>
                                        <p:tav tm="100000">
                                          <p:val>
                                            <p:strVal val="#ppt_w"/>
                                          </p:val>
                                        </p:tav>
                                      </p:tavLst>
                                    </p:anim>
                                    <p:anim calcmode="lin" valueType="num">
                                      <p:cBhvr>
                                        <p:cTn id="40" dur="1000" fill="hold"/>
                                        <p:tgtEl>
                                          <p:spTgt spid="78"/>
                                        </p:tgtEl>
                                        <p:attrNameLst>
                                          <p:attrName>ppt_h</p:attrName>
                                        </p:attrNameLst>
                                      </p:cBhvr>
                                      <p:tavLst>
                                        <p:tav tm="0">
                                          <p:val>
                                            <p:strVal val="#ppt_h"/>
                                          </p:val>
                                        </p:tav>
                                        <p:tav tm="100000">
                                          <p:val>
                                            <p:strVal val="#ppt_h"/>
                                          </p:val>
                                        </p:tav>
                                      </p:tavLst>
                                    </p:anim>
                                    <p:animEffect transition="in" filter="fade">
                                      <p:cBhvr>
                                        <p:cTn id="41" dur="1000"/>
                                        <p:tgtEl>
                                          <p:spTgt spid="78"/>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 calcmode="lin" valueType="num">
                                      <p:cBhvr>
                                        <p:cTn id="44" dur="1000" fill="hold"/>
                                        <p:tgtEl>
                                          <p:spTgt spid="88"/>
                                        </p:tgtEl>
                                        <p:attrNameLst>
                                          <p:attrName>ppt_w</p:attrName>
                                        </p:attrNameLst>
                                      </p:cBhvr>
                                      <p:tavLst>
                                        <p:tav tm="0">
                                          <p:val>
                                            <p:strVal val="#ppt_w*0.70"/>
                                          </p:val>
                                        </p:tav>
                                        <p:tav tm="100000">
                                          <p:val>
                                            <p:strVal val="#ppt_w"/>
                                          </p:val>
                                        </p:tav>
                                      </p:tavLst>
                                    </p:anim>
                                    <p:anim calcmode="lin" valueType="num">
                                      <p:cBhvr>
                                        <p:cTn id="45" dur="1000" fill="hold"/>
                                        <p:tgtEl>
                                          <p:spTgt spid="88"/>
                                        </p:tgtEl>
                                        <p:attrNameLst>
                                          <p:attrName>ppt_h</p:attrName>
                                        </p:attrNameLst>
                                      </p:cBhvr>
                                      <p:tavLst>
                                        <p:tav tm="0">
                                          <p:val>
                                            <p:strVal val="#ppt_h"/>
                                          </p:val>
                                        </p:tav>
                                        <p:tav tm="100000">
                                          <p:val>
                                            <p:strVal val="#ppt_h"/>
                                          </p:val>
                                        </p:tav>
                                      </p:tavLst>
                                    </p:anim>
                                    <p:animEffect transition="in" filter="fade">
                                      <p:cBhvr>
                                        <p:cTn id="46"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9" grpId="0"/>
      <p:bldP spid="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12">
            <a:extLst>
              <a:ext uri="{FF2B5EF4-FFF2-40B4-BE49-F238E27FC236}">
                <a16:creationId xmlns:a16="http://schemas.microsoft.com/office/drawing/2014/main" id="{DEFF5C4C-9734-4F47-AAC5-8F91745ED439}"/>
              </a:ext>
            </a:extLst>
          </p:cNvPr>
          <p:cNvGrpSpPr/>
          <p:nvPr/>
        </p:nvGrpSpPr>
        <p:grpSpPr>
          <a:xfrm>
            <a:off x="334809" y="1724279"/>
            <a:ext cx="7571064" cy="1845718"/>
            <a:chOff x="0" y="0"/>
            <a:chExt cx="5380000" cy="1442807"/>
          </a:xfrm>
        </p:grpSpPr>
        <p:sp>
          <p:nvSpPr>
            <p:cNvPr id="59" name="Freeform 13">
              <a:extLst>
                <a:ext uri="{FF2B5EF4-FFF2-40B4-BE49-F238E27FC236}">
                  <a16:creationId xmlns:a16="http://schemas.microsoft.com/office/drawing/2014/main" id="{511AD15F-F556-8F43-BE0A-222692D9331D}"/>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0" name="Freeform 14">
              <a:extLst>
                <a:ext uri="{FF2B5EF4-FFF2-40B4-BE49-F238E27FC236}">
                  <a16:creationId xmlns:a16="http://schemas.microsoft.com/office/drawing/2014/main" id="{1D650449-5F83-6D4F-8DB1-B041864C4F88}"/>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1" name="Freeform 15">
              <a:extLst>
                <a:ext uri="{FF2B5EF4-FFF2-40B4-BE49-F238E27FC236}">
                  <a16:creationId xmlns:a16="http://schemas.microsoft.com/office/drawing/2014/main" id="{FE55DF08-7BC8-F240-8F33-22272F395EC6}"/>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2" name="Freeform 16">
              <a:extLst>
                <a:ext uri="{FF2B5EF4-FFF2-40B4-BE49-F238E27FC236}">
                  <a16:creationId xmlns:a16="http://schemas.microsoft.com/office/drawing/2014/main" id="{E4CBECDC-1416-7F4F-8F53-0E65B4904675}"/>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3" name="Rectangle 62">
            <a:extLst>
              <a:ext uri="{FF2B5EF4-FFF2-40B4-BE49-F238E27FC236}">
                <a16:creationId xmlns:a16="http://schemas.microsoft.com/office/drawing/2014/main" id="{007B007C-5A73-DD44-B188-DA019E110BBB}"/>
              </a:ext>
            </a:extLst>
          </p:cNvPr>
          <p:cNvSpPr/>
          <p:nvPr/>
        </p:nvSpPr>
        <p:spPr>
          <a:xfrm>
            <a:off x="311772" y="2102086"/>
            <a:ext cx="7571063" cy="913070"/>
          </a:xfrm>
          <a:prstGeom prst="rect">
            <a:avLst/>
          </a:prstGeom>
        </p:spPr>
        <p:txBody>
          <a:bodyPr wrap="square">
            <a:spAutoFit/>
          </a:bodyPr>
          <a:lstStyle/>
          <a:p>
            <a:pPr algn="ctr">
              <a:lnSpc>
                <a:spcPts val="6360"/>
              </a:lnSpc>
            </a:pPr>
            <a:r>
              <a:rPr lang="en-US" sz="4000" b="1" dirty="0">
                <a:latin typeface="TH SarabunPSK" panose="020B0500040200020003" pitchFamily="34" charset="-34"/>
                <a:cs typeface="TH SarabunPSK" panose="020B0500040200020003" pitchFamily="34" charset="-34"/>
              </a:rPr>
              <a:t>5. Avoid expressions of belief</a:t>
            </a:r>
            <a:endParaRPr lang="en-US" sz="4000" b="1" i="1" u="sng" dirty="0">
              <a:solidFill>
                <a:srgbClr val="000000"/>
              </a:solidFill>
              <a:latin typeface="TH SarabunPSK" panose="020B0500040200020003" pitchFamily="34" charset="-34"/>
              <a:cs typeface="TH SarabunPSK" panose="020B0500040200020003" pitchFamily="34" charset="-34"/>
            </a:endParaRPr>
          </a:p>
        </p:txBody>
      </p:sp>
      <p:grpSp>
        <p:nvGrpSpPr>
          <p:cNvPr id="64" name="Group 12">
            <a:extLst>
              <a:ext uri="{FF2B5EF4-FFF2-40B4-BE49-F238E27FC236}">
                <a16:creationId xmlns:a16="http://schemas.microsoft.com/office/drawing/2014/main" id="{BDCBE273-77EF-8B41-A71C-2160EA96F9C3}"/>
              </a:ext>
            </a:extLst>
          </p:cNvPr>
          <p:cNvGrpSpPr/>
          <p:nvPr/>
        </p:nvGrpSpPr>
        <p:grpSpPr>
          <a:xfrm>
            <a:off x="8356333" y="495516"/>
            <a:ext cx="9412404" cy="4671471"/>
            <a:chOff x="0" y="0"/>
            <a:chExt cx="5380000" cy="1442807"/>
          </a:xfrm>
        </p:grpSpPr>
        <p:sp>
          <p:nvSpPr>
            <p:cNvPr id="65" name="Freeform 13">
              <a:extLst>
                <a:ext uri="{FF2B5EF4-FFF2-40B4-BE49-F238E27FC236}">
                  <a16:creationId xmlns:a16="http://schemas.microsoft.com/office/drawing/2014/main" id="{1F6E2240-AC40-A644-84B8-52BE610EFCB1}"/>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6" name="Freeform 14">
              <a:extLst>
                <a:ext uri="{FF2B5EF4-FFF2-40B4-BE49-F238E27FC236}">
                  <a16:creationId xmlns:a16="http://schemas.microsoft.com/office/drawing/2014/main" id="{EF085ED8-F231-5F4F-964C-B0AC887E382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7" name="Freeform 15">
              <a:extLst>
                <a:ext uri="{FF2B5EF4-FFF2-40B4-BE49-F238E27FC236}">
                  <a16:creationId xmlns:a16="http://schemas.microsoft.com/office/drawing/2014/main" id="{788A7E8F-827C-0047-A8F8-F0CFB74ECA61}"/>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8" name="Freeform 16">
              <a:extLst>
                <a:ext uri="{FF2B5EF4-FFF2-40B4-BE49-F238E27FC236}">
                  <a16:creationId xmlns:a16="http://schemas.microsoft.com/office/drawing/2014/main" id="{AFEC459B-319D-1F4C-9106-4DA82986CB4A}"/>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9" name="Rectangle 68">
            <a:extLst>
              <a:ext uri="{FF2B5EF4-FFF2-40B4-BE49-F238E27FC236}">
                <a16:creationId xmlns:a16="http://schemas.microsoft.com/office/drawing/2014/main" id="{15BDD26C-F0A4-2747-9192-7C82F6CA4540}"/>
              </a:ext>
            </a:extLst>
          </p:cNvPr>
          <p:cNvSpPr/>
          <p:nvPr/>
        </p:nvSpPr>
        <p:spPr>
          <a:xfrm>
            <a:off x="8661376" y="1495341"/>
            <a:ext cx="8920077" cy="2554545"/>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Avoid</a:t>
            </a:r>
            <a:r>
              <a:rPr lang="en-US" sz="4000" dirty="0">
                <a:latin typeface="TH SarabunPSK" panose="020B0500040200020003" pitchFamily="34" charset="-34"/>
                <a:cs typeface="TH SarabunPSK" panose="020B0500040200020003" pitchFamily="34" charset="-34"/>
              </a:rPr>
              <a:t>: "We believe this model result to be true." </a:t>
            </a:r>
          </a:p>
          <a:p>
            <a:endParaRPr lang="en-US" sz="4000" dirty="0">
              <a:latin typeface="TH SarabunPSK" panose="020B0500040200020003" pitchFamily="34" charset="-34"/>
              <a:cs typeface="TH SarabunPSK" panose="020B0500040200020003" pitchFamily="34" charset="-34"/>
            </a:endParaRPr>
          </a:p>
          <a:p>
            <a:r>
              <a:rPr lang="en-US" sz="4000" b="1" dirty="0">
                <a:latin typeface="TH SarabunPSK" panose="020B0500040200020003" pitchFamily="34" charset="-34"/>
                <a:cs typeface="TH SarabunPSK" panose="020B0500040200020003" pitchFamily="34" charset="-34"/>
              </a:rPr>
              <a:t>Write</a:t>
            </a:r>
            <a:r>
              <a:rPr lang="en-US" sz="4000" dirty="0">
                <a:latin typeface="TH SarabunPSK" panose="020B0500040200020003" pitchFamily="34" charset="-34"/>
                <a:cs typeface="TH SarabunPSK" panose="020B0500040200020003" pitchFamily="34" charset="-34"/>
              </a:rPr>
              <a:t>: "We show through our analysis that this model result is consistent with the empirical evidence."</a:t>
            </a:r>
            <a:endParaRPr lang="en-TH" sz="4000" dirty="0">
              <a:latin typeface="TH SarabunPSK" panose="020B0500040200020003" pitchFamily="34" charset="-34"/>
              <a:cs typeface="TH SarabunPSK" panose="020B0500040200020003" pitchFamily="34" charset="-34"/>
            </a:endParaRPr>
          </a:p>
        </p:txBody>
      </p:sp>
      <p:grpSp>
        <p:nvGrpSpPr>
          <p:cNvPr id="70" name="Group 7">
            <a:extLst>
              <a:ext uri="{FF2B5EF4-FFF2-40B4-BE49-F238E27FC236}">
                <a16:creationId xmlns:a16="http://schemas.microsoft.com/office/drawing/2014/main" id="{62C10E44-3D04-D944-921E-29429D92D8DF}"/>
              </a:ext>
            </a:extLst>
          </p:cNvPr>
          <p:cNvGrpSpPr/>
          <p:nvPr/>
        </p:nvGrpSpPr>
        <p:grpSpPr>
          <a:xfrm>
            <a:off x="240087" y="5403140"/>
            <a:ext cx="17830800" cy="4590503"/>
            <a:chOff x="0" y="0"/>
            <a:chExt cx="10930434" cy="3777527"/>
          </a:xfrm>
        </p:grpSpPr>
        <p:sp>
          <p:nvSpPr>
            <p:cNvPr id="71" name="Freeform 8">
              <a:extLst>
                <a:ext uri="{FF2B5EF4-FFF2-40B4-BE49-F238E27FC236}">
                  <a16:creationId xmlns:a16="http://schemas.microsoft.com/office/drawing/2014/main" id="{08A8FE58-3B8D-DA4C-B3DE-9CD314B71408}"/>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72" name="Freeform 9">
              <a:extLst>
                <a:ext uri="{FF2B5EF4-FFF2-40B4-BE49-F238E27FC236}">
                  <a16:creationId xmlns:a16="http://schemas.microsoft.com/office/drawing/2014/main" id="{702730B2-F2DA-A145-BB4E-65EA1DB5F910}"/>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73" name="Freeform 10">
              <a:extLst>
                <a:ext uri="{FF2B5EF4-FFF2-40B4-BE49-F238E27FC236}">
                  <a16:creationId xmlns:a16="http://schemas.microsoft.com/office/drawing/2014/main" id="{ABD8A644-F886-5B41-986C-2F0EA42BE0A3}"/>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74" name="Freeform 11">
              <a:extLst>
                <a:ext uri="{FF2B5EF4-FFF2-40B4-BE49-F238E27FC236}">
                  <a16:creationId xmlns:a16="http://schemas.microsoft.com/office/drawing/2014/main" id="{15C1C101-F224-DC42-AFB2-771A0F0902E6}"/>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75" name="Group 17">
            <a:extLst>
              <a:ext uri="{FF2B5EF4-FFF2-40B4-BE49-F238E27FC236}">
                <a16:creationId xmlns:a16="http://schemas.microsoft.com/office/drawing/2014/main" id="{094C7BD3-FE6E-0845-A90F-D98515FBBE48}"/>
              </a:ext>
            </a:extLst>
          </p:cNvPr>
          <p:cNvGrpSpPr/>
          <p:nvPr/>
        </p:nvGrpSpPr>
        <p:grpSpPr>
          <a:xfrm>
            <a:off x="229428" y="5403140"/>
            <a:ext cx="17720997" cy="671483"/>
            <a:chOff x="0" y="0"/>
            <a:chExt cx="119962793" cy="4331623"/>
          </a:xfrm>
        </p:grpSpPr>
        <p:sp>
          <p:nvSpPr>
            <p:cNvPr id="76" name="Freeform 18">
              <a:extLst>
                <a:ext uri="{FF2B5EF4-FFF2-40B4-BE49-F238E27FC236}">
                  <a16:creationId xmlns:a16="http://schemas.microsoft.com/office/drawing/2014/main" id="{BB2DC125-D3CB-D84C-ACF8-D791CCC163CC}"/>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77" name="Freeform 19">
              <a:extLst>
                <a:ext uri="{FF2B5EF4-FFF2-40B4-BE49-F238E27FC236}">
                  <a16:creationId xmlns:a16="http://schemas.microsoft.com/office/drawing/2014/main" id="{A77FC608-FDA6-1543-9CB7-EDA771758280}"/>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78" name="Group 20">
            <a:extLst>
              <a:ext uri="{FF2B5EF4-FFF2-40B4-BE49-F238E27FC236}">
                <a16:creationId xmlns:a16="http://schemas.microsoft.com/office/drawing/2014/main" id="{0A6A35DE-E551-C145-8F68-C9D8AFB67D8F}"/>
              </a:ext>
            </a:extLst>
          </p:cNvPr>
          <p:cNvGrpSpPr/>
          <p:nvPr/>
        </p:nvGrpSpPr>
        <p:grpSpPr>
          <a:xfrm>
            <a:off x="697286" y="5611260"/>
            <a:ext cx="1086382" cy="275006"/>
            <a:chOff x="0" y="0"/>
            <a:chExt cx="1387648" cy="323246"/>
          </a:xfrm>
        </p:grpSpPr>
        <p:grpSp>
          <p:nvGrpSpPr>
            <p:cNvPr id="79" name="Group 21">
              <a:extLst>
                <a:ext uri="{FF2B5EF4-FFF2-40B4-BE49-F238E27FC236}">
                  <a16:creationId xmlns:a16="http://schemas.microsoft.com/office/drawing/2014/main" id="{F06B661C-628B-6740-B4F5-EFB1C208E60C}"/>
                </a:ext>
              </a:extLst>
            </p:cNvPr>
            <p:cNvGrpSpPr>
              <a:grpSpLocks noChangeAspect="1"/>
            </p:cNvGrpSpPr>
            <p:nvPr/>
          </p:nvGrpSpPr>
          <p:grpSpPr>
            <a:xfrm>
              <a:off x="1068722" y="4321"/>
              <a:ext cx="318925" cy="318925"/>
              <a:chOff x="0" y="0"/>
              <a:chExt cx="495300" cy="495300"/>
            </a:xfrm>
          </p:grpSpPr>
          <p:sp>
            <p:nvSpPr>
              <p:cNvPr id="86" name="Freeform 22">
                <a:extLst>
                  <a:ext uri="{FF2B5EF4-FFF2-40B4-BE49-F238E27FC236}">
                    <a16:creationId xmlns:a16="http://schemas.microsoft.com/office/drawing/2014/main" id="{E25D3630-2E12-844F-A9F7-28D5F3FCA56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7" name="Freeform 23">
                <a:extLst>
                  <a:ext uri="{FF2B5EF4-FFF2-40B4-BE49-F238E27FC236}">
                    <a16:creationId xmlns:a16="http://schemas.microsoft.com/office/drawing/2014/main" id="{20980181-DDD6-4141-B7F1-5DC9E57645F3}"/>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80" name="Group 24">
              <a:extLst>
                <a:ext uri="{FF2B5EF4-FFF2-40B4-BE49-F238E27FC236}">
                  <a16:creationId xmlns:a16="http://schemas.microsoft.com/office/drawing/2014/main" id="{6170FAB5-3B42-3443-B0A1-B823B59DEC0C}"/>
                </a:ext>
              </a:extLst>
            </p:cNvPr>
            <p:cNvGrpSpPr>
              <a:grpSpLocks noChangeAspect="1"/>
            </p:cNvGrpSpPr>
            <p:nvPr/>
          </p:nvGrpSpPr>
          <p:grpSpPr>
            <a:xfrm>
              <a:off x="548378" y="0"/>
              <a:ext cx="318925" cy="318925"/>
              <a:chOff x="0" y="0"/>
              <a:chExt cx="495300" cy="495300"/>
            </a:xfrm>
          </p:grpSpPr>
          <p:sp>
            <p:nvSpPr>
              <p:cNvPr id="84" name="Freeform 25">
                <a:extLst>
                  <a:ext uri="{FF2B5EF4-FFF2-40B4-BE49-F238E27FC236}">
                    <a16:creationId xmlns:a16="http://schemas.microsoft.com/office/drawing/2014/main" id="{460CF3E5-BA82-6B4E-9689-609BAAF99A7D}"/>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5" name="Freeform 26">
                <a:extLst>
                  <a:ext uri="{FF2B5EF4-FFF2-40B4-BE49-F238E27FC236}">
                    <a16:creationId xmlns:a16="http://schemas.microsoft.com/office/drawing/2014/main" id="{47A873E3-5B96-7E47-B078-8F9776903435}"/>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81" name="Group 27">
              <a:extLst>
                <a:ext uri="{FF2B5EF4-FFF2-40B4-BE49-F238E27FC236}">
                  <a16:creationId xmlns:a16="http://schemas.microsoft.com/office/drawing/2014/main" id="{0F6FEACE-FEFE-FD47-A315-D82DDD441E55}"/>
                </a:ext>
              </a:extLst>
            </p:cNvPr>
            <p:cNvGrpSpPr>
              <a:grpSpLocks noChangeAspect="1"/>
            </p:cNvGrpSpPr>
            <p:nvPr/>
          </p:nvGrpSpPr>
          <p:grpSpPr>
            <a:xfrm>
              <a:off x="0" y="0"/>
              <a:ext cx="318925" cy="318925"/>
              <a:chOff x="0" y="0"/>
              <a:chExt cx="495300" cy="495300"/>
            </a:xfrm>
          </p:grpSpPr>
          <p:sp>
            <p:nvSpPr>
              <p:cNvPr id="82" name="Freeform 28">
                <a:extLst>
                  <a:ext uri="{FF2B5EF4-FFF2-40B4-BE49-F238E27FC236}">
                    <a16:creationId xmlns:a16="http://schemas.microsoft.com/office/drawing/2014/main" id="{8A22036B-1032-4E41-BEDB-CB16AB3380C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3" name="Freeform 29">
                <a:extLst>
                  <a:ext uri="{FF2B5EF4-FFF2-40B4-BE49-F238E27FC236}">
                    <a16:creationId xmlns:a16="http://schemas.microsoft.com/office/drawing/2014/main" id="{111A7CDD-45E9-154D-8521-AA8BB14E9208}"/>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88" name="Rectangle 87">
            <a:extLst>
              <a:ext uri="{FF2B5EF4-FFF2-40B4-BE49-F238E27FC236}">
                <a16:creationId xmlns:a16="http://schemas.microsoft.com/office/drawing/2014/main" id="{421E1814-EAE4-0149-BB81-7FBA11CD73E4}"/>
              </a:ext>
            </a:extLst>
          </p:cNvPr>
          <p:cNvSpPr/>
          <p:nvPr/>
        </p:nvSpPr>
        <p:spPr>
          <a:xfrm>
            <a:off x="1145815" y="6705378"/>
            <a:ext cx="16538326" cy="2554545"/>
          </a:xfrm>
          <a:prstGeom prst="rect">
            <a:avLst/>
          </a:prstGeom>
        </p:spPr>
        <p:txBody>
          <a:bodyPr wrap="square">
            <a:spAutoFit/>
          </a:bodyPr>
          <a:lstStyle/>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Communication of science is not about conveying belief. </a:t>
            </a:r>
          </a:p>
          <a:p>
            <a:pPr marL="571500" indent="-571500">
              <a:buFont typeface="Arial" panose="020B0604020202020204" pitchFamily="34" charset="0"/>
              <a:buChar char="•"/>
            </a:pPr>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Rather, it is about logically developing lines of evidence that lead one to a hypothesis, theory, or conclusion based on the evidence. </a:t>
            </a:r>
          </a:p>
        </p:txBody>
      </p:sp>
    </p:spTree>
    <p:extLst>
      <p:ext uri="{BB962C8B-B14F-4D97-AF65-F5344CB8AC3E}">
        <p14:creationId xmlns:p14="http://schemas.microsoft.com/office/powerpoint/2010/main" val="157400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cTn>
                              </p:par>
                              <p:par>
                                <p:cTn id="22" presetID="10" presetClass="entr" presetSubtype="0" fill="hold"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par>
                                <p:cTn id="25" presetID="10" presetClass="entr" presetSubtype="0"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9" grpId="0"/>
      <p:bldP spid="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754125" y="3549772"/>
            <a:ext cx="16505175" cy="5704142"/>
            <a:chOff x="0" y="0"/>
            <a:chExt cx="10930434" cy="3777527"/>
          </a:xfrm>
        </p:grpSpPr>
        <p:sp>
          <p:nvSpPr>
            <p:cNvPr id="8" name="Freeform 8"/>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9" name="Freeform 9"/>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10" name="Freeform 10"/>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11" name="Freeform 11"/>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12" name="Group 12"/>
          <p:cNvGrpSpPr/>
          <p:nvPr/>
        </p:nvGrpSpPr>
        <p:grpSpPr>
          <a:xfrm>
            <a:off x="874942" y="1009955"/>
            <a:ext cx="8123909" cy="2178667"/>
            <a:chOff x="0" y="0"/>
            <a:chExt cx="5380000" cy="1442807"/>
          </a:xfrm>
        </p:grpSpPr>
        <p:sp>
          <p:nvSpPr>
            <p:cNvPr id="13" name="Freeform 13"/>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14" name="Freeform 14"/>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15" name="Freeform 15"/>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16" name="Freeform 16"/>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grpSp>
        <p:nvGrpSpPr>
          <p:cNvPr id="17" name="Group 17"/>
          <p:cNvGrpSpPr/>
          <p:nvPr/>
        </p:nvGrpSpPr>
        <p:grpSpPr>
          <a:xfrm>
            <a:off x="754125" y="3549772"/>
            <a:ext cx="16393881" cy="591951"/>
            <a:chOff x="0" y="0"/>
            <a:chExt cx="119962793" cy="4331623"/>
          </a:xfrm>
        </p:grpSpPr>
        <p:sp>
          <p:nvSpPr>
            <p:cNvPr id="18" name="Freeform 18"/>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19" name="Freeform 19"/>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20" name="Group 20"/>
          <p:cNvGrpSpPr/>
          <p:nvPr/>
        </p:nvGrpSpPr>
        <p:grpSpPr>
          <a:xfrm>
            <a:off x="1243775" y="4247368"/>
            <a:ext cx="1040736" cy="242434"/>
            <a:chOff x="0" y="0"/>
            <a:chExt cx="1387648" cy="323246"/>
          </a:xfrm>
        </p:grpSpPr>
        <p:grpSp>
          <p:nvGrpSpPr>
            <p:cNvPr id="21" name="Group 21"/>
            <p:cNvGrpSpPr>
              <a:grpSpLocks noChangeAspect="1"/>
            </p:cNvGrpSpPr>
            <p:nvPr/>
          </p:nvGrpSpPr>
          <p:grpSpPr>
            <a:xfrm>
              <a:off x="1068722" y="4321"/>
              <a:ext cx="318925" cy="318925"/>
              <a:chOff x="0" y="0"/>
              <a:chExt cx="495300" cy="495300"/>
            </a:xfrm>
          </p:grpSpPr>
          <p:sp>
            <p:nvSpPr>
              <p:cNvPr id="22" name="Freeform 22"/>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3" name="Freeform 23"/>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24" name="Group 24"/>
            <p:cNvGrpSpPr>
              <a:grpSpLocks noChangeAspect="1"/>
            </p:cNvGrpSpPr>
            <p:nvPr/>
          </p:nvGrpSpPr>
          <p:grpSpPr>
            <a:xfrm>
              <a:off x="548378" y="0"/>
              <a:ext cx="318925" cy="318925"/>
              <a:chOff x="0" y="0"/>
              <a:chExt cx="495300" cy="495300"/>
            </a:xfrm>
          </p:grpSpPr>
          <p:sp>
            <p:nvSpPr>
              <p:cNvPr id="25" name="Freeform 2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6" name="Freeform 2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27" name="Group 27"/>
            <p:cNvGrpSpPr>
              <a:grpSpLocks noChangeAspect="1"/>
            </p:cNvGrpSpPr>
            <p:nvPr/>
          </p:nvGrpSpPr>
          <p:grpSpPr>
            <a:xfrm>
              <a:off x="0" y="0"/>
              <a:ext cx="318925" cy="318925"/>
              <a:chOff x="0" y="0"/>
              <a:chExt cx="495300" cy="495300"/>
            </a:xfrm>
          </p:grpSpPr>
          <p:sp>
            <p:nvSpPr>
              <p:cNvPr id="28" name="Freeform 2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9" name="Freeform 2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grpSp>
        <p:nvGrpSpPr>
          <p:cNvPr id="30" name="Group 30"/>
          <p:cNvGrpSpPr/>
          <p:nvPr/>
        </p:nvGrpSpPr>
        <p:grpSpPr>
          <a:xfrm>
            <a:off x="1247439" y="6610836"/>
            <a:ext cx="2691637" cy="928767"/>
            <a:chOff x="0" y="0"/>
            <a:chExt cx="1913890" cy="660400"/>
          </a:xfrm>
        </p:grpSpPr>
        <p:sp>
          <p:nvSpPr>
            <p:cNvPr id="31" name="Freeform 31"/>
            <p:cNvSpPr/>
            <p:nvPr/>
          </p:nvSpPr>
          <p:spPr>
            <a:xfrm>
              <a:off x="0" y="0"/>
              <a:ext cx="1913890" cy="660400"/>
            </a:xfrm>
            <a:custGeom>
              <a:avLst/>
              <a:gdLst/>
              <a:ahLst/>
              <a:cxnLst/>
              <a:rect l="l" t="t" r="r" b="b"/>
              <a:pathLst>
                <a:path w="1913890" h="66040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BDE2E2"/>
            </a:solidFill>
          </p:spPr>
        </p:sp>
      </p:grpSp>
      <p:grpSp>
        <p:nvGrpSpPr>
          <p:cNvPr id="32" name="Group 32"/>
          <p:cNvGrpSpPr/>
          <p:nvPr/>
        </p:nvGrpSpPr>
        <p:grpSpPr>
          <a:xfrm>
            <a:off x="5359645" y="6610836"/>
            <a:ext cx="2691637" cy="928767"/>
            <a:chOff x="0" y="0"/>
            <a:chExt cx="1913890" cy="660400"/>
          </a:xfrm>
        </p:grpSpPr>
        <p:sp>
          <p:nvSpPr>
            <p:cNvPr id="33" name="Freeform 33"/>
            <p:cNvSpPr/>
            <p:nvPr/>
          </p:nvSpPr>
          <p:spPr>
            <a:xfrm>
              <a:off x="0" y="0"/>
              <a:ext cx="1913890" cy="660400"/>
            </a:xfrm>
            <a:custGeom>
              <a:avLst/>
              <a:gdLst/>
              <a:ahLst/>
              <a:cxnLst/>
              <a:rect l="l" t="t" r="r" b="b"/>
              <a:pathLst>
                <a:path w="1913890" h="66040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BDE2E2"/>
            </a:solidFill>
          </p:spPr>
        </p:sp>
      </p:grpSp>
      <p:grpSp>
        <p:nvGrpSpPr>
          <p:cNvPr id="34" name="Group 34"/>
          <p:cNvGrpSpPr/>
          <p:nvPr/>
        </p:nvGrpSpPr>
        <p:grpSpPr>
          <a:xfrm>
            <a:off x="9565455" y="6610836"/>
            <a:ext cx="2691637" cy="928767"/>
            <a:chOff x="0" y="0"/>
            <a:chExt cx="1913890" cy="660400"/>
          </a:xfrm>
        </p:grpSpPr>
        <p:sp>
          <p:nvSpPr>
            <p:cNvPr id="35" name="Freeform 35"/>
            <p:cNvSpPr/>
            <p:nvPr/>
          </p:nvSpPr>
          <p:spPr>
            <a:xfrm>
              <a:off x="0" y="0"/>
              <a:ext cx="1913890" cy="660400"/>
            </a:xfrm>
            <a:custGeom>
              <a:avLst/>
              <a:gdLst/>
              <a:ahLst/>
              <a:cxnLst/>
              <a:rect l="l" t="t" r="r" b="b"/>
              <a:pathLst>
                <a:path w="1913890" h="66040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BDE2E2"/>
            </a:solidFill>
          </p:spPr>
        </p:sp>
      </p:grpSp>
      <p:grpSp>
        <p:nvGrpSpPr>
          <p:cNvPr id="36" name="Group 36"/>
          <p:cNvGrpSpPr/>
          <p:nvPr/>
        </p:nvGrpSpPr>
        <p:grpSpPr>
          <a:xfrm>
            <a:off x="13816991" y="6610836"/>
            <a:ext cx="2691637" cy="928767"/>
            <a:chOff x="0" y="0"/>
            <a:chExt cx="1913890" cy="660400"/>
          </a:xfrm>
        </p:grpSpPr>
        <p:sp>
          <p:nvSpPr>
            <p:cNvPr id="37" name="Freeform 37"/>
            <p:cNvSpPr/>
            <p:nvPr/>
          </p:nvSpPr>
          <p:spPr>
            <a:xfrm>
              <a:off x="0" y="0"/>
              <a:ext cx="1913890" cy="660400"/>
            </a:xfrm>
            <a:custGeom>
              <a:avLst/>
              <a:gdLst/>
              <a:ahLst/>
              <a:cxnLst/>
              <a:rect l="l" t="t" r="r" b="b"/>
              <a:pathLst>
                <a:path w="1913890" h="66040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BDE2E2"/>
            </a:solidFill>
          </p:spPr>
        </p:sp>
      </p:grpSp>
      <p:pic>
        <p:nvPicPr>
          <p:cNvPr id="38" name="Picture 3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20051" y="6855714"/>
            <a:ext cx="1023929" cy="439010"/>
          </a:xfrm>
          <a:prstGeom prst="rect">
            <a:avLst/>
          </a:prstGeom>
        </p:spPr>
      </p:pic>
      <p:sp>
        <p:nvSpPr>
          <p:cNvPr id="39" name="TextBox 39"/>
          <p:cNvSpPr txBox="1"/>
          <p:nvPr/>
        </p:nvSpPr>
        <p:spPr>
          <a:xfrm>
            <a:off x="1225372" y="1209675"/>
            <a:ext cx="7181414" cy="1667123"/>
          </a:xfrm>
          <a:prstGeom prst="rect">
            <a:avLst/>
          </a:prstGeom>
        </p:spPr>
        <p:txBody>
          <a:bodyPr lIns="0" tIns="0" rIns="0" bIns="0" rtlCol="0" anchor="t">
            <a:spAutoFit/>
          </a:bodyPr>
          <a:lstStyle/>
          <a:p>
            <a:pPr algn="ctr">
              <a:lnSpc>
                <a:spcPts val="6360"/>
              </a:lnSpc>
            </a:pPr>
            <a:r>
              <a:rPr lang="en-US" sz="6000" b="1" dirty="0">
                <a:solidFill>
                  <a:srgbClr val="000000"/>
                </a:solidFill>
                <a:latin typeface="TH SarabunPSK" panose="020B0500040200020003" pitchFamily="34" charset="-34"/>
                <a:cs typeface="TH SarabunPSK" panose="020B0500040200020003" pitchFamily="34" charset="-34"/>
              </a:rPr>
              <a:t>Manuscript language: overview</a:t>
            </a:r>
          </a:p>
        </p:txBody>
      </p:sp>
      <p:sp>
        <p:nvSpPr>
          <p:cNvPr id="40" name="TextBox 40"/>
          <p:cNvSpPr txBox="1"/>
          <p:nvPr/>
        </p:nvSpPr>
        <p:spPr>
          <a:xfrm>
            <a:off x="1350663" y="5271874"/>
            <a:ext cx="5354800" cy="718145"/>
          </a:xfrm>
          <a:prstGeom prst="rect">
            <a:avLst/>
          </a:prstGeom>
        </p:spPr>
        <p:txBody>
          <a:bodyPr wrap="square" lIns="0" tIns="0" rIns="0" bIns="0" rtlCol="0" anchor="t">
            <a:spAutoFit/>
          </a:bodyPr>
          <a:lstStyle/>
          <a:p>
            <a:pPr>
              <a:lnSpc>
                <a:spcPts val="5600"/>
              </a:lnSpc>
            </a:pPr>
            <a:r>
              <a:rPr lang="en-US" sz="4000" b="1" dirty="0">
                <a:solidFill>
                  <a:srgbClr val="000000"/>
                </a:solidFill>
                <a:latin typeface="TH SarabunPSK" panose="020B0500040200020003" pitchFamily="34" charset="-34"/>
                <a:cs typeface="TH SarabunPSK" panose="020B0500040200020003" pitchFamily="34" charset="-34"/>
              </a:rPr>
              <a:t>Manuscript language should be:</a:t>
            </a:r>
          </a:p>
        </p:txBody>
      </p:sp>
      <p:sp>
        <p:nvSpPr>
          <p:cNvPr id="41" name="TextBox 41"/>
          <p:cNvSpPr txBox="1"/>
          <p:nvPr/>
        </p:nvSpPr>
        <p:spPr>
          <a:xfrm>
            <a:off x="1464570" y="6697394"/>
            <a:ext cx="2107307" cy="718145"/>
          </a:xfrm>
          <a:prstGeom prst="rect">
            <a:avLst/>
          </a:prstGeom>
        </p:spPr>
        <p:txBody>
          <a:bodyPr wrap="square" lIns="0" tIns="0" rIns="0" bIns="0" rtlCol="0" anchor="t">
            <a:spAutoFit/>
          </a:bodyPr>
          <a:lstStyle/>
          <a:p>
            <a:pPr algn="ctr">
              <a:lnSpc>
                <a:spcPts val="5600"/>
              </a:lnSpc>
            </a:pPr>
            <a:r>
              <a:rPr lang="en-US" sz="4000" dirty="0">
                <a:solidFill>
                  <a:srgbClr val="000000"/>
                </a:solidFill>
                <a:latin typeface="TH SarabunPSK" panose="020B0500040200020003" pitchFamily="34" charset="-34"/>
                <a:cs typeface="TH SarabunPSK" panose="020B0500040200020003" pitchFamily="34" charset="-34"/>
              </a:rPr>
              <a:t>Accurate</a:t>
            </a:r>
          </a:p>
        </p:txBody>
      </p:sp>
      <p:sp>
        <p:nvSpPr>
          <p:cNvPr id="42" name="TextBox 42"/>
          <p:cNvSpPr txBox="1"/>
          <p:nvPr/>
        </p:nvSpPr>
        <p:spPr>
          <a:xfrm>
            <a:off x="5856325" y="6697394"/>
            <a:ext cx="1698278" cy="718145"/>
          </a:xfrm>
          <a:prstGeom prst="rect">
            <a:avLst/>
          </a:prstGeom>
        </p:spPr>
        <p:txBody>
          <a:bodyPr lIns="0" tIns="0" rIns="0" bIns="0" rtlCol="0" anchor="t">
            <a:spAutoFit/>
          </a:bodyPr>
          <a:lstStyle/>
          <a:p>
            <a:pPr algn="ctr">
              <a:lnSpc>
                <a:spcPts val="5600"/>
              </a:lnSpc>
            </a:pPr>
            <a:r>
              <a:rPr lang="en-US" sz="4000" dirty="0">
                <a:solidFill>
                  <a:srgbClr val="000000"/>
                </a:solidFill>
                <a:latin typeface="TH SarabunPSK" panose="020B0500040200020003" pitchFamily="34" charset="-34"/>
                <a:cs typeface="TH SarabunPSK" panose="020B0500040200020003" pitchFamily="34" charset="-34"/>
              </a:rPr>
              <a:t>Concise</a:t>
            </a:r>
          </a:p>
        </p:txBody>
      </p:sp>
      <p:sp>
        <p:nvSpPr>
          <p:cNvPr id="43" name="TextBox 43"/>
          <p:cNvSpPr txBox="1"/>
          <p:nvPr/>
        </p:nvSpPr>
        <p:spPr>
          <a:xfrm>
            <a:off x="10337764" y="6697394"/>
            <a:ext cx="1147018" cy="718145"/>
          </a:xfrm>
          <a:prstGeom prst="rect">
            <a:avLst/>
          </a:prstGeom>
        </p:spPr>
        <p:txBody>
          <a:bodyPr lIns="0" tIns="0" rIns="0" bIns="0" rtlCol="0" anchor="t">
            <a:spAutoFit/>
          </a:bodyPr>
          <a:lstStyle/>
          <a:p>
            <a:pPr algn="ctr">
              <a:lnSpc>
                <a:spcPts val="5600"/>
              </a:lnSpc>
            </a:pPr>
            <a:r>
              <a:rPr lang="en-US" sz="4000" dirty="0">
                <a:solidFill>
                  <a:srgbClr val="000000"/>
                </a:solidFill>
                <a:latin typeface="TH SarabunPSK" panose="020B0500040200020003" pitchFamily="34" charset="-34"/>
                <a:cs typeface="TH SarabunPSK" panose="020B0500040200020003" pitchFamily="34" charset="-34"/>
              </a:rPr>
              <a:t>Clear</a:t>
            </a:r>
          </a:p>
        </p:txBody>
      </p:sp>
      <p:sp>
        <p:nvSpPr>
          <p:cNvPr id="44" name="TextBox 44"/>
          <p:cNvSpPr txBox="1"/>
          <p:nvPr/>
        </p:nvSpPr>
        <p:spPr>
          <a:xfrm>
            <a:off x="14131579" y="6697394"/>
            <a:ext cx="2062460" cy="718145"/>
          </a:xfrm>
          <a:prstGeom prst="rect">
            <a:avLst/>
          </a:prstGeom>
        </p:spPr>
        <p:txBody>
          <a:bodyPr lIns="0" tIns="0" rIns="0" bIns="0" rtlCol="0" anchor="t">
            <a:spAutoFit/>
          </a:bodyPr>
          <a:lstStyle/>
          <a:p>
            <a:pPr algn="ctr">
              <a:lnSpc>
                <a:spcPts val="5600"/>
              </a:lnSpc>
            </a:pPr>
            <a:r>
              <a:rPr lang="en-US" sz="4000">
                <a:solidFill>
                  <a:srgbClr val="000000"/>
                </a:solidFill>
                <a:latin typeface="TH SarabunPSK" panose="020B0500040200020003" pitchFamily="34" charset="-34"/>
                <a:cs typeface="TH SarabunPSK" panose="020B0500040200020003" pitchFamily="34" charset="-34"/>
              </a:rPr>
              <a:t>Objective</a:t>
            </a:r>
          </a:p>
        </p:txBody>
      </p:sp>
      <p:pic>
        <p:nvPicPr>
          <p:cNvPr id="45" name="Picture 4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366069" y="6855714"/>
            <a:ext cx="1023929" cy="439010"/>
          </a:xfrm>
          <a:prstGeom prst="rect">
            <a:avLst/>
          </a:prstGeom>
        </p:spPr>
      </p:pic>
      <p:pic>
        <p:nvPicPr>
          <p:cNvPr id="46" name="Picture 4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554175" y="6855714"/>
            <a:ext cx="1023929" cy="4390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randombar(horizontal)">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randombar(horizontal)">
                                      <p:cBhvr>
                                        <p:cTn id="29" dur="500"/>
                                        <p:tgtEl>
                                          <p:spTgt spid="41"/>
                                        </p:tgtEl>
                                      </p:cBhvr>
                                    </p:animEffect>
                                  </p:childTnLst>
                                </p:cTn>
                              </p:par>
                              <p:par>
                                <p:cTn id="30" presetID="14" presetClass="entr" presetSubtype="1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par>
                                <p:cTn id="33" presetID="14" presetClass="entr" presetSubtype="1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randombar(horizontal)">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randombar(horizontal)">
                                      <p:cBhvr>
                                        <p:cTn id="40" dur="500"/>
                                        <p:tgtEl>
                                          <p:spTgt spid="42"/>
                                        </p:tgtEl>
                                      </p:cBhvr>
                                    </p:animEffect>
                                  </p:childTnLst>
                                </p:cTn>
                              </p:par>
                              <p:par>
                                <p:cTn id="41" presetID="14" presetClass="entr" presetSubtype="1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randombar(horizontal)">
                                      <p:cBhvr>
                                        <p:cTn id="43" dur="500"/>
                                        <p:tgtEl>
                                          <p:spTgt spid="32"/>
                                        </p:tgtEl>
                                      </p:cBhvr>
                                    </p:animEffect>
                                  </p:childTnLst>
                                </p:cTn>
                              </p:par>
                              <p:par>
                                <p:cTn id="44" presetID="14" presetClass="entr" presetSubtype="1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randombar(horizontal)">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randombar(horizontal)">
                                      <p:cBhvr>
                                        <p:cTn id="51" dur="500"/>
                                        <p:tgtEl>
                                          <p:spTgt spid="43"/>
                                        </p:tgtEl>
                                      </p:cBhvr>
                                    </p:animEffect>
                                  </p:childTnLst>
                                </p:cTn>
                              </p:par>
                              <p:par>
                                <p:cTn id="52" presetID="14" presetClass="entr" presetSubtype="1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randombar(horizontal)">
                                      <p:cBhvr>
                                        <p:cTn id="54" dur="500"/>
                                        <p:tgtEl>
                                          <p:spTgt spid="34"/>
                                        </p:tgtEl>
                                      </p:cBhvr>
                                    </p:animEffect>
                                  </p:childTnLst>
                                </p:cTn>
                              </p:par>
                              <p:par>
                                <p:cTn id="55" presetID="14" presetClass="entr" presetSubtype="1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randombar(horizontal)">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randombar(horizontal)">
                                      <p:cBhvr>
                                        <p:cTn id="62" dur="500"/>
                                        <p:tgtEl>
                                          <p:spTgt spid="36"/>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12">
            <a:extLst>
              <a:ext uri="{FF2B5EF4-FFF2-40B4-BE49-F238E27FC236}">
                <a16:creationId xmlns:a16="http://schemas.microsoft.com/office/drawing/2014/main" id="{DEFF5C4C-9734-4F47-AAC5-8F91745ED439}"/>
              </a:ext>
            </a:extLst>
          </p:cNvPr>
          <p:cNvGrpSpPr/>
          <p:nvPr/>
        </p:nvGrpSpPr>
        <p:grpSpPr>
          <a:xfrm>
            <a:off x="334809" y="1724279"/>
            <a:ext cx="7571064" cy="1845718"/>
            <a:chOff x="0" y="0"/>
            <a:chExt cx="5380000" cy="1442807"/>
          </a:xfrm>
        </p:grpSpPr>
        <p:sp>
          <p:nvSpPr>
            <p:cNvPr id="59" name="Freeform 13">
              <a:extLst>
                <a:ext uri="{FF2B5EF4-FFF2-40B4-BE49-F238E27FC236}">
                  <a16:creationId xmlns:a16="http://schemas.microsoft.com/office/drawing/2014/main" id="{511AD15F-F556-8F43-BE0A-222692D9331D}"/>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0" name="Freeform 14">
              <a:extLst>
                <a:ext uri="{FF2B5EF4-FFF2-40B4-BE49-F238E27FC236}">
                  <a16:creationId xmlns:a16="http://schemas.microsoft.com/office/drawing/2014/main" id="{1D650449-5F83-6D4F-8DB1-B041864C4F88}"/>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1" name="Freeform 15">
              <a:extLst>
                <a:ext uri="{FF2B5EF4-FFF2-40B4-BE49-F238E27FC236}">
                  <a16:creationId xmlns:a16="http://schemas.microsoft.com/office/drawing/2014/main" id="{FE55DF08-7BC8-F240-8F33-22272F395EC6}"/>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2" name="Freeform 16">
              <a:extLst>
                <a:ext uri="{FF2B5EF4-FFF2-40B4-BE49-F238E27FC236}">
                  <a16:creationId xmlns:a16="http://schemas.microsoft.com/office/drawing/2014/main" id="{E4CBECDC-1416-7F4F-8F53-0E65B4904675}"/>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3" name="Rectangle 62">
            <a:extLst>
              <a:ext uri="{FF2B5EF4-FFF2-40B4-BE49-F238E27FC236}">
                <a16:creationId xmlns:a16="http://schemas.microsoft.com/office/drawing/2014/main" id="{007B007C-5A73-DD44-B188-DA019E110BBB}"/>
              </a:ext>
            </a:extLst>
          </p:cNvPr>
          <p:cNvSpPr/>
          <p:nvPr/>
        </p:nvSpPr>
        <p:spPr>
          <a:xfrm>
            <a:off x="260804" y="1708493"/>
            <a:ext cx="7571063" cy="1733808"/>
          </a:xfrm>
          <a:prstGeom prst="rect">
            <a:avLst/>
          </a:prstGeom>
        </p:spPr>
        <p:txBody>
          <a:bodyPr wrap="square">
            <a:spAutoFit/>
          </a:bodyPr>
          <a:lstStyle/>
          <a:p>
            <a:pPr algn="ctr">
              <a:lnSpc>
                <a:spcPts val="6360"/>
              </a:lnSpc>
            </a:pPr>
            <a:r>
              <a:rPr lang="en-US" sz="4000" b="1" dirty="0">
                <a:latin typeface="TH SarabunPSK" panose="020B0500040200020003" pitchFamily="34" charset="-34"/>
                <a:cs typeface="TH SarabunPSK" panose="020B0500040200020003" pitchFamily="34" charset="-34"/>
              </a:rPr>
              <a:t>6. Avoid loose statements and back to back adverbs.</a:t>
            </a:r>
            <a:endParaRPr lang="en-US" sz="4000" b="1" i="1" u="sng" dirty="0">
              <a:solidFill>
                <a:srgbClr val="000000"/>
              </a:solidFill>
              <a:latin typeface="TH SarabunPSK" panose="020B0500040200020003" pitchFamily="34" charset="-34"/>
              <a:cs typeface="TH SarabunPSK" panose="020B0500040200020003" pitchFamily="34" charset="-34"/>
            </a:endParaRPr>
          </a:p>
        </p:txBody>
      </p:sp>
      <p:grpSp>
        <p:nvGrpSpPr>
          <p:cNvPr id="64" name="Group 12">
            <a:extLst>
              <a:ext uri="{FF2B5EF4-FFF2-40B4-BE49-F238E27FC236}">
                <a16:creationId xmlns:a16="http://schemas.microsoft.com/office/drawing/2014/main" id="{BDCBE273-77EF-8B41-A71C-2160EA96F9C3}"/>
              </a:ext>
            </a:extLst>
          </p:cNvPr>
          <p:cNvGrpSpPr/>
          <p:nvPr/>
        </p:nvGrpSpPr>
        <p:grpSpPr>
          <a:xfrm>
            <a:off x="8356333" y="495516"/>
            <a:ext cx="9412404" cy="4671471"/>
            <a:chOff x="0" y="0"/>
            <a:chExt cx="5380000" cy="1442807"/>
          </a:xfrm>
        </p:grpSpPr>
        <p:sp>
          <p:nvSpPr>
            <p:cNvPr id="65" name="Freeform 13">
              <a:extLst>
                <a:ext uri="{FF2B5EF4-FFF2-40B4-BE49-F238E27FC236}">
                  <a16:creationId xmlns:a16="http://schemas.microsoft.com/office/drawing/2014/main" id="{1F6E2240-AC40-A644-84B8-52BE610EFCB1}"/>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6" name="Freeform 14">
              <a:extLst>
                <a:ext uri="{FF2B5EF4-FFF2-40B4-BE49-F238E27FC236}">
                  <a16:creationId xmlns:a16="http://schemas.microsoft.com/office/drawing/2014/main" id="{EF085ED8-F231-5F4F-964C-B0AC887E382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7" name="Freeform 15">
              <a:extLst>
                <a:ext uri="{FF2B5EF4-FFF2-40B4-BE49-F238E27FC236}">
                  <a16:creationId xmlns:a16="http://schemas.microsoft.com/office/drawing/2014/main" id="{788A7E8F-827C-0047-A8F8-F0CFB74ECA61}"/>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8" name="Freeform 16">
              <a:extLst>
                <a:ext uri="{FF2B5EF4-FFF2-40B4-BE49-F238E27FC236}">
                  <a16:creationId xmlns:a16="http://schemas.microsoft.com/office/drawing/2014/main" id="{AFEC459B-319D-1F4C-9106-4DA82986CB4A}"/>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9" name="Rectangle 68">
            <a:extLst>
              <a:ext uri="{FF2B5EF4-FFF2-40B4-BE49-F238E27FC236}">
                <a16:creationId xmlns:a16="http://schemas.microsoft.com/office/drawing/2014/main" id="{15BDD26C-F0A4-2747-9192-7C82F6CA4540}"/>
              </a:ext>
            </a:extLst>
          </p:cNvPr>
          <p:cNvSpPr/>
          <p:nvPr/>
        </p:nvSpPr>
        <p:spPr>
          <a:xfrm>
            <a:off x="8661376" y="1165763"/>
            <a:ext cx="8920077" cy="3170099"/>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Avoid</a:t>
            </a:r>
            <a:r>
              <a:rPr lang="en-US" sz="4000" dirty="0">
                <a:latin typeface="TH SarabunPSK" panose="020B0500040200020003" pitchFamily="34" charset="-34"/>
                <a:cs typeface="TH SarabunPSK" panose="020B0500040200020003" pitchFamily="34" charset="-34"/>
              </a:rPr>
              <a:t>: "The ocean model simulation ran quickly and cheaply." </a:t>
            </a:r>
          </a:p>
          <a:p>
            <a:endParaRPr lang="en-US" sz="4000" dirty="0">
              <a:latin typeface="TH SarabunPSK" panose="020B0500040200020003" pitchFamily="34" charset="-34"/>
              <a:cs typeface="TH SarabunPSK" panose="020B0500040200020003" pitchFamily="34" charset="-34"/>
            </a:endParaRPr>
          </a:p>
          <a:p>
            <a:r>
              <a:rPr lang="en-US" sz="4000" b="1" dirty="0">
                <a:latin typeface="TH SarabunPSK" panose="020B0500040200020003" pitchFamily="34" charset="-34"/>
                <a:cs typeface="TH SarabunPSK" panose="020B0500040200020003" pitchFamily="34" charset="-34"/>
              </a:rPr>
              <a:t>Write</a:t>
            </a:r>
            <a:r>
              <a:rPr lang="en-US" sz="4000" dirty="0">
                <a:latin typeface="TH SarabunPSK" panose="020B0500040200020003" pitchFamily="34" charset="-34"/>
                <a:cs typeface="TH SarabunPSK" panose="020B0500040200020003" pitchFamily="34" charset="-34"/>
              </a:rPr>
              <a:t>: "The ocean model simulation required 1200 hours using 100 computer processors."</a:t>
            </a:r>
            <a:endParaRPr lang="en-TH" sz="4000" dirty="0">
              <a:latin typeface="TH SarabunPSK" panose="020B0500040200020003" pitchFamily="34" charset="-34"/>
              <a:cs typeface="TH SarabunPSK" panose="020B0500040200020003" pitchFamily="34" charset="-34"/>
            </a:endParaRPr>
          </a:p>
        </p:txBody>
      </p:sp>
      <p:grpSp>
        <p:nvGrpSpPr>
          <p:cNvPr id="70" name="Group 7">
            <a:extLst>
              <a:ext uri="{FF2B5EF4-FFF2-40B4-BE49-F238E27FC236}">
                <a16:creationId xmlns:a16="http://schemas.microsoft.com/office/drawing/2014/main" id="{62C10E44-3D04-D944-921E-29429D92D8DF}"/>
              </a:ext>
            </a:extLst>
          </p:cNvPr>
          <p:cNvGrpSpPr/>
          <p:nvPr/>
        </p:nvGrpSpPr>
        <p:grpSpPr>
          <a:xfrm>
            <a:off x="240087" y="5403140"/>
            <a:ext cx="17830800" cy="4590503"/>
            <a:chOff x="0" y="0"/>
            <a:chExt cx="10930434" cy="3777527"/>
          </a:xfrm>
        </p:grpSpPr>
        <p:sp>
          <p:nvSpPr>
            <p:cNvPr id="71" name="Freeform 8">
              <a:extLst>
                <a:ext uri="{FF2B5EF4-FFF2-40B4-BE49-F238E27FC236}">
                  <a16:creationId xmlns:a16="http://schemas.microsoft.com/office/drawing/2014/main" id="{08A8FE58-3B8D-DA4C-B3DE-9CD314B71408}"/>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72" name="Freeform 9">
              <a:extLst>
                <a:ext uri="{FF2B5EF4-FFF2-40B4-BE49-F238E27FC236}">
                  <a16:creationId xmlns:a16="http://schemas.microsoft.com/office/drawing/2014/main" id="{702730B2-F2DA-A145-BB4E-65EA1DB5F910}"/>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73" name="Freeform 10">
              <a:extLst>
                <a:ext uri="{FF2B5EF4-FFF2-40B4-BE49-F238E27FC236}">
                  <a16:creationId xmlns:a16="http://schemas.microsoft.com/office/drawing/2014/main" id="{ABD8A644-F886-5B41-986C-2F0EA42BE0A3}"/>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74" name="Freeform 11">
              <a:extLst>
                <a:ext uri="{FF2B5EF4-FFF2-40B4-BE49-F238E27FC236}">
                  <a16:creationId xmlns:a16="http://schemas.microsoft.com/office/drawing/2014/main" id="{15C1C101-F224-DC42-AFB2-771A0F0902E6}"/>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75" name="Group 17">
            <a:extLst>
              <a:ext uri="{FF2B5EF4-FFF2-40B4-BE49-F238E27FC236}">
                <a16:creationId xmlns:a16="http://schemas.microsoft.com/office/drawing/2014/main" id="{094C7BD3-FE6E-0845-A90F-D98515FBBE48}"/>
              </a:ext>
            </a:extLst>
          </p:cNvPr>
          <p:cNvGrpSpPr/>
          <p:nvPr/>
        </p:nvGrpSpPr>
        <p:grpSpPr>
          <a:xfrm>
            <a:off x="229428" y="5403140"/>
            <a:ext cx="17720997" cy="671483"/>
            <a:chOff x="0" y="0"/>
            <a:chExt cx="119962793" cy="4331623"/>
          </a:xfrm>
        </p:grpSpPr>
        <p:sp>
          <p:nvSpPr>
            <p:cNvPr id="76" name="Freeform 18">
              <a:extLst>
                <a:ext uri="{FF2B5EF4-FFF2-40B4-BE49-F238E27FC236}">
                  <a16:creationId xmlns:a16="http://schemas.microsoft.com/office/drawing/2014/main" id="{BB2DC125-D3CB-D84C-ACF8-D791CCC163CC}"/>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77" name="Freeform 19">
              <a:extLst>
                <a:ext uri="{FF2B5EF4-FFF2-40B4-BE49-F238E27FC236}">
                  <a16:creationId xmlns:a16="http://schemas.microsoft.com/office/drawing/2014/main" id="{A77FC608-FDA6-1543-9CB7-EDA771758280}"/>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78" name="Group 20">
            <a:extLst>
              <a:ext uri="{FF2B5EF4-FFF2-40B4-BE49-F238E27FC236}">
                <a16:creationId xmlns:a16="http://schemas.microsoft.com/office/drawing/2014/main" id="{0A6A35DE-E551-C145-8F68-C9D8AFB67D8F}"/>
              </a:ext>
            </a:extLst>
          </p:cNvPr>
          <p:cNvGrpSpPr/>
          <p:nvPr/>
        </p:nvGrpSpPr>
        <p:grpSpPr>
          <a:xfrm>
            <a:off x="697286" y="5611260"/>
            <a:ext cx="1086382" cy="275006"/>
            <a:chOff x="0" y="0"/>
            <a:chExt cx="1387648" cy="323246"/>
          </a:xfrm>
        </p:grpSpPr>
        <p:grpSp>
          <p:nvGrpSpPr>
            <p:cNvPr id="79" name="Group 21">
              <a:extLst>
                <a:ext uri="{FF2B5EF4-FFF2-40B4-BE49-F238E27FC236}">
                  <a16:creationId xmlns:a16="http://schemas.microsoft.com/office/drawing/2014/main" id="{F06B661C-628B-6740-B4F5-EFB1C208E60C}"/>
                </a:ext>
              </a:extLst>
            </p:cNvPr>
            <p:cNvGrpSpPr>
              <a:grpSpLocks noChangeAspect="1"/>
            </p:cNvGrpSpPr>
            <p:nvPr/>
          </p:nvGrpSpPr>
          <p:grpSpPr>
            <a:xfrm>
              <a:off x="1068722" y="4321"/>
              <a:ext cx="318925" cy="318925"/>
              <a:chOff x="0" y="0"/>
              <a:chExt cx="495300" cy="495300"/>
            </a:xfrm>
          </p:grpSpPr>
          <p:sp>
            <p:nvSpPr>
              <p:cNvPr id="86" name="Freeform 22">
                <a:extLst>
                  <a:ext uri="{FF2B5EF4-FFF2-40B4-BE49-F238E27FC236}">
                    <a16:creationId xmlns:a16="http://schemas.microsoft.com/office/drawing/2014/main" id="{E25D3630-2E12-844F-A9F7-28D5F3FCA56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7" name="Freeform 23">
                <a:extLst>
                  <a:ext uri="{FF2B5EF4-FFF2-40B4-BE49-F238E27FC236}">
                    <a16:creationId xmlns:a16="http://schemas.microsoft.com/office/drawing/2014/main" id="{20980181-DDD6-4141-B7F1-5DC9E57645F3}"/>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80" name="Group 24">
              <a:extLst>
                <a:ext uri="{FF2B5EF4-FFF2-40B4-BE49-F238E27FC236}">
                  <a16:creationId xmlns:a16="http://schemas.microsoft.com/office/drawing/2014/main" id="{6170FAB5-3B42-3443-B0A1-B823B59DEC0C}"/>
                </a:ext>
              </a:extLst>
            </p:cNvPr>
            <p:cNvGrpSpPr>
              <a:grpSpLocks noChangeAspect="1"/>
            </p:cNvGrpSpPr>
            <p:nvPr/>
          </p:nvGrpSpPr>
          <p:grpSpPr>
            <a:xfrm>
              <a:off x="548378" y="0"/>
              <a:ext cx="318925" cy="318925"/>
              <a:chOff x="0" y="0"/>
              <a:chExt cx="495300" cy="495300"/>
            </a:xfrm>
          </p:grpSpPr>
          <p:sp>
            <p:nvSpPr>
              <p:cNvPr id="84" name="Freeform 25">
                <a:extLst>
                  <a:ext uri="{FF2B5EF4-FFF2-40B4-BE49-F238E27FC236}">
                    <a16:creationId xmlns:a16="http://schemas.microsoft.com/office/drawing/2014/main" id="{460CF3E5-BA82-6B4E-9689-609BAAF99A7D}"/>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5" name="Freeform 26">
                <a:extLst>
                  <a:ext uri="{FF2B5EF4-FFF2-40B4-BE49-F238E27FC236}">
                    <a16:creationId xmlns:a16="http://schemas.microsoft.com/office/drawing/2014/main" id="{47A873E3-5B96-7E47-B078-8F9776903435}"/>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81" name="Group 27">
              <a:extLst>
                <a:ext uri="{FF2B5EF4-FFF2-40B4-BE49-F238E27FC236}">
                  <a16:creationId xmlns:a16="http://schemas.microsoft.com/office/drawing/2014/main" id="{0F6FEACE-FEFE-FD47-A315-D82DDD441E55}"/>
                </a:ext>
              </a:extLst>
            </p:cNvPr>
            <p:cNvGrpSpPr>
              <a:grpSpLocks noChangeAspect="1"/>
            </p:cNvGrpSpPr>
            <p:nvPr/>
          </p:nvGrpSpPr>
          <p:grpSpPr>
            <a:xfrm>
              <a:off x="0" y="0"/>
              <a:ext cx="318925" cy="318925"/>
              <a:chOff x="0" y="0"/>
              <a:chExt cx="495300" cy="495300"/>
            </a:xfrm>
          </p:grpSpPr>
          <p:sp>
            <p:nvSpPr>
              <p:cNvPr id="82" name="Freeform 28">
                <a:extLst>
                  <a:ext uri="{FF2B5EF4-FFF2-40B4-BE49-F238E27FC236}">
                    <a16:creationId xmlns:a16="http://schemas.microsoft.com/office/drawing/2014/main" id="{8A22036B-1032-4E41-BEDB-CB16AB3380C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3" name="Freeform 29">
                <a:extLst>
                  <a:ext uri="{FF2B5EF4-FFF2-40B4-BE49-F238E27FC236}">
                    <a16:creationId xmlns:a16="http://schemas.microsoft.com/office/drawing/2014/main" id="{111A7CDD-45E9-154D-8521-AA8BB14E9208}"/>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88" name="Rectangle 87">
            <a:extLst>
              <a:ext uri="{FF2B5EF4-FFF2-40B4-BE49-F238E27FC236}">
                <a16:creationId xmlns:a16="http://schemas.microsoft.com/office/drawing/2014/main" id="{421E1814-EAE4-0149-BB81-7FBA11CD73E4}"/>
              </a:ext>
            </a:extLst>
          </p:cNvPr>
          <p:cNvSpPr/>
          <p:nvPr/>
        </p:nvSpPr>
        <p:spPr>
          <a:xfrm>
            <a:off x="1194745" y="7553823"/>
            <a:ext cx="16538326" cy="707886"/>
          </a:xfrm>
          <a:prstGeom prst="rect">
            <a:avLst/>
          </a:prstGeom>
        </p:spPr>
        <p:txBody>
          <a:bodyPr wrap="square">
            <a:spAutoFit/>
          </a:bodyPr>
          <a:lstStyle/>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What is "quickly" and "cheaply"?</a:t>
            </a:r>
          </a:p>
        </p:txBody>
      </p:sp>
    </p:spTree>
    <p:extLst>
      <p:ext uri="{BB962C8B-B14F-4D97-AF65-F5344CB8AC3E}">
        <p14:creationId xmlns:p14="http://schemas.microsoft.com/office/powerpoint/2010/main" val="24823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par>
                                <p:cTn id="15" presetID="53" presetClass="entr" presetSubtype="16"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p:cTn id="29" dur="500" fill="hold"/>
                                        <p:tgtEl>
                                          <p:spTgt spid="70"/>
                                        </p:tgtEl>
                                        <p:attrNameLst>
                                          <p:attrName>ppt_w</p:attrName>
                                        </p:attrNameLst>
                                      </p:cBhvr>
                                      <p:tavLst>
                                        <p:tav tm="0">
                                          <p:val>
                                            <p:fltVal val="0"/>
                                          </p:val>
                                        </p:tav>
                                        <p:tav tm="100000">
                                          <p:val>
                                            <p:strVal val="#ppt_w"/>
                                          </p:val>
                                        </p:tav>
                                      </p:tavLst>
                                    </p:anim>
                                    <p:anim calcmode="lin" valueType="num">
                                      <p:cBhvr>
                                        <p:cTn id="30" dur="500" fill="hold"/>
                                        <p:tgtEl>
                                          <p:spTgt spid="70"/>
                                        </p:tgtEl>
                                        <p:attrNameLst>
                                          <p:attrName>ppt_h</p:attrName>
                                        </p:attrNameLst>
                                      </p:cBhvr>
                                      <p:tavLst>
                                        <p:tav tm="0">
                                          <p:val>
                                            <p:fltVal val="0"/>
                                          </p:val>
                                        </p:tav>
                                        <p:tav tm="100000">
                                          <p:val>
                                            <p:strVal val="#ppt_h"/>
                                          </p:val>
                                        </p:tav>
                                      </p:tavLst>
                                    </p:anim>
                                    <p:animEffect transition="in" filter="fade">
                                      <p:cBhvr>
                                        <p:cTn id="31" dur="500"/>
                                        <p:tgtEl>
                                          <p:spTgt spid="70"/>
                                        </p:tgtEl>
                                      </p:cBhvr>
                                    </p:animEffect>
                                  </p:childTnLst>
                                </p:cTn>
                              </p:par>
                              <p:par>
                                <p:cTn id="32" presetID="53" presetClass="entr" presetSubtype="16"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p:cTn id="34" dur="500" fill="hold"/>
                                        <p:tgtEl>
                                          <p:spTgt spid="75"/>
                                        </p:tgtEl>
                                        <p:attrNameLst>
                                          <p:attrName>ppt_w</p:attrName>
                                        </p:attrNameLst>
                                      </p:cBhvr>
                                      <p:tavLst>
                                        <p:tav tm="0">
                                          <p:val>
                                            <p:fltVal val="0"/>
                                          </p:val>
                                        </p:tav>
                                        <p:tav tm="100000">
                                          <p:val>
                                            <p:strVal val="#ppt_w"/>
                                          </p:val>
                                        </p:tav>
                                      </p:tavLst>
                                    </p:anim>
                                    <p:anim calcmode="lin" valueType="num">
                                      <p:cBhvr>
                                        <p:cTn id="35" dur="500" fill="hold"/>
                                        <p:tgtEl>
                                          <p:spTgt spid="75"/>
                                        </p:tgtEl>
                                        <p:attrNameLst>
                                          <p:attrName>ppt_h</p:attrName>
                                        </p:attrNameLst>
                                      </p:cBhvr>
                                      <p:tavLst>
                                        <p:tav tm="0">
                                          <p:val>
                                            <p:fltVal val="0"/>
                                          </p:val>
                                        </p:tav>
                                        <p:tav tm="100000">
                                          <p:val>
                                            <p:strVal val="#ppt_h"/>
                                          </p:val>
                                        </p:tav>
                                      </p:tavLst>
                                    </p:anim>
                                    <p:animEffect transition="in" filter="fade">
                                      <p:cBhvr>
                                        <p:cTn id="36" dur="500"/>
                                        <p:tgtEl>
                                          <p:spTgt spid="75"/>
                                        </p:tgtEl>
                                      </p:cBhvr>
                                    </p:animEffect>
                                  </p:childTnLst>
                                </p:cTn>
                              </p:par>
                              <p:par>
                                <p:cTn id="37" presetID="53" presetClass="entr" presetSubtype="16"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 calcmode="lin" valueType="num">
                                      <p:cBhvr>
                                        <p:cTn id="44" dur="500" fill="hold"/>
                                        <p:tgtEl>
                                          <p:spTgt spid="88"/>
                                        </p:tgtEl>
                                        <p:attrNameLst>
                                          <p:attrName>ppt_w</p:attrName>
                                        </p:attrNameLst>
                                      </p:cBhvr>
                                      <p:tavLst>
                                        <p:tav tm="0">
                                          <p:val>
                                            <p:fltVal val="0"/>
                                          </p:val>
                                        </p:tav>
                                        <p:tav tm="100000">
                                          <p:val>
                                            <p:strVal val="#ppt_w"/>
                                          </p:val>
                                        </p:tav>
                                      </p:tavLst>
                                    </p:anim>
                                    <p:anim calcmode="lin" valueType="num">
                                      <p:cBhvr>
                                        <p:cTn id="45" dur="500" fill="hold"/>
                                        <p:tgtEl>
                                          <p:spTgt spid="88"/>
                                        </p:tgtEl>
                                        <p:attrNameLst>
                                          <p:attrName>ppt_h</p:attrName>
                                        </p:attrNameLst>
                                      </p:cBhvr>
                                      <p:tavLst>
                                        <p:tav tm="0">
                                          <p:val>
                                            <p:fltVal val="0"/>
                                          </p:val>
                                        </p:tav>
                                        <p:tav tm="100000">
                                          <p:val>
                                            <p:strVal val="#ppt_h"/>
                                          </p:val>
                                        </p:tav>
                                      </p:tavLst>
                                    </p:anim>
                                    <p:animEffect transition="in" filter="fade">
                                      <p:cBhvr>
                                        <p:cTn id="4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9" grpId="0"/>
      <p:bldP spid="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028700" y="2256515"/>
            <a:ext cx="16443450" cy="5682810"/>
            <a:chOff x="0" y="0"/>
            <a:chExt cx="10930434" cy="3777527"/>
          </a:xfrm>
        </p:grpSpPr>
        <p:sp>
          <p:nvSpPr>
            <p:cNvPr id="8" name="Freeform 8"/>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9" name="Freeform 9"/>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10" name="Freeform 10"/>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11" name="Freeform 11"/>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12" name="Group 12"/>
          <p:cNvGrpSpPr/>
          <p:nvPr/>
        </p:nvGrpSpPr>
        <p:grpSpPr>
          <a:xfrm>
            <a:off x="1028700" y="1961646"/>
            <a:ext cx="16332571" cy="589737"/>
            <a:chOff x="0" y="0"/>
            <a:chExt cx="119962793" cy="4331623"/>
          </a:xfrm>
        </p:grpSpPr>
        <p:sp>
          <p:nvSpPr>
            <p:cNvPr id="13" name="Freeform 13"/>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14" name="Freeform 14"/>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15" name="Group 15"/>
          <p:cNvGrpSpPr/>
          <p:nvPr/>
        </p:nvGrpSpPr>
        <p:grpSpPr>
          <a:xfrm>
            <a:off x="1516519" y="2951502"/>
            <a:ext cx="1036844" cy="241528"/>
            <a:chOff x="0" y="0"/>
            <a:chExt cx="1382458" cy="322037"/>
          </a:xfrm>
        </p:grpSpPr>
        <p:grpSp>
          <p:nvGrpSpPr>
            <p:cNvPr id="16" name="Group 16"/>
            <p:cNvGrpSpPr>
              <a:grpSpLocks noChangeAspect="1"/>
            </p:cNvGrpSpPr>
            <p:nvPr/>
          </p:nvGrpSpPr>
          <p:grpSpPr>
            <a:xfrm>
              <a:off x="1064726" y="4305"/>
              <a:ext cx="317733" cy="317733"/>
              <a:chOff x="0" y="0"/>
              <a:chExt cx="495300" cy="495300"/>
            </a:xfrm>
          </p:grpSpPr>
          <p:sp>
            <p:nvSpPr>
              <p:cNvPr id="17" name="Freeform 1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8" name="Freeform 1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19" name="Group 19"/>
            <p:cNvGrpSpPr>
              <a:grpSpLocks noChangeAspect="1"/>
            </p:cNvGrpSpPr>
            <p:nvPr/>
          </p:nvGrpSpPr>
          <p:grpSpPr>
            <a:xfrm>
              <a:off x="546327" y="0"/>
              <a:ext cx="317733" cy="317733"/>
              <a:chOff x="0" y="0"/>
              <a:chExt cx="495300" cy="495300"/>
            </a:xfrm>
          </p:grpSpPr>
          <p:sp>
            <p:nvSpPr>
              <p:cNvPr id="20" name="Freeform 2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1" name="Freeform 2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22" name="Group 22"/>
            <p:cNvGrpSpPr>
              <a:grpSpLocks noChangeAspect="1"/>
            </p:cNvGrpSpPr>
            <p:nvPr/>
          </p:nvGrpSpPr>
          <p:grpSpPr>
            <a:xfrm>
              <a:off x="0" y="0"/>
              <a:ext cx="317733" cy="317733"/>
              <a:chOff x="0" y="0"/>
              <a:chExt cx="495300" cy="495300"/>
            </a:xfrm>
          </p:grpSpPr>
          <p:sp>
            <p:nvSpPr>
              <p:cNvPr id="23" name="Freeform 2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4" name="Freeform 2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25" name="TextBox 25"/>
          <p:cNvSpPr txBox="1"/>
          <p:nvPr/>
        </p:nvSpPr>
        <p:spPr>
          <a:xfrm>
            <a:off x="1382772" y="3765085"/>
            <a:ext cx="15522456" cy="3515706"/>
          </a:xfrm>
          <a:prstGeom prst="rect">
            <a:avLst/>
          </a:prstGeom>
        </p:spPr>
        <p:txBody>
          <a:bodyPr wrap="square" lIns="0" tIns="0" rIns="0" bIns="0" rtlCol="0" anchor="t">
            <a:spAutoFit/>
          </a:bodyPr>
          <a:lstStyle/>
          <a:p>
            <a:pPr algn="ctr">
              <a:lnSpc>
                <a:spcPts val="12736"/>
              </a:lnSpc>
            </a:pPr>
            <a:r>
              <a:rPr lang="en-US" sz="17300" b="1" dirty="0">
                <a:solidFill>
                  <a:srgbClr val="000000"/>
                </a:solidFill>
                <a:latin typeface="TH SarabunPSK" panose="020B0500040200020003" pitchFamily="34" charset="-34"/>
                <a:cs typeface="TH SarabunPSK" panose="020B0500040200020003" pitchFamily="34" charset="-34"/>
              </a:rPr>
              <a:t>Always Remember</a:t>
            </a:r>
          </a:p>
          <a:p>
            <a:pPr algn="ctr">
              <a:lnSpc>
                <a:spcPts val="12736"/>
              </a:lnSpc>
            </a:pPr>
            <a:r>
              <a:rPr lang="en-US" sz="17300" b="1" dirty="0">
                <a:solidFill>
                  <a:srgbClr val="000000"/>
                </a:solidFill>
                <a:latin typeface="TH SarabunPSK" panose="020B0500040200020003" pitchFamily="34" charset="-34"/>
                <a:cs typeface="TH SarabunPSK" panose="020B0500040200020003" pitchFamily="34" charset="-34"/>
              </a:rPr>
              <a:t>Your Reader</a:t>
            </a:r>
          </a:p>
        </p:txBody>
      </p:sp>
      <p:sp>
        <p:nvSpPr>
          <p:cNvPr id="26" name="TextBox 26"/>
          <p:cNvSpPr txBox="1"/>
          <p:nvPr/>
        </p:nvSpPr>
        <p:spPr>
          <a:xfrm>
            <a:off x="1317744" y="2084190"/>
            <a:ext cx="9057613" cy="339725"/>
          </a:xfrm>
          <a:prstGeom prst="rect">
            <a:avLst/>
          </a:prstGeom>
        </p:spPr>
        <p:txBody>
          <a:bodyPr lIns="0" tIns="0" rIns="0" bIns="0" rtlCol="0" anchor="t">
            <a:spAutoFit/>
          </a:bodyPr>
          <a:lstStyle/>
          <a:p>
            <a:pPr algn="ctr">
              <a:lnSpc>
                <a:spcPts val="2800"/>
              </a:lnSpc>
            </a:pPr>
            <a:r>
              <a:rPr lang="en-US" sz="2000">
                <a:solidFill>
                  <a:srgbClr val="545454"/>
                </a:solidFill>
                <a:latin typeface="Sarabun"/>
              </a:rPr>
              <a:t>https://www.gfdl.noaa.gov/wp-content/uploads/2018/08/Elements_of_Style.pdf</a:t>
            </a:r>
          </a:p>
        </p:txBody>
      </p:sp>
    </p:spTree>
    <p:extLst>
      <p:ext uri="{BB962C8B-B14F-4D97-AF65-F5344CB8AC3E}">
        <p14:creationId xmlns:p14="http://schemas.microsoft.com/office/powerpoint/2010/main" val="112955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12">
            <a:extLst>
              <a:ext uri="{FF2B5EF4-FFF2-40B4-BE49-F238E27FC236}">
                <a16:creationId xmlns:a16="http://schemas.microsoft.com/office/drawing/2014/main" id="{BDCBE273-77EF-8B41-A71C-2160EA96F9C3}"/>
              </a:ext>
            </a:extLst>
          </p:cNvPr>
          <p:cNvGrpSpPr/>
          <p:nvPr/>
        </p:nvGrpSpPr>
        <p:grpSpPr>
          <a:xfrm>
            <a:off x="8356333" y="1409700"/>
            <a:ext cx="9626868" cy="7162800"/>
            <a:chOff x="0" y="0"/>
            <a:chExt cx="5380000" cy="1442807"/>
          </a:xfrm>
        </p:grpSpPr>
        <p:sp>
          <p:nvSpPr>
            <p:cNvPr id="65" name="Freeform 13">
              <a:extLst>
                <a:ext uri="{FF2B5EF4-FFF2-40B4-BE49-F238E27FC236}">
                  <a16:creationId xmlns:a16="http://schemas.microsoft.com/office/drawing/2014/main" id="{1F6E2240-AC40-A644-84B8-52BE610EFCB1}"/>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6" name="Freeform 14">
              <a:extLst>
                <a:ext uri="{FF2B5EF4-FFF2-40B4-BE49-F238E27FC236}">
                  <a16:creationId xmlns:a16="http://schemas.microsoft.com/office/drawing/2014/main" id="{EF085ED8-F231-5F4F-964C-B0AC887E382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7" name="Freeform 15">
              <a:extLst>
                <a:ext uri="{FF2B5EF4-FFF2-40B4-BE49-F238E27FC236}">
                  <a16:creationId xmlns:a16="http://schemas.microsoft.com/office/drawing/2014/main" id="{788A7E8F-827C-0047-A8F8-F0CFB74ECA61}"/>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8" name="Freeform 16">
              <a:extLst>
                <a:ext uri="{FF2B5EF4-FFF2-40B4-BE49-F238E27FC236}">
                  <a16:creationId xmlns:a16="http://schemas.microsoft.com/office/drawing/2014/main" id="{AFEC459B-319D-1F4C-9106-4DA82986CB4A}"/>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9" name="Rectangle 68">
            <a:extLst>
              <a:ext uri="{FF2B5EF4-FFF2-40B4-BE49-F238E27FC236}">
                <a16:creationId xmlns:a16="http://schemas.microsoft.com/office/drawing/2014/main" id="{15BDD26C-F0A4-2747-9192-7C82F6CA4540}"/>
              </a:ext>
            </a:extLst>
          </p:cNvPr>
          <p:cNvSpPr/>
          <p:nvPr/>
        </p:nvSpPr>
        <p:spPr>
          <a:xfrm>
            <a:off x="8800794" y="3347047"/>
            <a:ext cx="8920077" cy="3170099"/>
          </a:xfrm>
          <a:prstGeom prst="rect">
            <a:avLst/>
          </a:prstGeom>
        </p:spPr>
        <p:txBody>
          <a:bodyPr wrap="square">
            <a:spAutoFit/>
          </a:bodyPr>
          <a:lstStyle/>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The abstract provides a concise summary of the key aims and results. </a:t>
            </a:r>
          </a:p>
          <a:p>
            <a:pPr marL="571500" indent="-571500">
              <a:buFont typeface="Arial" panose="020B0604020202020204" pitchFamily="34" charset="0"/>
              <a:buChar char="•"/>
            </a:pPr>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If it is not clear and interesting, readers often will read no further.</a:t>
            </a:r>
            <a:endParaRPr lang="en-TH" sz="4000" dirty="0">
              <a:latin typeface="TH SarabunPSK" panose="020B0500040200020003" pitchFamily="34" charset="-34"/>
              <a:cs typeface="TH SarabunPSK" panose="020B0500040200020003" pitchFamily="34" charset="-34"/>
            </a:endParaRPr>
          </a:p>
        </p:txBody>
      </p:sp>
      <p:grpSp>
        <p:nvGrpSpPr>
          <p:cNvPr id="70" name="Group 7">
            <a:extLst>
              <a:ext uri="{FF2B5EF4-FFF2-40B4-BE49-F238E27FC236}">
                <a16:creationId xmlns:a16="http://schemas.microsoft.com/office/drawing/2014/main" id="{62C10E44-3D04-D944-921E-29429D92D8DF}"/>
              </a:ext>
            </a:extLst>
          </p:cNvPr>
          <p:cNvGrpSpPr/>
          <p:nvPr/>
        </p:nvGrpSpPr>
        <p:grpSpPr>
          <a:xfrm>
            <a:off x="511993" y="3551854"/>
            <a:ext cx="7532313" cy="2712160"/>
            <a:chOff x="0" y="0"/>
            <a:chExt cx="10930434" cy="3777527"/>
          </a:xfrm>
        </p:grpSpPr>
        <p:sp>
          <p:nvSpPr>
            <p:cNvPr id="71" name="Freeform 8">
              <a:extLst>
                <a:ext uri="{FF2B5EF4-FFF2-40B4-BE49-F238E27FC236}">
                  <a16:creationId xmlns:a16="http://schemas.microsoft.com/office/drawing/2014/main" id="{08A8FE58-3B8D-DA4C-B3DE-9CD314B71408}"/>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72" name="Freeform 9">
              <a:extLst>
                <a:ext uri="{FF2B5EF4-FFF2-40B4-BE49-F238E27FC236}">
                  <a16:creationId xmlns:a16="http://schemas.microsoft.com/office/drawing/2014/main" id="{702730B2-F2DA-A145-BB4E-65EA1DB5F910}"/>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73" name="Freeform 10">
              <a:extLst>
                <a:ext uri="{FF2B5EF4-FFF2-40B4-BE49-F238E27FC236}">
                  <a16:creationId xmlns:a16="http://schemas.microsoft.com/office/drawing/2014/main" id="{ABD8A644-F886-5B41-986C-2F0EA42BE0A3}"/>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74" name="Freeform 11">
              <a:extLst>
                <a:ext uri="{FF2B5EF4-FFF2-40B4-BE49-F238E27FC236}">
                  <a16:creationId xmlns:a16="http://schemas.microsoft.com/office/drawing/2014/main" id="{15C1C101-F224-DC42-AFB2-771A0F0902E6}"/>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75" name="Group 17">
            <a:extLst>
              <a:ext uri="{FF2B5EF4-FFF2-40B4-BE49-F238E27FC236}">
                <a16:creationId xmlns:a16="http://schemas.microsoft.com/office/drawing/2014/main" id="{094C7BD3-FE6E-0845-A90F-D98515FBBE48}"/>
              </a:ext>
            </a:extLst>
          </p:cNvPr>
          <p:cNvGrpSpPr/>
          <p:nvPr/>
        </p:nvGrpSpPr>
        <p:grpSpPr>
          <a:xfrm>
            <a:off x="501334" y="3551853"/>
            <a:ext cx="7485929" cy="396725"/>
            <a:chOff x="0" y="0"/>
            <a:chExt cx="119962793" cy="4331623"/>
          </a:xfrm>
        </p:grpSpPr>
        <p:sp>
          <p:nvSpPr>
            <p:cNvPr id="76" name="Freeform 18">
              <a:extLst>
                <a:ext uri="{FF2B5EF4-FFF2-40B4-BE49-F238E27FC236}">
                  <a16:creationId xmlns:a16="http://schemas.microsoft.com/office/drawing/2014/main" id="{BB2DC125-D3CB-D84C-ACF8-D791CCC163CC}"/>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77" name="Freeform 19">
              <a:extLst>
                <a:ext uri="{FF2B5EF4-FFF2-40B4-BE49-F238E27FC236}">
                  <a16:creationId xmlns:a16="http://schemas.microsoft.com/office/drawing/2014/main" id="{A77FC608-FDA6-1543-9CB7-EDA771758280}"/>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78" name="Group 20">
            <a:extLst>
              <a:ext uri="{FF2B5EF4-FFF2-40B4-BE49-F238E27FC236}">
                <a16:creationId xmlns:a16="http://schemas.microsoft.com/office/drawing/2014/main" id="{0A6A35DE-E551-C145-8F68-C9D8AFB67D8F}"/>
              </a:ext>
            </a:extLst>
          </p:cNvPr>
          <p:cNvGrpSpPr/>
          <p:nvPr/>
        </p:nvGrpSpPr>
        <p:grpSpPr>
          <a:xfrm>
            <a:off x="805306" y="3641674"/>
            <a:ext cx="877532" cy="222155"/>
            <a:chOff x="0" y="0"/>
            <a:chExt cx="1387648" cy="323246"/>
          </a:xfrm>
        </p:grpSpPr>
        <p:grpSp>
          <p:nvGrpSpPr>
            <p:cNvPr id="79" name="Group 21">
              <a:extLst>
                <a:ext uri="{FF2B5EF4-FFF2-40B4-BE49-F238E27FC236}">
                  <a16:creationId xmlns:a16="http://schemas.microsoft.com/office/drawing/2014/main" id="{F06B661C-628B-6740-B4F5-EFB1C208E60C}"/>
                </a:ext>
              </a:extLst>
            </p:cNvPr>
            <p:cNvGrpSpPr>
              <a:grpSpLocks noChangeAspect="1"/>
            </p:cNvGrpSpPr>
            <p:nvPr/>
          </p:nvGrpSpPr>
          <p:grpSpPr>
            <a:xfrm>
              <a:off x="1068722" y="4321"/>
              <a:ext cx="318925" cy="318925"/>
              <a:chOff x="0" y="0"/>
              <a:chExt cx="495300" cy="495300"/>
            </a:xfrm>
          </p:grpSpPr>
          <p:sp>
            <p:nvSpPr>
              <p:cNvPr id="86" name="Freeform 22">
                <a:extLst>
                  <a:ext uri="{FF2B5EF4-FFF2-40B4-BE49-F238E27FC236}">
                    <a16:creationId xmlns:a16="http://schemas.microsoft.com/office/drawing/2014/main" id="{E25D3630-2E12-844F-A9F7-28D5F3FCA56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7" name="Freeform 23">
                <a:extLst>
                  <a:ext uri="{FF2B5EF4-FFF2-40B4-BE49-F238E27FC236}">
                    <a16:creationId xmlns:a16="http://schemas.microsoft.com/office/drawing/2014/main" id="{20980181-DDD6-4141-B7F1-5DC9E57645F3}"/>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80" name="Group 24">
              <a:extLst>
                <a:ext uri="{FF2B5EF4-FFF2-40B4-BE49-F238E27FC236}">
                  <a16:creationId xmlns:a16="http://schemas.microsoft.com/office/drawing/2014/main" id="{6170FAB5-3B42-3443-B0A1-B823B59DEC0C}"/>
                </a:ext>
              </a:extLst>
            </p:cNvPr>
            <p:cNvGrpSpPr>
              <a:grpSpLocks noChangeAspect="1"/>
            </p:cNvGrpSpPr>
            <p:nvPr/>
          </p:nvGrpSpPr>
          <p:grpSpPr>
            <a:xfrm>
              <a:off x="548378" y="0"/>
              <a:ext cx="318925" cy="318925"/>
              <a:chOff x="0" y="0"/>
              <a:chExt cx="495300" cy="495300"/>
            </a:xfrm>
          </p:grpSpPr>
          <p:sp>
            <p:nvSpPr>
              <p:cNvPr id="84" name="Freeform 25">
                <a:extLst>
                  <a:ext uri="{FF2B5EF4-FFF2-40B4-BE49-F238E27FC236}">
                    <a16:creationId xmlns:a16="http://schemas.microsoft.com/office/drawing/2014/main" id="{460CF3E5-BA82-6B4E-9689-609BAAF99A7D}"/>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5" name="Freeform 26">
                <a:extLst>
                  <a:ext uri="{FF2B5EF4-FFF2-40B4-BE49-F238E27FC236}">
                    <a16:creationId xmlns:a16="http://schemas.microsoft.com/office/drawing/2014/main" id="{47A873E3-5B96-7E47-B078-8F9776903435}"/>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81" name="Group 27">
              <a:extLst>
                <a:ext uri="{FF2B5EF4-FFF2-40B4-BE49-F238E27FC236}">
                  <a16:creationId xmlns:a16="http://schemas.microsoft.com/office/drawing/2014/main" id="{0F6FEACE-FEFE-FD47-A315-D82DDD441E55}"/>
                </a:ext>
              </a:extLst>
            </p:cNvPr>
            <p:cNvGrpSpPr>
              <a:grpSpLocks noChangeAspect="1"/>
            </p:cNvGrpSpPr>
            <p:nvPr/>
          </p:nvGrpSpPr>
          <p:grpSpPr>
            <a:xfrm>
              <a:off x="0" y="0"/>
              <a:ext cx="318925" cy="318925"/>
              <a:chOff x="0" y="0"/>
              <a:chExt cx="495300" cy="495300"/>
            </a:xfrm>
          </p:grpSpPr>
          <p:sp>
            <p:nvSpPr>
              <p:cNvPr id="82" name="Freeform 28">
                <a:extLst>
                  <a:ext uri="{FF2B5EF4-FFF2-40B4-BE49-F238E27FC236}">
                    <a16:creationId xmlns:a16="http://schemas.microsoft.com/office/drawing/2014/main" id="{8A22036B-1032-4E41-BEDB-CB16AB3380C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3" name="Freeform 29">
                <a:extLst>
                  <a:ext uri="{FF2B5EF4-FFF2-40B4-BE49-F238E27FC236}">
                    <a16:creationId xmlns:a16="http://schemas.microsoft.com/office/drawing/2014/main" id="{111A7CDD-45E9-154D-8521-AA8BB14E9208}"/>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88" name="Rectangle 87">
            <a:extLst>
              <a:ext uri="{FF2B5EF4-FFF2-40B4-BE49-F238E27FC236}">
                <a16:creationId xmlns:a16="http://schemas.microsoft.com/office/drawing/2014/main" id="{421E1814-EAE4-0149-BB81-7FBA11CD73E4}"/>
              </a:ext>
            </a:extLst>
          </p:cNvPr>
          <p:cNvSpPr/>
          <p:nvPr/>
        </p:nvSpPr>
        <p:spPr>
          <a:xfrm>
            <a:off x="1581995" y="4716906"/>
            <a:ext cx="4948164" cy="707886"/>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1. Abstract: the key points</a:t>
            </a:r>
          </a:p>
        </p:txBody>
      </p:sp>
    </p:spTree>
    <p:extLst>
      <p:ext uri="{BB962C8B-B14F-4D97-AF65-F5344CB8AC3E}">
        <p14:creationId xmlns:p14="http://schemas.microsoft.com/office/powerpoint/2010/main" val="306308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
                                        <p:tgtEl>
                                          <p:spTgt spid="70"/>
                                        </p:tgtEl>
                                      </p:cBhvr>
                                    </p:animEffect>
                                    <p:anim calcmode="lin" valueType="num">
                                      <p:cBhvr>
                                        <p:cTn id="8" dur="400" fill="hold"/>
                                        <p:tgtEl>
                                          <p:spTgt spid="70"/>
                                        </p:tgtEl>
                                        <p:attrNameLst>
                                          <p:attrName>ppt_x</p:attrName>
                                        </p:attrNameLst>
                                      </p:cBhvr>
                                      <p:tavLst>
                                        <p:tav tm="0">
                                          <p:val>
                                            <p:strVal val="#ppt_x"/>
                                          </p:val>
                                        </p:tav>
                                        <p:tav tm="100000">
                                          <p:val>
                                            <p:strVal val="#ppt_x"/>
                                          </p:val>
                                        </p:tav>
                                      </p:tavLst>
                                    </p:anim>
                                    <p:anim calcmode="lin" valueType="num">
                                      <p:cBhvr>
                                        <p:cTn id="9" dur="400" fill="hold"/>
                                        <p:tgtEl>
                                          <p:spTgt spid="7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100"/>
                                        <p:tgtEl>
                                          <p:spTgt spid="75"/>
                                        </p:tgtEl>
                                      </p:cBhvr>
                                    </p:animEffect>
                                    <p:anim calcmode="lin" valueType="num">
                                      <p:cBhvr>
                                        <p:cTn id="15" dur="400" fill="hold"/>
                                        <p:tgtEl>
                                          <p:spTgt spid="75"/>
                                        </p:tgtEl>
                                        <p:attrNameLst>
                                          <p:attrName>ppt_x</p:attrName>
                                        </p:attrNameLst>
                                      </p:cBhvr>
                                      <p:tavLst>
                                        <p:tav tm="0">
                                          <p:val>
                                            <p:strVal val="#ppt_x"/>
                                          </p:val>
                                        </p:tav>
                                        <p:tav tm="100000">
                                          <p:val>
                                            <p:strVal val="#ppt_x"/>
                                          </p:val>
                                        </p:tav>
                                      </p:tavLst>
                                    </p:anim>
                                    <p:anim calcmode="lin" valueType="num">
                                      <p:cBhvr>
                                        <p:cTn id="16" dur="400" fill="hold"/>
                                        <p:tgtEl>
                                          <p:spTgt spid="7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100"/>
                                        <p:tgtEl>
                                          <p:spTgt spid="78"/>
                                        </p:tgtEl>
                                      </p:cBhvr>
                                    </p:animEffect>
                                    <p:anim calcmode="lin" valueType="num">
                                      <p:cBhvr>
                                        <p:cTn id="22" dur="400" fill="hold"/>
                                        <p:tgtEl>
                                          <p:spTgt spid="78"/>
                                        </p:tgtEl>
                                        <p:attrNameLst>
                                          <p:attrName>ppt_x</p:attrName>
                                        </p:attrNameLst>
                                      </p:cBhvr>
                                      <p:tavLst>
                                        <p:tav tm="0">
                                          <p:val>
                                            <p:strVal val="#ppt_x"/>
                                          </p:val>
                                        </p:tav>
                                        <p:tav tm="100000">
                                          <p:val>
                                            <p:strVal val="#ppt_x"/>
                                          </p:val>
                                        </p:tav>
                                      </p:tavLst>
                                    </p:anim>
                                    <p:anim calcmode="lin" valueType="num">
                                      <p:cBhvr>
                                        <p:cTn id="23" dur="400" fill="hold"/>
                                        <p:tgtEl>
                                          <p:spTgt spid="78"/>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7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7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100"/>
                                        <p:tgtEl>
                                          <p:spTgt spid="88"/>
                                        </p:tgtEl>
                                      </p:cBhvr>
                                    </p:animEffect>
                                    <p:anim calcmode="lin" valueType="num">
                                      <p:cBhvr>
                                        <p:cTn id="29" dur="400" fill="hold"/>
                                        <p:tgtEl>
                                          <p:spTgt spid="88"/>
                                        </p:tgtEl>
                                        <p:attrNameLst>
                                          <p:attrName>ppt_x</p:attrName>
                                        </p:attrNameLst>
                                      </p:cBhvr>
                                      <p:tavLst>
                                        <p:tav tm="0">
                                          <p:val>
                                            <p:strVal val="#ppt_x"/>
                                          </p:val>
                                        </p:tav>
                                        <p:tav tm="100000">
                                          <p:val>
                                            <p:strVal val="#ppt_x"/>
                                          </p:val>
                                        </p:tav>
                                      </p:tavLst>
                                    </p:anim>
                                    <p:anim calcmode="lin" valueType="num">
                                      <p:cBhvr>
                                        <p:cTn id="30" dur="400" fill="hold"/>
                                        <p:tgtEl>
                                          <p:spTgt spid="8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100"/>
                                        <p:tgtEl>
                                          <p:spTgt spid="64"/>
                                        </p:tgtEl>
                                      </p:cBhvr>
                                    </p:animEffect>
                                    <p:anim calcmode="lin" valueType="num">
                                      <p:cBhvr>
                                        <p:cTn id="38" dur="400" fill="hold"/>
                                        <p:tgtEl>
                                          <p:spTgt spid="64"/>
                                        </p:tgtEl>
                                        <p:attrNameLst>
                                          <p:attrName>ppt_x</p:attrName>
                                        </p:attrNameLst>
                                      </p:cBhvr>
                                      <p:tavLst>
                                        <p:tav tm="0">
                                          <p:val>
                                            <p:strVal val="#ppt_x"/>
                                          </p:val>
                                        </p:tav>
                                        <p:tav tm="100000">
                                          <p:val>
                                            <p:strVal val="#ppt_x"/>
                                          </p:val>
                                        </p:tav>
                                      </p:tavLst>
                                    </p:anim>
                                    <p:anim calcmode="lin" valueType="num">
                                      <p:cBhvr>
                                        <p:cTn id="39" dur="400" fill="hold"/>
                                        <p:tgtEl>
                                          <p:spTgt spid="64"/>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6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6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2" presetID="43"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100"/>
                                        <p:tgtEl>
                                          <p:spTgt spid="69"/>
                                        </p:tgtEl>
                                      </p:cBhvr>
                                    </p:animEffect>
                                    <p:anim calcmode="lin" valueType="num">
                                      <p:cBhvr>
                                        <p:cTn id="45" dur="400" fill="hold"/>
                                        <p:tgtEl>
                                          <p:spTgt spid="69"/>
                                        </p:tgtEl>
                                        <p:attrNameLst>
                                          <p:attrName>ppt_x</p:attrName>
                                        </p:attrNameLst>
                                      </p:cBhvr>
                                      <p:tavLst>
                                        <p:tav tm="0">
                                          <p:val>
                                            <p:strVal val="#ppt_x"/>
                                          </p:val>
                                        </p:tav>
                                        <p:tav tm="100000">
                                          <p:val>
                                            <p:strVal val="#ppt_x"/>
                                          </p:val>
                                        </p:tav>
                                      </p:tavLst>
                                    </p:anim>
                                    <p:anim calcmode="lin" valueType="num">
                                      <p:cBhvr>
                                        <p:cTn id="46" dur="400" fill="hold"/>
                                        <p:tgtEl>
                                          <p:spTgt spid="69"/>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6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6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12">
            <a:extLst>
              <a:ext uri="{FF2B5EF4-FFF2-40B4-BE49-F238E27FC236}">
                <a16:creationId xmlns:a16="http://schemas.microsoft.com/office/drawing/2014/main" id="{BDCBE273-77EF-8B41-A71C-2160EA96F9C3}"/>
              </a:ext>
            </a:extLst>
          </p:cNvPr>
          <p:cNvGrpSpPr/>
          <p:nvPr/>
        </p:nvGrpSpPr>
        <p:grpSpPr>
          <a:xfrm>
            <a:off x="8356333" y="477976"/>
            <a:ext cx="9626868" cy="9389924"/>
            <a:chOff x="0" y="0"/>
            <a:chExt cx="5380000" cy="1442807"/>
          </a:xfrm>
        </p:grpSpPr>
        <p:sp>
          <p:nvSpPr>
            <p:cNvPr id="65" name="Freeform 13">
              <a:extLst>
                <a:ext uri="{FF2B5EF4-FFF2-40B4-BE49-F238E27FC236}">
                  <a16:creationId xmlns:a16="http://schemas.microsoft.com/office/drawing/2014/main" id="{1F6E2240-AC40-A644-84B8-52BE610EFCB1}"/>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6" name="Freeform 14">
              <a:extLst>
                <a:ext uri="{FF2B5EF4-FFF2-40B4-BE49-F238E27FC236}">
                  <a16:creationId xmlns:a16="http://schemas.microsoft.com/office/drawing/2014/main" id="{EF085ED8-F231-5F4F-964C-B0AC887E382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7" name="Freeform 15">
              <a:extLst>
                <a:ext uri="{FF2B5EF4-FFF2-40B4-BE49-F238E27FC236}">
                  <a16:creationId xmlns:a16="http://schemas.microsoft.com/office/drawing/2014/main" id="{788A7E8F-827C-0047-A8F8-F0CFB74ECA61}"/>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8" name="Freeform 16">
              <a:extLst>
                <a:ext uri="{FF2B5EF4-FFF2-40B4-BE49-F238E27FC236}">
                  <a16:creationId xmlns:a16="http://schemas.microsoft.com/office/drawing/2014/main" id="{AFEC459B-319D-1F4C-9106-4DA82986CB4A}"/>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9" name="Rectangle 68">
            <a:extLst>
              <a:ext uri="{FF2B5EF4-FFF2-40B4-BE49-F238E27FC236}">
                <a16:creationId xmlns:a16="http://schemas.microsoft.com/office/drawing/2014/main" id="{15BDD26C-F0A4-2747-9192-7C82F6CA4540}"/>
              </a:ext>
            </a:extLst>
          </p:cNvPr>
          <p:cNvSpPr/>
          <p:nvPr/>
        </p:nvSpPr>
        <p:spPr>
          <a:xfrm>
            <a:off x="8769949" y="1023587"/>
            <a:ext cx="8920077" cy="8094524"/>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The introduction </a:t>
            </a:r>
          </a:p>
          <a:p>
            <a:pPr marL="571500" indent="-571500">
              <a:buFont typeface="Arial" panose="020B0604020202020204" pitchFamily="34" charset="0"/>
              <a:buChar char="•"/>
            </a:pPr>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The introduction should lay the ground-work for why the paper is worth reading, and describe where the work fits within the existing literature. </a:t>
            </a:r>
          </a:p>
          <a:p>
            <a:pPr marL="571500" indent="-571500">
              <a:buFont typeface="Arial" panose="020B0604020202020204" pitchFamily="34" charset="0"/>
              <a:buChar char="•"/>
            </a:pPr>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Introduce the novel elements of the paper in the introduction, thus providing motivation for the reader to penetrate the main text. </a:t>
            </a:r>
          </a:p>
          <a:p>
            <a:pPr marL="571500" indent="-571500">
              <a:buFont typeface="Arial" panose="020B0604020202020204" pitchFamily="34" charset="0"/>
              <a:buChar char="•"/>
            </a:pPr>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Do not over-burden the reader by making the introduction too long. Get to the key parts of the paper sooner rather than later.</a:t>
            </a:r>
            <a:endParaRPr lang="en-TH" sz="4000" dirty="0">
              <a:latin typeface="TH SarabunPSK" panose="020B0500040200020003" pitchFamily="34" charset="-34"/>
              <a:cs typeface="TH SarabunPSK" panose="020B0500040200020003" pitchFamily="34" charset="-34"/>
            </a:endParaRPr>
          </a:p>
        </p:txBody>
      </p:sp>
      <p:grpSp>
        <p:nvGrpSpPr>
          <p:cNvPr id="70" name="Group 7">
            <a:extLst>
              <a:ext uri="{FF2B5EF4-FFF2-40B4-BE49-F238E27FC236}">
                <a16:creationId xmlns:a16="http://schemas.microsoft.com/office/drawing/2014/main" id="{62C10E44-3D04-D944-921E-29429D92D8DF}"/>
              </a:ext>
            </a:extLst>
          </p:cNvPr>
          <p:cNvGrpSpPr/>
          <p:nvPr/>
        </p:nvGrpSpPr>
        <p:grpSpPr>
          <a:xfrm>
            <a:off x="511993" y="3551854"/>
            <a:ext cx="7532313" cy="2712160"/>
            <a:chOff x="0" y="0"/>
            <a:chExt cx="10930434" cy="3777527"/>
          </a:xfrm>
        </p:grpSpPr>
        <p:sp>
          <p:nvSpPr>
            <p:cNvPr id="71" name="Freeform 8">
              <a:extLst>
                <a:ext uri="{FF2B5EF4-FFF2-40B4-BE49-F238E27FC236}">
                  <a16:creationId xmlns:a16="http://schemas.microsoft.com/office/drawing/2014/main" id="{08A8FE58-3B8D-DA4C-B3DE-9CD314B71408}"/>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72" name="Freeform 9">
              <a:extLst>
                <a:ext uri="{FF2B5EF4-FFF2-40B4-BE49-F238E27FC236}">
                  <a16:creationId xmlns:a16="http://schemas.microsoft.com/office/drawing/2014/main" id="{702730B2-F2DA-A145-BB4E-65EA1DB5F910}"/>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73" name="Freeform 10">
              <a:extLst>
                <a:ext uri="{FF2B5EF4-FFF2-40B4-BE49-F238E27FC236}">
                  <a16:creationId xmlns:a16="http://schemas.microsoft.com/office/drawing/2014/main" id="{ABD8A644-F886-5B41-986C-2F0EA42BE0A3}"/>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74" name="Freeform 11">
              <a:extLst>
                <a:ext uri="{FF2B5EF4-FFF2-40B4-BE49-F238E27FC236}">
                  <a16:creationId xmlns:a16="http://schemas.microsoft.com/office/drawing/2014/main" id="{15C1C101-F224-DC42-AFB2-771A0F0902E6}"/>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75" name="Group 17">
            <a:extLst>
              <a:ext uri="{FF2B5EF4-FFF2-40B4-BE49-F238E27FC236}">
                <a16:creationId xmlns:a16="http://schemas.microsoft.com/office/drawing/2014/main" id="{094C7BD3-FE6E-0845-A90F-D98515FBBE48}"/>
              </a:ext>
            </a:extLst>
          </p:cNvPr>
          <p:cNvGrpSpPr/>
          <p:nvPr/>
        </p:nvGrpSpPr>
        <p:grpSpPr>
          <a:xfrm>
            <a:off x="501334" y="3551853"/>
            <a:ext cx="7485929" cy="396725"/>
            <a:chOff x="0" y="0"/>
            <a:chExt cx="119962793" cy="4331623"/>
          </a:xfrm>
        </p:grpSpPr>
        <p:sp>
          <p:nvSpPr>
            <p:cNvPr id="76" name="Freeform 18">
              <a:extLst>
                <a:ext uri="{FF2B5EF4-FFF2-40B4-BE49-F238E27FC236}">
                  <a16:creationId xmlns:a16="http://schemas.microsoft.com/office/drawing/2014/main" id="{BB2DC125-D3CB-D84C-ACF8-D791CCC163CC}"/>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77" name="Freeform 19">
              <a:extLst>
                <a:ext uri="{FF2B5EF4-FFF2-40B4-BE49-F238E27FC236}">
                  <a16:creationId xmlns:a16="http://schemas.microsoft.com/office/drawing/2014/main" id="{A77FC608-FDA6-1543-9CB7-EDA771758280}"/>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78" name="Group 20">
            <a:extLst>
              <a:ext uri="{FF2B5EF4-FFF2-40B4-BE49-F238E27FC236}">
                <a16:creationId xmlns:a16="http://schemas.microsoft.com/office/drawing/2014/main" id="{0A6A35DE-E551-C145-8F68-C9D8AFB67D8F}"/>
              </a:ext>
            </a:extLst>
          </p:cNvPr>
          <p:cNvGrpSpPr/>
          <p:nvPr/>
        </p:nvGrpSpPr>
        <p:grpSpPr>
          <a:xfrm>
            <a:off x="805306" y="3641674"/>
            <a:ext cx="877532" cy="222155"/>
            <a:chOff x="0" y="0"/>
            <a:chExt cx="1387648" cy="323246"/>
          </a:xfrm>
        </p:grpSpPr>
        <p:grpSp>
          <p:nvGrpSpPr>
            <p:cNvPr id="79" name="Group 21">
              <a:extLst>
                <a:ext uri="{FF2B5EF4-FFF2-40B4-BE49-F238E27FC236}">
                  <a16:creationId xmlns:a16="http://schemas.microsoft.com/office/drawing/2014/main" id="{F06B661C-628B-6740-B4F5-EFB1C208E60C}"/>
                </a:ext>
              </a:extLst>
            </p:cNvPr>
            <p:cNvGrpSpPr>
              <a:grpSpLocks noChangeAspect="1"/>
            </p:cNvGrpSpPr>
            <p:nvPr/>
          </p:nvGrpSpPr>
          <p:grpSpPr>
            <a:xfrm>
              <a:off x="1068722" y="4321"/>
              <a:ext cx="318925" cy="318925"/>
              <a:chOff x="0" y="0"/>
              <a:chExt cx="495300" cy="495300"/>
            </a:xfrm>
          </p:grpSpPr>
          <p:sp>
            <p:nvSpPr>
              <p:cNvPr id="86" name="Freeform 22">
                <a:extLst>
                  <a:ext uri="{FF2B5EF4-FFF2-40B4-BE49-F238E27FC236}">
                    <a16:creationId xmlns:a16="http://schemas.microsoft.com/office/drawing/2014/main" id="{E25D3630-2E12-844F-A9F7-28D5F3FCA56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7" name="Freeform 23">
                <a:extLst>
                  <a:ext uri="{FF2B5EF4-FFF2-40B4-BE49-F238E27FC236}">
                    <a16:creationId xmlns:a16="http://schemas.microsoft.com/office/drawing/2014/main" id="{20980181-DDD6-4141-B7F1-5DC9E57645F3}"/>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80" name="Group 24">
              <a:extLst>
                <a:ext uri="{FF2B5EF4-FFF2-40B4-BE49-F238E27FC236}">
                  <a16:creationId xmlns:a16="http://schemas.microsoft.com/office/drawing/2014/main" id="{6170FAB5-3B42-3443-B0A1-B823B59DEC0C}"/>
                </a:ext>
              </a:extLst>
            </p:cNvPr>
            <p:cNvGrpSpPr>
              <a:grpSpLocks noChangeAspect="1"/>
            </p:cNvGrpSpPr>
            <p:nvPr/>
          </p:nvGrpSpPr>
          <p:grpSpPr>
            <a:xfrm>
              <a:off x="548378" y="0"/>
              <a:ext cx="318925" cy="318925"/>
              <a:chOff x="0" y="0"/>
              <a:chExt cx="495300" cy="495300"/>
            </a:xfrm>
          </p:grpSpPr>
          <p:sp>
            <p:nvSpPr>
              <p:cNvPr id="84" name="Freeform 25">
                <a:extLst>
                  <a:ext uri="{FF2B5EF4-FFF2-40B4-BE49-F238E27FC236}">
                    <a16:creationId xmlns:a16="http://schemas.microsoft.com/office/drawing/2014/main" id="{460CF3E5-BA82-6B4E-9689-609BAAF99A7D}"/>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5" name="Freeform 26">
                <a:extLst>
                  <a:ext uri="{FF2B5EF4-FFF2-40B4-BE49-F238E27FC236}">
                    <a16:creationId xmlns:a16="http://schemas.microsoft.com/office/drawing/2014/main" id="{47A873E3-5B96-7E47-B078-8F9776903435}"/>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81" name="Group 27">
              <a:extLst>
                <a:ext uri="{FF2B5EF4-FFF2-40B4-BE49-F238E27FC236}">
                  <a16:creationId xmlns:a16="http://schemas.microsoft.com/office/drawing/2014/main" id="{0F6FEACE-FEFE-FD47-A315-D82DDD441E55}"/>
                </a:ext>
              </a:extLst>
            </p:cNvPr>
            <p:cNvGrpSpPr>
              <a:grpSpLocks noChangeAspect="1"/>
            </p:cNvGrpSpPr>
            <p:nvPr/>
          </p:nvGrpSpPr>
          <p:grpSpPr>
            <a:xfrm>
              <a:off x="0" y="0"/>
              <a:ext cx="318925" cy="318925"/>
              <a:chOff x="0" y="0"/>
              <a:chExt cx="495300" cy="495300"/>
            </a:xfrm>
          </p:grpSpPr>
          <p:sp>
            <p:nvSpPr>
              <p:cNvPr id="82" name="Freeform 28">
                <a:extLst>
                  <a:ext uri="{FF2B5EF4-FFF2-40B4-BE49-F238E27FC236}">
                    <a16:creationId xmlns:a16="http://schemas.microsoft.com/office/drawing/2014/main" id="{8A22036B-1032-4E41-BEDB-CB16AB3380C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3" name="Freeform 29">
                <a:extLst>
                  <a:ext uri="{FF2B5EF4-FFF2-40B4-BE49-F238E27FC236}">
                    <a16:creationId xmlns:a16="http://schemas.microsoft.com/office/drawing/2014/main" id="{111A7CDD-45E9-154D-8521-AA8BB14E9208}"/>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88" name="Rectangle 87">
            <a:extLst>
              <a:ext uri="{FF2B5EF4-FFF2-40B4-BE49-F238E27FC236}">
                <a16:creationId xmlns:a16="http://schemas.microsoft.com/office/drawing/2014/main" id="{421E1814-EAE4-0149-BB81-7FBA11CD73E4}"/>
              </a:ext>
            </a:extLst>
          </p:cNvPr>
          <p:cNvSpPr/>
          <p:nvPr/>
        </p:nvSpPr>
        <p:spPr>
          <a:xfrm>
            <a:off x="1581995" y="4716906"/>
            <a:ext cx="4948164" cy="707886"/>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2. What am I about to read? </a:t>
            </a:r>
          </a:p>
        </p:txBody>
      </p:sp>
    </p:spTree>
    <p:extLst>
      <p:ext uri="{BB962C8B-B14F-4D97-AF65-F5344CB8AC3E}">
        <p14:creationId xmlns:p14="http://schemas.microsoft.com/office/powerpoint/2010/main" val="150217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1000"/>
                                        <p:tgtEl>
                                          <p:spTgt spid="88"/>
                                        </p:tgtEl>
                                      </p:cBhvr>
                                    </p:animEffect>
                                    <p:anim calcmode="lin" valueType="num">
                                      <p:cBhvr>
                                        <p:cTn id="23" dur="1000" fill="hold"/>
                                        <p:tgtEl>
                                          <p:spTgt spid="88"/>
                                        </p:tgtEl>
                                        <p:attrNameLst>
                                          <p:attrName>ppt_x</p:attrName>
                                        </p:attrNameLst>
                                      </p:cBhvr>
                                      <p:tavLst>
                                        <p:tav tm="0">
                                          <p:val>
                                            <p:strVal val="#ppt_x"/>
                                          </p:val>
                                        </p:tav>
                                        <p:tav tm="100000">
                                          <p:val>
                                            <p:strVal val="#ppt_x"/>
                                          </p:val>
                                        </p:tav>
                                      </p:tavLst>
                                    </p:anim>
                                    <p:anim calcmode="lin" valueType="num">
                                      <p:cBhvr>
                                        <p:cTn id="24"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1000"/>
                                        <p:tgtEl>
                                          <p:spTgt spid="64"/>
                                        </p:tgtEl>
                                      </p:cBhvr>
                                    </p:animEffect>
                                    <p:anim calcmode="lin" valueType="num">
                                      <p:cBhvr>
                                        <p:cTn id="30" dur="1000" fill="hold"/>
                                        <p:tgtEl>
                                          <p:spTgt spid="64"/>
                                        </p:tgtEl>
                                        <p:attrNameLst>
                                          <p:attrName>ppt_x</p:attrName>
                                        </p:attrNameLst>
                                      </p:cBhvr>
                                      <p:tavLst>
                                        <p:tav tm="0">
                                          <p:val>
                                            <p:strVal val="#ppt_x"/>
                                          </p:val>
                                        </p:tav>
                                        <p:tav tm="100000">
                                          <p:val>
                                            <p:strVal val="#ppt_x"/>
                                          </p:val>
                                        </p:tav>
                                      </p:tavLst>
                                    </p:anim>
                                    <p:anim calcmode="lin" valueType="num">
                                      <p:cBhvr>
                                        <p:cTn id="31" dur="1000" fill="hold"/>
                                        <p:tgtEl>
                                          <p:spTgt spid="6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1000"/>
                                        <p:tgtEl>
                                          <p:spTgt spid="69"/>
                                        </p:tgtEl>
                                      </p:cBhvr>
                                    </p:animEffect>
                                    <p:anim calcmode="lin" valueType="num">
                                      <p:cBhvr>
                                        <p:cTn id="35" dur="1000" fill="hold"/>
                                        <p:tgtEl>
                                          <p:spTgt spid="69"/>
                                        </p:tgtEl>
                                        <p:attrNameLst>
                                          <p:attrName>ppt_x</p:attrName>
                                        </p:attrNameLst>
                                      </p:cBhvr>
                                      <p:tavLst>
                                        <p:tav tm="0">
                                          <p:val>
                                            <p:strVal val="#ppt_x"/>
                                          </p:val>
                                        </p:tav>
                                        <p:tav tm="100000">
                                          <p:val>
                                            <p:strVal val="#ppt_x"/>
                                          </p:val>
                                        </p:tav>
                                      </p:tavLst>
                                    </p:anim>
                                    <p:anim calcmode="lin" valueType="num">
                                      <p:cBhvr>
                                        <p:cTn id="3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12">
            <a:extLst>
              <a:ext uri="{FF2B5EF4-FFF2-40B4-BE49-F238E27FC236}">
                <a16:creationId xmlns:a16="http://schemas.microsoft.com/office/drawing/2014/main" id="{BDCBE273-77EF-8B41-A71C-2160EA96F9C3}"/>
              </a:ext>
            </a:extLst>
          </p:cNvPr>
          <p:cNvGrpSpPr/>
          <p:nvPr/>
        </p:nvGrpSpPr>
        <p:grpSpPr>
          <a:xfrm>
            <a:off x="8356333" y="1028700"/>
            <a:ext cx="9626868" cy="8229600"/>
            <a:chOff x="0" y="0"/>
            <a:chExt cx="5380000" cy="1442807"/>
          </a:xfrm>
        </p:grpSpPr>
        <p:sp>
          <p:nvSpPr>
            <p:cNvPr id="65" name="Freeform 13">
              <a:extLst>
                <a:ext uri="{FF2B5EF4-FFF2-40B4-BE49-F238E27FC236}">
                  <a16:creationId xmlns:a16="http://schemas.microsoft.com/office/drawing/2014/main" id="{1F6E2240-AC40-A644-84B8-52BE610EFCB1}"/>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66" name="Freeform 14">
              <a:extLst>
                <a:ext uri="{FF2B5EF4-FFF2-40B4-BE49-F238E27FC236}">
                  <a16:creationId xmlns:a16="http://schemas.microsoft.com/office/drawing/2014/main" id="{EF085ED8-F231-5F4F-964C-B0AC887E382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67" name="Freeform 15">
              <a:extLst>
                <a:ext uri="{FF2B5EF4-FFF2-40B4-BE49-F238E27FC236}">
                  <a16:creationId xmlns:a16="http://schemas.microsoft.com/office/drawing/2014/main" id="{788A7E8F-827C-0047-A8F8-F0CFB74ECA61}"/>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8" name="Freeform 16">
              <a:extLst>
                <a:ext uri="{FF2B5EF4-FFF2-40B4-BE49-F238E27FC236}">
                  <a16:creationId xmlns:a16="http://schemas.microsoft.com/office/drawing/2014/main" id="{AFEC459B-319D-1F4C-9106-4DA82986CB4A}"/>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69" name="Rectangle 68">
            <a:extLst>
              <a:ext uri="{FF2B5EF4-FFF2-40B4-BE49-F238E27FC236}">
                <a16:creationId xmlns:a16="http://schemas.microsoft.com/office/drawing/2014/main" id="{15BDD26C-F0A4-2747-9192-7C82F6CA4540}"/>
              </a:ext>
            </a:extLst>
          </p:cNvPr>
          <p:cNvSpPr/>
          <p:nvPr/>
        </p:nvSpPr>
        <p:spPr>
          <a:xfrm>
            <a:off x="8764935" y="1829976"/>
            <a:ext cx="8920077" cy="6247864"/>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The discussion and conclusion </a:t>
            </a:r>
          </a:p>
          <a:p>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Readers need to know what they have read and why it was significant. </a:t>
            </a:r>
          </a:p>
          <a:p>
            <a:pPr marL="571500" indent="-571500">
              <a:buFont typeface="Arial" panose="020B0604020202020204" pitchFamily="34" charset="0"/>
              <a:buChar char="•"/>
            </a:pPr>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Remind the reader why this paper was worth reading and publishing. </a:t>
            </a:r>
          </a:p>
          <a:p>
            <a:pPr marL="571500" indent="-571500">
              <a:buFont typeface="Arial" panose="020B0604020202020204" pitchFamily="34" charset="0"/>
              <a:buChar char="•"/>
            </a:pPr>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Concluding sections also provide a venue to set the stage for future research directions. </a:t>
            </a:r>
            <a:endParaRPr lang="en-TH" sz="4000" dirty="0">
              <a:latin typeface="TH SarabunPSK" panose="020B0500040200020003" pitchFamily="34" charset="-34"/>
              <a:cs typeface="TH SarabunPSK" panose="020B0500040200020003" pitchFamily="34" charset="-34"/>
            </a:endParaRPr>
          </a:p>
        </p:txBody>
      </p:sp>
      <p:grpSp>
        <p:nvGrpSpPr>
          <p:cNvPr id="70" name="Group 7">
            <a:extLst>
              <a:ext uri="{FF2B5EF4-FFF2-40B4-BE49-F238E27FC236}">
                <a16:creationId xmlns:a16="http://schemas.microsoft.com/office/drawing/2014/main" id="{62C10E44-3D04-D944-921E-29429D92D8DF}"/>
              </a:ext>
            </a:extLst>
          </p:cNvPr>
          <p:cNvGrpSpPr/>
          <p:nvPr/>
        </p:nvGrpSpPr>
        <p:grpSpPr>
          <a:xfrm>
            <a:off x="511993" y="3551854"/>
            <a:ext cx="7532313" cy="2712160"/>
            <a:chOff x="0" y="0"/>
            <a:chExt cx="10930434" cy="3777527"/>
          </a:xfrm>
        </p:grpSpPr>
        <p:sp>
          <p:nvSpPr>
            <p:cNvPr id="71" name="Freeform 8">
              <a:extLst>
                <a:ext uri="{FF2B5EF4-FFF2-40B4-BE49-F238E27FC236}">
                  <a16:creationId xmlns:a16="http://schemas.microsoft.com/office/drawing/2014/main" id="{08A8FE58-3B8D-DA4C-B3DE-9CD314B71408}"/>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72" name="Freeform 9">
              <a:extLst>
                <a:ext uri="{FF2B5EF4-FFF2-40B4-BE49-F238E27FC236}">
                  <a16:creationId xmlns:a16="http://schemas.microsoft.com/office/drawing/2014/main" id="{702730B2-F2DA-A145-BB4E-65EA1DB5F910}"/>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73" name="Freeform 10">
              <a:extLst>
                <a:ext uri="{FF2B5EF4-FFF2-40B4-BE49-F238E27FC236}">
                  <a16:creationId xmlns:a16="http://schemas.microsoft.com/office/drawing/2014/main" id="{ABD8A644-F886-5B41-986C-2F0EA42BE0A3}"/>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74" name="Freeform 11">
              <a:extLst>
                <a:ext uri="{FF2B5EF4-FFF2-40B4-BE49-F238E27FC236}">
                  <a16:creationId xmlns:a16="http://schemas.microsoft.com/office/drawing/2014/main" id="{15C1C101-F224-DC42-AFB2-771A0F0902E6}"/>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75" name="Group 17">
            <a:extLst>
              <a:ext uri="{FF2B5EF4-FFF2-40B4-BE49-F238E27FC236}">
                <a16:creationId xmlns:a16="http://schemas.microsoft.com/office/drawing/2014/main" id="{094C7BD3-FE6E-0845-A90F-D98515FBBE48}"/>
              </a:ext>
            </a:extLst>
          </p:cNvPr>
          <p:cNvGrpSpPr/>
          <p:nvPr/>
        </p:nvGrpSpPr>
        <p:grpSpPr>
          <a:xfrm>
            <a:off x="501334" y="3551853"/>
            <a:ext cx="7485929" cy="396725"/>
            <a:chOff x="0" y="0"/>
            <a:chExt cx="119962793" cy="4331623"/>
          </a:xfrm>
        </p:grpSpPr>
        <p:sp>
          <p:nvSpPr>
            <p:cNvPr id="76" name="Freeform 18">
              <a:extLst>
                <a:ext uri="{FF2B5EF4-FFF2-40B4-BE49-F238E27FC236}">
                  <a16:creationId xmlns:a16="http://schemas.microsoft.com/office/drawing/2014/main" id="{BB2DC125-D3CB-D84C-ACF8-D791CCC163CC}"/>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77" name="Freeform 19">
              <a:extLst>
                <a:ext uri="{FF2B5EF4-FFF2-40B4-BE49-F238E27FC236}">
                  <a16:creationId xmlns:a16="http://schemas.microsoft.com/office/drawing/2014/main" id="{A77FC608-FDA6-1543-9CB7-EDA771758280}"/>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78" name="Group 20">
            <a:extLst>
              <a:ext uri="{FF2B5EF4-FFF2-40B4-BE49-F238E27FC236}">
                <a16:creationId xmlns:a16="http://schemas.microsoft.com/office/drawing/2014/main" id="{0A6A35DE-E551-C145-8F68-C9D8AFB67D8F}"/>
              </a:ext>
            </a:extLst>
          </p:cNvPr>
          <p:cNvGrpSpPr/>
          <p:nvPr/>
        </p:nvGrpSpPr>
        <p:grpSpPr>
          <a:xfrm>
            <a:off x="805306" y="3641674"/>
            <a:ext cx="877532" cy="222155"/>
            <a:chOff x="0" y="0"/>
            <a:chExt cx="1387648" cy="323246"/>
          </a:xfrm>
        </p:grpSpPr>
        <p:grpSp>
          <p:nvGrpSpPr>
            <p:cNvPr id="79" name="Group 21">
              <a:extLst>
                <a:ext uri="{FF2B5EF4-FFF2-40B4-BE49-F238E27FC236}">
                  <a16:creationId xmlns:a16="http://schemas.microsoft.com/office/drawing/2014/main" id="{F06B661C-628B-6740-B4F5-EFB1C208E60C}"/>
                </a:ext>
              </a:extLst>
            </p:cNvPr>
            <p:cNvGrpSpPr>
              <a:grpSpLocks noChangeAspect="1"/>
            </p:cNvGrpSpPr>
            <p:nvPr/>
          </p:nvGrpSpPr>
          <p:grpSpPr>
            <a:xfrm>
              <a:off x="1068722" y="4321"/>
              <a:ext cx="318925" cy="318925"/>
              <a:chOff x="0" y="0"/>
              <a:chExt cx="495300" cy="495300"/>
            </a:xfrm>
          </p:grpSpPr>
          <p:sp>
            <p:nvSpPr>
              <p:cNvPr id="86" name="Freeform 22">
                <a:extLst>
                  <a:ext uri="{FF2B5EF4-FFF2-40B4-BE49-F238E27FC236}">
                    <a16:creationId xmlns:a16="http://schemas.microsoft.com/office/drawing/2014/main" id="{E25D3630-2E12-844F-A9F7-28D5F3FCA56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7" name="Freeform 23">
                <a:extLst>
                  <a:ext uri="{FF2B5EF4-FFF2-40B4-BE49-F238E27FC236}">
                    <a16:creationId xmlns:a16="http://schemas.microsoft.com/office/drawing/2014/main" id="{20980181-DDD6-4141-B7F1-5DC9E57645F3}"/>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80" name="Group 24">
              <a:extLst>
                <a:ext uri="{FF2B5EF4-FFF2-40B4-BE49-F238E27FC236}">
                  <a16:creationId xmlns:a16="http://schemas.microsoft.com/office/drawing/2014/main" id="{6170FAB5-3B42-3443-B0A1-B823B59DEC0C}"/>
                </a:ext>
              </a:extLst>
            </p:cNvPr>
            <p:cNvGrpSpPr>
              <a:grpSpLocks noChangeAspect="1"/>
            </p:cNvGrpSpPr>
            <p:nvPr/>
          </p:nvGrpSpPr>
          <p:grpSpPr>
            <a:xfrm>
              <a:off x="548378" y="0"/>
              <a:ext cx="318925" cy="318925"/>
              <a:chOff x="0" y="0"/>
              <a:chExt cx="495300" cy="495300"/>
            </a:xfrm>
          </p:grpSpPr>
          <p:sp>
            <p:nvSpPr>
              <p:cNvPr id="84" name="Freeform 25">
                <a:extLst>
                  <a:ext uri="{FF2B5EF4-FFF2-40B4-BE49-F238E27FC236}">
                    <a16:creationId xmlns:a16="http://schemas.microsoft.com/office/drawing/2014/main" id="{460CF3E5-BA82-6B4E-9689-609BAAF99A7D}"/>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5" name="Freeform 26">
                <a:extLst>
                  <a:ext uri="{FF2B5EF4-FFF2-40B4-BE49-F238E27FC236}">
                    <a16:creationId xmlns:a16="http://schemas.microsoft.com/office/drawing/2014/main" id="{47A873E3-5B96-7E47-B078-8F9776903435}"/>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81" name="Group 27">
              <a:extLst>
                <a:ext uri="{FF2B5EF4-FFF2-40B4-BE49-F238E27FC236}">
                  <a16:creationId xmlns:a16="http://schemas.microsoft.com/office/drawing/2014/main" id="{0F6FEACE-FEFE-FD47-A315-D82DDD441E55}"/>
                </a:ext>
              </a:extLst>
            </p:cNvPr>
            <p:cNvGrpSpPr>
              <a:grpSpLocks noChangeAspect="1"/>
            </p:cNvGrpSpPr>
            <p:nvPr/>
          </p:nvGrpSpPr>
          <p:grpSpPr>
            <a:xfrm>
              <a:off x="0" y="0"/>
              <a:ext cx="318925" cy="318925"/>
              <a:chOff x="0" y="0"/>
              <a:chExt cx="495300" cy="495300"/>
            </a:xfrm>
          </p:grpSpPr>
          <p:sp>
            <p:nvSpPr>
              <p:cNvPr id="82" name="Freeform 28">
                <a:extLst>
                  <a:ext uri="{FF2B5EF4-FFF2-40B4-BE49-F238E27FC236}">
                    <a16:creationId xmlns:a16="http://schemas.microsoft.com/office/drawing/2014/main" id="{8A22036B-1032-4E41-BEDB-CB16AB3380CC}"/>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3" name="Freeform 29">
                <a:extLst>
                  <a:ext uri="{FF2B5EF4-FFF2-40B4-BE49-F238E27FC236}">
                    <a16:creationId xmlns:a16="http://schemas.microsoft.com/office/drawing/2014/main" id="{111A7CDD-45E9-154D-8521-AA8BB14E9208}"/>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88" name="Rectangle 87">
            <a:extLst>
              <a:ext uri="{FF2B5EF4-FFF2-40B4-BE49-F238E27FC236}">
                <a16:creationId xmlns:a16="http://schemas.microsoft.com/office/drawing/2014/main" id="{421E1814-EAE4-0149-BB81-7FBA11CD73E4}"/>
              </a:ext>
            </a:extLst>
          </p:cNvPr>
          <p:cNvSpPr/>
          <p:nvPr/>
        </p:nvSpPr>
        <p:spPr>
          <a:xfrm>
            <a:off x="1581995" y="4716906"/>
            <a:ext cx="4948164" cy="707886"/>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3. What did I just read? </a:t>
            </a:r>
          </a:p>
        </p:txBody>
      </p:sp>
    </p:spTree>
    <p:extLst>
      <p:ext uri="{BB962C8B-B14F-4D97-AF65-F5344CB8AC3E}">
        <p14:creationId xmlns:p14="http://schemas.microsoft.com/office/powerpoint/2010/main" val="67123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1000" fill="hold"/>
                                        <p:tgtEl>
                                          <p:spTgt spid="70"/>
                                        </p:tgtEl>
                                        <p:attrNameLst>
                                          <p:attrName>ppt_w</p:attrName>
                                        </p:attrNameLst>
                                      </p:cBhvr>
                                      <p:tavLst>
                                        <p:tav tm="0">
                                          <p:val>
                                            <p:fltVal val="0"/>
                                          </p:val>
                                        </p:tav>
                                        <p:tav tm="100000">
                                          <p:val>
                                            <p:strVal val="#ppt_w"/>
                                          </p:val>
                                        </p:tav>
                                      </p:tavLst>
                                    </p:anim>
                                    <p:anim calcmode="lin" valueType="num">
                                      <p:cBhvr>
                                        <p:cTn id="8" dur="1000" fill="hold"/>
                                        <p:tgtEl>
                                          <p:spTgt spid="70"/>
                                        </p:tgtEl>
                                        <p:attrNameLst>
                                          <p:attrName>ppt_h</p:attrName>
                                        </p:attrNameLst>
                                      </p:cBhvr>
                                      <p:tavLst>
                                        <p:tav tm="0">
                                          <p:val>
                                            <p:fltVal val="0"/>
                                          </p:val>
                                        </p:tav>
                                        <p:tav tm="100000">
                                          <p:val>
                                            <p:strVal val="#ppt_h"/>
                                          </p:val>
                                        </p:tav>
                                      </p:tavLst>
                                    </p:anim>
                                    <p:anim calcmode="lin" valueType="num">
                                      <p:cBhvr>
                                        <p:cTn id="9" dur="1000" fill="hold"/>
                                        <p:tgtEl>
                                          <p:spTgt spid="70"/>
                                        </p:tgtEl>
                                        <p:attrNameLst>
                                          <p:attrName>style.rotation</p:attrName>
                                        </p:attrNameLst>
                                      </p:cBhvr>
                                      <p:tavLst>
                                        <p:tav tm="0">
                                          <p:val>
                                            <p:fltVal val="90"/>
                                          </p:val>
                                        </p:tav>
                                        <p:tav tm="100000">
                                          <p:val>
                                            <p:fltVal val="0"/>
                                          </p:val>
                                        </p:tav>
                                      </p:tavLst>
                                    </p:anim>
                                    <p:animEffect transition="in" filter="fade">
                                      <p:cBhvr>
                                        <p:cTn id="10" dur="1000"/>
                                        <p:tgtEl>
                                          <p:spTgt spid="70"/>
                                        </p:tgtEl>
                                      </p:cBhvr>
                                    </p:animEffect>
                                  </p:childTnLst>
                                </p:cTn>
                              </p:par>
                              <p:par>
                                <p:cTn id="11" presetID="3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p:cTn id="13" dur="1000" fill="hold"/>
                                        <p:tgtEl>
                                          <p:spTgt spid="75"/>
                                        </p:tgtEl>
                                        <p:attrNameLst>
                                          <p:attrName>ppt_w</p:attrName>
                                        </p:attrNameLst>
                                      </p:cBhvr>
                                      <p:tavLst>
                                        <p:tav tm="0">
                                          <p:val>
                                            <p:fltVal val="0"/>
                                          </p:val>
                                        </p:tav>
                                        <p:tav tm="100000">
                                          <p:val>
                                            <p:strVal val="#ppt_w"/>
                                          </p:val>
                                        </p:tav>
                                      </p:tavLst>
                                    </p:anim>
                                    <p:anim calcmode="lin" valueType="num">
                                      <p:cBhvr>
                                        <p:cTn id="14" dur="1000" fill="hold"/>
                                        <p:tgtEl>
                                          <p:spTgt spid="75"/>
                                        </p:tgtEl>
                                        <p:attrNameLst>
                                          <p:attrName>ppt_h</p:attrName>
                                        </p:attrNameLst>
                                      </p:cBhvr>
                                      <p:tavLst>
                                        <p:tav tm="0">
                                          <p:val>
                                            <p:fltVal val="0"/>
                                          </p:val>
                                        </p:tav>
                                        <p:tav tm="100000">
                                          <p:val>
                                            <p:strVal val="#ppt_h"/>
                                          </p:val>
                                        </p:tav>
                                      </p:tavLst>
                                    </p:anim>
                                    <p:anim calcmode="lin" valueType="num">
                                      <p:cBhvr>
                                        <p:cTn id="15" dur="1000" fill="hold"/>
                                        <p:tgtEl>
                                          <p:spTgt spid="75"/>
                                        </p:tgtEl>
                                        <p:attrNameLst>
                                          <p:attrName>style.rotation</p:attrName>
                                        </p:attrNameLst>
                                      </p:cBhvr>
                                      <p:tavLst>
                                        <p:tav tm="0">
                                          <p:val>
                                            <p:fltVal val="90"/>
                                          </p:val>
                                        </p:tav>
                                        <p:tav tm="100000">
                                          <p:val>
                                            <p:fltVal val="0"/>
                                          </p:val>
                                        </p:tav>
                                      </p:tavLst>
                                    </p:anim>
                                    <p:animEffect transition="in" filter="fade">
                                      <p:cBhvr>
                                        <p:cTn id="16" dur="1000"/>
                                        <p:tgtEl>
                                          <p:spTgt spid="75"/>
                                        </p:tgtEl>
                                      </p:cBhvr>
                                    </p:animEffect>
                                  </p:childTnLst>
                                </p:cTn>
                              </p:par>
                              <p:par>
                                <p:cTn id="17" presetID="31"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p:cTn id="19" dur="1000" fill="hold"/>
                                        <p:tgtEl>
                                          <p:spTgt spid="78"/>
                                        </p:tgtEl>
                                        <p:attrNameLst>
                                          <p:attrName>ppt_w</p:attrName>
                                        </p:attrNameLst>
                                      </p:cBhvr>
                                      <p:tavLst>
                                        <p:tav tm="0">
                                          <p:val>
                                            <p:fltVal val="0"/>
                                          </p:val>
                                        </p:tav>
                                        <p:tav tm="100000">
                                          <p:val>
                                            <p:strVal val="#ppt_w"/>
                                          </p:val>
                                        </p:tav>
                                      </p:tavLst>
                                    </p:anim>
                                    <p:anim calcmode="lin" valueType="num">
                                      <p:cBhvr>
                                        <p:cTn id="20" dur="1000" fill="hold"/>
                                        <p:tgtEl>
                                          <p:spTgt spid="78"/>
                                        </p:tgtEl>
                                        <p:attrNameLst>
                                          <p:attrName>ppt_h</p:attrName>
                                        </p:attrNameLst>
                                      </p:cBhvr>
                                      <p:tavLst>
                                        <p:tav tm="0">
                                          <p:val>
                                            <p:fltVal val="0"/>
                                          </p:val>
                                        </p:tav>
                                        <p:tav tm="100000">
                                          <p:val>
                                            <p:strVal val="#ppt_h"/>
                                          </p:val>
                                        </p:tav>
                                      </p:tavLst>
                                    </p:anim>
                                    <p:anim calcmode="lin" valueType="num">
                                      <p:cBhvr>
                                        <p:cTn id="21" dur="1000" fill="hold"/>
                                        <p:tgtEl>
                                          <p:spTgt spid="78"/>
                                        </p:tgtEl>
                                        <p:attrNameLst>
                                          <p:attrName>style.rotation</p:attrName>
                                        </p:attrNameLst>
                                      </p:cBhvr>
                                      <p:tavLst>
                                        <p:tav tm="0">
                                          <p:val>
                                            <p:fltVal val="90"/>
                                          </p:val>
                                        </p:tav>
                                        <p:tav tm="100000">
                                          <p:val>
                                            <p:fltVal val="0"/>
                                          </p:val>
                                        </p:tav>
                                      </p:tavLst>
                                    </p:anim>
                                    <p:animEffect transition="in" filter="fade">
                                      <p:cBhvr>
                                        <p:cTn id="22" dur="1000"/>
                                        <p:tgtEl>
                                          <p:spTgt spid="7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p:cTn id="25" dur="1000" fill="hold"/>
                                        <p:tgtEl>
                                          <p:spTgt spid="88"/>
                                        </p:tgtEl>
                                        <p:attrNameLst>
                                          <p:attrName>ppt_w</p:attrName>
                                        </p:attrNameLst>
                                      </p:cBhvr>
                                      <p:tavLst>
                                        <p:tav tm="0">
                                          <p:val>
                                            <p:fltVal val="0"/>
                                          </p:val>
                                        </p:tav>
                                        <p:tav tm="100000">
                                          <p:val>
                                            <p:strVal val="#ppt_w"/>
                                          </p:val>
                                        </p:tav>
                                      </p:tavLst>
                                    </p:anim>
                                    <p:anim calcmode="lin" valueType="num">
                                      <p:cBhvr>
                                        <p:cTn id="26" dur="1000" fill="hold"/>
                                        <p:tgtEl>
                                          <p:spTgt spid="88"/>
                                        </p:tgtEl>
                                        <p:attrNameLst>
                                          <p:attrName>ppt_h</p:attrName>
                                        </p:attrNameLst>
                                      </p:cBhvr>
                                      <p:tavLst>
                                        <p:tav tm="0">
                                          <p:val>
                                            <p:fltVal val="0"/>
                                          </p:val>
                                        </p:tav>
                                        <p:tav tm="100000">
                                          <p:val>
                                            <p:strVal val="#ppt_h"/>
                                          </p:val>
                                        </p:tav>
                                      </p:tavLst>
                                    </p:anim>
                                    <p:anim calcmode="lin" valueType="num">
                                      <p:cBhvr>
                                        <p:cTn id="27" dur="1000" fill="hold"/>
                                        <p:tgtEl>
                                          <p:spTgt spid="88"/>
                                        </p:tgtEl>
                                        <p:attrNameLst>
                                          <p:attrName>style.rotation</p:attrName>
                                        </p:attrNameLst>
                                      </p:cBhvr>
                                      <p:tavLst>
                                        <p:tav tm="0">
                                          <p:val>
                                            <p:fltVal val="90"/>
                                          </p:val>
                                        </p:tav>
                                        <p:tav tm="100000">
                                          <p:val>
                                            <p:fltVal val="0"/>
                                          </p:val>
                                        </p:tav>
                                      </p:tavLst>
                                    </p:anim>
                                    <p:animEffect transition="in" filter="fade">
                                      <p:cBhvr>
                                        <p:cTn id="28" dur="1000"/>
                                        <p:tgtEl>
                                          <p:spTgt spid="8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p:cTn id="33" dur="1000" fill="hold"/>
                                        <p:tgtEl>
                                          <p:spTgt spid="64"/>
                                        </p:tgtEl>
                                        <p:attrNameLst>
                                          <p:attrName>ppt_w</p:attrName>
                                        </p:attrNameLst>
                                      </p:cBhvr>
                                      <p:tavLst>
                                        <p:tav tm="0">
                                          <p:val>
                                            <p:fltVal val="0"/>
                                          </p:val>
                                        </p:tav>
                                        <p:tav tm="100000">
                                          <p:val>
                                            <p:strVal val="#ppt_w"/>
                                          </p:val>
                                        </p:tav>
                                      </p:tavLst>
                                    </p:anim>
                                    <p:anim calcmode="lin" valueType="num">
                                      <p:cBhvr>
                                        <p:cTn id="34" dur="1000" fill="hold"/>
                                        <p:tgtEl>
                                          <p:spTgt spid="64"/>
                                        </p:tgtEl>
                                        <p:attrNameLst>
                                          <p:attrName>ppt_h</p:attrName>
                                        </p:attrNameLst>
                                      </p:cBhvr>
                                      <p:tavLst>
                                        <p:tav tm="0">
                                          <p:val>
                                            <p:fltVal val="0"/>
                                          </p:val>
                                        </p:tav>
                                        <p:tav tm="100000">
                                          <p:val>
                                            <p:strVal val="#ppt_h"/>
                                          </p:val>
                                        </p:tav>
                                      </p:tavLst>
                                    </p:anim>
                                    <p:anim calcmode="lin" valueType="num">
                                      <p:cBhvr>
                                        <p:cTn id="35" dur="1000" fill="hold"/>
                                        <p:tgtEl>
                                          <p:spTgt spid="64"/>
                                        </p:tgtEl>
                                        <p:attrNameLst>
                                          <p:attrName>style.rotation</p:attrName>
                                        </p:attrNameLst>
                                      </p:cBhvr>
                                      <p:tavLst>
                                        <p:tav tm="0">
                                          <p:val>
                                            <p:fltVal val="90"/>
                                          </p:val>
                                        </p:tav>
                                        <p:tav tm="100000">
                                          <p:val>
                                            <p:fltVal val="0"/>
                                          </p:val>
                                        </p:tav>
                                      </p:tavLst>
                                    </p:anim>
                                    <p:animEffect transition="in" filter="fade">
                                      <p:cBhvr>
                                        <p:cTn id="36" dur="1000"/>
                                        <p:tgtEl>
                                          <p:spTgt spid="64"/>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p:cTn id="39" dur="1000" fill="hold"/>
                                        <p:tgtEl>
                                          <p:spTgt spid="69"/>
                                        </p:tgtEl>
                                        <p:attrNameLst>
                                          <p:attrName>ppt_w</p:attrName>
                                        </p:attrNameLst>
                                      </p:cBhvr>
                                      <p:tavLst>
                                        <p:tav tm="0">
                                          <p:val>
                                            <p:fltVal val="0"/>
                                          </p:val>
                                        </p:tav>
                                        <p:tav tm="100000">
                                          <p:val>
                                            <p:strVal val="#ppt_w"/>
                                          </p:val>
                                        </p:tav>
                                      </p:tavLst>
                                    </p:anim>
                                    <p:anim calcmode="lin" valueType="num">
                                      <p:cBhvr>
                                        <p:cTn id="40" dur="1000" fill="hold"/>
                                        <p:tgtEl>
                                          <p:spTgt spid="69"/>
                                        </p:tgtEl>
                                        <p:attrNameLst>
                                          <p:attrName>ppt_h</p:attrName>
                                        </p:attrNameLst>
                                      </p:cBhvr>
                                      <p:tavLst>
                                        <p:tav tm="0">
                                          <p:val>
                                            <p:fltVal val="0"/>
                                          </p:val>
                                        </p:tav>
                                        <p:tav tm="100000">
                                          <p:val>
                                            <p:strVal val="#ppt_h"/>
                                          </p:val>
                                        </p:tav>
                                      </p:tavLst>
                                    </p:anim>
                                    <p:anim calcmode="lin" valueType="num">
                                      <p:cBhvr>
                                        <p:cTn id="41" dur="1000" fill="hold"/>
                                        <p:tgtEl>
                                          <p:spTgt spid="69"/>
                                        </p:tgtEl>
                                        <p:attrNameLst>
                                          <p:attrName>style.rotation</p:attrName>
                                        </p:attrNameLst>
                                      </p:cBhvr>
                                      <p:tavLst>
                                        <p:tav tm="0">
                                          <p:val>
                                            <p:fltVal val="90"/>
                                          </p:val>
                                        </p:tav>
                                        <p:tav tm="100000">
                                          <p:val>
                                            <p:fltVal val="0"/>
                                          </p:val>
                                        </p:tav>
                                      </p:tavLst>
                                    </p:anim>
                                    <p:animEffect transition="in" filter="fade">
                                      <p:cBhvr>
                                        <p:cTn id="4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9540821" y="1028700"/>
            <a:ext cx="7960596" cy="8223388"/>
            <a:chOff x="0" y="0"/>
            <a:chExt cx="5271848" cy="5445880"/>
          </a:xfrm>
        </p:grpSpPr>
        <p:sp>
          <p:nvSpPr>
            <p:cNvPr id="8" name="Freeform 8"/>
            <p:cNvSpPr/>
            <p:nvPr/>
          </p:nvSpPr>
          <p:spPr>
            <a:xfrm>
              <a:off x="80010" y="80010"/>
              <a:ext cx="5179138" cy="5353170"/>
            </a:xfrm>
            <a:custGeom>
              <a:avLst/>
              <a:gdLst/>
              <a:ahLst/>
              <a:cxnLst/>
              <a:rect l="l" t="t" r="r" b="b"/>
              <a:pathLst>
                <a:path w="5179138" h="5353170">
                  <a:moveTo>
                    <a:pt x="0" y="5298560"/>
                  </a:moveTo>
                  <a:lnTo>
                    <a:pt x="0" y="5353170"/>
                  </a:lnTo>
                  <a:lnTo>
                    <a:pt x="5179138" y="5353170"/>
                  </a:lnTo>
                  <a:lnTo>
                    <a:pt x="5179138" y="0"/>
                  </a:lnTo>
                  <a:lnTo>
                    <a:pt x="5124528" y="0"/>
                  </a:lnTo>
                  <a:lnTo>
                    <a:pt x="5124528" y="5298560"/>
                  </a:lnTo>
                  <a:close/>
                </a:path>
              </a:pathLst>
            </a:custGeom>
            <a:solidFill>
              <a:srgbClr val="D9D9D9"/>
            </a:solidFill>
          </p:spPr>
        </p:sp>
        <p:sp>
          <p:nvSpPr>
            <p:cNvPr id="9" name="Freeform 9"/>
            <p:cNvSpPr/>
            <p:nvPr/>
          </p:nvSpPr>
          <p:spPr>
            <a:xfrm>
              <a:off x="67310" y="67310"/>
              <a:ext cx="5204538" cy="5378570"/>
            </a:xfrm>
            <a:custGeom>
              <a:avLst/>
              <a:gdLst/>
              <a:ahLst/>
              <a:cxnLst/>
              <a:rect l="l" t="t" r="r" b="b"/>
              <a:pathLst>
                <a:path w="5204538" h="5378570">
                  <a:moveTo>
                    <a:pt x="5137228" y="0"/>
                  </a:moveTo>
                  <a:lnTo>
                    <a:pt x="5137228" y="12700"/>
                  </a:lnTo>
                  <a:lnTo>
                    <a:pt x="5191838" y="12700"/>
                  </a:lnTo>
                  <a:lnTo>
                    <a:pt x="5191838" y="5365870"/>
                  </a:lnTo>
                  <a:lnTo>
                    <a:pt x="12700" y="5365870"/>
                  </a:lnTo>
                  <a:lnTo>
                    <a:pt x="12700" y="5311260"/>
                  </a:lnTo>
                  <a:lnTo>
                    <a:pt x="0" y="5311260"/>
                  </a:lnTo>
                  <a:lnTo>
                    <a:pt x="0" y="5378570"/>
                  </a:lnTo>
                  <a:lnTo>
                    <a:pt x="5204538" y="5378570"/>
                  </a:lnTo>
                  <a:lnTo>
                    <a:pt x="5204538" y="0"/>
                  </a:lnTo>
                  <a:close/>
                </a:path>
              </a:pathLst>
            </a:custGeom>
            <a:solidFill>
              <a:srgbClr val="000000"/>
            </a:solidFill>
          </p:spPr>
        </p:sp>
        <p:sp>
          <p:nvSpPr>
            <p:cNvPr id="10" name="Freeform 10"/>
            <p:cNvSpPr/>
            <p:nvPr/>
          </p:nvSpPr>
          <p:spPr>
            <a:xfrm>
              <a:off x="12700" y="12700"/>
              <a:ext cx="5179138" cy="5353170"/>
            </a:xfrm>
            <a:custGeom>
              <a:avLst/>
              <a:gdLst/>
              <a:ahLst/>
              <a:cxnLst/>
              <a:rect l="l" t="t" r="r" b="b"/>
              <a:pathLst>
                <a:path w="5179138" h="5353170">
                  <a:moveTo>
                    <a:pt x="0" y="0"/>
                  </a:moveTo>
                  <a:lnTo>
                    <a:pt x="5179138" y="0"/>
                  </a:lnTo>
                  <a:lnTo>
                    <a:pt x="5179138" y="5353170"/>
                  </a:lnTo>
                  <a:lnTo>
                    <a:pt x="0" y="5353170"/>
                  </a:lnTo>
                  <a:close/>
                </a:path>
              </a:pathLst>
            </a:custGeom>
            <a:solidFill>
              <a:srgbClr val="FFFFFF"/>
            </a:solidFill>
          </p:spPr>
        </p:sp>
        <p:sp>
          <p:nvSpPr>
            <p:cNvPr id="11" name="Freeform 11"/>
            <p:cNvSpPr/>
            <p:nvPr/>
          </p:nvSpPr>
          <p:spPr>
            <a:xfrm>
              <a:off x="0" y="0"/>
              <a:ext cx="5204538" cy="5378570"/>
            </a:xfrm>
            <a:custGeom>
              <a:avLst/>
              <a:gdLst/>
              <a:ahLst/>
              <a:cxnLst/>
              <a:rect l="l" t="t" r="r" b="b"/>
              <a:pathLst>
                <a:path w="5204538" h="5378570">
                  <a:moveTo>
                    <a:pt x="80010" y="5378570"/>
                  </a:moveTo>
                  <a:lnTo>
                    <a:pt x="5204538" y="5378570"/>
                  </a:lnTo>
                  <a:lnTo>
                    <a:pt x="5204538" y="80010"/>
                  </a:lnTo>
                  <a:lnTo>
                    <a:pt x="5204538" y="67310"/>
                  </a:lnTo>
                  <a:lnTo>
                    <a:pt x="5204538" y="0"/>
                  </a:lnTo>
                  <a:lnTo>
                    <a:pt x="0" y="0"/>
                  </a:lnTo>
                  <a:lnTo>
                    <a:pt x="0" y="5378570"/>
                  </a:lnTo>
                  <a:lnTo>
                    <a:pt x="67310" y="5378570"/>
                  </a:lnTo>
                  <a:lnTo>
                    <a:pt x="80010" y="5378570"/>
                  </a:lnTo>
                  <a:close/>
                  <a:moveTo>
                    <a:pt x="12700" y="12700"/>
                  </a:moveTo>
                  <a:lnTo>
                    <a:pt x="5191838" y="12700"/>
                  </a:lnTo>
                  <a:lnTo>
                    <a:pt x="5191838" y="5365870"/>
                  </a:lnTo>
                  <a:lnTo>
                    <a:pt x="12700" y="5365870"/>
                  </a:lnTo>
                  <a:lnTo>
                    <a:pt x="12700" y="12700"/>
                  </a:lnTo>
                  <a:close/>
                </a:path>
              </a:pathLst>
            </a:custGeom>
            <a:solidFill>
              <a:srgbClr val="000000"/>
            </a:solidFill>
          </p:spPr>
        </p:sp>
      </p:grpSp>
      <p:grpSp>
        <p:nvGrpSpPr>
          <p:cNvPr id="12" name="Group 12"/>
          <p:cNvGrpSpPr/>
          <p:nvPr/>
        </p:nvGrpSpPr>
        <p:grpSpPr>
          <a:xfrm>
            <a:off x="786583" y="1028700"/>
            <a:ext cx="8123909" cy="4472326"/>
            <a:chOff x="0" y="0"/>
            <a:chExt cx="5380000" cy="3399056"/>
          </a:xfrm>
        </p:grpSpPr>
        <p:sp>
          <p:nvSpPr>
            <p:cNvPr id="13" name="Freeform 13"/>
            <p:cNvSpPr/>
            <p:nvPr/>
          </p:nvSpPr>
          <p:spPr>
            <a:xfrm>
              <a:off x="80010" y="80010"/>
              <a:ext cx="5287290" cy="3306345"/>
            </a:xfrm>
            <a:custGeom>
              <a:avLst/>
              <a:gdLst/>
              <a:ahLst/>
              <a:cxnLst/>
              <a:rect l="l" t="t" r="r" b="b"/>
              <a:pathLst>
                <a:path w="5287290" h="3306345">
                  <a:moveTo>
                    <a:pt x="0" y="3251735"/>
                  </a:moveTo>
                  <a:lnTo>
                    <a:pt x="0" y="3306345"/>
                  </a:lnTo>
                  <a:lnTo>
                    <a:pt x="5287290" y="3306345"/>
                  </a:lnTo>
                  <a:lnTo>
                    <a:pt x="5287290" y="0"/>
                  </a:lnTo>
                  <a:lnTo>
                    <a:pt x="5232680" y="0"/>
                  </a:lnTo>
                  <a:lnTo>
                    <a:pt x="5232680" y="3251735"/>
                  </a:lnTo>
                  <a:close/>
                </a:path>
              </a:pathLst>
            </a:custGeom>
            <a:solidFill>
              <a:srgbClr val="D9D9D9"/>
            </a:solidFill>
          </p:spPr>
        </p:sp>
        <p:sp>
          <p:nvSpPr>
            <p:cNvPr id="14" name="Freeform 14"/>
            <p:cNvSpPr/>
            <p:nvPr/>
          </p:nvSpPr>
          <p:spPr>
            <a:xfrm>
              <a:off x="67310" y="67310"/>
              <a:ext cx="5312690" cy="3331745"/>
            </a:xfrm>
            <a:custGeom>
              <a:avLst/>
              <a:gdLst/>
              <a:ahLst/>
              <a:cxnLst/>
              <a:rect l="l" t="t" r="r" b="b"/>
              <a:pathLst>
                <a:path w="5312690" h="3331745">
                  <a:moveTo>
                    <a:pt x="5245380" y="0"/>
                  </a:moveTo>
                  <a:lnTo>
                    <a:pt x="5245380" y="12700"/>
                  </a:lnTo>
                  <a:lnTo>
                    <a:pt x="5299990" y="12700"/>
                  </a:lnTo>
                  <a:lnTo>
                    <a:pt x="5299990" y="3319045"/>
                  </a:lnTo>
                  <a:lnTo>
                    <a:pt x="12700" y="3319045"/>
                  </a:lnTo>
                  <a:lnTo>
                    <a:pt x="12700" y="3264435"/>
                  </a:lnTo>
                  <a:lnTo>
                    <a:pt x="0" y="3264435"/>
                  </a:lnTo>
                  <a:lnTo>
                    <a:pt x="0" y="3331745"/>
                  </a:lnTo>
                  <a:lnTo>
                    <a:pt x="5312690" y="3331745"/>
                  </a:lnTo>
                  <a:lnTo>
                    <a:pt x="5312690" y="0"/>
                  </a:lnTo>
                  <a:close/>
                </a:path>
              </a:pathLst>
            </a:custGeom>
            <a:solidFill>
              <a:srgbClr val="000000"/>
            </a:solidFill>
          </p:spPr>
        </p:sp>
        <p:sp>
          <p:nvSpPr>
            <p:cNvPr id="15" name="Freeform 15"/>
            <p:cNvSpPr/>
            <p:nvPr/>
          </p:nvSpPr>
          <p:spPr>
            <a:xfrm>
              <a:off x="12700" y="12700"/>
              <a:ext cx="5287290" cy="3306345"/>
            </a:xfrm>
            <a:custGeom>
              <a:avLst/>
              <a:gdLst/>
              <a:ahLst/>
              <a:cxnLst/>
              <a:rect l="l" t="t" r="r" b="b"/>
              <a:pathLst>
                <a:path w="5287290" h="3306345">
                  <a:moveTo>
                    <a:pt x="0" y="0"/>
                  </a:moveTo>
                  <a:lnTo>
                    <a:pt x="5287290" y="0"/>
                  </a:lnTo>
                  <a:lnTo>
                    <a:pt x="5287290" y="3306345"/>
                  </a:lnTo>
                  <a:lnTo>
                    <a:pt x="0" y="3306345"/>
                  </a:lnTo>
                  <a:close/>
                </a:path>
              </a:pathLst>
            </a:custGeom>
            <a:solidFill>
              <a:srgbClr val="FFFFFF"/>
            </a:solidFill>
          </p:spPr>
        </p:sp>
        <p:sp>
          <p:nvSpPr>
            <p:cNvPr id="16" name="Freeform 16"/>
            <p:cNvSpPr/>
            <p:nvPr/>
          </p:nvSpPr>
          <p:spPr>
            <a:xfrm>
              <a:off x="0" y="0"/>
              <a:ext cx="5312690" cy="3331745"/>
            </a:xfrm>
            <a:custGeom>
              <a:avLst/>
              <a:gdLst/>
              <a:ahLst/>
              <a:cxnLst/>
              <a:rect l="l" t="t" r="r" b="b"/>
              <a:pathLst>
                <a:path w="5312690" h="3331745">
                  <a:moveTo>
                    <a:pt x="80010" y="3331745"/>
                  </a:moveTo>
                  <a:lnTo>
                    <a:pt x="5312690" y="3331745"/>
                  </a:lnTo>
                  <a:lnTo>
                    <a:pt x="5312690" y="80010"/>
                  </a:lnTo>
                  <a:lnTo>
                    <a:pt x="5312690" y="67310"/>
                  </a:lnTo>
                  <a:lnTo>
                    <a:pt x="5312690" y="0"/>
                  </a:lnTo>
                  <a:lnTo>
                    <a:pt x="0" y="0"/>
                  </a:lnTo>
                  <a:lnTo>
                    <a:pt x="0" y="3331745"/>
                  </a:lnTo>
                  <a:lnTo>
                    <a:pt x="67310" y="3331745"/>
                  </a:lnTo>
                  <a:lnTo>
                    <a:pt x="80010" y="3331745"/>
                  </a:lnTo>
                  <a:close/>
                  <a:moveTo>
                    <a:pt x="12700" y="12700"/>
                  </a:moveTo>
                  <a:lnTo>
                    <a:pt x="5299990" y="12700"/>
                  </a:lnTo>
                  <a:lnTo>
                    <a:pt x="5299990" y="3319045"/>
                  </a:lnTo>
                  <a:lnTo>
                    <a:pt x="12700" y="3319045"/>
                  </a:lnTo>
                  <a:lnTo>
                    <a:pt x="12700" y="12700"/>
                  </a:lnTo>
                  <a:close/>
                </a:path>
              </a:pathLst>
            </a:custGeom>
            <a:solidFill>
              <a:srgbClr val="000000"/>
            </a:solidFill>
          </p:spPr>
        </p:sp>
      </p:grpSp>
      <p:grpSp>
        <p:nvGrpSpPr>
          <p:cNvPr id="17" name="Group 17"/>
          <p:cNvGrpSpPr/>
          <p:nvPr/>
        </p:nvGrpSpPr>
        <p:grpSpPr>
          <a:xfrm>
            <a:off x="786583" y="5948963"/>
            <a:ext cx="8123909" cy="3303125"/>
            <a:chOff x="0" y="0"/>
            <a:chExt cx="5380000" cy="2648819"/>
          </a:xfrm>
        </p:grpSpPr>
        <p:sp>
          <p:nvSpPr>
            <p:cNvPr id="18" name="Freeform 18"/>
            <p:cNvSpPr/>
            <p:nvPr/>
          </p:nvSpPr>
          <p:spPr>
            <a:xfrm>
              <a:off x="80010" y="80010"/>
              <a:ext cx="5287290" cy="2556109"/>
            </a:xfrm>
            <a:custGeom>
              <a:avLst/>
              <a:gdLst/>
              <a:ahLst/>
              <a:cxnLst/>
              <a:rect l="l" t="t" r="r" b="b"/>
              <a:pathLst>
                <a:path w="5287290" h="2556109">
                  <a:moveTo>
                    <a:pt x="0" y="2501499"/>
                  </a:moveTo>
                  <a:lnTo>
                    <a:pt x="0" y="2556109"/>
                  </a:lnTo>
                  <a:lnTo>
                    <a:pt x="5287290" y="2556109"/>
                  </a:lnTo>
                  <a:lnTo>
                    <a:pt x="5287290" y="0"/>
                  </a:lnTo>
                  <a:lnTo>
                    <a:pt x="5232680" y="0"/>
                  </a:lnTo>
                  <a:lnTo>
                    <a:pt x="5232680" y="2501499"/>
                  </a:lnTo>
                  <a:close/>
                </a:path>
              </a:pathLst>
            </a:custGeom>
            <a:solidFill>
              <a:srgbClr val="D9D9D9"/>
            </a:solidFill>
          </p:spPr>
        </p:sp>
        <p:sp>
          <p:nvSpPr>
            <p:cNvPr id="19" name="Freeform 19"/>
            <p:cNvSpPr/>
            <p:nvPr/>
          </p:nvSpPr>
          <p:spPr>
            <a:xfrm>
              <a:off x="67310" y="67310"/>
              <a:ext cx="5312690" cy="2581509"/>
            </a:xfrm>
            <a:custGeom>
              <a:avLst/>
              <a:gdLst/>
              <a:ahLst/>
              <a:cxnLst/>
              <a:rect l="l" t="t" r="r" b="b"/>
              <a:pathLst>
                <a:path w="5312690" h="2581509">
                  <a:moveTo>
                    <a:pt x="5245380" y="0"/>
                  </a:moveTo>
                  <a:lnTo>
                    <a:pt x="5245380" y="12700"/>
                  </a:lnTo>
                  <a:lnTo>
                    <a:pt x="5299990" y="12700"/>
                  </a:lnTo>
                  <a:lnTo>
                    <a:pt x="5299990" y="2568809"/>
                  </a:lnTo>
                  <a:lnTo>
                    <a:pt x="12700" y="2568809"/>
                  </a:lnTo>
                  <a:lnTo>
                    <a:pt x="12700" y="2514199"/>
                  </a:lnTo>
                  <a:lnTo>
                    <a:pt x="0" y="2514199"/>
                  </a:lnTo>
                  <a:lnTo>
                    <a:pt x="0" y="2581509"/>
                  </a:lnTo>
                  <a:lnTo>
                    <a:pt x="5312690" y="2581509"/>
                  </a:lnTo>
                  <a:lnTo>
                    <a:pt x="5312690" y="0"/>
                  </a:lnTo>
                  <a:close/>
                </a:path>
              </a:pathLst>
            </a:custGeom>
            <a:solidFill>
              <a:srgbClr val="000000"/>
            </a:solidFill>
          </p:spPr>
        </p:sp>
        <p:sp>
          <p:nvSpPr>
            <p:cNvPr id="20" name="Freeform 20"/>
            <p:cNvSpPr/>
            <p:nvPr/>
          </p:nvSpPr>
          <p:spPr>
            <a:xfrm>
              <a:off x="12700" y="12700"/>
              <a:ext cx="5287290" cy="2556109"/>
            </a:xfrm>
            <a:custGeom>
              <a:avLst/>
              <a:gdLst/>
              <a:ahLst/>
              <a:cxnLst/>
              <a:rect l="l" t="t" r="r" b="b"/>
              <a:pathLst>
                <a:path w="5287290" h="2556109">
                  <a:moveTo>
                    <a:pt x="0" y="0"/>
                  </a:moveTo>
                  <a:lnTo>
                    <a:pt x="5287290" y="0"/>
                  </a:lnTo>
                  <a:lnTo>
                    <a:pt x="5287290" y="2556109"/>
                  </a:lnTo>
                  <a:lnTo>
                    <a:pt x="0" y="2556109"/>
                  </a:lnTo>
                  <a:close/>
                </a:path>
              </a:pathLst>
            </a:custGeom>
            <a:solidFill>
              <a:srgbClr val="FFFFFF"/>
            </a:solidFill>
          </p:spPr>
        </p:sp>
        <p:sp>
          <p:nvSpPr>
            <p:cNvPr id="21" name="Freeform 21"/>
            <p:cNvSpPr/>
            <p:nvPr/>
          </p:nvSpPr>
          <p:spPr>
            <a:xfrm>
              <a:off x="0" y="0"/>
              <a:ext cx="5312690" cy="2581509"/>
            </a:xfrm>
            <a:custGeom>
              <a:avLst/>
              <a:gdLst/>
              <a:ahLst/>
              <a:cxnLst/>
              <a:rect l="l" t="t" r="r" b="b"/>
              <a:pathLst>
                <a:path w="5312690" h="2581509">
                  <a:moveTo>
                    <a:pt x="80010" y="2581509"/>
                  </a:moveTo>
                  <a:lnTo>
                    <a:pt x="5312690" y="2581509"/>
                  </a:lnTo>
                  <a:lnTo>
                    <a:pt x="5312690" y="80010"/>
                  </a:lnTo>
                  <a:lnTo>
                    <a:pt x="5312690" y="67310"/>
                  </a:lnTo>
                  <a:lnTo>
                    <a:pt x="5312690" y="0"/>
                  </a:lnTo>
                  <a:lnTo>
                    <a:pt x="0" y="0"/>
                  </a:lnTo>
                  <a:lnTo>
                    <a:pt x="0" y="2581509"/>
                  </a:lnTo>
                  <a:lnTo>
                    <a:pt x="67310" y="2581509"/>
                  </a:lnTo>
                  <a:lnTo>
                    <a:pt x="80010" y="2581509"/>
                  </a:lnTo>
                  <a:close/>
                  <a:moveTo>
                    <a:pt x="12700" y="12700"/>
                  </a:moveTo>
                  <a:lnTo>
                    <a:pt x="5299990" y="12700"/>
                  </a:lnTo>
                  <a:lnTo>
                    <a:pt x="5299990" y="2568809"/>
                  </a:lnTo>
                  <a:lnTo>
                    <a:pt x="12700" y="2568809"/>
                  </a:lnTo>
                  <a:lnTo>
                    <a:pt x="12700" y="12700"/>
                  </a:lnTo>
                  <a:close/>
                </a:path>
              </a:pathLst>
            </a:custGeom>
            <a:solidFill>
              <a:srgbClr val="000000"/>
            </a:solidFill>
          </p:spPr>
        </p:sp>
      </p:grpSp>
      <p:sp>
        <p:nvSpPr>
          <p:cNvPr id="22" name="TextBox 22"/>
          <p:cNvSpPr txBox="1"/>
          <p:nvPr/>
        </p:nvSpPr>
        <p:spPr>
          <a:xfrm>
            <a:off x="822441" y="1851946"/>
            <a:ext cx="7815216" cy="2872581"/>
          </a:xfrm>
          <a:prstGeom prst="rect">
            <a:avLst/>
          </a:prstGeom>
        </p:spPr>
        <p:txBody>
          <a:bodyPr lIns="0" tIns="0" rIns="0" bIns="0" rtlCol="0" anchor="t">
            <a:spAutoFit/>
          </a:bodyPr>
          <a:lstStyle/>
          <a:p>
            <a:pPr algn="ctr">
              <a:lnSpc>
                <a:spcPts val="5599"/>
              </a:lnSpc>
            </a:pPr>
            <a:r>
              <a:rPr lang="en-US" sz="4000" dirty="0">
                <a:solidFill>
                  <a:srgbClr val="000000"/>
                </a:solidFill>
                <a:latin typeface="TH SarabunPSK" panose="020B0500040200020003" pitchFamily="34" charset="-34"/>
                <a:cs typeface="TH SarabunPSK" panose="020B0500040200020003" pitchFamily="34" charset="-34"/>
              </a:rPr>
              <a:t>Prevent spelling errors by using </a:t>
            </a:r>
          </a:p>
          <a:p>
            <a:pPr algn="ctr">
              <a:lnSpc>
                <a:spcPts val="5600"/>
              </a:lnSpc>
            </a:pPr>
            <a:r>
              <a:rPr lang="en-US" sz="4000" dirty="0">
                <a:solidFill>
                  <a:srgbClr val="000000"/>
                </a:solidFill>
                <a:latin typeface="TH SarabunPSK" panose="020B0500040200020003" pitchFamily="34" charset="-34"/>
                <a:cs typeface="TH SarabunPSK" panose="020B0500040200020003" pitchFamily="34" charset="-34"/>
              </a:rPr>
              <a:t>a spellchecker in English. </a:t>
            </a:r>
          </a:p>
          <a:p>
            <a:pPr algn="ctr">
              <a:lnSpc>
                <a:spcPts val="5600"/>
              </a:lnSpc>
            </a:pPr>
            <a:r>
              <a:rPr lang="en-US" sz="4000" dirty="0">
                <a:solidFill>
                  <a:srgbClr val="000000"/>
                </a:solidFill>
                <a:latin typeface="TH SarabunPSK" panose="020B0500040200020003" pitchFamily="34" charset="-34"/>
                <a:cs typeface="TH SarabunPSK" panose="020B0500040200020003" pitchFamily="34" charset="-34"/>
              </a:rPr>
              <a:t>Additionally, other common language errors involve:</a:t>
            </a:r>
          </a:p>
        </p:txBody>
      </p:sp>
      <p:grpSp>
        <p:nvGrpSpPr>
          <p:cNvPr id="23" name="Group 23"/>
          <p:cNvGrpSpPr/>
          <p:nvPr/>
        </p:nvGrpSpPr>
        <p:grpSpPr>
          <a:xfrm>
            <a:off x="12618497" y="1851946"/>
            <a:ext cx="3384304" cy="1167776"/>
            <a:chOff x="0" y="0"/>
            <a:chExt cx="1913890" cy="660400"/>
          </a:xfrm>
        </p:grpSpPr>
        <p:sp>
          <p:nvSpPr>
            <p:cNvPr id="24" name="Freeform 24"/>
            <p:cNvSpPr/>
            <p:nvPr/>
          </p:nvSpPr>
          <p:spPr>
            <a:xfrm>
              <a:off x="0" y="0"/>
              <a:ext cx="1913890" cy="660400"/>
            </a:xfrm>
            <a:custGeom>
              <a:avLst/>
              <a:gdLst/>
              <a:ahLst/>
              <a:cxnLst/>
              <a:rect l="l" t="t" r="r" b="b"/>
              <a:pathLst>
                <a:path w="1913890" h="66040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D9D9D9"/>
            </a:solidFill>
          </p:spPr>
        </p:sp>
      </p:grpSp>
      <p:grpSp>
        <p:nvGrpSpPr>
          <p:cNvPr id="25" name="Group 25"/>
          <p:cNvGrpSpPr/>
          <p:nvPr/>
        </p:nvGrpSpPr>
        <p:grpSpPr>
          <a:xfrm>
            <a:off x="12618497" y="3714392"/>
            <a:ext cx="3384304" cy="1167776"/>
            <a:chOff x="0" y="0"/>
            <a:chExt cx="1913890" cy="660400"/>
          </a:xfrm>
        </p:grpSpPr>
        <p:sp>
          <p:nvSpPr>
            <p:cNvPr id="26" name="Freeform 26"/>
            <p:cNvSpPr/>
            <p:nvPr/>
          </p:nvSpPr>
          <p:spPr>
            <a:xfrm>
              <a:off x="0" y="0"/>
              <a:ext cx="1913890" cy="660400"/>
            </a:xfrm>
            <a:custGeom>
              <a:avLst/>
              <a:gdLst/>
              <a:ahLst/>
              <a:cxnLst/>
              <a:rect l="l" t="t" r="r" b="b"/>
              <a:pathLst>
                <a:path w="1913890" h="66040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D9D9D9"/>
            </a:solidFill>
          </p:spPr>
        </p:sp>
      </p:grpSp>
      <p:grpSp>
        <p:nvGrpSpPr>
          <p:cNvPr id="27" name="Group 27"/>
          <p:cNvGrpSpPr/>
          <p:nvPr/>
        </p:nvGrpSpPr>
        <p:grpSpPr>
          <a:xfrm>
            <a:off x="12618497" y="5505591"/>
            <a:ext cx="3384304" cy="1167776"/>
            <a:chOff x="0" y="0"/>
            <a:chExt cx="1913890" cy="660400"/>
          </a:xfrm>
        </p:grpSpPr>
        <p:sp>
          <p:nvSpPr>
            <p:cNvPr id="28" name="Freeform 28"/>
            <p:cNvSpPr/>
            <p:nvPr/>
          </p:nvSpPr>
          <p:spPr>
            <a:xfrm>
              <a:off x="0" y="0"/>
              <a:ext cx="1913890" cy="660400"/>
            </a:xfrm>
            <a:custGeom>
              <a:avLst/>
              <a:gdLst/>
              <a:ahLst/>
              <a:cxnLst/>
              <a:rect l="l" t="t" r="r" b="b"/>
              <a:pathLst>
                <a:path w="1913890" h="66040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D9D9D9"/>
            </a:solidFill>
          </p:spPr>
        </p:sp>
      </p:grpSp>
      <p:grpSp>
        <p:nvGrpSpPr>
          <p:cNvPr id="29" name="Group 29"/>
          <p:cNvGrpSpPr/>
          <p:nvPr/>
        </p:nvGrpSpPr>
        <p:grpSpPr>
          <a:xfrm>
            <a:off x="12618497" y="7267278"/>
            <a:ext cx="3384304" cy="1167776"/>
            <a:chOff x="0" y="0"/>
            <a:chExt cx="1913890" cy="660400"/>
          </a:xfrm>
        </p:grpSpPr>
        <p:sp>
          <p:nvSpPr>
            <p:cNvPr id="30" name="Freeform 30"/>
            <p:cNvSpPr/>
            <p:nvPr/>
          </p:nvSpPr>
          <p:spPr>
            <a:xfrm>
              <a:off x="0" y="0"/>
              <a:ext cx="1913890" cy="660400"/>
            </a:xfrm>
            <a:custGeom>
              <a:avLst/>
              <a:gdLst/>
              <a:ahLst/>
              <a:cxnLst/>
              <a:rect l="l" t="t" r="r" b="b"/>
              <a:pathLst>
                <a:path w="1913890" h="66040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D9D9D9"/>
            </a:solidFill>
          </p:spPr>
        </p:sp>
      </p:grpSp>
      <p:sp>
        <p:nvSpPr>
          <p:cNvPr id="31" name="TextBox 31"/>
          <p:cNvSpPr txBox="1"/>
          <p:nvPr/>
        </p:nvSpPr>
        <p:spPr>
          <a:xfrm>
            <a:off x="1216808" y="6416975"/>
            <a:ext cx="7099358" cy="2154436"/>
          </a:xfrm>
          <a:prstGeom prst="rect">
            <a:avLst/>
          </a:prstGeom>
        </p:spPr>
        <p:txBody>
          <a:bodyPr lIns="0" tIns="0" rIns="0" bIns="0" rtlCol="0" anchor="t">
            <a:spAutoFit/>
          </a:bodyPr>
          <a:lstStyle/>
          <a:p>
            <a:pPr algn="ctr">
              <a:lnSpc>
                <a:spcPts val="5600"/>
              </a:lnSpc>
              <a:spcBef>
                <a:spcPct val="0"/>
              </a:spcBef>
            </a:pPr>
            <a:r>
              <a:rPr lang="en-US" sz="4000" dirty="0">
                <a:solidFill>
                  <a:srgbClr val="000000"/>
                </a:solidFill>
                <a:latin typeface="TH SarabunPSK" panose="020B0500040200020003" pitchFamily="34" charset="-34"/>
                <a:cs typeface="TH SarabunPSK" panose="020B0500040200020003" pitchFamily="34" charset="-34"/>
              </a:rPr>
              <a:t>You should always read the journal's Guide for Authors to check for any additional language specifications.</a:t>
            </a:r>
          </a:p>
        </p:txBody>
      </p:sp>
      <p:pic>
        <p:nvPicPr>
          <p:cNvPr id="32" name="Picture 3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980434" y="3317424"/>
            <a:ext cx="2636540" cy="1203221"/>
          </a:xfrm>
          <a:prstGeom prst="rect">
            <a:avLst/>
          </a:prstGeom>
        </p:spPr>
      </p:pic>
      <p:pic>
        <p:nvPicPr>
          <p:cNvPr id="33"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7980434" y="7628389"/>
            <a:ext cx="2636540" cy="1203221"/>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16667" y="2202963"/>
            <a:ext cx="465742" cy="465742"/>
          </a:xfrm>
          <a:prstGeom prst="rect">
            <a:avLst/>
          </a:prstGeom>
        </p:spPr>
      </p:pic>
      <p:sp>
        <p:nvSpPr>
          <p:cNvPr id="35" name="TextBox 35"/>
          <p:cNvSpPr txBox="1"/>
          <p:nvPr/>
        </p:nvSpPr>
        <p:spPr>
          <a:xfrm>
            <a:off x="13455483" y="1951814"/>
            <a:ext cx="1710333" cy="897682"/>
          </a:xfrm>
          <a:prstGeom prst="rect">
            <a:avLst/>
          </a:prstGeom>
        </p:spPr>
        <p:txBody>
          <a:bodyPr lIns="0" tIns="0" rIns="0" bIns="0" rtlCol="0" anchor="t">
            <a:spAutoFit/>
          </a:bodyPr>
          <a:lstStyle/>
          <a:p>
            <a:pPr algn="ctr">
              <a:lnSpc>
                <a:spcPts val="7041"/>
              </a:lnSpc>
            </a:pPr>
            <a:r>
              <a:rPr lang="en-US" sz="5029" b="1" dirty="0">
                <a:solidFill>
                  <a:srgbClr val="000000"/>
                </a:solidFill>
                <a:latin typeface="TH SarabunPSK" panose="020B0500040200020003" pitchFamily="34" charset="-34"/>
                <a:cs typeface="TH SarabunPSK" panose="020B0500040200020003" pitchFamily="34" charset="-34"/>
              </a:rPr>
              <a:t>Tense</a:t>
            </a:r>
          </a:p>
        </p:txBody>
      </p:sp>
      <p:sp>
        <p:nvSpPr>
          <p:cNvPr id="36" name="TextBox 36"/>
          <p:cNvSpPr txBox="1"/>
          <p:nvPr/>
        </p:nvSpPr>
        <p:spPr>
          <a:xfrm>
            <a:off x="12964647" y="3814260"/>
            <a:ext cx="2692003" cy="897682"/>
          </a:xfrm>
          <a:prstGeom prst="rect">
            <a:avLst/>
          </a:prstGeom>
        </p:spPr>
        <p:txBody>
          <a:bodyPr lIns="0" tIns="0" rIns="0" bIns="0" rtlCol="0" anchor="t">
            <a:spAutoFit/>
          </a:bodyPr>
          <a:lstStyle/>
          <a:p>
            <a:pPr algn="ctr">
              <a:lnSpc>
                <a:spcPts val="7041"/>
              </a:lnSpc>
            </a:pPr>
            <a:r>
              <a:rPr lang="en-US" sz="5000" b="1" dirty="0">
                <a:solidFill>
                  <a:srgbClr val="000000"/>
                </a:solidFill>
                <a:latin typeface="TH SarabunPSK" panose="020B0500040200020003" pitchFamily="34" charset="-34"/>
                <a:cs typeface="TH SarabunPSK" panose="020B0500040200020003" pitchFamily="34" charset="-34"/>
              </a:rPr>
              <a:t>Sentence</a:t>
            </a:r>
          </a:p>
        </p:txBody>
      </p:sp>
      <p:sp>
        <p:nvSpPr>
          <p:cNvPr id="37" name="TextBox 37"/>
          <p:cNvSpPr txBox="1"/>
          <p:nvPr/>
        </p:nvSpPr>
        <p:spPr>
          <a:xfrm>
            <a:off x="12970377" y="5605459"/>
            <a:ext cx="2680543" cy="897682"/>
          </a:xfrm>
          <a:prstGeom prst="rect">
            <a:avLst/>
          </a:prstGeom>
        </p:spPr>
        <p:txBody>
          <a:bodyPr lIns="0" tIns="0" rIns="0" bIns="0" rtlCol="0" anchor="t">
            <a:spAutoFit/>
          </a:bodyPr>
          <a:lstStyle/>
          <a:p>
            <a:pPr algn="ctr">
              <a:lnSpc>
                <a:spcPts val="7041"/>
              </a:lnSpc>
            </a:pPr>
            <a:r>
              <a:rPr lang="en-US" sz="5000" b="1" dirty="0">
                <a:solidFill>
                  <a:srgbClr val="000000"/>
                </a:solidFill>
                <a:latin typeface="TH SarabunPSK" panose="020B0500040200020003" pitchFamily="34" charset="-34"/>
                <a:cs typeface="TH SarabunPSK" panose="020B0500040200020003" pitchFamily="34" charset="-34"/>
              </a:rPr>
              <a:t>Grammar</a:t>
            </a:r>
          </a:p>
        </p:txBody>
      </p:sp>
      <p:sp>
        <p:nvSpPr>
          <p:cNvPr id="38" name="TextBox 38"/>
          <p:cNvSpPr txBox="1"/>
          <p:nvPr/>
        </p:nvSpPr>
        <p:spPr>
          <a:xfrm>
            <a:off x="12823186" y="7367146"/>
            <a:ext cx="2974925" cy="897682"/>
          </a:xfrm>
          <a:prstGeom prst="rect">
            <a:avLst/>
          </a:prstGeom>
        </p:spPr>
        <p:txBody>
          <a:bodyPr lIns="0" tIns="0" rIns="0" bIns="0" rtlCol="0" anchor="t">
            <a:spAutoFit/>
          </a:bodyPr>
          <a:lstStyle/>
          <a:p>
            <a:pPr algn="ctr">
              <a:lnSpc>
                <a:spcPts val="7041"/>
              </a:lnSpc>
            </a:pPr>
            <a:r>
              <a:rPr lang="en-US" sz="5000" b="1" dirty="0">
                <a:solidFill>
                  <a:srgbClr val="000000"/>
                </a:solidFill>
                <a:latin typeface="TH SarabunPSK" panose="020B0500040200020003" pitchFamily="34" charset="-34"/>
                <a:cs typeface="TH SarabunPSK" panose="020B0500040200020003" pitchFamily="34" charset="-34"/>
              </a:rPr>
              <a:t>Paragraph</a:t>
            </a:r>
          </a:p>
        </p:txBody>
      </p:sp>
      <p:pic>
        <p:nvPicPr>
          <p:cNvPr id="39" name="Picture 3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16667" y="4065409"/>
            <a:ext cx="465742" cy="465742"/>
          </a:xfrm>
          <a:prstGeom prst="rect">
            <a:avLst/>
          </a:prstGeom>
        </p:spPr>
      </p:pic>
      <p:pic>
        <p:nvPicPr>
          <p:cNvPr id="40" name="Picture 4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16667" y="5856608"/>
            <a:ext cx="465742" cy="465742"/>
          </a:xfrm>
          <a:prstGeom prst="rect">
            <a:avLst/>
          </a:prstGeom>
        </p:spPr>
      </p:pic>
      <p:pic>
        <p:nvPicPr>
          <p:cNvPr id="41" name="Picture 4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16667" y="7618089"/>
            <a:ext cx="465742" cy="4657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par>
                                <p:cTn id="19" presetID="3"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par>
                                <p:cTn id="22" presetID="3" presetClass="entr" presetSubtype="1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linds(horizontal)">
                                      <p:cBhvr>
                                        <p:cTn id="24" dur="500"/>
                                        <p:tgtEl>
                                          <p:spTgt spid="27"/>
                                        </p:tgtEl>
                                      </p:cBhvr>
                                    </p:animEffect>
                                  </p:childTnLst>
                                </p:cTn>
                              </p:par>
                              <p:par>
                                <p:cTn id="25" presetID="3" presetClass="entr" presetSubtype="1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par>
                                <p:cTn id="28" presetID="3" presetClass="entr" presetSubtype="1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linds(horizontal)">
                                      <p:cBhvr>
                                        <p:cTn id="30" dur="500"/>
                                        <p:tgtEl>
                                          <p:spTgt spid="3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linds(horizontal)">
                                      <p:cBhvr>
                                        <p:cTn id="33" dur="500"/>
                                        <p:tgtEl>
                                          <p:spTgt spid="3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linds(horizontal)">
                                      <p:cBhvr>
                                        <p:cTn id="36" dur="500"/>
                                        <p:tgtEl>
                                          <p:spTgt spid="3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linds(horizontal)">
                                      <p:cBhvr>
                                        <p:cTn id="39" dur="500"/>
                                        <p:tgtEl>
                                          <p:spTgt spid="3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linds(horizontal)">
                                      <p:cBhvr>
                                        <p:cTn id="42" dur="500"/>
                                        <p:tgtEl>
                                          <p:spTgt spid="38"/>
                                        </p:tgtEl>
                                      </p:cBhvr>
                                    </p:animEffect>
                                  </p:childTnLst>
                                </p:cTn>
                              </p:par>
                              <p:par>
                                <p:cTn id="43" presetID="3" presetClass="entr" presetSubtype="1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linds(horizontal)">
                                      <p:cBhvr>
                                        <p:cTn id="45" dur="500"/>
                                        <p:tgtEl>
                                          <p:spTgt spid="39"/>
                                        </p:tgtEl>
                                      </p:cBhvr>
                                    </p:animEffect>
                                  </p:childTnLst>
                                </p:cTn>
                              </p:par>
                              <p:par>
                                <p:cTn id="46" presetID="3" presetClass="entr" presetSubtype="1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blinds(horizontal)">
                                      <p:cBhvr>
                                        <p:cTn id="48" dur="500"/>
                                        <p:tgtEl>
                                          <p:spTgt spid="40"/>
                                        </p:tgtEl>
                                      </p:cBhvr>
                                    </p:animEffect>
                                  </p:childTnLst>
                                </p:cTn>
                              </p:par>
                              <p:par>
                                <p:cTn id="49" presetID="3" presetClass="entr" presetSubtype="1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blinds(horizontal)">
                                      <p:cBhvr>
                                        <p:cTn id="51" dur="500"/>
                                        <p:tgtEl>
                                          <p:spTgt spid="41"/>
                                        </p:tgtEl>
                                      </p:cBhvr>
                                    </p:animEffect>
                                  </p:childTnLst>
                                </p:cTn>
                              </p:par>
                              <p:par>
                                <p:cTn id="52" presetID="3" presetClass="entr" presetSubtype="1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blinds(horizontal)">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linds(horizontal)">
                                      <p:cBhvr>
                                        <p:cTn id="59" dur="500"/>
                                        <p:tgtEl>
                                          <p:spTgt spid="31"/>
                                        </p:tgtEl>
                                      </p:cBhvr>
                                    </p:animEffect>
                                  </p:childTnLst>
                                </p:cTn>
                              </p:par>
                              <p:par>
                                <p:cTn id="60" presetID="3" presetClass="entr" presetSubtype="1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par>
                                <p:cTn id="63" presetID="3" presetClass="entr" presetSubtype="1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blinds(horizontal)">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802C1168-5D0D-F94F-9845-A1B82DD64FED}"/>
              </a:ext>
            </a:extLst>
          </p:cNvPr>
          <p:cNvGrpSpPr/>
          <p:nvPr/>
        </p:nvGrpSpPr>
        <p:grpSpPr>
          <a:xfrm>
            <a:off x="4102786" y="266700"/>
            <a:ext cx="10218675" cy="1219199"/>
            <a:chOff x="0" y="0"/>
            <a:chExt cx="5380000" cy="1442807"/>
          </a:xfrm>
        </p:grpSpPr>
        <p:sp>
          <p:nvSpPr>
            <p:cNvPr id="3" name="Freeform 13">
              <a:extLst>
                <a:ext uri="{FF2B5EF4-FFF2-40B4-BE49-F238E27FC236}">
                  <a16:creationId xmlns:a16="http://schemas.microsoft.com/office/drawing/2014/main" id="{416285AA-BC60-A84F-8CEC-BD14D5832A9A}"/>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4" name="Freeform 14">
              <a:extLst>
                <a:ext uri="{FF2B5EF4-FFF2-40B4-BE49-F238E27FC236}">
                  <a16:creationId xmlns:a16="http://schemas.microsoft.com/office/drawing/2014/main" id="{1505AECB-FCAF-2E49-9F22-3524B09BE2C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5" name="Freeform 15">
              <a:extLst>
                <a:ext uri="{FF2B5EF4-FFF2-40B4-BE49-F238E27FC236}">
                  <a16:creationId xmlns:a16="http://schemas.microsoft.com/office/drawing/2014/main" id="{C6792860-B382-0646-90AC-70D86AA629C5}"/>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 name="Freeform 16">
              <a:extLst>
                <a:ext uri="{FF2B5EF4-FFF2-40B4-BE49-F238E27FC236}">
                  <a16:creationId xmlns:a16="http://schemas.microsoft.com/office/drawing/2014/main" id="{44CE4AF2-552B-B741-B96A-BB4CEC4A37C3}"/>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7" name="TextBox 39">
            <a:extLst>
              <a:ext uri="{FF2B5EF4-FFF2-40B4-BE49-F238E27FC236}">
                <a16:creationId xmlns:a16="http://schemas.microsoft.com/office/drawing/2014/main" id="{0B79D282-24B5-3744-ABF7-6079394DA5E3}"/>
              </a:ext>
            </a:extLst>
          </p:cNvPr>
          <p:cNvSpPr txBox="1"/>
          <p:nvPr/>
        </p:nvSpPr>
        <p:spPr>
          <a:xfrm>
            <a:off x="4541185" y="467105"/>
            <a:ext cx="9214028" cy="846386"/>
          </a:xfrm>
          <a:prstGeom prst="rect">
            <a:avLst/>
          </a:prstGeom>
        </p:spPr>
        <p:txBody>
          <a:bodyPr wrap="square" lIns="0" tIns="0" rIns="0" bIns="0" rtlCol="0" anchor="t">
            <a:spAutoFit/>
          </a:bodyPr>
          <a:lstStyle/>
          <a:p>
            <a:pPr algn="ctr">
              <a:lnSpc>
                <a:spcPts val="6360"/>
              </a:lnSpc>
            </a:pPr>
            <a:r>
              <a:rPr lang="en-US" sz="6000" b="1" dirty="0">
                <a:latin typeface="TH SarabunPSK" panose="020B0500040200020003" pitchFamily="34" charset="-34"/>
                <a:cs typeface="TH SarabunPSK" panose="020B0500040200020003" pitchFamily="34" charset="-34"/>
              </a:rPr>
              <a:t>Manuscript language: </a:t>
            </a:r>
            <a:r>
              <a:rPr lang="en-US" sz="6000" b="1" i="1" u="sng" dirty="0">
                <a:latin typeface="TH SarabunPSK" panose="020B0500040200020003" pitchFamily="34" charset="-34"/>
                <a:cs typeface="TH SarabunPSK" panose="020B0500040200020003" pitchFamily="34" charset="-34"/>
              </a:rPr>
              <a:t>tenses</a:t>
            </a:r>
            <a:endParaRPr lang="en-US" sz="6000" b="1" i="1" u="sng" dirty="0">
              <a:solidFill>
                <a:srgbClr val="000000"/>
              </a:solidFill>
              <a:latin typeface="TH SarabunPSK" panose="020B0500040200020003" pitchFamily="34" charset="-34"/>
              <a:cs typeface="TH SarabunPSK" panose="020B0500040200020003" pitchFamily="34" charset="-34"/>
            </a:endParaRPr>
          </a:p>
        </p:txBody>
      </p:sp>
      <p:grpSp>
        <p:nvGrpSpPr>
          <p:cNvPr id="8" name="Group 12">
            <a:extLst>
              <a:ext uri="{FF2B5EF4-FFF2-40B4-BE49-F238E27FC236}">
                <a16:creationId xmlns:a16="http://schemas.microsoft.com/office/drawing/2014/main" id="{E4D801A9-8C36-FB42-B6C0-7F0B11442D64}"/>
              </a:ext>
            </a:extLst>
          </p:cNvPr>
          <p:cNvGrpSpPr/>
          <p:nvPr/>
        </p:nvGrpSpPr>
        <p:grpSpPr>
          <a:xfrm>
            <a:off x="1297279" y="1890041"/>
            <a:ext cx="15957524" cy="1219199"/>
            <a:chOff x="0" y="0"/>
            <a:chExt cx="5380000" cy="1442807"/>
          </a:xfrm>
        </p:grpSpPr>
        <p:sp>
          <p:nvSpPr>
            <p:cNvPr id="9" name="Freeform 13">
              <a:extLst>
                <a:ext uri="{FF2B5EF4-FFF2-40B4-BE49-F238E27FC236}">
                  <a16:creationId xmlns:a16="http://schemas.microsoft.com/office/drawing/2014/main" id="{E9BD9877-C0B4-9944-9522-0989BFA4FD82}"/>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10" name="Freeform 14">
              <a:extLst>
                <a:ext uri="{FF2B5EF4-FFF2-40B4-BE49-F238E27FC236}">
                  <a16:creationId xmlns:a16="http://schemas.microsoft.com/office/drawing/2014/main" id="{D63AA2DD-1E8F-734E-A102-9119B3FD9C01}"/>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11" name="Freeform 15">
              <a:extLst>
                <a:ext uri="{FF2B5EF4-FFF2-40B4-BE49-F238E27FC236}">
                  <a16:creationId xmlns:a16="http://schemas.microsoft.com/office/drawing/2014/main" id="{7741B913-64A7-C74D-BAB8-812083323599}"/>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12" name="Freeform 16">
              <a:extLst>
                <a:ext uri="{FF2B5EF4-FFF2-40B4-BE49-F238E27FC236}">
                  <a16:creationId xmlns:a16="http://schemas.microsoft.com/office/drawing/2014/main" id="{90EEDA83-752C-0F4E-A455-03807C2DC93A}"/>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13" name="Rectangle 12">
            <a:extLst>
              <a:ext uri="{FF2B5EF4-FFF2-40B4-BE49-F238E27FC236}">
                <a16:creationId xmlns:a16="http://schemas.microsoft.com/office/drawing/2014/main" id="{AEC13597-8419-474D-99F4-2FAE231560D1}"/>
              </a:ext>
            </a:extLst>
          </p:cNvPr>
          <p:cNvSpPr/>
          <p:nvPr/>
        </p:nvSpPr>
        <p:spPr>
          <a:xfrm>
            <a:off x="1572937" y="1863717"/>
            <a:ext cx="15142126" cy="1323439"/>
          </a:xfrm>
          <a:prstGeom prst="rect">
            <a:avLst/>
          </a:prstGeom>
        </p:spPr>
        <p:txBody>
          <a:bodyPr wrap="square">
            <a:spAutoFit/>
          </a:bodyPr>
          <a:lstStyle/>
          <a:p>
            <a:pPr algn="ctr"/>
            <a:r>
              <a:rPr lang="en-US" sz="4000" b="1" dirty="0">
                <a:latin typeface="TH SarabunPSK" panose="020B0500040200020003" pitchFamily="34" charset="-34"/>
                <a:cs typeface="TH SarabunPSK" panose="020B0500040200020003" pitchFamily="34" charset="-34"/>
              </a:rPr>
              <a:t>Take care to use the proper tenses when describing your work and findings. </a:t>
            </a:r>
          </a:p>
          <a:p>
            <a:pPr algn="ctr"/>
            <a:r>
              <a:rPr lang="en-US" sz="4000" b="1" dirty="0">
                <a:latin typeface="TH SarabunPSK" panose="020B0500040200020003" pitchFamily="34" charset="-34"/>
                <a:cs typeface="TH SarabunPSK" panose="020B0500040200020003" pitchFamily="34" charset="-34"/>
              </a:rPr>
              <a:t>Being consistent and correct in your use of tenses makes your paper easier to understand.</a:t>
            </a:r>
            <a:endParaRPr lang="en-TH" sz="4000" b="1" dirty="0">
              <a:latin typeface="TH SarabunPSK" panose="020B0500040200020003" pitchFamily="34" charset="-34"/>
              <a:cs typeface="TH SarabunPSK" panose="020B0500040200020003" pitchFamily="34" charset="-34"/>
            </a:endParaRPr>
          </a:p>
        </p:txBody>
      </p:sp>
      <p:grpSp>
        <p:nvGrpSpPr>
          <p:cNvPr id="14" name="Group 7">
            <a:extLst>
              <a:ext uri="{FF2B5EF4-FFF2-40B4-BE49-F238E27FC236}">
                <a16:creationId xmlns:a16="http://schemas.microsoft.com/office/drawing/2014/main" id="{D1B5DB7F-5426-9D43-B95A-6B754CF97321}"/>
              </a:ext>
            </a:extLst>
          </p:cNvPr>
          <p:cNvGrpSpPr/>
          <p:nvPr/>
        </p:nvGrpSpPr>
        <p:grpSpPr>
          <a:xfrm>
            <a:off x="152401" y="3549772"/>
            <a:ext cx="17830800" cy="6470528"/>
            <a:chOff x="0" y="0"/>
            <a:chExt cx="10930434" cy="3777527"/>
          </a:xfrm>
        </p:grpSpPr>
        <p:sp>
          <p:nvSpPr>
            <p:cNvPr id="15" name="Freeform 8">
              <a:extLst>
                <a:ext uri="{FF2B5EF4-FFF2-40B4-BE49-F238E27FC236}">
                  <a16:creationId xmlns:a16="http://schemas.microsoft.com/office/drawing/2014/main" id="{E4CF4EDD-F01C-7140-8CF0-A9EAC77A986E}"/>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16" name="Freeform 9">
              <a:extLst>
                <a:ext uri="{FF2B5EF4-FFF2-40B4-BE49-F238E27FC236}">
                  <a16:creationId xmlns:a16="http://schemas.microsoft.com/office/drawing/2014/main" id="{DE336E49-26F2-9446-9AED-BA9A9EE00298}"/>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17" name="Freeform 10">
              <a:extLst>
                <a:ext uri="{FF2B5EF4-FFF2-40B4-BE49-F238E27FC236}">
                  <a16:creationId xmlns:a16="http://schemas.microsoft.com/office/drawing/2014/main" id="{0EFF61A3-ACCD-1B46-98C2-2BA3D6DC352C}"/>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18" name="Freeform 11">
              <a:extLst>
                <a:ext uri="{FF2B5EF4-FFF2-40B4-BE49-F238E27FC236}">
                  <a16:creationId xmlns:a16="http://schemas.microsoft.com/office/drawing/2014/main" id="{10BBA5E6-D6B3-7B40-B4A1-35BFB013D1A9}"/>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19" name="Group 17">
            <a:extLst>
              <a:ext uri="{FF2B5EF4-FFF2-40B4-BE49-F238E27FC236}">
                <a16:creationId xmlns:a16="http://schemas.microsoft.com/office/drawing/2014/main" id="{B73D973A-3705-1D4D-A535-3704BBACFC25}"/>
              </a:ext>
            </a:extLst>
          </p:cNvPr>
          <p:cNvGrpSpPr/>
          <p:nvPr/>
        </p:nvGrpSpPr>
        <p:grpSpPr>
          <a:xfrm>
            <a:off x="146028" y="3549772"/>
            <a:ext cx="17720997" cy="671483"/>
            <a:chOff x="0" y="0"/>
            <a:chExt cx="119962793" cy="4331623"/>
          </a:xfrm>
        </p:grpSpPr>
        <p:sp>
          <p:nvSpPr>
            <p:cNvPr id="20" name="Freeform 18">
              <a:extLst>
                <a:ext uri="{FF2B5EF4-FFF2-40B4-BE49-F238E27FC236}">
                  <a16:creationId xmlns:a16="http://schemas.microsoft.com/office/drawing/2014/main" id="{708A2ADA-D415-1A49-9260-B472BD4077CE}"/>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21" name="Freeform 19">
              <a:extLst>
                <a:ext uri="{FF2B5EF4-FFF2-40B4-BE49-F238E27FC236}">
                  <a16:creationId xmlns:a16="http://schemas.microsoft.com/office/drawing/2014/main" id="{5B39C07A-A6C8-9A47-8494-22E3077FBF6F}"/>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22" name="Group 20">
            <a:extLst>
              <a:ext uri="{FF2B5EF4-FFF2-40B4-BE49-F238E27FC236}">
                <a16:creationId xmlns:a16="http://schemas.microsoft.com/office/drawing/2014/main" id="{8909BF0F-850C-F441-BFB1-CFC930BFC81E}"/>
              </a:ext>
            </a:extLst>
          </p:cNvPr>
          <p:cNvGrpSpPr/>
          <p:nvPr/>
        </p:nvGrpSpPr>
        <p:grpSpPr>
          <a:xfrm>
            <a:off x="1066800" y="3781087"/>
            <a:ext cx="1086382" cy="275006"/>
            <a:chOff x="0" y="0"/>
            <a:chExt cx="1387648" cy="323246"/>
          </a:xfrm>
        </p:grpSpPr>
        <p:grpSp>
          <p:nvGrpSpPr>
            <p:cNvPr id="23" name="Group 21">
              <a:extLst>
                <a:ext uri="{FF2B5EF4-FFF2-40B4-BE49-F238E27FC236}">
                  <a16:creationId xmlns:a16="http://schemas.microsoft.com/office/drawing/2014/main" id="{E07DD88B-3688-E140-A127-E40C79684833}"/>
                </a:ext>
              </a:extLst>
            </p:cNvPr>
            <p:cNvGrpSpPr>
              <a:grpSpLocks noChangeAspect="1"/>
            </p:cNvGrpSpPr>
            <p:nvPr/>
          </p:nvGrpSpPr>
          <p:grpSpPr>
            <a:xfrm>
              <a:off x="1068722" y="4321"/>
              <a:ext cx="318925" cy="318925"/>
              <a:chOff x="0" y="0"/>
              <a:chExt cx="495300" cy="495300"/>
            </a:xfrm>
          </p:grpSpPr>
          <p:sp>
            <p:nvSpPr>
              <p:cNvPr id="30" name="Freeform 22">
                <a:extLst>
                  <a:ext uri="{FF2B5EF4-FFF2-40B4-BE49-F238E27FC236}">
                    <a16:creationId xmlns:a16="http://schemas.microsoft.com/office/drawing/2014/main" id="{956E6E6F-EF3F-2A4D-AE82-43C74D985837}"/>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1" name="Freeform 23">
                <a:extLst>
                  <a:ext uri="{FF2B5EF4-FFF2-40B4-BE49-F238E27FC236}">
                    <a16:creationId xmlns:a16="http://schemas.microsoft.com/office/drawing/2014/main" id="{2A6AE1F0-FC94-0341-9F6E-9F4A2B3125A7}"/>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24" name="Group 24">
              <a:extLst>
                <a:ext uri="{FF2B5EF4-FFF2-40B4-BE49-F238E27FC236}">
                  <a16:creationId xmlns:a16="http://schemas.microsoft.com/office/drawing/2014/main" id="{91D19DD8-0A9F-064D-8490-431E1C419FE7}"/>
                </a:ext>
              </a:extLst>
            </p:cNvPr>
            <p:cNvGrpSpPr>
              <a:grpSpLocks noChangeAspect="1"/>
            </p:cNvGrpSpPr>
            <p:nvPr/>
          </p:nvGrpSpPr>
          <p:grpSpPr>
            <a:xfrm>
              <a:off x="548378" y="0"/>
              <a:ext cx="318925" cy="318925"/>
              <a:chOff x="0" y="0"/>
              <a:chExt cx="495300" cy="495300"/>
            </a:xfrm>
          </p:grpSpPr>
          <p:sp>
            <p:nvSpPr>
              <p:cNvPr id="28" name="Freeform 25">
                <a:extLst>
                  <a:ext uri="{FF2B5EF4-FFF2-40B4-BE49-F238E27FC236}">
                    <a16:creationId xmlns:a16="http://schemas.microsoft.com/office/drawing/2014/main" id="{C13ED241-863D-1645-914C-BAA0B94A0351}"/>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9" name="Freeform 26">
                <a:extLst>
                  <a:ext uri="{FF2B5EF4-FFF2-40B4-BE49-F238E27FC236}">
                    <a16:creationId xmlns:a16="http://schemas.microsoft.com/office/drawing/2014/main" id="{81774A91-A60A-A947-BD76-A77300FBFE99}"/>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25" name="Group 27">
              <a:extLst>
                <a:ext uri="{FF2B5EF4-FFF2-40B4-BE49-F238E27FC236}">
                  <a16:creationId xmlns:a16="http://schemas.microsoft.com/office/drawing/2014/main" id="{C3FA4E66-3157-094B-81B3-26A54ED3BB98}"/>
                </a:ext>
              </a:extLst>
            </p:cNvPr>
            <p:cNvGrpSpPr>
              <a:grpSpLocks noChangeAspect="1"/>
            </p:cNvGrpSpPr>
            <p:nvPr/>
          </p:nvGrpSpPr>
          <p:grpSpPr>
            <a:xfrm>
              <a:off x="0" y="0"/>
              <a:ext cx="318925" cy="318925"/>
              <a:chOff x="0" y="0"/>
              <a:chExt cx="495300" cy="495300"/>
            </a:xfrm>
          </p:grpSpPr>
          <p:sp>
            <p:nvSpPr>
              <p:cNvPr id="26" name="Freeform 28">
                <a:extLst>
                  <a:ext uri="{FF2B5EF4-FFF2-40B4-BE49-F238E27FC236}">
                    <a16:creationId xmlns:a16="http://schemas.microsoft.com/office/drawing/2014/main" id="{7DFE284F-68C9-184B-BC94-EFCC7B3FD0FB}"/>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7" name="Freeform 29">
                <a:extLst>
                  <a:ext uri="{FF2B5EF4-FFF2-40B4-BE49-F238E27FC236}">
                    <a16:creationId xmlns:a16="http://schemas.microsoft.com/office/drawing/2014/main" id="{6F2F85EC-0263-524D-A3D4-ABA295FC8D7C}"/>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pic>
        <p:nvPicPr>
          <p:cNvPr id="35" name="Picture 38">
            <a:extLst>
              <a:ext uri="{FF2B5EF4-FFF2-40B4-BE49-F238E27FC236}">
                <a16:creationId xmlns:a16="http://schemas.microsoft.com/office/drawing/2014/main" id="{30FF5397-722A-A348-9AEA-49924F7565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351802" y="5006977"/>
            <a:ext cx="1023929" cy="439010"/>
          </a:xfrm>
          <a:prstGeom prst="rect">
            <a:avLst/>
          </a:prstGeom>
        </p:spPr>
      </p:pic>
      <p:grpSp>
        <p:nvGrpSpPr>
          <p:cNvPr id="36" name="Group 30">
            <a:extLst>
              <a:ext uri="{FF2B5EF4-FFF2-40B4-BE49-F238E27FC236}">
                <a16:creationId xmlns:a16="http://schemas.microsoft.com/office/drawing/2014/main" id="{F14BEC9B-0CA8-B846-B454-AAD922196CBC}"/>
              </a:ext>
            </a:extLst>
          </p:cNvPr>
          <p:cNvGrpSpPr/>
          <p:nvPr/>
        </p:nvGrpSpPr>
        <p:grpSpPr>
          <a:xfrm>
            <a:off x="479190" y="6645146"/>
            <a:ext cx="2691637" cy="928767"/>
            <a:chOff x="0" y="0"/>
            <a:chExt cx="1913890" cy="660400"/>
          </a:xfrm>
        </p:grpSpPr>
        <p:sp>
          <p:nvSpPr>
            <p:cNvPr id="37" name="Freeform 31">
              <a:extLst>
                <a:ext uri="{FF2B5EF4-FFF2-40B4-BE49-F238E27FC236}">
                  <a16:creationId xmlns:a16="http://schemas.microsoft.com/office/drawing/2014/main" id="{B37CF935-BF09-504C-A9B6-12E0A21A7134}"/>
                </a:ext>
              </a:extLst>
            </p:cNvPr>
            <p:cNvSpPr/>
            <p:nvPr/>
          </p:nvSpPr>
          <p:spPr>
            <a:xfrm>
              <a:off x="0" y="0"/>
              <a:ext cx="1913890" cy="660400"/>
            </a:xfrm>
            <a:custGeom>
              <a:avLst/>
              <a:gdLst/>
              <a:ahLst/>
              <a:cxnLst/>
              <a:rect l="l" t="t" r="r" b="b"/>
              <a:pathLst>
                <a:path w="1913890" h="66040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BDE2E2"/>
            </a:solidFill>
          </p:spPr>
        </p:sp>
      </p:grpSp>
      <p:pic>
        <p:nvPicPr>
          <p:cNvPr id="38" name="Picture 38">
            <a:extLst>
              <a:ext uri="{FF2B5EF4-FFF2-40B4-BE49-F238E27FC236}">
                <a16:creationId xmlns:a16="http://schemas.microsoft.com/office/drawing/2014/main" id="{4D9C79FB-B882-1042-A95A-367A9BF8D95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351802" y="6890024"/>
            <a:ext cx="1023929" cy="439010"/>
          </a:xfrm>
          <a:prstGeom prst="rect">
            <a:avLst/>
          </a:prstGeom>
        </p:spPr>
      </p:pic>
      <p:grpSp>
        <p:nvGrpSpPr>
          <p:cNvPr id="33" name="Group 30">
            <a:extLst>
              <a:ext uri="{FF2B5EF4-FFF2-40B4-BE49-F238E27FC236}">
                <a16:creationId xmlns:a16="http://schemas.microsoft.com/office/drawing/2014/main" id="{8B7C7748-B798-4F4A-BFBC-77AF3DC68CBD}"/>
              </a:ext>
            </a:extLst>
          </p:cNvPr>
          <p:cNvGrpSpPr/>
          <p:nvPr/>
        </p:nvGrpSpPr>
        <p:grpSpPr>
          <a:xfrm>
            <a:off x="364355" y="4762098"/>
            <a:ext cx="2691637" cy="928767"/>
            <a:chOff x="-64543" y="460548"/>
            <a:chExt cx="1913890" cy="660400"/>
          </a:xfrm>
        </p:grpSpPr>
        <p:sp>
          <p:nvSpPr>
            <p:cNvPr id="34" name="Freeform 31">
              <a:extLst>
                <a:ext uri="{FF2B5EF4-FFF2-40B4-BE49-F238E27FC236}">
                  <a16:creationId xmlns:a16="http://schemas.microsoft.com/office/drawing/2014/main" id="{2883F8DC-C268-A74A-9ED3-02F2369DA71E}"/>
                </a:ext>
              </a:extLst>
            </p:cNvPr>
            <p:cNvSpPr/>
            <p:nvPr/>
          </p:nvSpPr>
          <p:spPr>
            <a:xfrm>
              <a:off x="-64543" y="460548"/>
              <a:ext cx="1913890" cy="660400"/>
            </a:xfrm>
            <a:custGeom>
              <a:avLst/>
              <a:gdLst/>
              <a:ahLst/>
              <a:cxnLst/>
              <a:rect l="l" t="t" r="r" b="b"/>
              <a:pathLst>
                <a:path w="1913890" h="66040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BDE2E2"/>
            </a:solidFill>
          </p:spPr>
        </p:sp>
      </p:grpSp>
      <p:sp>
        <p:nvSpPr>
          <p:cNvPr id="32" name="Rectangle 31">
            <a:extLst>
              <a:ext uri="{FF2B5EF4-FFF2-40B4-BE49-F238E27FC236}">
                <a16:creationId xmlns:a16="http://schemas.microsoft.com/office/drawing/2014/main" id="{CD006414-EB06-AD4F-A365-95AD84FD1478}"/>
              </a:ext>
            </a:extLst>
          </p:cNvPr>
          <p:cNvSpPr/>
          <p:nvPr/>
        </p:nvSpPr>
        <p:spPr>
          <a:xfrm>
            <a:off x="431201" y="4920665"/>
            <a:ext cx="2590800" cy="707886"/>
          </a:xfrm>
          <a:prstGeom prst="rect">
            <a:avLst/>
          </a:prstGeom>
        </p:spPr>
        <p:txBody>
          <a:bodyPr wrap="square">
            <a:spAutoFit/>
          </a:bodyPr>
          <a:lstStyle/>
          <a:p>
            <a:r>
              <a:rPr lang="en-TH" sz="4000" b="1" dirty="0">
                <a:latin typeface="TH SarabunPSK" panose="020B0500040200020003" pitchFamily="34" charset="-34"/>
                <a:cs typeface="TH SarabunPSK" panose="020B0500040200020003" pitchFamily="34" charset="-34"/>
              </a:rPr>
              <a:t>Present Tense</a:t>
            </a:r>
          </a:p>
        </p:txBody>
      </p:sp>
      <p:sp>
        <p:nvSpPr>
          <p:cNvPr id="42" name="Rectangle 41">
            <a:extLst>
              <a:ext uri="{FF2B5EF4-FFF2-40B4-BE49-F238E27FC236}">
                <a16:creationId xmlns:a16="http://schemas.microsoft.com/office/drawing/2014/main" id="{44CDC25F-800C-C64B-AC67-9F175FF4AE5C}"/>
              </a:ext>
            </a:extLst>
          </p:cNvPr>
          <p:cNvSpPr/>
          <p:nvPr/>
        </p:nvSpPr>
        <p:spPr>
          <a:xfrm>
            <a:off x="724160" y="6770118"/>
            <a:ext cx="2590800" cy="707886"/>
          </a:xfrm>
          <a:prstGeom prst="rect">
            <a:avLst/>
          </a:prstGeom>
        </p:spPr>
        <p:txBody>
          <a:bodyPr wrap="square">
            <a:spAutoFit/>
          </a:bodyPr>
          <a:lstStyle/>
          <a:p>
            <a:r>
              <a:rPr lang="en-TH" sz="4000" b="1" dirty="0">
                <a:latin typeface="TH SarabunPSK" panose="020B0500040200020003" pitchFamily="34" charset="-34"/>
                <a:cs typeface="TH SarabunPSK" panose="020B0500040200020003" pitchFamily="34" charset="-34"/>
              </a:rPr>
              <a:t>Past Tense</a:t>
            </a:r>
          </a:p>
        </p:txBody>
      </p:sp>
      <p:sp>
        <p:nvSpPr>
          <p:cNvPr id="44" name="Rounded Rectangle 43">
            <a:extLst>
              <a:ext uri="{FF2B5EF4-FFF2-40B4-BE49-F238E27FC236}">
                <a16:creationId xmlns:a16="http://schemas.microsoft.com/office/drawing/2014/main" id="{FD9E1513-E117-6A47-9CEF-48AE7339E5EC}"/>
              </a:ext>
            </a:extLst>
          </p:cNvPr>
          <p:cNvSpPr/>
          <p:nvPr/>
        </p:nvSpPr>
        <p:spPr>
          <a:xfrm>
            <a:off x="435320" y="8383318"/>
            <a:ext cx="4105865" cy="1255981"/>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3" name="Rectangle 42">
            <a:extLst>
              <a:ext uri="{FF2B5EF4-FFF2-40B4-BE49-F238E27FC236}">
                <a16:creationId xmlns:a16="http://schemas.microsoft.com/office/drawing/2014/main" id="{BD9A2295-00A9-6A4A-BE48-2A94BE73A605}"/>
              </a:ext>
            </a:extLst>
          </p:cNvPr>
          <p:cNvSpPr/>
          <p:nvPr/>
        </p:nvSpPr>
        <p:spPr>
          <a:xfrm>
            <a:off x="1469474" y="8670348"/>
            <a:ext cx="3144174" cy="707886"/>
          </a:xfrm>
          <a:prstGeom prst="rect">
            <a:avLst/>
          </a:prstGeom>
        </p:spPr>
        <p:txBody>
          <a:bodyPr wrap="square">
            <a:spAutoFit/>
          </a:bodyPr>
          <a:lstStyle/>
          <a:p>
            <a:r>
              <a:rPr lang="en-TH" sz="4000" b="1" dirty="0">
                <a:solidFill>
                  <a:schemeClr val="bg1"/>
                </a:solidFill>
                <a:latin typeface="TH SarabunPSK" panose="020B0500040200020003" pitchFamily="34" charset="-34"/>
                <a:cs typeface="TH SarabunPSK" panose="020B0500040200020003" pitchFamily="34" charset="-34"/>
              </a:rPr>
              <a:t>REMEMBER!</a:t>
            </a:r>
          </a:p>
        </p:txBody>
      </p:sp>
      <p:grpSp>
        <p:nvGrpSpPr>
          <p:cNvPr id="45" name="Group 30">
            <a:extLst>
              <a:ext uri="{FF2B5EF4-FFF2-40B4-BE49-F238E27FC236}">
                <a16:creationId xmlns:a16="http://schemas.microsoft.com/office/drawing/2014/main" id="{E15AE64C-08E6-D641-B47E-01263C68E5B8}"/>
              </a:ext>
            </a:extLst>
          </p:cNvPr>
          <p:cNvGrpSpPr/>
          <p:nvPr/>
        </p:nvGrpSpPr>
        <p:grpSpPr>
          <a:xfrm>
            <a:off x="4902753" y="4468459"/>
            <a:ext cx="12242247" cy="1741841"/>
            <a:chOff x="-64543" y="460548"/>
            <a:chExt cx="1913890" cy="660400"/>
          </a:xfrm>
        </p:grpSpPr>
        <p:sp>
          <p:nvSpPr>
            <p:cNvPr id="46" name="Freeform 31">
              <a:extLst>
                <a:ext uri="{FF2B5EF4-FFF2-40B4-BE49-F238E27FC236}">
                  <a16:creationId xmlns:a16="http://schemas.microsoft.com/office/drawing/2014/main" id="{A6507BA4-EF24-0B4D-85CC-96CE368FE694}"/>
                </a:ext>
              </a:extLst>
            </p:cNvPr>
            <p:cNvSpPr/>
            <p:nvPr/>
          </p:nvSpPr>
          <p:spPr>
            <a:xfrm>
              <a:off x="-64543" y="460548"/>
              <a:ext cx="1913890" cy="660400"/>
            </a:xfrm>
            <a:custGeom>
              <a:avLst/>
              <a:gdLst/>
              <a:ahLst/>
              <a:cxnLst/>
              <a:rect l="l" t="t" r="r" b="b"/>
              <a:pathLst>
                <a:path w="1913890" h="66040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BDE2E2"/>
            </a:solidFill>
          </p:spPr>
        </p:sp>
      </p:grpSp>
      <p:sp>
        <p:nvSpPr>
          <p:cNvPr id="47" name="Rectangle 46">
            <a:extLst>
              <a:ext uri="{FF2B5EF4-FFF2-40B4-BE49-F238E27FC236}">
                <a16:creationId xmlns:a16="http://schemas.microsoft.com/office/drawing/2014/main" id="{4F639CBE-6685-0C4E-BC4D-5A082A17EF5B}"/>
              </a:ext>
            </a:extLst>
          </p:cNvPr>
          <p:cNvSpPr/>
          <p:nvPr/>
        </p:nvSpPr>
        <p:spPr>
          <a:xfrm>
            <a:off x="5259015" y="4698481"/>
            <a:ext cx="10820400" cy="1323439"/>
          </a:xfrm>
          <a:prstGeom prst="rect">
            <a:avLst/>
          </a:prstGeom>
        </p:spPr>
        <p:txBody>
          <a:bodyPr wrap="square">
            <a:spAutoFit/>
          </a:bodyPr>
          <a:lstStyle/>
          <a:p>
            <a:r>
              <a:rPr lang="en-US" sz="4000" dirty="0">
                <a:latin typeface="TH SarabunPSK" panose="020B0500040200020003" pitchFamily="34" charset="-34"/>
                <a:cs typeface="TH SarabunPSK" panose="020B0500040200020003" pitchFamily="34" charset="-34"/>
              </a:rPr>
              <a:t>Use the present tense for known facts and hypotheses, for example, </a:t>
            </a:r>
          </a:p>
          <a:p>
            <a:r>
              <a:rPr lang="en-US" sz="4000" b="1" i="1" dirty="0">
                <a:latin typeface="TH SarabunPSK" panose="020B0500040200020003" pitchFamily="34" charset="-34"/>
                <a:cs typeface="TH SarabunPSK" panose="020B0500040200020003" pitchFamily="34" charset="-34"/>
              </a:rPr>
              <a:t>"the average life of a honey bee IS 6 weeks..."</a:t>
            </a:r>
            <a:endParaRPr lang="en-TH" sz="4000" b="1" i="1" dirty="0">
              <a:latin typeface="TH SarabunPSK" panose="020B0500040200020003" pitchFamily="34" charset="-34"/>
              <a:cs typeface="TH SarabunPSK" panose="020B0500040200020003" pitchFamily="34" charset="-34"/>
            </a:endParaRPr>
          </a:p>
        </p:txBody>
      </p:sp>
      <p:grpSp>
        <p:nvGrpSpPr>
          <p:cNvPr id="48" name="Group 30">
            <a:extLst>
              <a:ext uri="{FF2B5EF4-FFF2-40B4-BE49-F238E27FC236}">
                <a16:creationId xmlns:a16="http://schemas.microsoft.com/office/drawing/2014/main" id="{EBB79249-8155-F148-AC0C-7D3E81FAE44A}"/>
              </a:ext>
            </a:extLst>
          </p:cNvPr>
          <p:cNvGrpSpPr/>
          <p:nvPr/>
        </p:nvGrpSpPr>
        <p:grpSpPr>
          <a:xfrm>
            <a:off x="4902753" y="6422264"/>
            <a:ext cx="12242247" cy="2023273"/>
            <a:chOff x="-64543" y="460548"/>
            <a:chExt cx="1913890" cy="660400"/>
          </a:xfrm>
        </p:grpSpPr>
        <p:sp>
          <p:nvSpPr>
            <p:cNvPr id="49" name="Freeform 31">
              <a:extLst>
                <a:ext uri="{FF2B5EF4-FFF2-40B4-BE49-F238E27FC236}">
                  <a16:creationId xmlns:a16="http://schemas.microsoft.com/office/drawing/2014/main" id="{2B148F60-A469-FA49-93EF-9B05459A4D57}"/>
                </a:ext>
              </a:extLst>
            </p:cNvPr>
            <p:cNvSpPr/>
            <p:nvPr/>
          </p:nvSpPr>
          <p:spPr>
            <a:xfrm>
              <a:off x="-64543" y="460548"/>
              <a:ext cx="1913890" cy="660400"/>
            </a:xfrm>
            <a:custGeom>
              <a:avLst/>
              <a:gdLst/>
              <a:ahLst/>
              <a:cxnLst/>
              <a:rect l="l" t="t" r="r" b="b"/>
              <a:pathLst>
                <a:path w="1913890" h="66040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BDE2E2"/>
            </a:solidFill>
          </p:spPr>
        </p:sp>
      </p:grpSp>
      <p:sp>
        <p:nvSpPr>
          <p:cNvPr id="50" name="Rectangle 49">
            <a:extLst>
              <a:ext uri="{FF2B5EF4-FFF2-40B4-BE49-F238E27FC236}">
                <a16:creationId xmlns:a16="http://schemas.microsoft.com/office/drawing/2014/main" id="{843EDE19-443D-E843-9199-97C88396E528}"/>
              </a:ext>
            </a:extLst>
          </p:cNvPr>
          <p:cNvSpPr/>
          <p:nvPr/>
        </p:nvSpPr>
        <p:spPr>
          <a:xfrm>
            <a:off x="5259015" y="6541907"/>
            <a:ext cx="11995788" cy="1938992"/>
          </a:xfrm>
          <a:prstGeom prst="rect">
            <a:avLst/>
          </a:prstGeom>
        </p:spPr>
        <p:txBody>
          <a:bodyPr wrap="square">
            <a:spAutoFit/>
          </a:bodyPr>
          <a:lstStyle/>
          <a:p>
            <a:r>
              <a:rPr lang="en-US" sz="4000" dirty="0">
                <a:latin typeface="TH SarabunPSK" panose="020B0500040200020003" pitchFamily="34" charset="-34"/>
                <a:cs typeface="TH SarabunPSK" panose="020B0500040200020003" pitchFamily="34" charset="-34"/>
              </a:rPr>
              <a:t>Use the past tense for describing experiments that have been conducted and the results of these experiments, for example, </a:t>
            </a:r>
            <a:r>
              <a:rPr lang="en-US" sz="4000" b="1" i="1" dirty="0">
                <a:latin typeface="TH SarabunPSK" panose="020B0500040200020003" pitchFamily="34" charset="-34"/>
                <a:cs typeface="TH SarabunPSK" panose="020B0500040200020003" pitchFamily="34" charset="-34"/>
              </a:rPr>
              <a:t>"The average life span of bees in our contained environment WAS 8 weeks…"</a:t>
            </a:r>
            <a:endParaRPr lang="en-TH" sz="4000" b="1" i="1" dirty="0">
              <a:latin typeface="TH SarabunPSK" panose="020B0500040200020003" pitchFamily="34" charset="-34"/>
              <a:cs typeface="TH SarabunPSK" panose="020B0500040200020003" pitchFamily="34" charset="-34"/>
            </a:endParaRPr>
          </a:p>
        </p:txBody>
      </p:sp>
      <p:sp>
        <p:nvSpPr>
          <p:cNvPr id="51" name="Rectangle 50">
            <a:extLst>
              <a:ext uri="{FF2B5EF4-FFF2-40B4-BE49-F238E27FC236}">
                <a16:creationId xmlns:a16="http://schemas.microsoft.com/office/drawing/2014/main" id="{9847E77E-3C33-1B4E-AAEC-758403E3438D}"/>
              </a:ext>
            </a:extLst>
          </p:cNvPr>
          <p:cNvSpPr/>
          <p:nvPr/>
        </p:nvSpPr>
        <p:spPr>
          <a:xfrm>
            <a:off x="4723451" y="8808153"/>
            <a:ext cx="12731370" cy="707886"/>
          </a:xfrm>
          <a:prstGeom prst="rect">
            <a:avLst/>
          </a:prstGeom>
        </p:spPr>
        <p:txBody>
          <a:bodyPr wrap="none">
            <a:spAutoFit/>
          </a:bodyPr>
          <a:lstStyle/>
          <a:p>
            <a:r>
              <a:rPr lang="en-US" sz="4000" b="1" dirty="0">
                <a:latin typeface="TH SarabunPSK" panose="020B0500040200020003" pitchFamily="34" charset="-34"/>
                <a:cs typeface="TH SarabunPSK" panose="020B0500040200020003" pitchFamily="34" charset="-34"/>
              </a:rPr>
              <a:t>Avoid shifting tenses within a unit of text: paragraph, sub-section or section.</a:t>
            </a:r>
            <a:endParaRPr lang="en-TH" sz="40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96147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par>
                                <p:cTn id="24" presetID="5" presetClass="entr" presetSubtype="1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heckerboard(across)">
                                      <p:cBhvr>
                                        <p:cTn id="26" dur="500"/>
                                        <p:tgtEl>
                                          <p:spTgt spid="19"/>
                                        </p:tgtEl>
                                      </p:cBhvr>
                                    </p:animEffect>
                                  </p:childTnLst>
                                </p:cTn>
                              </p:par>
                              <p:par>
                                <p:cTn id="27" presetID="5" presetClass="entr" presetSubtype="1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5" presetClass="entr" presetSubtype="1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checkerboard(across)">
                                      <p:cBhvr>
                                        <p:cTn id="32" dur="500"/>
                                        <p:tgtEl>
                                          <p:spTgt spid="35"/>
                                        </p:tgtEl>
                                      </p:cBhvr>
                                    </p:animEffect>
                                  </p:childTnLst>
                                </p:cTn>
                              </p:par>
                              <p:par>
                                <p:cTn id="33" presetID="5" presetClass="entr" presetSubtype="1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checkerboard(across)">
                                      <p:cBhvr>
                                        <p:cTn id="35" dur="500"/>
                                        <p:tgtEl>
                                          <p:spTgt spid="36"/>
                                        </p:tgtEl>
                                      </p:cBhvr>
                                    </p:animEffect>
                                  </p:childTnLst>
                                </p:cTn>
                              </p:par>
                              <p:par>
                                <p:cTn id="36" presetID="5" presetClass="entr" presetSubtype="1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checkerboard(across)">
                                      <p:cBhvr>
                                        <p:cTn id="38" dur="500"/>
                                        <p:tgtEl>
                                          <p:spTgt spid="38"/>
                                        </p:tgtEl>
                                      </p:cBhvr>
                                    </p:animEffect>
                                  </p:childTnLst>
                                </p:cTn>
                              </p:par>
                              <p:par>
                                <p:cTn id="39" presetID="5" presetClass="entr" presetSubtype="1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checkerboard(across)">
                                      <p:cBhvr>
                                        <p:cTn id="41" dur="500"/>
                                        <p:tgtEl>
                                          <p:spTgt spid="33"/>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checkerboard(across)">
                                      <p:cBhvr>
                                        <p:cTn id="44" dur="500"/>
                                        <p:tgtEl>
                                          <p:spTgt spid="32"/>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checkerboard(across)">
                                      <p:cBhvr>
                                        <p:cTn id="47" dur="500"/>
                                        <p:tgtEl>
                                          <p:spTgt spid="42"/>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checkerboard(across)">
                                      <p:cBhvr>
                                        <p:cTn id="50" dur="500"/>
                                        <p:tgtEl>
                                          <p:spTgt spid="44"/>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checkerboard(across)">
                                      <p:cBhvr>
                                        <p:cTn id="53" dur="500"/>
                                        <p:tgtEl>
                                          <p:spTgt spid="43"/>
                                        </p:tgtEl>
                                      </p:cBhvr>
                                    </p:animEffect>
                                  </p:childTnLst>
                                </p:cTn>
                              </p:par>
                              <p:par>
                                <p:cTn id="54" presetID="5" presetClass="entr" presetSubtype="10"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checkerboard(across)">
                                      <p:cBhvr>
                                        <p:cTn id="56" dur="500"/>
                                        <p:tgtEl>
                                          <p:spTgt spid="45"/>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checkerboard(across)">
                                      <p:cBhvr>
                                        <p:cTn id="59" dur="500"/>
                                        <p:tgtEl>
                                          <p:spTgt spid="47"/>
                                        </p:tgtEl>
                                      </p:cBhvr>
                                    </p:animEffect>
                                  </p:childTnLst>
                                </p:cTn>
                              </p:par>
                              <p:par>
                                <p:cTn id="60" presetID="5" presetClass="entr" presetSubtype="10"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checkerboard(across)">
                                      <p:cBhvr>
                                        <p:cTn id="62" dur="500"/>
                                        <p:tgtEl>
                                          <p:spTgt spid="48"/>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checkerboard(across)">
                                      <p:cBhvr>
                                        <p:cTn id="65" dur="500"/>
                                        <p:tgtEl>
                                          <p:spTgt spid="50"/>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checkerboard(across)">
                                      <p:cBhvr>
                                        <p:cTn id="6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32" grpId="0"/>
      <p:bldP spid="42" grpId="0"/>
      <p:bldP spid="44" grpId="0" animBg="1"/>
      <p:bldP spid="43" grpId="0"/>
      <p:bldP spid="47"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802C1168-5D0D-F94F-9845-A1B82DD64FED}"/>
              </a:ext>
            </a:extLst>
          </p:cNvPr>
          <p:cNvGrpSpPr/>
          <p:nvPr/>
        </p:nvGrpSpPr>
        <p:grpSpPr>
          <a:xfrm>
            <a:off x="4102786" y="266700"/>
            <a:ext cx="10218675" cy="1219199"/>
            <a:chOff x="0" y="0"/>
            <a:chExt cx="5380000" cy="1442807"/>
          </a:xfrm>
        </p:grpSpPr>
        <p:sp>
          <p:nvSpPr>
            <p:cNvPr id="3" name="Freeform 13">
              <a:extLst>
                <a:ext uri="{FF2B5EF4-FFF2-40B4-BE49-F238E27FC236}">
                  <a16:creationId xmlns:a16="http://schemas.microsoft.com/office/drawing/2014/main" id="{416285AA-BC60-A84F-8CEC-BD14D5832A9A}"/>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4" name="Freeform 14">
              <a:extLst>
                <a:ext uri="{FF2B5EF4-FFF2-40B4-BE49-F238E27FC236}">
                  <a16:creationId xmlns:a16="http://schemas.microsoft.com/office/drawing/2014/main" id="{1505AECB-FCAF-2E49-9F22-3524B09BE2C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5" name="Freeform 15">
              <a:extLst>
                <a:ext uri="{FF2B5EF4-FFF2-40B4-BE49-F238E27FC236}">
                  <a16:creationId xmlns:a16="http://schemas.microsoft.com/office/drawing/2014/main" id="{C6792860-B382-0646-90AC-70D86AA629C5}"/>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 name="Freeform 16">
              <a:extLst>
                <a:ext uri="{FF2B5EF4-FFF2-40B4-BE49-F238E27FC236}">
                  <a16:creationId xmlns:a16="http://schemas.microsoft.com/office/drawing/2014/main" id="{44CE4AF2-552B-B741-B96A-BB4CEC4A37C3}"/>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7" name="TextBox 39">
            <a:extLst>
              <a:ext uri="{FF2B5EF4-FFF2-40B4-BE49-F238E27FC236}">
                <a16:creationId xmlns:a16="http://schemas.microsoft.com/office/drawing/2014/main" id="{0B79D282-24B5-3744-ABF7-6079394DA5E3}"/>
              </a:ext>
            </a:extLst>
          </p:cNvPr>
          <p:cNvSpPr txBox="1"/>
          <p:nvPr/>
        </p:nvSpPr>
        <p:spPr>
          <a:xfrm>
            <a:off x="4541185" y="467105"/>
            <a:ext cx="9214028" cy="846386"/>
          </a:xfrm>
          <a:prstGeom prst="rect">
            <a:avLst/>
          </a:prstGeom>
        </p:spPr>
        <p:txBody>
          <a:bodyPr wrap="square" lIns="0" tIns="0" rIns="0" bIns="0" rtlCol="0" anchor="t">
            <a:spAutoFit/>
          </a:bodyPr>
          <a:lstStyle/>
          <a:p>
            <a:pPr algn="ctr">
              <a:lnSpc>
                <a:spcPts val="6360"/>
              </a:lnSpc>
            </a:pPr>
            <a:r>
              <a:rPr lang="en-US" sz="6000" b="1" dirty="0">
                <a:latin typeface="TH SarabunPSK" panose="020B0500040200020003" pitchFamily="34" charset="-34"/>
                <a:cs typeface="TH SarabunPSK" panose="020B0500040200020003" pitchFamily="34" charset="-34"/>
              </a:rPr>
              <a:t>Manuscript language: </a:t>
            </a:r>
            <a:r>
              <a:rPr lang="en-US" sz="6000" b="1" i="1" u="sng" dirty="0">
                <a:latin typeface="TH SarabunPSK" panose="020B0500040200020003" pitchFamily="34" charset="-34"/>
                <a:cs typeface="TH SarabunPSK" panose="020B0500040200020003" pitchFamily="34" charset="-34"/>
              </a:rPr>
              <a:t>grammar</a:t>
            </a:r>
            <a:endParaRPr lang="en-US" sz="6000" b="1" i="1" u="sng" dirty="0">
              <a:solidFill>
                <a:srgbClr val="000000"/>
              </a:solidFill>
              <a:latin typeface="TH SarabunPSK" panose="020B0500040200020003" pitchFamily="34" charset="-34"/>
              <a:cs typeface="TH SarabunPSK" panose="020B0500040200020003" pitchFamily="34" charset="-34"/>
            </a:endParaRPr>
          </a:p>
        </p:txBody>
      </p:sp>
      <p:grpSp>
        <p:nvGrpSpPr>
          <p:cNvPr id="8" name="Group 12">
            <a:extLst>
              <a:ext uri="{FF2B5EF4-FFF2-40B4-BE49-F238E27FC236}">
                <a16:creationId xmlns:a16="http://schemas.microsoft.com/office/drawing/2014/main" id="{E4D801A9-8C36-FB42-B6C0-7F0B11442D64}"/>
              </a:ext>
            </a:extLst>
          </p:cNvPr>
          <p:cNvGrpSpPr/>
          <p:nvPr/>
        </p:nvGrpSpPr>
        <p:grpSpPr>
          <a:xfrm>
            <a:off x="5227639" y="1777163"/>
            <a:ext cx="8001001" cy="874009"/>
            <a:chOff x="0" y="0"/>
            <a:chExt cx="5380000" cy="1442807"/>
          </a:xfrm>
        </p:grpSpPr>
        <p:sp>
          <p:nvSpPr>
            <p:cNvPr id="9" name="Freeform 13">
              <a:extLst>
                <a:ext uri="{FF2B5EF4-FFF2-40B4-BE49-F238E27FC236}">
                  <a16:creationId xmlns:a16="http://schemas.microsoft.com/office/drawing/2014/main" id="{E9BD9877-C0B4-9944-9522-0989BFA4FD82}"/>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10" name="Freeform 14">
              <a:extLst>
                <a:ext uri="{FF2B5EF4-FFF2-40B4-BE49-F238E27FC236}">
                  <a16:creationId xmlns:a16="http://schemas.microsoft.com/office/drawing/2014/main" id="{D63AA2DD-1E8F-734E-A102-9119B3FD9C01}"/>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11" name="Freeform 15">
              <a:extLst>
                <a:ext uri="{FF2B5EF4-FFF2-40B4-BE49-F238E27FC236}">
                  <a16:creationId xmlns:a16="http://schemas.microsoft.com/office/drawing/2014/main" id="{7741B913-64A7-C74D-BAB8-812083323599}"/>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12" name="Freeform 16">
              <a:extLst>
                <a:ext uri="{FF2B5EF4-FFF2-40B4-BE49-F238E27FC236}">
                  <a16:creationId xmlns:a16="http://schemas.microsoft.com/office/drawing/2014/main" id="{90EEDA83-752C-0F4E-A455-03807C2DC93A}"/>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13" name="Rectangle 12">
            <a:extLst>
              <a:ext uri="{FF2B5EF4-FFF2-40B4-BE49-F238E27FC236}">
                <a16:creationId xmlns:a16="http://schemas.microsoft.com/office/drawing/2014/main" id="{AEC13597-8419-474D-99F4-2FAE231560D1}"/>
              </a:ext>
            </a:extLst>
          </p:cNvPr>
          <p:cNvSpPr/>
          <p:nvPr/>
        </p:nvSpPr>
        <p:spPr>
          <a:xfrm>
            <a:off x="5432331" y="1893317"/>
            <a:ext cx="7571063" cy="707886"/>
          </a:xfrm>
          <a:prstGeom prst="rect">
            <a:avLst/>
          </a:prstGeom>
        </p:spPr>
        <p:txBody>
          <a:bodyPr wrap="square">
            <a:spAutoFit/>
          </a:bodyPr>
          <a:lstStyle/>
          <a:p>
            <a:pPr algn="ctr"/>
            <a:r>
              <a:rPr lang="en-US" sz="4000" b="1" dirty="0">
                <a:latin typeface="TH SarabunPSK" panose="020B0500040200020003" pitchFamily="34" charset="-34"/>
                <a:cs typeface="TH SarabunPSK" panose="020B0500040200020003" pitchFamily="34" charset="-34"/>
              </a:rPr>
              <a:t>1. Use the active voice to shorten sentences.</a:t>
            </a:r>
            <a:endParaRPr lang="en-TH" sz="4000" b="1" dirty="0">
              <a:latin typeface="TH SarabunPSK" panose="020B0500040200020003" pitchFamily="34" charset="-34"/>
              <a:cs typeface="TH SarabunPSK" panose="020B0500040200020003" pitchFamily="34" charset="-34"/>
            </a:endParaRPr>
          </a:p>
        </p:txBody>
      </p:sp>
      <p:grpSp>
        <p:nvGrpSpPr>
          <p:cNvPr id="14" name="Group 7">
            <a:extLst>
              <a:ext uri="{FF2B5EF4-FFF2-40B4-BE49-F238E27FC236}">
                <a16:creationId xmlns:a16="http://schemas.microsoft.com/office/drawing/2014/main" id="{D1B5DB7F-5426-9D43-B95A-6B754CF97321}"/>
              </a:ext>
            </a:extLst>
          </p:cNvPr>
          <p:cNvGrpSpPr/>
          <p:nvPr/>
        </p:nvGrpSpPr>
        <p:grpSpPr>
          <a:xfrm>
            <a:off x="152401" y="3086100"/>
            <a:ext cx="17830800" cy="6934200"/>
            <a:chOff x="0" y="0"/>
            <a:chExt cx="10930434" cy="3777527"/>
          </a:xfrm>
        </p:grpSpPr>
        <p:sp>
          <p:nvSpPr>
            <p:cNvPr id="15" name="Freeform 8">
              <a:extLst>
                <a:ext uri="{FF2B5EF4-FFF2-40B4-BE49-F238E27FC236}">
                  <a16:creationId xmlns:a16="http://schemas.microsoft.com/office/drawing/2014/main" id="{E4CF4EDD-F01C-7140-8CF0-A9EAC77A986E}"/>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16" name="Freeform 9">
              <a:extLst>
                <a:ext uri="{FF2B5EF4-FFF2-40B4-BE49-F238E27FC236}">
                  <a16:creationId xmlns:a16="http://schemas.microsoft.com/office/drawing/2014/main" id="{DE336E49-26F2-9446-9AED-BA9A9EE00298}"/>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17" name="Freeform 10">
              <a:extLst>
                <a:ext uri="{FF2B5EF4-FFF2-40B4-BE49-F238E27FC236}">
                  <a16:creationId xmlns:a16="http://schemas.microsoft.com/office/drawing/2014/main" id="{0EFF61A3-ACCD-1B46-98C2-2BA3D6DC352C}"/>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18" name="Freeform 11">
              <a:extLst>
                <a:ext uri="{FF2B5EF4-FFF2-40B4-BE49-F238E27FC236}">
                  <a16:creationId xmlns:a16="http://schemas.microsoft.com/office/drawing/2014/main" id="{10BBA5E6-D6B3-7B40-B4A1-35BFB013D1A9}"/>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19" name="Group 17">
            <a:extLst>
              <a:ext uri="{FF2B5EF4-FFF2-40B4-BE49-F238E27FC236}">
                <a16:creationId xmlns:a16="http://schemas.microsoft.com/office/drawing/2014/main" id="{B73D973A-3705-1D4D-A535-3704BBACFC25}"/>
              </a:ext>
            </a:extLst>
          </p:cNvPr>
          <p:cNvGrpSpPr/>
          <p:nvPr/>
        </p:nvGrpSpPr>
        <p:grpSpPr>
          <a:xfrm>
            <a:off x="141742" y="3086100"/>
            <a:ext cx="17720997" cy="671483"/>
            <a:chOff x="0" y="0"/>
            <a:chExt cx="119962793" cy="4331623"/>
          </a:xfrm>
        </p:grpSpPr>
        <p:sp>
          <p:nvSpPr>
            <p:cNvPr id="20" name="Freeform 18">
              <a:extLst>
                <a:ext uri="{FF2B5EF4-FFF2-40B4-BE49-F238E27FC236}">
                  <a16:creationId xmlns:a16="http://schemas.microsoft.com/office/drawing/2014/main" id="{708A2ADA-D415-1A49-9260-B472BD4077CE}"/>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21" name="Freeform 19">
              <a:extLst>
                <a:ext uri="{FF2B5EF4-FFF2-40B4-BE49-F238E27FC236}">
                  <a16:creationId xmlns:a16="http://schemas.microsoft.com/office/drawing/2014/main" id="{5B39C07A-A6C8-9A47-8494-22E3077FBF6F}"/>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22" name="Group 20">
            <a:extLst>
              <a:ext uri="{FF2B5EF4-FFF2-40B4-BE49-F238E27FC236}">
                <a16:creationId xmlns:a16="http://schemas.microsoft.com/office/drawing/2014/main" id="{8909BF0F-850C-F441-BFB1-CFC930BFC81E}"/>
              </a:ext>
            </a:extLst>
          </p:cNvPr>
          <p:cNvGrpSpPr/>
          <p:nvPr/>
        </p:nvGrpSpPr>
        <p:grpSpPr>
          <a:xfrm>
            <a:off x="609600" y="3294220"/>
            <a:ext cx="1086382" cy="275006"/>
            <a:chOff x="0" y="0"/>
            <a:chExt cx="1387648" cy="323246"/>
          </a:xfrm>
        </p:grpSpPr>
        <p:grpSp>
          <p:nvGrpSpPr>
            <p:cNvPr id="23" name="Group 21">
              <a:extLst>
                <a:ext uri="{FF2B5EF4-FFF2-40B4-BE49-F238E27FC236}">
                  <a16:creationId xmlns:a16="http://schemas.microsoft.com/office/drawing/2014/main" id="{E07DD88B-3688-E140-A127-E40C79684833}"/>
                </a:ext>
              </a:extLst>
            </p:cNvPr>
            <p:cNvGrpSpPr>
              <a:grpSpLocks noChangeAspect="1"/>
            </p:cNvGrpSpPr>
            <p:nvPr/>
          </p:nvGrpSpPr>
          <p:grpSpPr>
            <a:xfrm>
              <a:off x="1068722" y="4321"/>
              <a:ext cx="318925" cy="318925"/>
              <a:chOff x="0" y="0"/>
              <a:chExt cx="495300" cy="495300"/>
            </a:xfrm>
          </p:grpSpPr>
          <p:sp>
            <p:nvSpPr>
              <p:cNvPr id="30" name="Freeform 22">
                <a:extLst>
                  <a:ext uri="{FF2B5EF4-FFF2-40B4-BE49-F238E27FC236}">
                    <a16:creationId xmlns:a16="http://schemas.microsoft.com/office/drawing/2014/main" id="{956E6E6F-EF3F-2A4D-AE82-43C74D985837}"/>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1" name="Freeform 23">
                <a:extLst>
                  <a:ext uri="{FF2B5EF4-FFF2-40B4-BE49-F238E27FC236}">
                    <a16:creationId xmlns:a16="http://schemas.microsoft.com/office/drawing/2014/main" id="{2A6AE1F0-FC94-0341-9F6E-9F4A2B3125A7}"/>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24" name="Group 24">
              <a:extLst>
                <a:ext uri="{FF2B5EF4-FFF2-40B4-BE49-F238E27FC236}">
                  <a16:creationId xmlns:a16="http://schemas.microsoft.com/office/drawing/2014/main" id="{91D19DD8-0A9F-064D-8490-431E1C419FE7}"/>
                </a:ext>
              </a:extLst>
            </p:cNvPr>
            <p:cNvGrpSpPr>
              <a:grpSpLocks noChangeAspect="1"/>
            </p:cNvGrpSpPr>
            <p:nvPr/>
          </p:nvGrpSpPr>
          <p:grpSpPr>
            <a:xfrm>
              <a:off x="548378" y="0"/>
              <a:ext cx="318925" cy="318925"/>
              <a:chOff x="0" y="0"/>
              <a:chExt cx="495300" cy="495300"/>
            </a:xfrm>
          </p:grpSpPr>
          <p:sp>
            <p:nvSpPr>
              <p:cNvPr id="28" name="Freeform 25">
                <a:extLst>
                  <a:ext uri="{FF2B5EF4-FFF2-40B4-BE49-F238E27FC236}">
                    <a16:creationId xmlns:a16="http://schemas.microsoft.com/office/drawing/2014/main" id="{C13ED241-863D-1645-914C-BAA0B94A0351}"/>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9" name="Freeform 26">
                <a:extLst>
                  <a:ext uri="{FF2B5EF4-FFF2-40B4-BE49-F238E27FC236}">
                    <a16:creationId xmlns:a16="http://schemas.microsoft.com/office/drawing/2014/main" id="{81774A91-A60A-A947-BD76-A77300FBFE99}"/>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25" name="Group 27">
              <a:extLst>
                <a:ext uri="{FF2B5EF4-FFF2-40B4-BE49-F238E27FC236}">
                  <a16:creationId xmlns:a16="http://schemas.microsoft.com/office/drawing/2014/main" id="{C3FA4E66-3157-094B-81B3-26A54ED3BB98}"/>
                </a:ext>
              </a:extLst>
            </p:cNvPr>
            <p:cNvGrpSpPr>
              <a:grpSpLocks noChangeAspect="1"/>
            </p:cNvGrpSpPr>
            <p:nvPr/>
          </p:nvGrpSpPr>
          <p:grpSpPr>
            <a:xfrm>
              <a:off x="0" y="0"/>
              <a:ext cx="318925" cy="318925"/>
              <a:chOff x="0" y="0"/>
              <a:chExt cx="495300" cy="495300"/>
            </a:xfrm>
          </p:grpSpPr>
          <p:sp>
            <p:nvSpPr>
              <p:cNvPr id="26" name="Freeform 28">
                <a:extLst>
                  <a:ext uri="{FF2B5EF4-FFF2-40B4-BE49-F238E27FC236}">
                    <a16:creationId xmlns:a16="http://schemas.microsoft.com/office/drawing/2014/main" id="{7DFE284F-68C9-184B-BC94-EFCC7B3FD0FB}"/>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7" name="Freeform 29">
                <a:extLst>
                  <a:ext uri="{FF2B5EF4-FFF2-40B4-BE49-F238E27FC236}">
                    <a16:creationId xmlns:a16="http://schemas.microsoft.com/office/drawing/2014/main" id="{6F2F85EC-0263-524D-A3D4-ABA295FC8D7C}"/>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39" name="Rectangle 38">
            <a:extLst>
              <a:ext uri="{FF2B5EF4-FFF2-40B4-BE49-F238E27FC236}">
                <a16:creationId xmlns:a16="http://schemas.microsoft.com/office/drawing/2014/main" id="{7A0BE398-6D71-4443-8F00-9A5BD7FC238E}"/>
              </a:ext>
            </a:extLst>
          </p:cNvPr>
          <p:cNvSpPr/>
          <p:nvPr/>
        </p:nvSpPr>
        <p:spPr>
          <a:xfrm>
            <a:off x="414602" y="4674484"/>
            <a:ext cx="17363647" cy="3785652"/>
          </a:xfrm>
          <a:prstGeom prst="rect">
            <a:avLst/>
          </a:prstGeom>
        </p:spPr>
        <p:txBody>
          <a:bodyPr wrap="square">
            <a:spAutoFit/>
          </a:bodyPr>
          <a:lstStyle/>
          <a:p>
            <a:r>
              <a:rPr lang="en-US" sz="4000" b="1" i="1" dirty="0">
                <a:latin typeface="TH SarabunPSK" panose="020B0500040200020003" pitchFamily="34" charset="-34"/>
                <a:cs typeface="TH SarabunPSK" panose="020B0500040200020003" pitchFamily="34" charset="-34"/>
              </a:rPr>
              <a:t>The passive voice </a:t>
            </a:r>
            <a:r>
              <a:rPr lang="en-US" sz="4000" dirty="0">
                <a:latin typeface="TH SarabunPSK" panose="020B0500040200020003" pitchFamily="34" charset="-34"/>
                <a:cs typeface="TH SarabunPSK" panose="020B0500040200020003" pitchFamily="34" charset="-34"/>
              </a:rPr>
              <a:t>can be used in the Methods section of a paper but otherwise, the active voice will usually shorten sentences and make them more dynamic and interesting for the reader. </a:t>
            </a:r>
          </a:p>
          <a:p>
            <a:endParaRPr lang="en-US" sz="4000" dirty="0">
              <a:latin typeface="TH SarabunPSK" panose="020B0500040200020003" pitchFamily="34" charset="-34"/>
              <a:cs typeface="TH SarabunPSK" panose="020B0500040200020003" pitchFamily="34" charset="-34"/>
            </a:endParaRPr>
          </a:p>
          <a:p>
            <a:r>
              <a:rPr lang="en-US" sz="4000" dirty="0">
                <a:latin typeface="TH SarabunPSK" panose="020B0500040200020003" pitchFamily="34" charset="-34"/>
                <a:cs typeface="TH SarabunPSK" panose="020B0500040200020003" pitchFamily="34" charset="-34"/>
              </a:rPr>
              <a:t>Use </a:t>
            </a:r>
            <a:r>
              <a:rPr lang="en-US" sz="4000" b="1" i="1" dirty="0">
                <a:latin typeface="TH SarabunPSK" panose="020B0500040200020003" pitchFamily="34" charset="-34"/>
                <a:cs typeface="TH SarabunPSK" panose="020B0500040200020003" pitchFamily="34" charset="-34"/>
              </a:rPr>
              <a:t>the active phrase </a:t>
            </a:r>
            <a:r>
              <a:rPr lang="en-US" sz="4000" dirty="0">
                <a:latin typeface="TH SarabunPSK" panose="020B0500040200020003" pitchFamily="34" charset="-34"/>
                <a:cs typeface="TH SarabunPSK" panose="020B0500040200020003" pitchFamily="34" charset="-34"/>
              </a:rPr>
              <a:t>"we found that…" freely, which is a quick signal to the reader that you are describing one of your results. This expression is also much more concise and to the point than writing in the passive voice, as in, for example, "it has been found that there had been…"</a:t>
            </a:r>
            <a:endParaRPr lang="en-TH" sz="40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54798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par>
                                <p:cTn id="24" presetID="5" presetClass="entr" presetSubtype="1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heckerboard(across)">
                                      <p:cBhvr>
                                        <p:cTn id="26" dur="500"/>
                                        <p:tgtEl>
                                          <p:spTgt spid="19"/>
                                        </p:tgtEl>
                                      </p:cBhvr>
                                    </p:animEffect>
                                  </p:childTnLst>
                                </p:cTn>
                              </p:par>
                              <p:par>
                                <p:cTn id="27" presetID="5" presetClass="entr" presetSubtype="1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checkerboard(across)">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802C1168-5D0D-F94F-9845-A1B82DD64FED}"/>
              </a:ext>
            </a:extLst>
          </p:cNvPr>
          <p:cNvGrpSpPr/>
          <p:nvPr/>
        </p:nvGrpSpPr>
        <p:grpSpPr>
          <a:xfrm>
            <a:off x="4102786" y="266700"/>
            <a:ext cx="10218675" cy="1219199"/>
            <a:chOff x="0" y="0"/>
            <a:chExt cx="5380000" cy="1442807"/>
          </a:xfrm>
        </p:grpSpPr>
        <p:sp>
          <p:nvSpPr>
            <p:cNvPr id="3" name="Freeform 13">
              <a:extLst>
                <a:ext uri="{FF2B5EF4-FFF2-40B4-BE49-F238E27FC236}">
                  <a16:creationId xmlns:a16="http://schemas.microsoft.com/office/drawing/2014/main" id="{416285AA-BC60-A84F-8CEC-BD14D5832A9A}"/>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4" name="Freeform 14">
              <a:extLst>
                <a:ext uri="{FF2B5EF4-FFF2-40B4-BE49-F238E27FC236}">
                  <a16:creationId xmlns:a16="http://schemas.microsoft.com/office/drawing/2014/main" id="{1505AECB-FCAF-2E49-9F22-3524B09BE2C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5" name="Freeform 15">
              <a:extLst>
                <a:ext uri="{FF2B5EF4-FFF2-40B4-BE49-F238E27FC236}">
                  <a16:creationId xmlns:a16="http://schemas.microsoft.com/office/drawing/2014/main" id="{C6792860-B382-0646-90AC-70D86AA629C5}"/>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 name="Freeform 16">
              <a:extLst>
                <a:ext uri="{FF2B5EF4-FFF2-40B4-BE49-F238E27FC236}">
                  <a16:creationId xmlns:a16="http://schemas.microsoft.com/office/drawing/2014/main" id="{44CE4AF2-552B-B741-B96A-BB4CEC4A37C3}"/>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7" name="TextBox 39">
            <a:extLst>
              <a:ext uri="{FF2B5EF4-FFF2-40B4-BE49-F238E27FC236}">
                <a16:creationId xmlns:a16="http://schemas.microsoft.com/office/drawing/2014/main" id="{0B79D282-24B5-3744-ABF7-6079394DA5E3}"/>
              </a:ext>
            </a:extLst>
          </p:cNvPr>
          <p:cNvSpPr txBox="1"/>
          <p:nvPr/>
        </p:nvSpPr>
        <p:spPr>
          <a:xfrm>
            <a:off x="4541185" y="467105"/>
            <a:ext cx="9214028" cy="846386"/>
          </a:xfrm>
          <a:prstGeom prst="rect">
            <a:avLst/>
          </a:prstGeom>
        </p:spPr>
        <p:txBody>
          <a:bodyPr wrap="square" lIns="0" tIns="0" rIns="0" bIns="0" rtlCol="0" anchor="t">
            <a:spAutoFit/>
          </a:bodyPr>
          <a:lstStyle/>
          <a:p>
            <a:pPr algn="ctr">
              <a:lnSpc>
                <a:spcPts val="6360"/>
              </a:lnSpc>
            </a:pPr>
            <a:r>
              <a:rPr lang="en-US" sz="6000" b="1" dirty="0">
                <a:latin typeface="TH SarabunPSK" panose="020B0500040200020003" pitchFamily="34" charset="-34"/>
                <a:cs typeface="TH SarabunPSK" panose="020B0500040200020003" pitchFamily="34" charset="-34"/>
              </a:rPr>
              <a:t>Manuscript language: </a:t>
            </a:r>
            <a:r>
              <a:rPr lang="en-US" sz="6000" b="1" i="1" u="sng" dirty="0">
                <a:latin typeface="TH SarabunPSK" panose="020B0500040200020003" pitchFamily="34" charset="-34"/>
                <a:cs typeface="TH SarabunPSK" panose="020B0500040200020003" pitchFamily="34" charset="-34"/>
              </a:rPr>
              <a:t>grammar</a:t>
            </a:r>
            <a:endParaRPr lang="en-US" sz="6000" b="1" i="1" u="sng" dirty="0">
              <a:solidFill>
                <a:srgbClr val="000000"/>
              </a:solidFill>
              <a:latin typeface="TH SarabunPSK" panose="020B0500040200020003" pitchFamily="34" charset="-34"/>
              <a:cs typeface="TH SarabunPSK" panose="020B0500040200020003" pitchFamily="34" charset="-34"/>
            </a:endParaRPr>
          </a:p>
        </p:txBody>
      </p:sp>
      <p:grpSp>
        <p:nvGrpSpPr>
          <p:cNvPr id="8" name="Group 12">
            <a:extLst>
              <a:ext uri="{FF2B5EF4-FFF2-40B4-BE49-F238E27FC236}">
                <a16:creationId xmlns:a16="http://schemas.microsoft.com/office/drawing/2014/main" id="{E4D801A9-8C36-FB42-B6C0-7F0B11442D64}"/>
              </a:ext>
            </a:extLst>
          </p:cNvPr>
          <p:cNvGrpSpPr/>
          <p:nvPr/>
        </p:nvGrpSpPr>
        <p:grpSpPr>
          <a:xfrm>
            <a:off x="5227639" y="1777163"/>
            <a:ext cx="8001001" cy="874009"/>
            <a:chOff x="0" y="0"/>
            <a:chExt cx="5380000" cy="1442807"/>
          </a:xfrm>
        </p:grpSpPr>
        <p:sp>
          <p:nvSpPr>
            <p:cNvPr id="9" name="Freeform 13">
              <a:extLst>
                <a:ext uri="{FF2B5EF4-FFF2-40B4-BE49-F238E27FC236}">
                  <a16:creationId xmlns:a16="http://schemas.microsoft.com/office/drawing/2014/main" id="{E9BD9877-C0B4-9944-9522-0989BFA4FD82}"/>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10" name="Freeform 14">
              <a:extLst>
                <a:ext uri="{FF2B5EF4-FFF2-40B4-BE49-F238E27FC236}">
                  <a16:creationId xmlns:a16="http://schemas.microsoft.com/office/drawing/2014/main" id="{D63AA2DD-1E8F-734E-A102-9119B3FD9C01}"/>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11" name="Freeform 15">
              <a:extLst>
                <a:ext uri="{FF2B5EF4-FFF2-40B4-BE49-F238E27FC236}">
                  <a16:creationId xmlns:a16="http://schemas.microsoft.com/office/drawing/2014/main" id="{7741B913-64A7-C74D-BAB8-812083323599}"/>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12" name="Freeform 16">
              <a:extLst>
                <a:ext uri="{FF2B5EF4-FFF2-40B4-BE49-F238E27FC236}">
                  <a16:creationId xmlns:a16="http://schemas.microsoft.com/office/drawing/2014/main" id="{90EEDA83-752C-0F4E-A455-03807C2DC93A}"/>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13" name="Rectangle 12">
            <a:extLst>
              <a:ext uri="{FF2B5EF4-FFF2-40B4-BE49-F238E27FC236}">
                <a16:creationId xmlns:a16="http://schemas.microsoft.com/office/drawing/2014/main" id="{AEC13597-8419-474D-99F4-2FAE231560D1}"/>
              </a:ext>
            </a:extLst>
          </p:cNvPr>
          <p:cNvSpPr/>
          <p:nvPr/>
        </p:nvSpPr>
        <p:spPr>
          <a:xfrm>
            <a:off x="5432331" y="1893317"/>
            <a:ext cx="7571063" cy="707886"/>
          </a:xfrm>
          <a:prstGeom prst="rect">
            <a:avLst/>
          </a:prstGeom>
        </p:spPr>
        <p:txBody>
          <a:bodyPr wrap="square">
            <a:spAutoFit/>
          </a:bodyPr>
          <a:lstStyle/>
          <a:p>
            <a:pPr algn="ctr"/>
            <a:r>
              <a:rPr lang="en-US" sz="4000" b="1" dirty="0">
                <a:latin typeface="TH SarabunPSK" panose="020B0500040200020003" pitchFamily="34" charset="-34"/>
                <a:cs typeface="TH SarabunPSK" panose="020B0500040200020003" pitchFamily="34" charset="-34"/>
              </a:rPr>
              <a:t>2. Avoid abbreviations and acronyms.</a:t>
            </a:r>
            <a:endParaRPr lang="en-TH" sz="4000" b="1" dirty="0">
              <a:latin typeface="TH SarabunPSK" panose="020B0500040200020003" pitchFamily="34" charset="-34"/>
              <a:cs typeface="TH SarabunPSK" panose="020B0500040200020003" pitchFamily="34" charset="-34"/>
            </a:endParaRPr>
          </a:p>
        </p:txBody>
      </p:sp>
      <p:grpSp>
        <p:nvGrpSpPr>
          <p:cNvPr id="14" name="Group 7">
            <a:extLst>
              <a:ext uri="{FF2B5EF4-FFF2-40B4-BE49-F238E27FC236}">
                <a16:creationId xmlns:a16="http://schemas.microsoft.com/office/drawing/2014/main" id="{D1B5DB7F-5426-9D43-B95A-6B754CF97321}"/>
              </a:ext>
            </a:extLst>
          </p:cNvPr>
          <p:cNvGrpSpPr/>
          <p:nvPr/>
        </p:nvGrpSpPr>
        <p:grpSpPr>
          <a:xfrm>
            <a:off x="152401" y="3086100"/>
            <a:ext cx="17830800" cy="6934200"/>
            <a:chOff x="0" y="0"/>
            <a:chExt cx="10930434" cy="3777527"/>
          </a:xfrm>
        </p:grpSpPr>
        <p:sp>
          <p:nvSpPr>
            <p:cNvPr id="15" name="Freeform 8">
              <a:extLst>
                <a:ext uri="{FF2B5EF4-FFF2-40B4-BE49-F238E27FC236}">
                  <a16:creationId xmlns:a16="http://schemas.microsoft.com/office/drawing/2014/main" id="{E4CF4EDD-F01C-7140-8CF0-A9EAC77A986E}"/>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16" name="Freeform 9">
              <a:extLst>
                <a:ext uri="{FF2B5EF4-FFF2-40B4-BE49-F238E27FC236}">
                  <a16:creationId xmlns:a16="http://schemas.microsoft.com/office/drawing/2014/main" id="{DE336E49-26F2-9446-9AED-BA9A9EE00298}"/>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17" name="Freeform 10">
              <a:extLst>
                <a:ext uri="{FF2B5EF4-FFF2-40B4-BE49-F238E27FC236}">
                  <a16:creationId xmlns:a16="http://schemas.microsoft.com/office/drawing/2014/main" id="{0EFF61A3-ACCD-1B46-98C2-2BA3D6DC352C}"/>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18" name="Freeform 11">
              <a:extLst>
                <a:ext uri="{FF2B5EF4-FFF2-40B4-BE49-F238E27FC236}">
                  <a16:creationId xmlns:a16="http://schemas.microsoft.com/office/drawing/2014/main" id="{10BBA5E6-D6B3-7B40-B4A1-35BFB013D1A9}"/>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19" name="Group 17">
            <a:extLst>
              <a:ext uri="{FF2B5EF4-FFF2-40B4-BE49-F238E27FC236}">
                <a16:creationId xmlns:a16="http://schemas.microsoft.com/office/drawing/2014/main" id="{B73D973A-3705-1D4D-A535-3704BBACFC25}"/>
              </a:ext>
            </a:extLst>
          </p:cNvPr>
          <p:cNvGrpSpPr/>
          <p:nvPr/>
        </p:nvGrpSpPr>
        <p:grpSpPr>
          <a:xfrm>
            <a:off x="141742" y="3086100"/>
            <a:ext cx="17720997" cy="671483"/>
            <a:chOff x="0" y="0"/>
            <a:chExt cx="119962793" cy="4331623"/>
          </a:xfrm>
        </p:grpSpPr>
        <p:sp>
          <p:nvSpPr>
            <p:cNvPr id="20" name="Freeform 18">
              <a:extLst>
                <a:ext uri="{FF2B5EF4-FFF2-40B4-BE49-F238E27FC236}">
                  <a16:creationId xmlns:a16="http://schemas.microsoft.com/office/drawing/2014/main" id="{708A2ADA-D415-1A49-9260-B472BD4077CE}"/>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21" name="Freeform 19">
              <a:extLst>
                <a:ext uri="{FF2B5EF4-FFF2-40B4-BE49-F238E27FC236}">
                  <a16:creationId xmlns:a16="http://schemas.microsoft.com/office/drawing/2014/main" id="{5B39C07A-A6C8-9A47-8494-22E3077FBF6F}"/>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22" name="Group 20">
            <a:extLst>
              <a:ext uri="{FF2B5EF4-FFF2-40B4-BE49-F238E27FC236}">
                <a16:creationId xmlns:a16="http://schemas.microsoft.com/office/drawing/2014/main" id="{8909BF0F-850C-F441-BFB1-CFC930BFC81E}"/>
              </a:ext>
            </a:extLst>
          </p:cNvPr>
          <p:cNvGrpSpPr/>
          <p:nvPr/>
        </p:nvGrpSpPr>
        <p:grpSpPr>
          <a:xfrm>
            <a:off x="609600" y="3294220"/>
            <a:ext cx="1086382" cy="275006"/>
            <a:chOff x="0" y="0"/>
            <a:chExt cx="1387648" cy="323246"/>
          </a:xfrm>
        </p:grpSpPr>
        <p:grpSp>
          <p:nvGrpSpPr>
            <p:cNvPr id="23" name="Group 21">
              <a:extLst>
                <a:ext uri="{FF2B5EF4-FFF2-40B4-BE49-F238E27FC236}">
                  <a16:creationId xmlns:a16="http://schemas.microsoft.com/office/drawing/2014/main" id="{E07DD88B-3688-E140-A127-E40C79684833}"/>
                </a:ext>
              </a:extLst>
            </p:cNvPr>
            <p:cNvGrpSpPr>
              <a:grpSpLocks noChangeAspect="1"/>
            </p:cNvGrpSpPr>
            <p:nvPr/>
          </p:nvGrpSpPr>
          <p:grpSpPr>
            <a:xfrm>
              <a:off x="1068722" y="4321"/>
              <a:ext cx="318925" cy="318925"/>
              <a:chOff x="0" y="0"/>
              <a:chExt cx="495300" cy="495300"/>
            </a:xfrm>
          </p:grpSpPr>
          <p:sp>
            <p:nvSpPr>
              <p:cNvPr id="30" name="Freeform 22">
                <a:extLst>
                  <a:ext uri="{FF2B5EF4-FFF2-40B4-BE49-F238E27FC236}">
                    <a16:creationId xmlns:a16="http://schemas.microsoft.com/office/drawing/2014/main" id="{956E6E6F-EF3F-2A4D-AE82-43C74D985837}"/>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1" name="Freeform 23">
                <a:extLst>
                  <a:ext uri="{FF2B5EF4-FFF2-40B4-BE49-F238E27FC236}">
                    <a16:creationId xmlns:a16="http://schemas.microsoft.com/office/drawing/2014/main" id="{2A6AE1F0-FC94-0341-9F6E-9F4A2B3125A7}"/>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24" name="Group 24">
              <a:extLst>
                <a:ext uri="{FF2B5EF4-FFF2-40B4-BE49-F238E27FC236}">
                  <a16:creationId xmlns:a16="http://schemas.microsoft.com/office/drawing/2014/main" id="{91D19DD8-0A9F-064D-8490-431E1C419FE7}"/>
                </a:ext>
              </a:extLst>
            </p:cNvPr>
            <p:cNvGrpSpPr>
              <a:grpSpLocks noChangeAspect="1"/>
            </p:cNvGrpSpPr>
            <p:nvPr/>
          </p:nvGrpSpPr>
          <p:grpSpPr>
            <a:xfrm>
              <a:off x="548378" y="0"/>
              <a:ext cx="318925" cy="318925"/>
              <a:chOff x="0" y="0"/>
              <a:chExt cx="495300" cy="495300"/>
            </a:xfrm>
          </p:grpSpPr>
          <p:sp>
            <p:nvSpPr>
              <p:cNvPr id="28" name="Freeform 25">
                <a:extLst>
                  <a:ext uri="{FF2B5EF4-FFF2-40B4-BE49-F238E27FC236}">
                    <a16:creationId xmlns:a16="http://schemas.microsoft.com/office/drawing/2014/main" id="{C13ED241-863D-1645-914C-BAA0B94A0351}"/>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9" name="Freeform 26">
                <a:extLst>
                  <a:ext uri="{FF2B5EF4-FFF2-40B4-BE49-F238E27FC236}">
                    <a16:creationId xmlns:a16="http://schemas.microsoft.com/office/drawing/2014/main" id="{81774A91-A60A-A947-BD76-A77300FBFE99}"/>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25" name="Group 27">
              <a:extLst>
                <a:ext uri="{FF2B5EF4-FFF2-40B4-BE49-F238E27FC236}">
                  <a16:creationId xmlns:a16="http://schemas.microsoft.com/office/drawing/2014/main" id="{C3FA4E66-3157-094B-81B3-26A54ED3BB98}"/>
                </a:ext>
              </a:extLst>
            </p:cNvPr>
            <p:cNvGrpSpPr>
              <a:grpSpLocks noChangeAspect="1"/>
            </p:cNvGrpSpPr>
            <p:nvPr/>
          </p:nvGrpSpPr>
          <p:grpSpPr>
            <a:xfrm>
              <a:off x="0" y="0"/>
              <a:ext cx="318925" cy="318925"/>
              <a:chOff x="0" y="0"/>
              <a:chExt cx="495300" cy="495300"/>
            </a:xfrm>
          </p:grpSpPr>
          <p:sp>
            <p:nvSpPr>
              <p:cNvPr id="26" name="Freeform 28">
                <a:extLst>
                  <a:ext uri="{FF2B5EF4-FFF2-40B4-BE49-F238E27FC236}">
                    <a16:creationId xmlns:a16="http://schemas.microsoft.com/office/drawing/2014/main" id="{7DFE284F-68C9-184B-BC94-EFCC7B3FD0FB}"/>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7" name="Freeform 29">
                <a:extLst>
                  <a:ext uri="{FF2B5EF4-FFF2-40B4-BE49-F238E27FC236}">
                    <a16:creationId xmlns:a16="http://schemas.microsoft.com/office/drawing/2014/main" id="{6F2F85EC-0263-524D-A3D4-ABA295FC8D7C}"/>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39" name="Rectangle 38">
            <a:extLst>
              <a:ext uri="{FF2B5EF4-FFF2-40B4-BE49-F238E27FC236}">
                <a16:creationId xmlns:a16="http://schemas.microsoft.com/office/drawing/2014/main" id="{7A0BE398-6D71-4443-8F00-9A5BD7FC238E}"/>
              </a:ext>
            </a:extLst>
          </p:cNvPr>
          <p:cNvSpPr/>
          <p:nvPr/>
        </p:nvSpPr>
        <p:spPr>
          <a:xfrm>
            <a:off x="761336" y="4414375"/>
            <a:ext cx="15663598" cy="4401205"/>
          </a:xfrm>
          <a:prstGeom prst="rect">
            <a:avLst/>
          </a:prstGeom>
        </p:spPr>
        <p:txBody>
          <a:bodyPr wrap="square">
            <a:spAutoFit/>
          </a:bodyPr>
          <a:lstStyle/>
          <a:p>
            <a:r>
              <a:rPr lang="en-US" sz="4000" dirty="0">
                <a:latin typeface="TH SarabunPSK" panose="020B0500040200020003" pitchFamily="34" charset="-34"/>
                <a:cs typeface="TH SarabunPSK" panose="020B0500040200020003" pitchFamily="34" charset="-34"/>
              </a:rPr>
              <a:t>Avoid contractions such as "it's", "isn't", or "weren't" which are not often used in professional writing. </a:t>
            </a:r>
          </a:p>
          <a:p>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 Avoid abbreviations/acronyms except for very well-known ones.</a:t>
            </a:r>
          </a:p>
          <a:p>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 Avoid acronyms as replacement for citations.</a:t>
            </a:r>
          </a:p>
          <a:p>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Avoid acronyms in the abstract and conclusion.</a:t>
            </a:r>
            <a:endParaRPr lang="en-TH" sz="40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3698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802C1168-5D0D-F94F-9845-A1B82DD64FED}"/>
              </a:ext>
            </a:extLst>
          </p:cNvPr>
          <p:cNvGrpSpPr/>
          <p:nvPr/>
        </p:nvGrpSpPr>
        <p:grpSpPr>
          <a:xfrm>
            <a:off x="4102786" y="266700"/>
            <a:ext cx="10218675" cy="1219199"/>
            <a:chOff x="0" y="0"/>
            <a:chExt cx="5380000" cy="1442807"/>
          </a:xfrm>
        </p:grpSpPr>
        <p:sp>
          <p:nvSpPr>
            <p:cNvPr id="3" name="Freeform 13">
              <a:extLst>
                <a:ext uri="{FF2B5EF4-FFF2-40B4-BE49-F238E27FC236}">
                  <a16:creationId xmlns:a16="http://schemas.microsoft.com/office/drawing/2014/main" id="{416285AA-BC60-A84F-8CEC-BD14D5832A9A}"/>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4" name="Freeform 14">
              <a:extLst>
                <a:ext uri="{FF2B5EF4-FFF2-40B4-BE49-F238E27FC236}">
                  <a16:creationId xmlns:a16="http://schemas.microsoft.com/office/drawing/2014/main" id="{1505AECB-FCAF-2E49-9F22-3524B09BE2C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5" name="Freeform 15">
              <a:extLst>
                <a:ext uri="{FF2B5EF4-FFF2-40B4-BE49-F238E27FC236}">
                  <a16:creationId xmlns:a16="http://schemas.microsoft.com/office/drawing/2014/main" id="{C6792860-B382-0646-90AC-70D86AA629C5}"/>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 name="Freeform 16">
              <a:extLst>
                <a:ext uri="{FF2B5EF4-FFF2-40B4-BE49-F238E27FC236}">
                  <a16:creationId xmlns:a16="http://schemas.microsoft.com/office/drawing/2014/main" id="{44CE4AF2-552B-B741-B96A-BB4CEC4A37C3}"/>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7" name="TextBox 39">
            <a:extLst>
              <a:ext uri="{FF2B5EF4-FFF2-40B4-BE49-F238E27FC236}">
                <a16:creationId xmlns:a16="http://schemas.microsoft.com/office/drawing/2014/main" id="{0B79D282-24B5-3744-ABF7-6079394DA5E3}"/>
              </a:ext>
            </a:extLst>
          </p:cNvPr>
          <p:cNvSpPr txBox="1"/>
          <p:nvPr/>
        </p:nvSpPr>
        <p:spPr>
          <a:xfrm>
            <a:off x="4541185" y="467105"/>
            <a:ext cx="9214028" cy="846386"/>
          </a:xfrm>
          <a:prstGeom prst="rect">
            <a:avLst/>
          </a:prstGeom>
        </p:spPr>
        <p:txBody>
          <a:bodyPr wrap="square" lIns="0" tIns="0" rIns="0" bIns="0" rtlCol="0" anchor="t">
            <a:spAutoFit/>
          </a:bodyPr>
          <a:lstStyle/>
          <a:p>
            <a:pPr algn="ctr">
              <a:lnSpc>
                <a:spcPts val="6360"/>
              </a:lnSpc>
            </a:pPr>
            <a:r>
              <a:rPr lang="en-US" sz="6000" b="1" dirty="0">
                <a:latin typeface="TH SarabunPSK" panose="020B0500040200020003" pitchFamily="34" charset="-34"/>
                <a:cs typeface="TH SarabunPSK" panose="020B0500040200020003" pitchFamily="34" charset="-34"/>
              </a:rPr>
              <a:t>Manuscript language: </a:t>
            </a:r>
            <a:r>
              <a:rPr lang="en-US" sz="6000" b="1" i="1" u="sng" dirty="0">
                <a:latin typeface="TH SarabunPSK" panose="020B0500040200020003" pitchFamily="34" charset="-34"/>
                <a:cs typeface="TH SarabunPSK" panose="020B0500040200020003" pitchFamily="34" charset="-34"/>
              </a:rPr>
              <a:t>grammar</a:t>
            </a:r>
            <a:endParaRPr lang="en-US" sz="6000" b="1" i="1" u="sng" dirty="0">
              <a:solidFill>
                <a:srgbClr val="000000"/>
              </a:solidFill>
              <a:latin typeface="TH SarabunPSK" panose="020B0500040200020003" pitchFamily="34" charset="-34"/>
              <a:cs typeface="TH SarabunPSK" panose="020B0500040200020003" pitchFamily="34" charset="-34"/>
            </a:endParaRPr>
          </a:p>
        </p:txBody>
      </p:sp>
      <p:grpSp>
        <p:nvGrpSpPr>
          <p:cNvPr id="8" name="Group 12">
            <a:extLst>
              <a:ext uri="{FF2B5EF4-FFF2-40B4-BE49-F238E27FC236}">
                <a16:creationId xmlns:a16="http://schemas.microsoft.com/office/drawing/2014/main" id="{E4D801A9-8C36-FB42-B6C0-7F0B11442D64}"/>
              </a:ext>
            </a:extLst>
          </p:cNvPr>
          <p:cNvGrpSpPr/>
          <p:nvPr/>
        </p:nvGrpSpPr>
        <p:grpSpPr>
          <a:xfrm>
            <a:off x="5227639" y="2059691"/>
            <a:ext cx="8001001" cy="874009"/>
            <a:chOff x="0" y="0"/>
            <a:chExt cx="5380000" cy="1442807"/>
          </a:xfrm>
        </p:grpSpPr>
        <p:sp>
          <p:nvSpPr>
            <p:cNvPr id="9" name="Freeform 13">
              <a:extLst>
                <a:ext uri="{FF2B5EF4-FFF2-40B4-BE49-F238E27FC236}">
                  <a16:creationId xmlns:a16="http://schemas.microsoft.com/office/drawing/2014/main" id="{E9BD9877-C0B4-9944-9522-0989BFA4FD82}"/>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10" name="Freeform 14">
              <a:extLst>
                <a:ext uri="{FF2B5EF4-FFF2-40B4-BE49-F238E27FC236}">
                  <a16:creationId xmlns:a16="http://schemas.microsoft.com/office/drawing/2014/main" id="{D63AA2DD-1E8F-734E-A102-9119B3FD9C01}"/>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11" name="Freeform 15">
              <a:extLst>
                <a:ext uri="{FF2B5EF4-FFF2-40B4-BE49-F238E27FC236}">
                  <a16:creationId xmlns:a16="http://schemas.microsoft.com/office/drawing/2014/main" id="{7741B913-64A7-C74D-BAB8-812083323599}"/>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12" name="Freeform 16">
              <a:extLst>
                <a:ext uri="{FF2B5EF4-FFF2-40B4-BE49-F238E27FC236}">
                  <a16:creationId xmlns:a16="http://schemas.microsoft.com/office/drawing/2014/main" id="{90EEDA83-752C-0F4E-A455-03807C2DC93A}"/>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13" name="Rectangle 12">
            <a:extLst>
              <a:ext uri="{FF2B5EF4-FFF2-40B4-BE49-F238E27FC236}">
                <a16:creationId xmlns:a16="http://schemas.microsoft.com/office/drawing/2014/main" id="{AEC13597-8419-474D-99F4-2FAE231560D1}"/>
              </a:ext>
            </a:extLst>
          </p:cNvPr>
          <p:cNvSpPr/>
          <p:nvPr/>
        </p:nvSpPr>
        <p:spPr>
          <a:xfrm>
            <a:off x="5432331" y="2175845"/>
            <a:ext cx="7571063" cy="707886"/>
          </a:xfrm>
          <a:prstGeom prst="rect">
            <a:avLst/>
          </a:prstGeom>
        </p:spPr>
        <p:txBody>
          <a:bodyPr wrap="square">
            <a:spAutoFit/>
          </a:bodyPr>
          <a:lstStyle/>
          <a:p>
            <a:pPr algn="ctr"/>
            <a:r>
              <a:rPr lang="en-US" sz="4000" b="1" dirty="0">
                <a:latin typeface="TH SarabunPSK" panose="020B0500040200020003" pitchFamily="34" charset="-34"/>
                <a:cs typeface="TH SarabunPSK" panose="020B0500040200020003" pitchFamily="34" charset="-34"/>
              </a:rPr>
              <a:t>3. Eliminate redundant words or phrases.</a:t>
            </a:r>
            <a:endParaRPr lang="en-TH" sz="4000" b="1" dirty="0">
              <a:latin typeface="TH SarabunPSK" panose="020B0500040200020003" pitchFamily="34" charset="-34"/>
              <a:cs typeface="TH SarabunPSK" panose="020B0500040200020003" pitchFamily="34" charset="-34"/>
            </a:endParaRPr>
          </a:p>
        </p:txBody>
      </p:sp>
      <p:grpSp>
        <p:nvGrpSpPr>
          <p:cNvPr id="14" name="Group 7">
            <a:extLst>
              <a:ext uri="{FF2B5EF4-FFF2-40B4-BE49-F238E27FC236}">
                <a16:creationId xmlns:a16="http://schemas.microsoft.com/office/drawing/2014/main" id="{D1B5DB7F-5426-9D43-B95A-6B754CF97321}"/>
              </a:ext>
            </a:extLst>
          </p:cNvPr>
          <p:cNvGrpSpPr/>
          <p:nvPr/>
        </p:nvGrpSpPr>
        <p:grpSpPr>
          <a:xfrm>
            <a:off x="152401" y="3372397"/>
            <a:ext cx="17830800" cy="4590503"/>
            <a:chOff x="0" y="0"/>
            <a:chExt cx="10930434" cy="3777527"/>
          </a:xfrm>
        </p:grpSpPr>
        <p:sp>
          <p:nvSpPr>
            <p:cNvPr id="15" name="Freeform 8">
              <a:extLst>
                <a:ext uri="{FF2B5EF4-FFF2-40B4-BE49-F238E27FC236}">
                  <a16:creationId xmlns:a16="http://schemas.microsoft.com/office/drawing/2014/main" id="{E4CF4EDD-F01C-7140-8CF0-A9EAC77A986E}"/>
                </a:ext>
              </a:extLst>
            </p:cNvPr>
            <p:cNvSpPr/>
            <p:nvPr/>
          </p:nvSpPr>
          <p:spPr>
            <a:xfrm>
              <a:off x="80010" y="80010"/>
              <a:ext cx="10837724" cy="3684817"/>
            </a:xfrm>
            <a:custGeom>
              <a:avLst/>
              <a:gdLst/>
              <a:ahLst/>
              <a:cxnLst/>
              <a:rect l="l" t="t" r="r" b="b"/>
              <a:pathLst>
                <a:path w="10837724" h="3684817">
                  <a:moveTo>
                    <a:pt x="0" y="3630207"/>
                  </a:moveTo>
                  <a:lnTo>
                    <a:pt x="0" y="3684817"/>
                  </a:lnTo>
                  <a:lnTo>
                    <a:pt x="10837724" y="3684817"/>
                  </a:lnTo>
                  <a:lnTo>
                    <a:pt x="10837724" y="0"/>
                  </a:lnTo>
                  <a:lnTo>
                    <a:pt x="10783114" y="0"/>
                  </a:lnTo>
                  <a:lnTo>
                    <a:pt x="10783114" y="3630207"/>
                  </a:lnTo>
                  <a:close/>
                </a:path>
              </a:pathLst>
            </a:custGeom>
            <a:solidFill>
              <a:srgbClr val="D9D9D9"/>
            </a:solidFill>
          </p:spPr>
        </p:sp>
        <p:sp>
          <p:nvSpPr>
            <p:cNvPr id="16" name="Freeform 9">
              <a:extLst>
                <a:ext uri="{FF2B5EF4-FFF2-40B4-BE49-F238E27FC236}">
                  <a16:creationId xmlns:a16="http://schemas.microsoft.com/office/drawing/2014/main" id="{DE336E49-26F2-9446-9AED-BA9A9EE00298}"/>
                </a:ext>
              </a:extLst>
            </p:cNvPr>
            <p:cNvSpPr/>
            <p:nvPr/>
          </p:nvSpPr>
          <p:spPr>
            <a:xfrm>
              <a:off x="67310" y="67310"/>
              <a:ext cx="10863124" cy="3710217"/>
            </a:xfrm>
            <a:custGeom>
              <a:avLst/>
              <a:gdLst/>
              <a:ahLst/>
              <a:cxnLst/>
              <a:rect l="l" t="t" r="r" b="b"/>
              <a:pathLst>
                <a:path w="10863124" h="3710217">
                  <a:moveTo>
                    <a:pt x="10795814" y="0"/>
                  </a:moveTo>
                  <a:lnTo>
                    <a:pt x="10795814" y="12700"/>
                  </a:lnTo>
                  <a:lnTo>
                    <a:pt x="10850424" y="12700"/>
                  </a:lnTo>
                  <a:lnTo>
                    <a:pt x="10850424" y="3697517"/>
                  </a:lnTo>
                  <a:lnTo>
                    <a:pt x="12700" y="3697517"/>
                  </a:lnTo>
                  <a:lnTo>
                    <a:pt x="12700" y="3642907"/>
                  </a:lnTo>
                  <a:lnTo>
                    <a:pt x="0" y="3642907"/>
                  </a:lnTo>
                  <a:lnTo>
                    <a:pt x="0" y="3710217"/>
                  </a:lnTo>
                  <a:lnTo>
                    <a:pt x="10863124" y="3710217"/>
                  </a:lnTo>
                  <a:lnTo>
                    <a:pt x="10863124" y="0"/>
                  </a:lnTo>
                  <a:close/>
                </a:path>
              </a:pathLst>
            </a:custGeom>
            <a:solidFill>
              <a:srgbClr val="000000"/>
            </a:solidFill>
          </p:spPr>
        </p:sp>
        <p:sp>
          <p:nvSpPr>
            <p:cNvPr id="17" name="Freeform 10">
              <a:extLst>
                <a:ext uri="{FF2B5EF4-FFF2-40B4-BE49-F238E27FC236}">
                  <a16:creationId xmlns:a16="http://schemas.microsoft.com/office/drawing/2014/main" id="{0EFF61A3-ACCD-1B46-98C2-2BA3D6DC352C}"/>
                </a:ext>
              </a:extLst>
            </p:cNvPr>
            <p:cNvSpPr/>
            <p:nvPr/>
          </p:nvSpPr>
          <p:spPr>
            <a:xfrm>
              <a:off x="12700" y="12700"/>
              <a:ext cx="10837724" cy="3684817"/>
            </a:xfrm>
            <a:custGeom>
              <a:avLst/>
              <a:gdLst/>
              <a:ahLst/>
              <a:cxnLst/>
              <a:rect l="l" t="t" r="r" b="b"/>
              <a:pathLst>
                <a:path w="10837724" h="3684817">
                  <a:moveTo>
                    <a:pt x="0" y="0"/>
                  </a:moveTo>
                  <a:lnTo>
                    <a:pt x="10837724" y="0"/>
                  </a:lnTo>
                  <a:lnTo>
                    <a:pt x="10837724" y="3684817"/>
                  </a:lnTo>
                  <a:lnTo>
                    <a:pt x="0" y="3684817"/>
                  </a:lnTo>
                  <a:close/>
                </a:path>
              </a:pathLst>
            </a:custGeom>
            <a:solidFill>
              <a:srgbClr val="FFFFFF"/>
            </a:solidFill>
          </p:spPr>
        </p:sp>
        <p:sp>
          <p:nvSpPr>
            <p:cNvPr id="18" name="Freeform 11">
              <a:extLst>
                <a:ext uri="{FF2B5EF4-FFF2-40B4-BE49-F238E27FC236}">
                  <a16:creationId xmlns:a16="http://schemas.microsoft.com/office/drawing/2014/main" id="{10BBA5E6-D6B3-7B40-B4A1-35BFB013D1A9}"/>
                </a:ext>
              </a:extLst>
            </p:cNvPr>
            <p:cNvSpPr/>
            <p:nvPr/>
          </p:nvSpPr>
          <p:spPr>
            <a:xfrm>
              <a:off x="0" y="0"/>
              <a:ext cx="10863124" cy="3710217"/>
            </a:xfrm>
            <a:custGeom>
              <a:avLst/>
              <a:gdLst/>
              <a:ahLst/>
              <a:cxnLst/>
              <a:rect l="l" t="t" r="r" b="b"/>
              <a:pathLst>
                <a:path w="10863124" h="3710217">
                  <a:moveTo>
                    <a:pt x="80010" y="3710217"/>
                  </a:moveTo>
                  <a:lnTo>
                    <a:pt x="10863124" y="3710217"/>
                  </a:lnTo>
                  <a:lnTo>
                    <a:pt x="10863124" y="80010"/>
                  </a:lnTo>
                  <a:lnTo>
                    <a:pt x="10863124" y="67310"/>
                  </a:lnTo>
                  <a:lnTo>
                    <a:pt x="10863124" y="0"/>
                  </a:lnTo>
                  <a:lnTo>
                    <a:pt x="0" y="0"/>
                  </a:lnTo>
                  <a:lnTo>
                    <a:pt x="0" y="3710217"/>
                  </a:lnTo>
                  <a:lnTo>
                    <a:pt x="67310" y="3710217"/>
                  </a:lnTo>
                  <a:lnTo>
                    <a:pt x="80010" y="3710217"/>
                  </a:lnTo>
                  <a:close/>
                  <a:moveTo>
                    <a:pt x="12700" y="12700"/>
                  </a:moveTo>
                  <a:lnTo>
                    <a:pt x="10850424" y="12700"/>
                  </a:lnTo>
                  <a:lnTo>
                    <a:pt x="10850424" y="3697517"/>
                  </a:lnTo>
                  <a:lnTo>
                    <a:pt x="12700" y="3697517"/>
                  </a:lnTo>
                  <a:lnTo>
                    <a:pt x="12700" y="12700"/>
                  </a:lnTo>
                  <a:close/>
                </a:path>
              </a:pathLst>
            </a:custGeom>
            <a:solidFill>
              <a:srgbClr val="000000"/>
            </a:solidFill>
          </p:spPr>
        </p:sp>
      </p:grpSp>
      <p:grpSp>
        <p:nvGrpSpPr>
          <p:cNvPr id="19" name="Group 17">
            <a:extLst>
              <a:ext uri="{FF2B5EF4-FFF2-40B4-BE49-F238E27FC236}">
                <a16:creationId xmlns:a16="http://schemas.microsoft.com/office/drawing/2014/main" id="{B73D973A-3705-1D4D-A535-3704BBACFC25}"/>
              </a:ext>
            </a:extLst>
          </p:cNvPr>
          <p:cNvGrpSpPr/>
          <p:nvPr/>
        </p:nvGrpSpPr>
        <p:grpSpPr>
          <a:xfrm>
            <a:off x="141742" y="3372397"/>
            <a:ext cx="17720997" cy="671483"/>
            <a:chOff x="0" y="0"/>
            <a:chExt cx="119962793" cy="4331623"/>
          </a:xfrm>
        </p:grpSpPr>
        <p:sp>
          <p:nvSpPr>
            <p:cNvPr id="20" name="Freeform 18">
              <a:extLst>
                <a:ext uri="{FF2B5EF4-FFF2-40B4-BE49-F238E27FC236}">
                  <a16:creationId xmlns:a16="http://schemas.microsoft.com/office/drawing/2014/main" id="{708A2ADA-D415-1A49-9260-B472BD4077CE}"/>
                </a:ext>
              </a:extLst>
            </p:cNvPr>
            <p:cNvSpPr/>
            <p:nvPr/>
          </p:nvSpPr>
          <p:spPr>
            <a:xfrm>
              <a:off x="72390" y="72390"/>
              <a:ext cx="119818016" cy="4186843"/>
            </a:xfrm>
            <a:custGeom>
              <a:avLst/>
              <a:gdLst/>
              <a:ahLst/>
              <a:cxnLst/>
              <a:rect l="l" t="t" r="r" b="b"/>
              <a:pathLst>
                <a:path w="119818016" h="4186843">
                  <a:moveTo>
                    <a:pt x="0" y="0"/>
                  </a:moveTo>
                  <a:lnTo>
                    <a:pt x="119818016" y="0"/>
                  </a:lnTo>
                  <a:lnTo>
                    <a:pt x="119818016" y="4186843"/>
                  </a:lnTo>
                  <a:lnTo>
                    <a:pt x="0" y="4186843"/>
                  </a:lnTo>
                  <a:lnTo>
                    <a:pt x="0" y="0"/>
                  </a:lnTo>
                  <a:close/>
                </a:path>
              </a:pathLst>
            </a:custGeom>
            <a:solidFill>
              <a:srgbClr val="D9D9D9"/>
            </a:solidFill>
          </p:spPr>
        </p:sp>
        <p:sp>
          <p:nvSpPr>
            <p:cNvPr id="21" name="Freeform 19">
              <a:extLst>
                <a:ext uri="{FF2B5EF4-FFF2-40B4-BE49-F238E27FC236}">
                  <a16:creationId xmlns:a16="http://schemas.microsoft.com/office/drawing/2014/main" id="{5B39C07A-A6C8-9A47-8494-22E3077FBF6F}"/>
                </a:ext>
              </a:extLst>
            </p:cNvPr>
            <p:cNvSpPr/>
            <p:nvPr/>
          </p:nvSpPr>
          <p:spPr>
            <a:xfrm>
              <a:off x="0" y="0"/>
              <a:ext cx="119962799" cy="4331623"/>
            </a:xfrm>
            <a:custGeom>
              <a:avLst/>
              <a:gdLst/>
              <a:ahLst/>
              <a:cxnLst/>
              <a:rect l="l" t="t" r="r" b="b"/>
              <a:pathLst>
                <a:path w="119962799" h="4331623">
                  <a:moveTo>
                    <a:pt x="119818014" y="4186843"/>
                  </a:moveTo>
                  <a:lnTo>
                    <a:pt x="119962799" y="4186843"/>
                  </a:lnTo>
                  <a:lnTo>
                    <a:pt x="119962799" y="4331623"/>
                  </a:lnTo>
                  <a:lnTo>
                    <a:pt x="119818014" y="4331623"/>
                  </a:lnTo>
                  <a:lnTo>
                    <a:pt x="119818014" y="4186843"/>
                  </a:lnTo>
                  <a:close/>
                  <a:moveTo>
                    <a:pt x="0" y="144780"/>
                  </a:moveTo>
                  <a:lnTo>
                    <a:pt x="144780" y="144780"/>
                  </a:lnTo>
                  <a:lnTo>
                    <a:pt x="144780" y="4186843"/>
                  </a:lnTo>
                  <a:lnTo>
                    <a:pt x="0" y="4186843"/>
                  </a:lnTo>
                  <a:lnTo>
                    <a:pt x="0" y="144780"/>
                  </a:lnTo>
                  <a:close/>
                  <a:moveTo>
                    <a:pt x="0" y="4186843"/>
                  </a:moveTo>
                  <a:lnTo>
                    <a:pt x="144780" y="4186843"/>
                  </a:lnTo>
                  <a:lnTo>
                    <a:pt x="144780" y="4331623"/>
                  </a:lnTo>
                  <a:lnTo>
                    <a:pt x="0" y="4331623"/>
                  </a:lnTo>
                  <a:lnTo>
                    <a:pt x="0" y="4186843"/>
                  </a:lnTo>
                  <a:close/>
                  <a:moveTo>
                    <a:pt x="119818014" y="144780"/>
                  </a:moveTo>
                  <a:lnTo>
                    <a:pt x="119962799" y="144780"/>
                  </a:lnTo>
                  <a:lnTo>
                    <a:pt x="119962799" y="4186843"/>
                  </a:lnTo>
                  <a:lnTo>
                    <a:pt x="119818014" y="4186843"/>
                  </a:lnTo>
                  <a:lnTo>
                    <a:pt x="119818014" y="144780"/>
                  </a:lnTo>
                  <a:close/>
                  <a:moveTo>
                    <a:pt x="144780" y="4186843"/>
                  </a:moveTo>
                  <a:lnTo>
                    <a:pt x="119818014" y="4186843"/>
                  </a:lnTo>
                  <a:lnTo>
                    <a:pt x="119818014" y="4331623"/>
                  </a:lnTo>
                  <a:lnTo>
                    <a:pt x="144780" y="4331623"/>
                  </a:lnTo>
                  <a:lnTo>
                    <a:pt x="144780" y="4186843"/>
                  </a:lnTo>
                  <a:close/>
                  <a:moveTo>
                    <a:pt x="119818014" y="0"/>
                  </a:moveTo>
                  <a:lnTo>
                    <a:pt x="119962799" y="0"/>
                  </a:lnTo>
                  <a:lnTo>
                    <a:pt x="119962799" y="144780"/>
                  </a:lnTo>
                  <a:lnTo>
                    <a:pt x="119818014" y="144780"/>
                  </a:lnTo>
                  <a:lnTo>
                    <a:pt x="119818014" y="0"/>
                  </a:lnTo>
                  <a:close/>
                  <a:moveTo>
                    <a:pt x="0" y="0"/>
                  </a:moveTo>
                  <a:lnTo>
                    <a:pt x="144780" y="0"/>
                  </a:lnTo>
                  <a:lnTo>
                    <a:pt x="144780" y="144780"/>
                  </a:lnTo>
                  <a:lnTo>
                    <a:pt x="0" y="144780"/>
                  </a:lnTo>
                  <a:lnTo>
                    <a:pt x="0" y="0"/>
                  </a:lnTo>
                  <a:close/>
                  <a:moveTo>
                    <a:pt x="144780" y="0"/>
                  </a:moveTo>
                  <a:lnTo>
                    <a:pt x="119818014" y="0"/>
                  </a:lnTo>
                  <a:lnTo>
                    <a:pt x="119818014" y="144780"/>
                  </a:lnTo>
                  <a:lnTo>
                    <a:pt x="144780" y="144780"/>
                  </a:lnTo>
                  <a:lnTo>
                    <a:pt x="144780" y="0"/>
                  </a:lnTo>
                  <a:close/>
                </a:path>
              </a:pathLst>
            </a:custGeom>
            <a:solidFill>
              <a:srgbClr val="000000"/>
            </a:solidFill>
          </p:spPr>
        </p:sp>
      </p:grpSp>
      <p:grpSp>
        <p:nvGrpSpPr>
          <p:cNvPr id="22" name="Group 20">
            <a:extLst>
              <a:ext uri="{FF2B5EF4-FFF2-40B4-BE49-F238E27FC236}">
                <a16:creationId xmlns:a16="http://schemas.microsoft.com/office/drawing/2014/main" id="{8909BF0F-850C-F441-BFB1-CFC930BFC81E}"/>
              </a:ext>
            </a:extLst>
          </p:cNvPr>
          <p:cNvGrpSpPr/>
          <p:nvPr/>
        </p:nvGrpSpPr>
        <p:grpSpPr>
          <a:xfrm>
            <a:off x="609600" y="3580517"/>
            <a:ext cx="1086382" cy="275006"/>
            <a:chOff x="0" y="0"/>
            <a:chExt cx="1387648" cy="323246"/>
          </a:xfrm>
        </p:grpSpPr>
        <p:grpSp>
          <p:nvGrpSpPr>
            <p:cNvPr id="23" name="Group 21">
              <a:extLst>
                <a:ext uri="{FF2B5EF4-FFF2-40B4-BE49-F238E27FC236}">
                  <a16:creationId xmlns:a16="http://schemas.microsoft.com/office/drawing/2014/main" id="{E07DD88B-3688-E140-A127-E40C79684833}"/>
                </a:ext>
              </a:extLst>
            </p:cNvPr>
            <p:cNvGrpSpPr>
              <a:grpSpLocks noChangeAspect="1"/>
            </p:cNvGrpSpPr>
            <p:nvPr/>
          </p:nvGrpSpPr>
          <p:grpSpPr>
            <a:xfrm>
              <a:off x="1068722" y="4321"/>
              <a:ext cx="318925" cy="318925"/>
              <a:chOff x="0" y="0"/>
              <a:chExt cx="495300" cy="495300"/>
            </a:xfrm>
          </p:grpSpPr>
          <p:sp>
            <p:nvSpPr>
              <p:cNvPr id="30" name="Freeform 22">
                <a:extLst>
                  <a:ext uri="{FF2B5EF4-FFF2-40B4-BE49-F238E27FC236}">
                    <a16:creationId xmlns:a16="http://schemas.microsoft.com/office/drawing/2014/main" id="{956E6E6F-EF3F-2A4D-AE82-43C74D985837}"/>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1" name="Freeform 23">
                <a:extLst>
                  <a:ext uri="{FF2B5EF4-FFF2-40B4-BE49-F238E27FC236}">
                    <a16:creationId xmlns:a16="http://schemas.microsoft.com/office/drawing/2014/main" id="{2A6AE1F0-FC94-0341-9F6E-9F4A2B3125A7}"/>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24" name="Group 24">
              <a:extLst>
                <a:ext uri="{FF2B5EF4-FFF2-40B4-BE49-F238E27FC236}">
                  <a16:creationId xmlns:a16="http://schemas.microsoft.com/office/drawing/2014/main" id="{91D19DD8-0A9F-064D-8490-431E1C419FE7}"/>
                </a:ext>
              </a:extLst>
            </p:cNvPr>
            <p:cNvGrpSpPr>
              <a:grpSpLocks noChangeAspect="1"/>
            </p:cNvGrpSpPr>
            <p:nvPr/>
          </p:nvGrpSpPr>
          <p:grpSpPr>
            <a:xfrm>
              <a:off x="548378" y="0"/>
              <a:ext cx="318925" cy="318925"/>
              <a:chOff x="0" y="0"/>
              <a:chExt cx="495300" cy="495300"/>
            </a:xfrm>
          </p:grpSpPr>
          <p:sp>
            <p:nvSpPr>
              <p:cNvPr id="28" name="Freeform 25">
                <a:extLst>
                  <a:ext uri="{FF2B5EF4-FFF2-40B4-BE49-F238E27FC236}">
                    <a16:creationId xmlns:a16="http://schemas.microsoft.com/office/drawing/2014/main" id="{C13ED241-863D-1645-914C-BAA0B94A0351}"/>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9" name="Freeform 26">
                <a:extLst>
                  <a:ext uri="{FF2B5EF4-FFF2-40B4-BE49-F238E27FC236}">
                    <a16:creationId xmlns:a16="http://schemas.microsoft.com/office/drawing/2014/main" id="{81774A91-A60A-A947-BD76-A77300FBFE99}"/>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25" name="Group 27">
              <a:extLst>
                <a:ext uri="{FF2B5EF4-FFF2-40B4-BE49-F238E27FC236}">
                  <a16:creationId xmlns:a16="http://schemas.microsoft.com/office/drawing/2014/main" id="{C3FA4E66-3157-094B-81B3-26A54ED3BB98}"/>
                </a:ext>
              </a:extLst>
            </p:cNvPr>
            <p:cNvGrpSpPr>
              <a:grpSpLocks noChangeAspect="1"/>
            </p:cNvGrpSpPr>
            <p:nvPr/>
          </p:nvGrpSpPr>
          <p:grpSpPr>
            <a:xfrm>
              <a:off x="0" y="0"/>
              <a:ext cx="318925" cy="318925"/>
              <a:chOff x="0" y="0"/>
              <a:chExt cx="495300" cy="495300"/>
            </a:xfrm>
          </p:grpSpPr>
          <p:sp>
            <p:nvSpPr>
              <p:cNvPr id="26" name="Freeform 28">
                <a:extLst>
                  <a:ext uri="{FF2B5EF4-FFF2-40B4-BE49-F238E27FC236}">
                    <a16:creationId xmlns:a16="http://schemas.microsoft.com/office/drawing/2014/main" id="{7DFE284F-68C9-184B-BC94-EFCC7B3FD0FB}"/>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7" name="Freeform 29">
                <a:extLst>
                  <a:ext uri="{FF2B5EF4-FFF2-40B4-BE49-F238E27FC236}">
                    <a16:creationId xmlns:a16="http://schemas.microsoft.com/office/drawing/2014/main" id="{6F2F85EC-0263-524D-A3D4-ABA295FC8D7C}"/>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39" name="Rectangle 38">
            <a:extLst>
              <a:ext uri="{FF2B5EF4-FFF2-40B4-BE49-F238E27FC236}">
                <a16:creationId xmlns:a16="http://schemas.microsoft.com/office/drawing/2014/main" id="{7A0BE398-6D71-4443-8F00-9A5BD7FC238E}"/>
              </a:ext>
            </a:extLst>
          </p:cNvPr>
          <p:cNvSpPr/>
          <p:nvPr/>
        </p:nvSpPr>
        <p:spPr>
          <a:xfrm>
            <a:off x="830660" y="4454083"/>
            <a:ext cx="7999122" cy="3170099"/>
          </a:xfrm>
          <a:prstGeom prst="rect">
            <a:avLst/>
          </a:prstGeom>
        </p:spPr>
        <p:txBody>
          <a:bodyPr wrap="square">
            <a:spAutoFit/>
          </a:bodyPr>
          <a:lstStyle/>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due to the fact that  ➞  because or since</a:t>
            </a:r>
          </a:p>
          <a:p>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immediately apparent  ➞  apparent </a:t>
            </a:r>
          </a:p>
          <a:p>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in the case that  ➞  in case </a:t>
            </a:r>
          </a:p>
        </p:txBody>
      </p:sp>
      <p:sp>
        <p:nvSpPr>
          <p:cNvPr id="33" name="Rectangle 32">
            <a:extLst>
              <a:ext uri="{FF2B5EF4-FFF2-40B4-BE49-F238E27FC236}">
                <a16:creationId xmlns:a16="http://schemas.microsoft.com/office/drawing/2014/main" id="{B90E8CF0-322D-B344-A482-E98AAD0DBA32}"/>
              </a:ext>
            </a:extLst>
          </p:cNvPr>
          <p:cNvSpPr/>
          <p:nvPr/>
        </p:nvSpPr>
        <p:spPr>
          <a:xfrm>
            <a:off x="9972781" y="4323781"/>
            <a:ext cx="9144000" cy="3170099"/>
          </a:xfrm>
          <a:prstGeom prst="rect">
            <a:avLst/>
          </a:prstGeom>
        </p:spPr>
        <p:txBody>
          <a:bodyPr>
            <a:spAutoFit/>
          </a:bodyPr>
          <a:lstStyle/>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and also  ➞  and </a:t>
            </a:r>
          </a:p>
          <a:p>
            <a:endParaRPr lang="en-US" sz="4000" dirty="0">
              <a:latin typeface="TH SarabunPSK" panose="020B0500040200020003" pitchFamily="34" charset="-34"/>
              <a:cs typeface="TH SarabunPSK" panose="020B0500040200020003" pitchFamily="34" charset="-34"/>
            </a:endParaRP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in order to determine  ➞  to determine</a:t>
            </a:r>
          </a:p>
          <a:p>
            <a:r>
              <a:rPr lang="en-US" sz="4000" dirty="0">
                <a:latin typeface="TH SarabunPSK" panose="020B0500040200020003" pitchFamily="34" charset="-34"/>
                <a:cs typeface="TH SarabunPSK" panose="020B0500040200020003" pitchFamily="34" charset="-34"/>
              </a:rPr>
              <a:t> </a:t>
            </a:r>
          </a:p>
          <a:p>
            <a:pPr marL="571500" indent="-571500">
              <a:buFont typeface="Arial" panose="020B0604020202020204" pitchFamily="34" charset="0"/>
              <a:buChar char="•"/>
            </a:pPr>
            <a:r>
              <a:rPr lang="en-US" sz="4000" dirty="0">
                <a:latin typeface="TH SarabunPSK" panose="020B0500040200020003" pitchFamily="34" charset="-34"/>
                <a:cs typeface="TH SarabunPSK" panose="020B0500040200020003" pitchFamily="34" charset="-34"/>
              </a:rPr>
              <a:t>to try and determine  ➞  to determine</a:t>
            </a:r>
            <a:endParaRPr lang="en-TH" sz="4000" dirty="0">
              <a:latin typeface="TH SarabunPSK" panose="020B0500040200020003" pitchFamily="34" charset="-34"/>
              <a:cs typeface="TH SarabunPSK" panose="020B0500040200020003" pitchFamily="34" charset="-34"/>
            </a:endParaRPr>
          </a:p>
        </p:txBody>
      </p:sp>
      <p:grpSp>
        <p:nvGrpSpPr>
          <p:cNvPr id="35" name="Group 12">
            <a:extLst>
              <a:ext uri="{FF2B5EF4-FFF2-40B4-BE49-F238E27FC236}">
                <a16:creationId xmlns:a16="http://schemas.microsoft.com/office/drawing/2014/main" id="{413821D3-D97F-C847-BDD6-28229CA48A43}"/>
              </a:ext>
            </a:extLst>
          </p:cNvPr>
          <p:cNvGrpSpPr/>
          <p:nvPr/>
        </p:nvGrpSpPr>
        <p:grpSpPr>
          <a:xfrm>
            <a:off x="5246526" y="8565522"/>
            <a:ext cx="8001001" cy="874009"/>
            <a:chOff x="0" y="0"/>
            <a:chExt cx="5380000" cy="1442807"/>
          </a:xfrm>
        </p:grpSpPr>
        <p:sp>
          <p:nvSpPr>
            <p:cNvPr id="36" name="Freeform 13">
              <a:extLst>
                <a:ext uri="{FF2B5EF4-FFF2-40B4-BE49-F238E27FC236}">
                  <a16:creationId xmlns:a16="http://schemas.microsoft.com/office/drawing/2014/main" id="{FDFF254B-17ED-E64B-9929-4850B93481D2}"/>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37" name="Freeform 14">
              <a:extLst>
                <a:ext uri="{FF2B5EF4-FFF2-40B4-BE49-F238E27FC236}">
                  <a16:creationId xmlns:a16="http://schemas.microsoft.com/office/drawing/2014/main" id="{6DF253FD-0F05-3047-A970-F6142EB9C6DF}"/>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38" name="Freeform 15">
              <a:extLst>
                <a:ext uri="{FF2B5EF4-FFF2-40B4-BE49-F238E27FC236}">
                  <a16:creationId xmlns:a16="http://schemas.microsoft.com/office/drawing/2014/main" id="{1A98A2C6-1DB9-554F-B630-30033D463DB9}"/>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40" name="Freeform 16">
              <a:extLst>
                <a:ext uri="{FF2B5EF4-FFF2-40B4-BE49-F238E27FC236}">
                  <a16:creationId xmlns:a16="http://schemas.microsoft.com/office/drawing/2014/main" id="{2877B924-998A-204A-A74C-C7586F65A79C}"/>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41" name="Rectangle 40">
            <a:extLst>
              <a:ext uri="{FF2B5EF4-FFF2-40B4-BE49-F238E27FC236}">
                <a16:creationId xmlns:a16="http://schemas.microsoft.com/office/drawing/2014/main" id="{17F79AB3-7766-CC49-A6E0-B2F2277B3ABE}"/>
              </a:ext>
            </a:extLst>
          </p:cNvPr>
          <p:cNvSpPr/>
          <p:nvPr/>
        </p:nvSpPr>
        <p:spPr>
          <a:xfrm>
            <a:off x="5451218" y="8681676"/>
            <a:ext cx="7571063" cy="707886"/>
          </a:xfrm>
          <a:prstGeom prst="rect">
            <a:avLst/>
          </a:prstGeom>
        </p:spPr>
        <p:txBody>
          <a:bodyPr wrap="square">
            <a:spAutoFit/>
          </a:bodyPr>
          <a:lstStyle/>
          <a:p>
            <a:pPr algn="ctr"/>
            <a:r>
              <a:rPr lang="en-US" sz="4000" b="1" dirty="0">
                <a:latin typeface="TH SarabunPSK" panose="020B0500040200020003" pitchFamily="34" charset="-34"/>
                <a:cs typeface="TH SarabunPSK" panose="020B0500040200020003" pitchFamily="34" charset="-34"/>
              </a:rPr>
              <a:t>4. Double-check unfamiliar words or phrases.</a:t>
            </a:r>
            <a:endParaRPr lang="en-TH" sz="40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86420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randombar(horizontal)">
                                      <p:cBhvr>
                                        <p:cTn id="24" dur="500"/>
                                        <p:tgtEl>
                                          <p:spTgt spid="3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randombar(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randombar(horizontal)">
                                      <p:cBhvr>
                                        <p:cTn id="32" dur="500"/>
                                        <p:tgtEl>
                                          <p:spTgt spid="3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randombar(horizont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9" grpId="0"/>
      <p:bldP spid="33"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802C1168-5D0D-F94F-9845-A1B82DD64FED}"/>
              </a:ext>
            </a:extLst>
          </p:cNvPr>
          <p:cNvGrpSpPr/>
          <p:nvPr/>
        </p:nvGrpSpPr>
        <p:grpSpPr>
          <a:xfrm>
            <a:off x="4077836" y="389690"/>
            <a:ext cx="10218675" cy="1219199"/>
            <a:chOff x="0" y="0"/>
            <a:chExt cx="5380000" cy="1442807"/>
          </a:xfrm>
        </p:grpSpPr>
        <p:sp>
          <p:nvSpPr>
            <p:cNvPr id="3" name="Freeform 13">
              <a:extLst>
                <a:ext uri="{FF2B5EF4-FFF2-40B4-BE49-F238E27FC236}">
                  <a16:creationId xmlns:a16="http://schemas.microsoft.com/office/drawing/2014/main" id="{416285AA-BC60-A84F-8CEC-BD14D5832A9A}"/>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4" name="Freeform 14">
              <a:extLst>
                <a:ext uri="{FF2B5EF4-FFF2-40B4-BE49-F238E27FC236}">
                  <a16:creationId xmlns:a16="http://schemas.microsoft.com/office/drawing/2014/main" id="{1505AECB-FCAF-2E49-9F22-3524B09BE2C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5" name="Freeform 15">
              <a:extLst>
                <a:ext uri="{FF2B5EF4-FFF2-40B4-BE49-F238E27FC236}">
                  <a16:creationId xmlns:a16="http://schemas.microsoft.com/office/drawing/2014/main" id="{C6792860-B382-0646-90AC-70D86AA629C5}"/>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 name="Freeform 16">
              <a:extLst>
                <a:ext uri="{FF2B5EF4-FFF2-40B4-BE49-F238E27FC236}">
                  <a16:creationId xmlns:a16="http://schemas.microsoft.com/office/drawing/2014/main" id="{44CE4AF2-552B-B741-B96A-BB4CEC4A37C3}"/>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7" name="TextBox 39">
            <a:extLst>
              <a:ext uri="{FF2B5EF4-FFF2-40B4-BE49-F238E27FC236}">
                <a16:creationId xmlns:a16="http://schemas.microsoft.com/office/drawing/2014/main" id="{0B79D282-24B5-3744-ABF7-6079394DA5E3}"/>
              </a:ext>
            </a:extLst>
          </p:cNvPr>
          <p:cNvSpPr txBox="1"/>
          <p:nvPr/>
        </p:nvSpPr>
        <p:spPr>
          <a:xfrm>
            <a:off x="4516235" y="590095"/>
            <a:ext cx="9214028" cy="846386"/>
          </a:xfrm>
          <a:prstGeom prst="rect">
            <a:avLst/>
          </a:prstGeom>
        </p:spPr>
        <p:txBody>
          <a:bodyPr wrap="square" lIns="0" tIns="0" rIns="0" bIns="0" rtlCol="0" anchor="t">
            <a:spAutoFit/>
          </a:bodyPr>
          <a:lstStyle/>
          <a:p>
            <a:pPr algn="ctr">
              <a:lnSpc>
                <a:spcPts val="6360"/>
              </a:lnSpc>
            </a:pPr>
            <a:r>
              <a:rPr lang="en-US" sz="6000" b="1" dirty="0">
                <a:latin typeface="TH SarabunPSK" panose="020B0500040200020003" pitchFamily="34" charset="-34"/>
                <a:cs typeface="TH SarabunPSK" panose="020B0500040200020003" pitchFamily="34" charset="-34"/>
              </a:rPr>
              <a:t>Manuscript language: </a:t>
            </a:r>
            <a:r>
              <a:rPr lang="en-US" sz="6000" b="1" i="1" u="sng" dirty="0">
                <a:latin typeface="TH SarabunPSK" panose="020B0500040200020003" pitchFamily="34" charset="-34"/>
                <a:cs typeface="TH SarabunPSK" panose="020B0500040200020003" pitchFamily="34" charset="-34"/>
              </a:rPr>
              <a:t>sentence</a:t>
            </a:r>
            <a:endParaRPr lang="en-US" sz="6000" b="1" i="1" u="sng" dirty="0">
              <a:solidFill>
                <a:srgbClr val="000000"/>
              </a:solidFill>
              <a:latin typeface="TH SarabunPSK" panose="020B0500040200020003" pitchFamily="34" charset="-34"/>
              <a:cs typeface="TH SarabunPSK" panose="020B0500040200020003" pitchFamily="34" charset="-34"/>
            </a:endParaRPr>
          </a:p>
        </p:txBody>
      </p:sp>
      <p:grpSp>
        <p:nvGrpSpPr>
          <p:cNvPr id="8" name="Group 12">
            <a:extLst>
              <a:ext uri="{FF2B5EF4-FFF2-40B4-BE49-F238E27FC236}">
                <a16:creationId xmlns:a16="http://schemas.microsoft.com/office/drawing/2014/main" id="{E4D801A9-8C36-FB42-B6C0-7F0B11442D64}"/>
              </a:ext>
            </a:extLst>
          </p:cNvPr>
          <p:cNvGrpSpPr/>
          <p:nvPr/>
        </p:nvGrpSpPr>
        <p:grpSpPr>
          <a:xfrm>
            <a:off x="1760516" y="2309193"/>
            <a:ext cx="15049356" cy="874009"/>
            <a:chOff x="0" y="0"/>
            <a:chExt cx="5380000" cy="1442807"/>
          </a:xfrm>
        </p:grpSpPr>
        <p:sp>
          <p:nvSpPr>
            <p:cNvPr id="9" name="Freeform 13">
              <a:extLst>
                <a:ext uri="{FF2B5EF4-FFF2-40B4-BE49-F238E27FC236}">
                  <a16:creationId xmlns:a16="http://schemas.microsoft.com/office/drawing/2014/main" id="{E9BD9877-C0B4-9944-9522-0989BFA4FD82}"/>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10" name="Freeform 14">
              <a:extLst>
                <a:ext uri="{FF2B5EF4-FFF2-40B4-BE49-F238E27FC236}">
                  <a16:creationId xmlns:a16="http://schemas.microsoft.com/office/drawing/2014/main" id="{D63AA2DD-1E8F-734E-A102-9119B3FD9C01}"/>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11" name="Freeform 15">
              <a:extLst>
                <a:ext uri="{FF2B5EF4-FFF2-40B4-BE49-F238E27FC236}">
                  <a16:creationId xmlns:a16="http://schemas.microsoft.com/office/drawing/2014/main" id="{7741B913-64A7-C74D-BAB8-812083323599}"/>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12" name="Freeform 16">
              <a:extLst>
                <a:ext uri="{FF2B5EF4-FFF2-40B4-BE49-F238E27FC236}">
                  <a16:creationId xmlns:a16="http://schemas.microsoft.com/office/drawing/2014/main" id="{90EEDA83-752C-0F4E-A455-03807C2DC93A}"/>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13" name="Rectangle 12">
            <a:extLst>
              <a:ext uri="{FF2B5EF4-FFF2-40B4-BE49-F238E27FC236}">
                <a16:creationId xmlns:a16="http://schemas.microsoft.com/office/drawing/2014/main" id="{AEC13597-8419-474D-99F4-2FAE231560D1}"/>
              </a:ext>
            </a:extLst>
          </p:cNvPr>
          <p:cNvSpPr/>
          <p:nvPr/>
        </p:nvSpPr>
        <p:spPr>
          <a:xfrm>
            <a:off x="2106565" y="2462186"/>
            <a:ext cx="14074869" cy="707886"/>
          </a:xfrm>
          <a:prstGeom prst="rect">
            <a:avLst/>
          </a:prstGeom>
        </p:spPr>
        <p:txBody>
          <a:bodyPr wrap="square">
            <a:spAutoFit/>
          </a:bodyPr>
          <a:lstStyle/>
          <a:p>
            <a:pPr algn="ctr"/>
            <a:r>
              <a:rPr lang="en-US" sz="4000" b="1" dirty="0">
                <a:latin typeface="TH SarabunPSK" panose="020B0500040200020003" pitchFamily="34" charset="-34"/>
                <a:cs typeface="TH SarabunPSK" panose="020B0500040200020003" pitchFamily="34" charset="-34"/>
              </a:rPr>
              <a:t>To write a successful manuscript, first be aware of the sentence structure you use</a:t>
            </a:r>
            <a:endParaRPr lang="en-TH" sz="4000" b="1" dirty="0">
              <a:latin typeface="TH SarabunPSK" panose="020B0500040200020003" pitchFamily="34" charset="-34"/>
              <a:cs typeface="TH SarabunPSK" panose="020B0500040200020003" pitchFamily="34" charset="-34"/>
            </a:endParaRPr>
          </a:p>
        </p:txBody>
      </p:sp>
      <p:grpSp>
        <p:nvGrpSpPr>
          <p:cNvPr id="35" name="Group 12">
            <a:extLst>
              <a:ext uri="{FF2B5EF4-FFF2-40B4-BE49-F238E27FC236}">
                <a16:creationId xmlns:a16="http://schemas.microsoft.com/office/drawing/2014/main" id="{413821D3-D97F-C847-BDD6-28229CA48A43}"/>
              </a:ext>
            </a:extLst>
          </p:cNvPr>
          <p:cNvGrpSpPr/>
          <p:nvPr/>
        </p:nvGrpSpPr>
        <p:grpSpPr>
          <a:xfrm>
            <a:off x="286013" y="4469179"/>
            <a:ext cx="7571064" cy="874009"/>
            <a:chOff x="0" y="0"/>
            <a:chExt cx="5380000" cy="1442807"/>
          </a:xfrm>
        </p:grpSpPr>
        <p:sp>
          <p:nvSpPr>
            <p:cNvPr id="36" name="Freeform 13">
              <a:extLst>
                <a:ext uri="{FF2B5EF4-FFF2-40B4-BE49-F238E27FC236}">
                  <a16:creationId xmlns:a16="http://schemas.microsoft.com/office/drawing/2014/main" id="{FDFF254B-17ED-E64B-9929-4850B93481D2}"/>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37" name="Freeform 14">
              <a:extLst>
                <a:ext uri="{FF2B5EF4-FFF2-40B4-BE49-F238E27FC236}">
                  <a16:creationId xmlns:a16="http://schemas.microsoft.com/office/drawing/2014/main" id="{6DF253FD-0F05-3047-A970-F6142EB9C6DF}"/>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38" name="Freeform 15">
              <a:extLst>
                <a:ext uri="{FF2B5EF4-FFF2-40B4-BE49-F238E27FC236}">
                  <a16:creationId xmlns:a16="http://schemas.microsoft.com/office/drawing/2014/main" id="{1A98A2C6-1DB9-554F-B630-30033D463DB9}"/>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40" name="Freeform 16">
              <a:extLst>
                <a:ext uri="{FF2B5EF4-FFF2-40B4-BE49-F238E27FC236}">
                  <a16:creationId xmlns:a16="http://schemas.microsoft.com/office/drawing/2014/main" id="{2877B924-998A-204A-A74C-C7586F65A79C}"/>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41" name="Rectangle 40">
            <a:extLst>
              <a:ext uri="{FF2B5EF4-FFF2-40B4-BE49-F238E27FC236}">
                <a16:creationId xmlns:a16="http://schemas.microsoft.com/office/drawing/2014/main" id="{17F79AB3-7766-CC49-A6E0-B2F2277B3ABE}"/>
              </a:ext>
            </a:extLst>
          </p:cNvPr>
          <p:cNvSpPr/>
          <p:nvPr/>
        </p:nvSpPr>
        <p:spPr>
          <a:xfrm>
            <a:off x="-333768" y="4547868"/>
            <a:ext cx="7571063" cy="707886"/>
          </a:xfrm>
          <a:prstGeom prst="rect">
            <a:avLst/>
          </a:prstGeom>
        </p:spPr>
        <p:txBody>
          <a:bodyPr wrap="square">
            <a:spAutoFit/>
          </a:bodyPr>
          <a:lstStyle/>
          <a:p>
            <a:pPr algn="ctr"/>
            <a:r>
              <a:rPr lang="en-US" sz="4000" b="1" dirty="0">
                <a:latin typeface="TH SarabunPSK" panose="020B0500040200020003" pitchFamily="34" charset="-34"/>
                <a:cs typeface="TH SarabunPSK" panose="020B0500040200020003" pitchFamily="34" charset="-34"/>
              </a:rPr>
              <a:t>1. Write direct and short sentences. </a:t>
            </a:r>
            <a:endParaRPr lang="en-TH" sz="4000" b="1" dirty="0">
              <a:latin typeface="TH SarabunPSK" panose="020B0500040200020003" pitchFamily="34" charset="-34"/>
              <a:cs typeface="TH SarabunPSK" panose="020B0500040200020003" pitchFamily="34" charset="-34"/>
            </a:endParaRPr>
          </a:p>
        </p:txBody>
      </p:sp>
      <p:grpSp>
        <p:nvGrpSpPr>
          <p:cNvPr id="42" name="Group 12">
            <a:extLst>
              <a:ext uri="{FF2B5EF4-FFF2-40B4-BE49-F238E27FC236}">
                <a16:creationId xmlns:a16="http://schemas.microsoft.com/office/drawing/2014/main" id="{54DA356F-9B54-EE44-92DE-AC00FD31043F}"/>
              </a:ext>
            </a:extLst>
          </p:cNvPr>
          <p:cNvGrpSpPr/>
          <p:nvPr/>
        </p:nvGrpSpPr>
        <p:grpSpPr>
          <a:xfrm>
            <a:off x="8350759" y="4011787"/>
            <a:ext cx="9412404" cy="2167498"/>
            <a:chOff x="0" y="0"/>
            <a:chExt cx="5380000" cy="1442807"/>
          </a:xfrm>
        </p:grpSpPr>
        <p:sp>
          <p:nvSpPr>
            <p:cNvPr id="43" name="Freeform 13">
              <a:extLst>
                <a:ext uri="{FF2B5EF4-FFF2-40B4-BE49-F238E27FC236}">
                  <a16:creationId xmlns:a16="http://schemas.microsoft.com/office/drawing/2014/main" id="{C705B4C8-5471-1C4C-86AD-F728ED99713D}"/>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44" name="Freeform 14">
              <a:extLst>
                <a:ext uri="{FF2B5EF4-FFF2-40B4-BE49-F238E27FC236}">
                  <a16:creationId xmlns:a16="http://schemas.microsoft.com/office/drawing/2014/main" id="{768D8190-2462-A040-8744-FE4F6A4C86A8}"/>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45" name="Freeform 15">
              <a:extLst>
                <a:ext uri="{FF2B5EF4-FFF2-40B4-BE49-F238E27FC236}">
                  <a16:creationId xmlns:a16="http://schemas.microsoft.com/office/drawing/2014/main" id="{C2BA982A-38BE-0D42-B5C2-1C3E936AB3CC}"/>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46" name="Freeform 16">
              <a:extLst>
                <a:ext uri="{FF2B5EF4-FFF2-40B4-BE49-F238E27FC236}">
                  <a16:creationId xmlns:a16="http://schemas.microsoft.com/office/drawing/2014/main" id="{684BF513-4EE6-E546-B8AA-31DD802B03A1}"/>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32" name="Rectangle 31">
            <a:extLst>
              <a:ext uri="{FF2B5EF4-FFF2-40B4-BE49-F238E27FC236}">
                <a16:creationId xmlns:a16="http://schemas.microsoft.com/office/drawing/2014/main" id="{A917F05B-1379-504B-B12A-90EB31A33040}"/>
              </a:ext>
            </a:extLst>
          </p:cNvPr>
          <p:cNvSpPr/>
          <p:nvPr/>
        </p:nvSpPr>
        <p:spPr>
          <a:xfrm>
            <a:off x="8658621" y="4383257"/>
            <a:ext cx="8378938" cy="1323439"/>
          </a:xfrm>
          <a:prstGeom prst="rect">
            <a:avLst/>
          </a:prstGeom>
        </p:spPr>
        <p:txBody>
          <a:bodyPr wrap="square">
            <a:spAutoFit/>
          </a:bodyPr>
          <a:lstStyle/>
          <a:p>
            <a:r>
              <a:rPr lang="en-US" sz="4000" dirty="0">
                <a:latin typeface="TH SarabunPSK" panose="020B0500040200020003" pitchFamily="34" charset="-34"/>
                <a:cs typeface="TH SarabunPSK" panose="020B0500040200020003" pitchFamily="34" charset="-34"/>
              </a:rPr>
              <a:t>The average length of sentences in scientific writing is only about 12-17 words.</a:t>
            </a:r>
            <a:endParaRPr lang="en-TH" sz="4000" dirty="0">
              <a:latin typeface="TH SarabunPSK" panose="020B0500040200020003" pitchFamily="34" charset="-34"/>
              <a:cs typeface="TH SarabunPSK" panose="020B0500040200020003" pitchFamily="34" charset="-34"/>
            </a:endParaRPr>
          </a:p>
        </p:txBody>
      </p:sp>
      <p:grpSp>
        <p:nvGrpSpPr>
          <p:cNvPr id="47" name="Group 12">
            <a:extLst>
              <a:ext uri="{FF2B5EF4-FFF2-40B4-BE49-F238E27FC236}">
                <a16:creationId xmlns:a16="http://schemas.microsoft.com/office/drawing/2014/main" id="{221BB8D0-C8BD-CA43-A566-2C7CF59D0645}"/>
              </a:ext>
            </a:extLst>
          </p:cNvPr>
          <p:cNvGrpSpPr/>
          <p:nvPr/>
        </p:nvGrpSpPr>
        <p:grpSpPr>
          <a:xfrm>
            <a:off x="335126" y="7505700"/>
            <a:ext cx="7571064" cy="1323439"/>
            <a:chOff x="0" y="0"/>
            <a:chExt cx="5380000" cy="1442807"/>
          </a:xfrm>
        </p:grpSpPr>
        <p:sp>
          <p:nvSpPr>
            <p:cNvPr id="48" name="Freeform 13">
              <a:extLst>
                <a:ext uri="{FF2B5EF4-FFF2-40B4-BE49-F238E27FC236}">
                  <a16:creationId xmlns:a16="http://schemas.microsoft.com/office/drawing/2014/main" id="{FCA47A83-EF26-4048-9DCE-0A8897F92145}"/>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49" name="Freeform 14">
              <a:extLst>
                <a:ext uri="{FF2B5EF4-FFF2-40B4-BE49-F238E27FC236}">
                  <a16:creationId xmlns:a16="http://schemas.microsoft.com/office/drawing/2014/main" id="{82EDD588-7182-074B-9375-95CA7A4FC3D4}"/>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50" name="Freeform 15">
              <a:extLst>
                <a:ext uri="{FF2B5EF4-FFF2-40B4-BE49-F238E27FC236}">
                  <a16:creationId xmlns:a16="http://schemas.microsoft.com/office/drawing/2014/main" id="{ED3D8F0E-AD80-5B49-A535-D9E0E1BA1BD8}"/>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51" name="Freeform 16">
              <a:extLst>
                <a:ext uri="{FF2B5EF4-FFF2-40B4-BE49-F238E27FC236}">
                  <a16:creationId xmlns:a16="http://schemas.microsoft.com/office/drawing/2014/main" id="{169F74E2-2798-3B44-8635-EA5B431D27F4}"/>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52" name="Rectangle 51">
            <a:extLst>
              <a:ext uri="{FF2B5EF4-FFF2-40B4-BE49-F238E27FC236}">
                <a16:creationId xmlns:a16="http://schemas.microsoft.com/office/drawing/2014/main" id="{EA169593-CA82-214E-82A2-896ABAC331BE}"/>
              </a:ext>
            </a:extLst>
          </p:cNvPr>
          <p:cNvSpPr/>
          <p:nvPr/>
        </p:nvSpPr>
        <p:spPr>
          <a:xfrm>
            <a:off x="491524" y="7578821"/>
            <a:ext cx="7476342" cy="1323439"/>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2. Include only one piece of information per sentence.</a:t>
            </a:r>
            <a:endParaRPr lang="en-TH" sz="4000" b="1" dirty="0">
              <a:latin typeface="TH SarabunPSK" panose="020B0500040200020003" pitchFamily="34" charset="-34"/>
              <a:cs typeface="TH SarabunPSK" panose="020B0500040200020003" pitchFamily="34" charset="-34"/>
            </a:endParaRPr>
          </a:p>
        </p:txBody>
      </p:sp>
      <p:grpSp>
        <p:nvGrpSpPr>
          <p:cNvPr id="53" name="Group 12">
            <a:extLst>
              <a:ext uri="{FF2B5EF4-FFF2-40B4-BE49-F238E27FC236}">
                <a16:creationId xmlns:a16="http://schemas.microsoft.com/office/drawing/2014/main" id="{C84A8BEC-31BA-0540-84F1-D641DA2B30EC}"/>
              </a:ext>
            </a:extLst>
          </p:cNvPr>
          <p:cNvGrpSpPr/>
          <p:nvPr/>
        </p:nvGrpSpPr>
        <p:grpSpPr>
          <a:xfrm>
            <a:off x="8399872" y="7048308"/>
            <a:ext cx="9412404" cy="2167498"/>
            <a:chOff x="0" y="0"/>
            <a:chExt cx="5380000" cy="1442807"/>
          </a:xfrm>
        </p:grpSpPr>
        <p:sp>
          <p:nvSpPr>
            <p:cNvPr id="54" name="Freeform 13">
              <a:extLst>
                <a:ext uri="{FF2B5EF4-FFF2-40B4-BE49-F238E27FC236}">
                  <a16:creationId xmlns:a16="http://schemas.microsoft.com/office/drawing/2014/main" id="{F5868A6D-B856-BB42-B39A-C18D649B672F}"/>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55" name="Freeform 14">
              <a:extLst>
                <a:ext uri="{FF2B5EF4-FFF2-40B4-BE49-F238E27FC236}">
                  <a16:creationId xmlns:a16="http://schemas.microsoft.com/office/drawing/2014/main" id="{64C62BAF-4C40-3947-A02D-4790E3AAFFEC}"/>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56" name="Freeform 15">
              <a:extLst>
                <a:ext uri="{FF2B5EF4-FFF2-40B4-BE49-F238E27FC236}">
                  <a16:creationId xmlns:a16="http://schemas.microsoft.com/office/drawing/2014/main" id="{83614554-0183-DF4B-AE4D-194FE4DDC378}"/>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57" name="Freeform 16">
              <a:extLst>
                <a:ext uri="{FF2B5EF4-FFF2-40B4-BE49-F238E27FC236}">
                  <a16:creationId xmlns:a16="http://schemas.microsoft.com/office/drawing/2014/main" id="{26505226-FB12-8B41-9C64-8D52A691AA09}"/>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58" name="Rectangle 57">
            <a:extLst>
              <a:ext uri="{FF2B5EF4-FFF2-40B4-BE49-F238E27FC236}">
                <a16:creationId xmlns:a16="http://schemas.microsoft.com/office/drawing/2014/main" id="{5BBC6C32-5EDB-5B42-8AC3-61F0CDB47167}"/>
              </a:ext>
            </a:extLst>
          </p:cNvPr>
          <p:cNvSpPr/>
          <p:nvPr/>
        </p:nvSpPr>
        <p:spPr>
          <a:xfrm>
            <a:off x="8658621" y="7130347"/>
            <a:ext cx="8378938" cy="1938992"/>
          </a:xfrm>
          <a:prstGeom prst="rect">
            <a:avLst/>
          </a:prstGeom>
        </p:spPr>
        <p:txBody>
          <a:bodyPr wrap="square">
            <a:spAutoFit/>
          </a:bodyPr>
          <a:lstStyle/>
          <a:p>
            <a:r>
              <a:rPr lang="en-US" sz="4000" dirty="0">
                <a:latin typeface="TH SarabunPSK" panose="020B0500040200020003" pitchFamily="34" charset="-34"/>
                <a:cs typeface="TH SarabunPSK" panose="020B0500040200020003" pitchFamily="34" charset="-34"/>
              </a:rPr>
              <a:t>Sentences should be constructed in short, factual bursts. Long and complicated sentences tend to confuse readers.</a:t>
            </a:r>
            <a:endParaRPr lang="en-TH" sz="40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55427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circle(in)">
                                      <p:cBhvr>
                                        <p:cTn id="23" dur="2000"/>
                                        <p:tgtEl>
                                          <p:spTgt spid="35"/>
                                        </p:tgtEl>
                                      </p:cBhvr>
                                    </p:animEffect>
                                  </p:childTnLst>
                                </p:cTn>
                              </p:par>
                              <p:par>
                                <p:cTn id="24" presetID="6" presetClass="entr" presetSubtype="16"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circle(in)">
                                      <p:cBhvr>
                                        <p:cTn id="26" dur="2000"/>
                                        <p:tgtEl>
                                          <p:spTgt spid="4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circle(in)">
                                      <p:cBhvr>
                                        <p:cTn id="29" dur="2000"/>
                                        <p:tgtEl>
                                          <p:spTgt spid="3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circle(in)">
                                      <p:cBhvr>
                                        <p:cTn id="32" dur="20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circle(in)">
                                      <p:cBhvr>
                                        <p:cTn id="37" dur="2000"/>
                                        <p:tgtEl>
                                          <p:spTgt spid="4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circle(in)">
                                      <p:cBhvr>
                                        <p:cTn id="40" dur="2000"/>
                                        <p:tgtEl>
                                          <p:spTgt spid="52"/>
                                        </p:tgtEl>
                                      </p:cBhvr>
                                    </p:animEffect>
                                  </p:childTnLst>
                                </p:cTn>
                              </p:par>
                              <p:par>
                                <p:cTn id="41" presetID="6" presetClass="entr" presetSubtype="16"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circle(in)">
                                      <p:cBhvr>
                                        <p:cTn id="43" dur="2000"/>
                                        <p:tgtEl>
                                          <p:spTgt spid="5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circle(in)">
                                      <p:cBhvr>
                                        <p:cTn id="46"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41" grpId="0"/>
      <p:bldP spid="32" grpId="0"/>
      <p:bldP spid="52"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802C1168-5D0D-F94F-9845-A1B82DD64FED}"/>
              </a:ext>
            </a:extLst>
          </p:cNvPr>
          <p:cNvGrpSpPr/>
          <p:nvPr/>
        </p:nvGrpSpPr>
        <p:grpSpPr>
          <a:xfrm>
            <a:off x="4034662" y="1203010"/>
            <a:ext cx="10218675" cy="1219199"/>
            <a:chOff x="0" y="0"/>
            <a:chExt cx="5380000" cy="1442807"/>
          </a:xfrm>
        </p:grpSpPr>
        <p:sp>
          <p:nvSpPr>
            <p:cNvPr id="3" name="Freeform 13">
              <a:extLst>
                <a:ext uri="{FF2B5EF4-FFF2-40B4-BE49-F238E27FC236}">
                  <a16:creationId xmlns:a16="http://schemas.microsoft.com/office/drawing/2014/main" id="{416285AA-BC60-A84F-8CEC-BD14D5832A9A}"/>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4" name="Freeform 14">
              <a:extLst>
                <a:ext uri="{FF2B5EF4-FFF2-40B4-BE49-F238E27FC236}">
                  <a16:creationId xmlns:a16="http://schemas.microsoft.com/office/drawing/2014/main" id="{1505AECB-FCAF-2E49-9F22-3524B09BE2C0}"/>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5" name="Freeform 15">
              <a:extLst>
                <a:ext uri="{FF2B5EF4-FFF2-40B4-BE49-F238E27FC236}">
                  <a16:creationId xmlns:a16="http://schemas.microsoft.com/office/drawing/2014/main" id="{C6792860-B382-0646-90AC-70D86AA629C5}"/>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6" name="Freeform 16">
              <a:extLst>
                <a:ext uri="{FF2B5EF4-FFF2-40B4-BE49-F238E27FC236}">
                  <a16:creationId xmlns:a16="http://schemas.microsoft.com/office/drawing/2014/main" id="{44CE4AF2-552B-B741-B96A-BB4CEC4A37C3}"/>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7" name="TextBox 39">
            <a:extLst>
              <a:ext uri="{FF2B5EF4-FFF2-40B4-BE49-F238E27FC236}">
                <a16:creationId xmlns:a16="http://schemas.microsoft.com/office/drawing/2014/main" id="{0B79D282-24B5-3744-ABF7-6079394DA5E3}"/>
              </a:ext>
            </a:extLst>
          </p:cNvPr>
          <p:cNvSpPr txBox="1"/>
          <p:nvPr/>
        </p:nvSpPr>
        <p:spPr>
          <a:xfrm>
            <a:off x="4473061" y="1403415"/>
            <a:ext cx="9214028" cy="846386"/>
          </a:xfrm>
          <a:prstGeom prst="rect">
            <a:avLst/>
          </a:prstGeom>
        </p:spPr>
        <p:txBody>
          <a:bodyPr wrap="square" lIns="0" tIns="0" rIns="0" bIns="0" rtlCol="0" anchor="t">
            <a:spAutoFit/>
          </a:bodyPr>
          <a:lstStyle/>
          <a:p>
            <a:pPr algn="ctr">
              <a:lnSpc>
                <a:spcPts val="6360"/>
              </a:lnSpc>
            </a:pPr>
            <a:r>
              <a:rPr lang="en-US" sz="6000" b="1" dirty="0">
                <a:latin typeface="TH SarabunPSK" panose="020B0500040200020003" pitchFamily="34" charset="-34"/>
                <a:cs typeface="TH SarabunPSK" panose="020B0500040200020003" pitchFamily="34" charset="-34"/>
              </a:rPr>
              <a:t>Manuscript language: </a:t>
            </a:r>
            <a:r>
              <a:rPr lang="en-US" sz="6000" b="1" i="1" u="sng" dirty="0">
                <a:latin typeface="TH SarabunPSK" panose="020B0500040200020003" pitchFamily="34" charset="-34"/>
                <a:cs typeface="TH SarabunPSK" panose="020B0500040200020003" pitchFamily="34" charset="-34"/>
              </a:rPr>
              <a:t>sentence</a:t>
            </a:r>
            <a:endParaRPr lang="en-US" sz="6000" b="1" i="1" u="sng" dirty="0">
              <a:solidFill>
                <a:srgbClr val="000000"/>
              </a:solidFill>
              <a:latin typeface="TH SarabunPSK" panose="020B0500040200020003" pitchFamily="34" charset="-34"/>
              <a:cs typeface="TH SarabunPSK" panose="020B0500040200020003" pitchFamily="34" charset="-34"/>
            </a:endParaRPr>
          </a:p>
        </p:txBody>
      </p:sp>
      <p:grpSp>
        <p:nvGrpSpPr>
          <p:cNvPr id="35" name="Group 12">
            <a:extLst>
              <a:ext uri="{FF2B5EF4-FFF2-40B4-BE49-F238E27FC236}">
                <a16:creationId xmlns:a16="http://schemas.microsoft.com/office/drawing/2014/main" id="{413821D3-D97F-C847-BDD6-28229CA48A43}"/>
              </a:ext>
            </a:extLst>
          </p:cNvPr>
          <p:cNvGrpSpPr/>
          <p:nvPr/>
        </p:nvGrpSpPr>
        <p:grpSpPr>
          <a:xfrm>
            <a:off x="278091" y="3732346"/>
            <a:ext cx="7571064" cy="1323439"/>
            <a:chOff x="0" y="0"/>
            <a:chExt cx="5380000" cy="1442807"/>
          </a:xfrm>
        </p:grpSpPr>
        <p:sp>
          <p:nvSpPr>
            <p:cNvPr id="36" name="Freeform 13">
              <a:extLst>
                <a:ext uri="{FF2B5EF4-FFF2-40B4-BE49-F238E27FC236}">
                  <a16:creationId xmlns:a16="http://schemas.microsoft.com/office/drawing/2014/main" id="{FDFF254B-17ED-E64B-9929-4850B93481D2}"/>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37" name="Freeform 14">
              <a:extLst>
                <a:ext uri="{FF2B5EF4-FFF2-40B4-BE49-F238E27FC236}">
                  <a16:creationId xmlns:a16="http://schemas.microsoft.com/office/drawing/2014/main" id="{6DF253FD-0F05-3047-A970-F6142EB9C6DF}"/>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38" name="Freeform 15">
              <a:extLst>
                <a:ext uri="{FF2B5EF4-FFF2-40B4-BE49-F238E27FC236}">
                  <a16:creationId xmlns:a16="http://schemas.microsoft.com/office/drawing/2014/main" id="{1A98A2C6-1DB9-554F-B630-30033D463DB9}"/>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40" name="Freeform 16">
              <a:extLst>
                <a:ext uri="{FF2B5EF4-FFF2-40B4-BE49-F238E27FC236}">
                  <a16:creationId xmlns:a16="http://schemas.microsoft.com/office/drawing/2014/main" id="{2877B924-998A-204A-A74C-C7586F65A79C}"/>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41" name="Rectangle 40">
            <a:extLst>
              <a:ext uri="{FF2B5EF4-FFF2-40B4-BE49-F238E27FC236}">
                <a16:creationId xmlns:a16="http://schemas.microsoft.com/office/drawing/2014/main" id="{17F79AB3-7766-CC49-A6E0-B2F2277B3ABE}"/>
              </a:ext>
            </a:extLst>
          </p:cNvPr>
          <p:cNvSpPr/>
          <p:nvPr/>
        </p:nvSpPr>
        <p:spPr>
          <a:xfrm>
            <a:off x="344057" y="3780814"/>
            <a:ext cx="7571063" cy="1323439"/>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3. Avoid making multiple statements in one sentence</a:t>
            </a:r>
            <a:endParaRPr lang="en-TH" sz="4000" b="1" dirty="0">
              <a:latin typeface="TH SarabunPSK" panose="020B0500040200020003" pitchFamily="34" charset="-34"/>
              <a:cs typeface="TH SarabunPSK" panose="020B0500040200020003" pitchFamily="34" charset="-34"/>
            </a:endParaRPr>
          </a:p>
        </p:txBody>
      </p:sp>
      <p:grpSp>
        <p:nvGrpSpPr>
          <p:cNvPr id="42" name="Group 12">
            <a:extLst>
              <a:ext uri="{FF2B5EF4-FFF2-40B4-BE49-F238E27FC236}">
                <a16:creationId xmlns:a16="http://schemas.microsoft.com/office/drawing/2014/main" id="{54DA356F-9B54-EE44-92DE-AC00FD31043F}"/>
              </a:ext>
            </a:extLst>
          </p:cNvPr>
          <p:cNvGrpSpPr/>
          <p:nvPr/>
        </p:nvGrpSpPr>
        <p:grpSpPr>
          <a:xfrm>
            <a:off x="8342837" y="3274954"/>
            <a:ext cx="9412404" cy="2167498"/>
            <a:chOff x="0" y="0"/>
            <a:chExt cx="5380000" cy="1442807"/>
          </a:xfrm>
        </p:grpSpPr>
        <p:sp>
          <p:nvSpPr>
            <p:cNvPr id="43" name="Freeform 13">
              <a:extLst>
                <a:ext uri="{FF2B5EF4-FFF2-40B4-BE49-F238E27FC236}">
                  <a16:creationId xmlns:a16="http://schemas.microsoft.com/office/drawing/2014/main" id="{C705B4C8-5471-1C4C-86AD-F728ED99713D}"/>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44" name="Freeform 14">
              <a:extLst>
                <a:ext uri="{FF2B5EF4-FFF2-40B4-BE49-F238E27FC236}">
                  <a16:creationId xmlns:a16="http://schemas.microsoft.com/office/drawing/2014/main" id="{768D8190-2462-A040-8744-FE4F6A4C86A8}"/>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45" name="Freeform 15">
              <a:extLst>
                <a:ext uri="{FF2B5EF4-FFF2-40B4-BE49-F238E27FC236}">
                  <a16:creationId xmlns:a16="http://schemas.microsoft.com/office/drawing/2014/main" id="{C2BA982A-38BE-0D42-B5C2-1C3E936AB3CC}"/>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46" name="Freeform 16">
              <a:extLst>
                <a:ext uri="{FF2B5EF4-FFF2-40B4-BE49-F238E27FC236}">
                  <a16:creationId xmlns:a16="http://schemas.microsoft.com/office/drawing/2014/main" id="{684BF513-4EE6-E546-B8AA-31DD802B03A1}"/>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32" name="Rectangle 31">
            <a:extLst>
              <a:ext uri="{FF2B5EF4-FFF2-40B4-BE49-F238E27FC236}">
                <a16:creationId xmlns:a16="http://schemas.microsoft.com/office/drawing/2014/main" id="{A917F05B-1379-504B-B12A-90EB31A33040}"/>
              </a:ext>
            </a:extLst>
          </p:cNvPr>
          <p:cNvSpPr/>
          <p:nvPr/>
        </p:nvSpPr>
        <p:spPr>
          <a:xfrm>
            <a:off x="8650699" y="3395151"/>
            <a:ext cx="8378938" cy="1938992"/>
          </a:xfrm>
          <a:prstGeom prst="rect">
            <a:avLst/>
          </a:prstGeom>
        </p:spPr>
        <p:txBody>
          <a:bodyPr wrap="square">
            <a:spAutoFit/>
          </a:bodyPr>
          <a:lstStyle/>
          <a:p>
            <a:r>
              <a:rPr lang="en-US" sz="4000" dirty="0">
                <a:latin typeface="TH SarabunPSK" panose="020B0500040200020003" pitchFamily="34" charset="-34"/>
                <a:cs typeface="TH SarabunPSK" panose="020B0500040200020003" pitchFamily="34" charset="-34"/>
              </a:rPr>
              <a:t>Convey only a single idea per sentence. Link sentences together within a paragraph to provide a clear story-line.</a:t>
            </a:r>
            <a:endParaRPr lang="en-TH" sz="4000" dirty="0">
              <a:latin typeface="TH SarabunPSK" panose="020B0500040200020003" pitchFamily="34" charset="-34"/>
              <a:cs typeface="TH SarabunPSK" panose="020B0500040200020003" pitchFamily="34" charset="-34"/>
            </a:endParaRPr>
          </a:p>
        </p:txBody>
      </p:sp>
      <p:grpSp>
        <p:nvGrpSpPr>
          <p:cNvPr id="47" name="Group 12">
            <a:extLst>
              <a:ext uri="{FF2B5EF4-FFF2-40B4-BE49-F238E27FC236}">
                <a16:creationId xmlns:a16="http://schemas.microsoft.com/office/drawing/2014/main" id="{221BB8D0-C8BD-CA43-A566-2C7CF59D0645}"/>
              </a:ext>
            </a:extLst>
          </p:cNvPr>
          <p:cNvGrpSpPr/>
          <p:nvPr/>
        </p:nvGrpSpPr>
        <p:grpSpPr>
          <a:xfrm>
            <a:off x="327204" y="6845452"/>
            <a:ext cx="7571064" cy="994542"/>
            <a:chOff x="0" y="0"/>
            <a:chExt cx="5380000" cy="1442807"/>
          </a:xfrm>
        </p:grpSpPr>
        <p:sp>
          <p:nvSpPr>
            <p:cNvPr id="48" name="Freeform 13">
              <a:extLst>
                <a:ext uri="{FF2B5EF4-FFF2-40B4-BE49-F238E27FC236}">
                  <a16:creationId xmlns:a16="http://schemas.microsoft.com/office/drawing/2014/main" id="{FCA47A83-EF26-4048-9DCE-0A8897F92145}"/>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49" name="Freeform 14">
              <a:extLst>
                <a:ext uri="{FF2B5EF4-FFF2-40B4-BE49-F238E27FC236}">
                  <a16:creationId xmlns:a16="http://schemas.microsoft.com/office/drawing/2014/main" id="{82EDD588-7182-074B-9375-95CA7A4FC3D4}"/>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50" name="Freeform 15">
              <a:extLst>
                <a:ext uri="{FF2B5EF4-FFF2-40B4-BE49-F238E27FC236}">
                  <a16:creationId xmlns:a16="http://schemas.microsoft.com/office/drawing/2014/main" id="{ED3D8F0E-AD80-5B49-A535-D9E0E1BA1BD8}"/>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51" name="Freeform 16">
              <a:extLst>
                <a:ext uri="{FF2B5EF4-FFF2-40B4-BE49-F238E27FC236}">
                  <a16:creationId xmlns:a16="http://schemas.microsoft.com/office/drawing/2014/main" id="{169F74E2-2798-3B44-8635-EA5B431D27F4}"/>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52" name="Rectangle 51">
            <a:extLst>
              <a:ext uri="{FF2B5EF4-FFF2-40B4-BE49-F238E27FC236}">
                <a16:creationId xmlns:a16="http://schemas.microsoft.com/office/drawing/2014/main" id="{EA169593-CA82-214E-82A2-896ABAC331BE}"/>
              </a:ext>
            </a:extLst>
          </p:cNvPr>
          <p:cNvSpPr/>
          <p:nvPr/>
        </p:nvSpPr>
        <p:spPr>
          <a:xfrm>
            <a:off x="498777" y="7011978"/>
            <a:ext cx="7476342" cy="707886"/>
          </a:xfrm>
          <a:prstGeom prst="rect">
            <a:avLst/>
          </a:prstGeom>
        </p:spPr>
        <p:txBody>
          <a:bodyPr wrap="square">
            <a:spAutoFit/>
          </a:bodyPr>
          <a:lstStyle/>
          <a:p>
            <a:r>
              <a:rPr lang="en-US" sz="4000" b="1" dirty="0">
                <a:latin typeface="TH SarabunPSK" panose="020B0500040200020003" pitchFamily="34" charset="-34"/>
                <a:cs typeface="TH SarabunPSK" panose="020B0500040200020003" pitchFamily="34" charset="-34"/>
              </a:rPr>
              <a:t>4. Keep related words together</a:t>
            </a:r>
            <a:endParaRPr lang="en-TH" sz="4000" b="1" dirty="0">
              <a:latin typeface="TH SarabunPSK" panose="020B0500040200020003" pitchFamily="34" charset="-34"/>
              <a:cs typeface="TH SarabunPSK" panose="020B0500040200020003" pitchFamily="34" charset="-34"/>
            </a:endParaRPr>
          </a:p>
        </p:txBody>
      </p:sp>
      <p:grpSp>
        <p:nvGrpSpPr>
          <p:cNvPr id="53" name="Group 12">
            <a:extLst>
              <a:ext uri="{FF2B5EF4-FFF2-40B4-BE49-F238E27FC236}">
                <a16:creationId xmlns:a16="http://schemas.microsoft.com/office/drawing/2014/main" id="{C84A8BEC-31BA-0540-84F1-D641DA2B30EC}"/>
              </a:ext>
            </a:extLst>
          </p:cNvPr>
          <p:cNvGrpSpPr/>
          <p:nvPr/>
        </p:nvGrpSpPr>
        <p:grpSpPr>
          <a:xfrm>
            <a:off x="8391950" y="6388059"/>
            <a:ext cx="9412404" cy="2167498"/>
            <a:chOff x="0" y="0"/>
            <a:chExt cx="5380000" cy="1442807"/>
          </a:xfrm>
        </p:grpSpPr>
        <p:sp>
          <p:nvSpPr>
            <p:cNvPr id="54" name="Freeform 13">
              <a:extLst>
                <a:ext uri="{FF2B5EF4-FFF2-40B4-BE49-F238E27FC236}">
                  <a16:creationId xmlns:a16="http://schemas.microsoft.com/office/drawing/2014/main" id="{F5868A6D-B856-BB42-B39A-C18D649B672F}"/>
                </a:ext>
              </a:extLst>
            </p:cNvPr>
            <p:cNvSpPr/>
            <p:nvPr/>
          </p:nvSpPr>
          <p:spPr>
            <a:xfrm>
              <a:off x="80010" y="80010"/>
              <a:ext cx="5287290" cy="1350097"/>
            </a:xfrm>
            <a:custGeom>
              <a:avLst/>
              <a:gdLst/>
              <a:ahLst/>
              <a:cxnLst/>
              <a:rect l="l" t="t" r="r" b="b"/>
              <a:pathLst>
                <a:path w="5287290" h="1350097">
                  <a:moveTo>
                    <a:pt x="0" y="1295487"/>
                  </a:moveTo>
                  <a:lnTo>
                    <a:pt x="0" y="1350097"/>
                  </a:lnTo>
                  <a:lnTo>
                    <a:pt x="5287290" y="1350097"/>
                  </a:lnTo>
                  <a:lnTo>
                    <a:pt x="5287290" y="0"/>
                  </a:lnTo>
                  <a:lnTo>
                    <a:pt x="5232680" y="0"/>
                  </a:lnTo>
                  <a:lnTo>
                    <a:pt x="5232680" y="1295487"/>
                  </a:lnTo>
                  <a:close/>
                </a:path>
              </a:pathLst>
            </a:custGeom>
            <a:solidFill>
              <a:srgbClr val="D9D9D9"/>
            </a:solidFill>
          </p:spPr>
        </p:sp>
        <p:sp>
          <p:nvSpPr>
            <p:cNvPr id="55" name="Freeform 14">
              <a:extLst>
                <a:ext uri="{FF2B5EF4-FFF2-40B4-BE49-F238E27FC236}">
                  <a16:creationId xmlns:a16="http://schemas.microsoft.com/office/drawing/2014/main" id="{64C62BAF-4C40-3947-A02D-4790E3AAFFEC}"/>
                </a:ext>
              </a:extLst>
            </p:cNvPr>
            <p:cNvSpPr/>
            <p:nvPr/>
          </p:nvSpPr>
          <p:spPr>
            <a:xfrm>
              <a:off x="67310" y="67310"/>
              <a:ext cx="5312690" cy="1375497"/>
            </a:xfrm>
            <a:custGeom>
              <a:avLst/>
              <a:gdLst/>
              <a:ahLst/>
              <a:cxnLst/>
              <a:rect l="l" t="t" r="r" b="b"/>
              <a:pathLst>
                <a:path w="5312690" h="1375497">
                  <a:moveTo>
                    <a:pt x="5245380" y="0"/>
                  </a:moveTo>
                  <a:lnTo>
                    <a:pt x="5245380" y="12700"/>
                  </a:lnTo>
                  <a:lnTo>
                    <a:pt x="5299990" y="12700"/>
                  </a:lnTo>
                  <a:lnTo>
                    <a:pt x="5299990" y="1362797"/>
                  </a:lnTo>
                  <a:lnTo>
                    <a:pt x="12700" y="1362797"/>
                  </a:lnTo>
                  <a:lnTo>
                    <a:pt x="12700" y="1308187"/>
                  </a:lnTo>
                  <a:lnTo>
                    <a:pt x="0" y="1308187"/>
                  </a:lnTo>
                  <a:lnTo>
                    <a:pt x="0" y="1375497"/>
                  </a:lnTo>
                  <a:lnTo>
                    <a:pt x="5312690" y="1375497"/>
                  </a:lnTo>
                  <a:lnTo>
                    <a:pt x="5312690" y="0"/>
                  </a:lnTo>
                  <a:close/>
                </a:path>
              </a:pathLst>
            </a:custGeom>
            <a:solidFill>
              <a:srgbClr val="000000"/>
            </a:solidFill>
          </p:spPr>
        </p:sp>
        <p:sp>
          <p:nvSpPr>
            <p:cNvPr id="56" name="Freeform 15">
              <a:extLst>
                <a:ext uri="{FF2B5EF4-FFF2-40B4-BE49-F238E27FC236}">
                  <a16:creationId xmlns:a16="http://schemas.microsoft.com/office/drawing/2014/main" id="{83614554-0183-DF4B-AE4D-194FE4DDC378}"/>
                </a:ext>
              </a:extLst>
            </p:cNvPr>
            <p:cNvSpPr/>
            <p:nvPr/>
          </p:nvSpPr>
          <p:spPr>
            <a:xfrm>
              <a:off x="12700" y="12700"/>
              <a:ext cx="5287290" cy="1350097"/>
            </a:xfrm>
            <a:custGeom>
              <a:avLst/>
              <a:gdLst/>
              <a:ahLst/>
              <a:cxnLst/>
              <a:rect l="l" t="t" r="r" b="b"/>
              <a:pathLst>
                <a:path w="5287290" h="1350097">
                  <a:moveTo>
                    <a:pt x="0" y="0"/>
                  </a:moveTo>
                  <a:lnTo>
                    <a:pt x="5287290" y="0"/>
                  </a:lnTo>
                  <a:lnTo>
                    <a:pt x="5287290" y="1350097"/>
                  </a:lnTo>
                  <a:lnTo>
                    <a:pt x="0" y="1350097"/>
                  </a:lnTo>
                  <a:close/>
                </a:path>
              </a:pathLst>
            </a:custGeom>
            <a:solidFill>
              <a:srgbClr val="FFFFFF"/>
            </a:solidFill>
          </p:spPr>
        </p:sp>
        <p:sp>
          <p:nvSpPr>
            <p:cNvPr id="57" name="Freeform 16">
              <a:extLst>
                <a:ext uri="{FF2B5EF4-FFF2-40B4-BE49-F238E27FC236}">
                  <a16:creationId xmlns:a16="http://schemas.microsoft.com/office/drawing/2014/main" id="{26505226-FB12-8B41-9C64-8D52A691AA09}"/>
                </a:ext>
              </a:extLst>
            </p:cNvPr>
            <p:cNvSpPr/>
            <p:nvPr/>
          </p:nvSpPr>
          <p:spPr>
            <a:xfrm>
              <a:off x="0" y="0"/>
              <a:ext cx="5312690" cy="1375497"/>
            </a:xfrm>
            <a:custGeom>
              <a:avLst/>
              <a:gdLst/>
              <a:ahLst/>
              <a:cxnLst/>
              <a:rect l="l" t="t" r="r" b="b"/>
              <a:pathLst>
                <a:path w="5312690" h="1375497">
                  <a:moveTo>
                    <a:pt x="80010" y="1375497"/>
                  </a:moveTo>
                  <a:lnTo>
                    <a:pt x="5312690" y="1375497"/>
                  </a:lnTo>
                  <a:lnTo>
                    <a:pt x="5312690" y="80010"/>
                  </a:lnTo>
                  <a:lnTo>
                    <a:pt x="5312690" y="67310"/>
                  </a:lnTo>
                  <a:lnTo>
                    <a:pt x="5312690" y="0"/>
                  </a:lnTo>
                  <a:lnTo>
                    <a:pt x="0" y="0"/>
                  </a:lnTo>
                  <a:lnTo>
                    <a:pt x="0" y="1375497"/>
                  </a:lnTo>
                  <a:lnTo>
                    <a:pt x="67310" y="1375497"/>
                  </a:lnTo>
                  <a:lnTo>
                    <a:pt x="80010" y="1375497"/>
                  </a:lnTo>
                  <a:close/>
                  <a:moveTo>
                    <a:pt x="12700" y="12700"/>
                  </a:moveTo>
                  <a:lnTo>
                    <a:pt x="5299990" y="12700"/>
                  </a:lnTo>
                  <a:lnTo>
                    <a:pt x="5299990" y="1362797"/>
                  </a:lnTo>
                  <a:lnTo>
                    <a:pt x="12700" y="1362797"/>
                  </a:lnTo>
                  <a:lnTo>
                    <a:pt x="12700" y="12700"/>
                  </a:lnTo>
                  <a:close/>
                </a:path>
              </a:pathLst>
            </a:custGeom>
            <a:solidFill>
              <a:srgbClr val="000000"/>
            </a:solidFill>
          </p:spPr>
        </p:sp>
      </p:grpSp>
      <p:sp>
        <p:nvSpPr>
          <p:cNvPr id="58" name="Rectangle 57">
            <a:extLst>
              <a:ext uri="{FF2B5EF4-FFF2-40B4-BE49-F238E27FC236}">
                <a16:creationId xmlns:a16="http://schemas.microsoft.com/office/drawing/2014/main" id="{5BBC6C32-5EDB-5B42-8AC3-61F0CDB47167}"/>
              </a:ext>
            </a:extLst>
          </p:cNvPr>
          <p:cNvSpPr/>
          <p:nvPr/>
        </p:nvSpPr>
        <p:spPr>
          <a:xfrm>
            <a:off x="8650699" y="6704201"/>
            <a:ext cx="8378938" cy="1323439"/>
          </a:xfrm>
          <a:prstGeom prst="rect">
            <a:avLst/>
          </a:prstGeom>
        </p:spPr>
        <p:txBody>
          <a:bodyPr wrap="square">
            <a:spAutoFit/>
          </a:bodyPr>
          <a:lstStyle/>
          <a:p>
            <a:r>
              <a:rPr lang="en-US" sz="4000" dirty="0">
                <a:latin typeface="TH SarabunPSK" panose="020B0500040200020003" pitchFamily="34" charset="-34"/>
                <a:cs typeface="TH SarabunPSK" panose="020B0500040200020003" pitchFamily="34" charset="-34"/>
              </a:rPr>
              <a:t>Closely place the subject and verb to allow the reader to understand what the subject is doing.</a:t>
            </a:r>
            <a:endParaRPr lang="en-TH" sz="40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14413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barn(inVertical)">
                                      <p:cBhvr>
                                        <p:cTn id="24" dur="500"/>
                                        <p:tgtEl>
                                          <p:spTgt spid="52"/>
                                        </p:tgtEl>
                                      </p:cBhvr>
                                    </p:animEffect>
                                  </p:childTnLst>
                                </p:cTn>
                              </p:par>
                              <p:par>
                                <p:cTn id="25" presetID="16" presetClass="entr" presetSubtype="21"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arn(inVertical)">
                                      <p:cBhvr>
                                        <p:cTn id="27" dur="500"/>
                                        <p:tgtEl>
                                          <p:spTgt spid="5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barn(inVertical)">
                                      <p:cBhvr>
                                        <p:cTn id="3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2" grpId="0"/>
      <p:bldP spid="52"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1402</Words>
  <Application>Microsoft Office PowerPoint</Application>
  <PresentationFormat>Custom</PresentationFormat>
  <Paragraphs>154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TH SarabunPSK</vt:lpstr>
      <vt:lpstr>Arial</vt:lpstr>
      <vt:lpstr>Sarabun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rules of manuscript language</dc:title>
  <dc:creator>LENOVO</dc:creator>
  <cp:lastModifiedBy>LENOVO</cp:lastModifiedBy>
  <cp:revision>13</cp:revision>
  <dcterms:created xsi:type="dcterms:W3CDTF">2006-08-16T00:00:00Z</dcterms:created>
  <dcterms:modified xsi:type="dcterms:W3CDTF">2021-09-06T17:09:31Z</dcterms:modified>
  <dc:identifier>DAEjA3mab9I</dc:identifier>
</cp:coreProperties>
</file>