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  <p:sldMasterId id="2147483694" r:id="rId2"/>
  </p:sldMasterIdLst>
  <p:notesMasterIdLst>
    <p:notesMasterId r:id="rId42"/>
  </p:notesMasterIdLst>
  <p:handoutMasterIdLst>
    <p:handoutMasterId r:id="rId43"/>
  </p:handoutMasterIdLst>
  <p:sldIdLst>
    <p:sldId id="256" r:id="rId3"/>
    <p:sldId id="357" r:id="rId4"/>
    <p:sldId id="359" r:id="rId5"/>
    <p:sldId id="360" r:id="rId6"/>
    <p:sldId id="283" r:id="rId7"/>
    <p:sldId id="361" r:id="rId8"/>
    <p:sldId id="362" r:id="rId9"/>
    <p:sldId id="363" r:id="rId10"/>
    <p:sldId id="340" r:id="rId11"/>
    <p:sldId id="314" r:id="rId12"/>
    <p:sldId id="318" r:id="rId13"/>
    <p:sldId id="317" r:id="rId14"/>
    <p:sldId id="319" r:id="rId15"/>
    <p:sldId id="322" r:id="rId16"/>
    <p:sldId id="364" r:id="rId17"/>
    <p:sldId id="358" r:id="rId18"/>
    <p:sldId id="366" r:id="rId19"/>
    <p:sldId id="367" r:id="rId20"/>
    <p:sldId id="368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70" r:id="rId29"/>
    <p:sldId id="371" r:id="rId30"/>
    <p:sldId id="372" r:id="rId31"/>
    <p:sldId id="373" r:id="rId32"/>
    <p:sldId id="374" r:id="rId33"/>
    <p:sldId id="375" r:id="rId34"/>
    <p:sldId id="376" r:id="rId35"/>
    <p:sldId id="377" r:id="rId36"/>
    <p:sldId id="378" r:id="rId37"/>
    <p:sldId id="380" r:id="rId38"/>
    <p:sldId id="336" r:id="rId39"/>
    <p:sldId id="355" r:id="rId40"/>
    <p:sldId id="338" r:id="rId41"/>
  </p:sldIdLst>
  <p:sldSz cx="9144000" cy="6858000" type="screen4x3"/>
  <p:notesSz cx="69469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87606" autoAdjust="0"/>
  </p:normalViewPr>
  <p:slideViewPr>
    <p:cSldViewPr>
      <p:cViewPr varScale="1">
        <p:scale>
          <a:sx n="61" d="100"/>
          <a:sy n="61" d="100"/>
        </p:scale>
        <p:origin x="-15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B4DC47F-1400-4FBB-9668-EC2B75232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2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3" y="0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67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67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79913"/>
            <a:ext cx="5556250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167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3" y="8758238"/>
            <a:ext cx="30099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fld id="{9EAF1DAC-520D-47E4-AA07-618A7F80B5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508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t.longdo.com/search/mutually%20exclusive%20events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518C06-3B0F-4D06-8617-5BE59336DABD}" type="slidenum">
              <a:rPr lang="en-US"/>
              <a:pPr/>
              <a:t>12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  <a:hlinkClick r:id="rId3"/>
              </a:rPr>
              <a:t>mutually</a:t>
            </a:r>
            <a:r>
              <a:rPr lang="en-US" sz="1200" u="none" strike="noStrike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  <a:hlinkClick r:id="rId3"/>
              </a:rPr>
              <a:t> exclusive events</a:t>
            </a:r>
            <a:r>
              <a:rPr lang="th-TH" dirty="0" smtClean="0"/>
              <a:t>เหตุการณ์ไม่เกิดร่วม ไม่เกิดพร้อมกัน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1DAC-520D-47E4-AA07-618A7F80B52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BB913-3C4C-4354-B4FC-41BCB96F1FB8}" type="slidenum">
              <a:rPr lang="en-GB"/>
              <a:pPr/>
              <a:t>29</a:t>
            </a:fld>
            <a:endParaRPr lang="en-GB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4647" y="4379595"/>
            <a:ext cx="5097609" cy="4149090"/>
          </a:xfrm>
        </p:spPr>
        <p:txBody>
          <a:bodyPr/>
          <a:lstStyle/>
          <a:p>
            <a:pPr defTabSz="291901"/>
            <a:endParaRPr lang="de-DE" dirty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83E8CD-76A2-4BAD-BA6D-4D54FC408789}" type="slidenum">
              <a:rPr lang="en-GB"/>
              <a:pPr/>
              <a:t>31</a:t>
            </a:fld>
            <a:endParaRPr lang="en-GB"/>
          </a:p>
        </p:txBody>
      </p:sp>
      <p:sp>
        <p:nvSpPr>
          <p:cNvPr id="6963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5858" y="697918"/>
            <a:ext cx="4615186" cy="3444769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6254" y="4382796"/>
            <a:ext cx="5094393" cy="3881769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1420" tIns="44908" rIns="91420" bIns="44908"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discard</a:t>
            </a:r>
            <a:r>
              <a:rPr lang="th-TH" dirty="0" smtClean="0"/>
              <a:t> </a:t>
            </a:r>
            <a:r>
              <a:rPr lang="en-US" dirty="0" smtClean="0"/>
              <a:t>=</a:t>
            </a:r>
            <a:r>
              <a:rPr lang="en-US" baseline="0" dirty="0" smtClean="0"/>
              <a:t> get rid of, expel, give 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AF1DAC-520D-47E4-AA07-618A7F80B522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45059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0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1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2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3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4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4506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/>
            </a:lvl1pPr>
          </a:lstStyle>
          <a:p>
            <a:fld id="{E80DBD32-E926-4293-8BC8-77B819E38E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50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F61E2-4265-4D45-A46F-6C7DFB8EDE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6430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6430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B0BB7-567A-4AFE-B560-D6C295A46F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DBD32-E926-4293-8BC8-77B819E38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593301-BDAB-4D23-A43F-27754910342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72F9EDC-2BAB-4D53-A553-E48C686175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F85DA5-3EA7-41A1-91BC-63A7826727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BFE359-819D-4930-BDF4-9F5D764258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7941B5-75D6-4F03-B738-D722FEF2D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D88BC9-C69C-4AB6-A062-22FD3FE1F1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538F66-A0A4-4364-9D21-6E7399B293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93301-BDAB-4D23-A43F-2775491034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91F1991-1DF8-430C-8CDF-AEDF6D2D5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F61E2-4265-4D45-A46F-6C7DFB8EDE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40B0BB7-567A-4AFE-B560-D6C295A46F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813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11188" y="1773238"/>
            <a:ext cx="4027487" cy="4824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1075" y="1773238"/>
            <a:ext cx="4027488" cy="48244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F9EDC-2BAB-4D53-A553-E48C686175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85DA5-3EA7-41A1-91BC-63A7826727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FE359-819D-4930-BDF4-9F5D764258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941B5-75D6-4F03-B738-D722FEF2D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8BC9-C69C-4AB6-A062-22FD3FE1F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38F66-A0A4-4364-9D21-6E7399B293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1F1991-1DF8-430C-8CDF-AEDF6D2D5D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FFFF"/>
            </a:gs>
            <a:gs pos="7001">
              <a:srgbClr val="E6E6E6"/>
            </a:gs>
            <a:gs pos="32001">
              <a:srgbClr val="7D8496"/>
            </a:gs>
            <a:gs pos="47000">
              <a:srgbClr val="E6E6E6"/>
            </a:gs>
            <a:gs pos="85001">
              <a:srgbClr val="7D8496"/>
            </a:gs>
            <a:gs pos="100000">
              <a:srgbClr val="E6E6E6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4035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36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37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38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4039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440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6002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/>
              <a:t>April 11, 2006</a:t>
            </a:r>
          </a:p>
        </p:txBody>
      </p:sp>
      <p:sp>
        <p:nvSpPr>
          <p:cNvPr id="4404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/>
              <a:t>Emphasis Program Students; Questionnaire Design Lecture</a:t>
            </a:r>
          </a:p>
        </p:txBody>
      </p:sp>
      <p:sp>
        <p:nvSpPr>
          <p:cNvPr id="4404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762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C00C9A4-8E3B-43BB-8898-4AC1366D4F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April 11, 2006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Emphasis Program Students; Questionnaire Design Lecture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00C9A4-8E3B-43BB-8898-4AC1366D4F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pac.com/surveys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_______Microsoft_Word_97_-_20032.doc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emf"/><Relationship Id="rId4" Type="http://schemas.openxmlformats.org/officeDocument/2006/relationships/oleObject" Target="../embeddings/_______Microsoft_Word_97_-_20031.doc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_______Microsoft_Word_97_-_20033.doc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i="1"/>
              <a:t>Questionnaire </a:t>
            </a:r>
            <a:br>
              <a:rPr lang="en-US" sz="6000" b="1" i="1"/>
            </a:br>
            <a:r>
              <a:rPr lang="en-US" sz="6000" b="1" i="1"/>
              <a:t>Design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5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</a:t>
            </a:r>
            <a:r>
              <a:rPr lang="en-US" dirty="0" smtClean="0"/>
              <a:t>Design </a:t>
            </a:r>
            <a:r>
              <a:rPr lang="en-US" dirty="0"/>
              <a:t>a </a:t>
            </a:r>
            <a:r>
              <a:rPr lang="en-US" dirty="0" smtClean="0"/>
              <a:t>Questionnaire</a:t>
            </a:r>
            <a:r>
              <a:rPr lang="en-US" dirty="0"/>
              <a:t>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4DE62C-EF47-4C9B-9899-60C95B9EBD4B}" type="slidenum">
              <a:rPr lang="en-US"/>
              <a:pPr/>
              <a:t>10</a:t>
            </a:fld>
            <a:endParaRPr lang="en-US"/>
          </a:p>
        </p:txBody>
      </p:sp>
      <p:sp>
        <p:nvSpPr>
          <p:cNvPr id="108553" name="Rectangle 9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Write out the primary and secondary aims of your study.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Write out concepts/information to be collected that relates to these aims.  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Review the current literature to identify already validated questionnaires that measure your specific area of interest.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Compose a draft of your questionnaire.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Revise the draft.</a:t>
            </a:r>
          </a:p>
          <a:p>
            <a:pPr marL="495300" indent="-495300">
              <a:buFont typeface="Wingdings" pitchFamily="2" charset="2"/>
              <a:buAutoNum type="arabicPeriod"/>
            </a:pPr>
            <a:r>
              <a:rPr lang="en-US"/>
              <a:t>Assemble the final questionnaire.</a:t>
            </a:r>
          </a:p>
          <a:p>
            <a:pPr marL="495300" indent="-495300">
              <a:buFont typeface="Wingdings" pitchFamily="2" charset="2"/>
              <a:buAutoNum type="arabicPeriod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70" name="Rectangle 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Step 1:  Define the aims of the study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D84DECB-3B72-4472-8730-B7290EC42351}" type="slidenum">
              <a:rPr lang="en-US"/>
              <a:pPr/>
              <a:t>11</a:t>
            </a:fld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Write out the problem and primary and secondary aims using </a:t>
            </a:r>
            <a:r>
              <a:rPr lang="en-US" b="1" u="sng"/>
              <a:t>one</a:t>
            </a:r>
            <a:r>
              <a:rPr lang="en-US"/>
              <a:t> sentence per aim.  Formulate a plan for the statistical analysis of each aim.</a:t>
            </a:r>
          </a:p>
          <a:p>
            <a:r>
              <a:rPr lang="en-US"/>
              <a:t>Make sure to define the target population in your aim(s).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Step 2:  Define the variables to be collected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5C23D5C-6254-477F-8DA2-60A0FCC7D938}" type="slidenum">
              <a:rPr lang="en-US"/>
              <a:pPr/>
              <a:t>12</a:t>
            </a:fld>
            <a:endParaRPr lang="en-US"/>
          </a:p>
        </p:txBody>
      </p:sp>
      <p:sp>
        <p:nvSpPr>
          <p:cNvPr id="112648" name="Rectangle 8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/>
              <a:t>Write a detailed list of the information to be collected and the concepts to be measured in the study.  Are you trying to identify:</a:t>
            </a:r>
          </a:p>
          <a:p>
            <a:pPr lvl="1"/>
            <a:r>
              <a:rPr lang="en-US" sz="2000" dirty="0"/>
              <a:t>Attitudes</a:t>
            </a:r>
          </a:p>
          <a:p>
            <a:pPr lvl="1"/>
            <a:r>
              <a:rPr lang="en-US" sz="2000" dirty="0"/>
              <a:t>Needs</a:t>
            </a:r>
          </a:p>
          <a:p>
            <a:pPr lvl="1"/>
            <a:r>
              <a:rPr lang="en-US" sz="2000" dirty="0"/>
              <a:t>Behavior</a:t>
            </a:r>
          </a:p>
          <a:p>
            <a:pPr lvl="1"/>
            <a:r>
              <a:rPr lang="en-US" sz="2000" dirty="0" smtClean="0"/>
              <a:t>Some </a:t>
            </a:r>
            <a:r>
              <a:rPr lang="en-US" sz="2000" dirty="0"/>
              <a:t>combination of these concepts</a:t>
            </a:r>
          </a:p>
          <a:p>
            <a:r>
              <a:rPr lang="en-US" sz="2200" dirty="0"/>
              <a:t>Translate these concepts into variables that can be </a:t>
            </a:r>
            <a:r>
              <a:rPr lang="en-US" sz="2200" b="1" u="sng" dirty="0"/>
              <a:t>measured</a:t>
            </a:r>
            <a:r>
              <a:rPr lang="en-US" sz="2200" dirty="0"/>
              <a:t>.  </a:t>
            </a:r>
          </a:p>
          <a:p>
            <a:endParaRPr lang="en-US" sz="2000" dirty="0"/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8959850" y="6583363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7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Step 3:  Review the literature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254D080-86B9-4801-BBF9-2C1025F60506}" type="slidenum">
              <a:rPr lang="en-US"/>
              <a:pPr/>
              <a:t>13</a:t>
            </a:fld>
            <a:endParaRPr lang="en-US"/>
          </a:p>
        </p:txBody>
      </p:sp>
      <p:sp>
        <p:nvSpPr>
          <p:cNvPr id="114698" name="Rectangle 10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Review current literature to identify related surveys and data collection instruments that have measured concepts similar to those related to your study’s aims.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This helps save </a:t>
            </a:r>
            <a:r>
              <a:rPr lang="en-US" dirty="0"/>
              <a:t>development time and </a:t>
            </a:r>
            <a:r>
              <a:rPr lang="en-US" dirty="0" smtClean="0"/>
              <a:t>allow </a:t>
            </a:r>
            <a:r>
              <a:rPr lang="en-US" dirty="0"/>
              <a:t>for </a:t>
            </a:r>
            <a:r>
              <a:rPr lang="en-US" dirty="0" smtClean="0"/>
              <a:t>comparison </a:t>
            </a:r>
            <a:r>
              <a:rPr lang="en-US" dirty="0"/>
              <a:t>with other studies if used </a:t>
            </a:r>
            <a:r>
              <a:rPr lang="en-US" dirty="0" smtClean="0"/>
              <a:t>appropriately but proceed </a:t>
            </a:r>
            <a:r>
              <a:rPr lang="en-US" dirty="0"/>
              <a:t>with caution if using only a subset of an existing questionnaire as this may change the meaning of the scores.  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8939213" y="6583363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Step</a:t>
            </a:r>
            <a:r>
              <a:rPr lang="en-US" dirty="0"/>
              <a:t> 4:  Compose a draft [1]: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FAA825D-4A20-47C8-9C82-A043D90AD946}" type="slidenum">
              <a:rPr lang="en-US"/>
              <a:pPr/>
              <a:t>14</a:t>
            </a:fld>
            <a:endParaRPr lang="en-US"/>
          </a:p>
        </p:txBody>
      </p:sp>
      <p:sp>
        <p:nvSpPr>
          <p:cNvPr id="119815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Determine the mode of survey administration:  face-to-face interviews, telephone interviews, self-completed questionnaires, computer-assisted approaches.</a:t>
            </a:r>
          </a:p>
          <a:p>
            <a:pPr>
              <a:lnSpc>
                <a:spcPct val="90000"/>
              </a:lnSpc>
            </a:pPr>
            <a:r>
              <a:rPr lang="en-US" dirty="0"/>
              <a:t>Write more questions than will be included in the final draft.</a:t>
            </a:r>
          </a:p>
          <a:p>
            <a:pPr>
              <a:lnSpc>
                <a:spcPct val="90000"/>
              </a:lnSpc>
            </a:pPr>
            <a:r>
              <a:rPr lang="en-US" dirty="0"/>
              <a:t>Format the </a:t>
            </a:r>
            <a:r>
              <a:rPr lang="en-US" dirty="0" smtClean="0"/>
              <a:t>draft. Remember: longer </a:t>
            </a:r>
            <a:r>
              <a:rPr lang="en-US" dirty="0"/>
              <a:t>questionnaires reduce the response rate.</a:t>
            </a:r>
          </a:p>
          <a:p>
            <a:pPr>
              <a:lnSpc>
                <a:spcPct val="90000"/>
              </a:lnSpc>
            </a:pPr>
            <a:r>
              <a:rPr lang="en-US" dirty="0"/>
              <a:t>Place the most important items in the first half of the questionnaire to increase response on the important measures even in partially completed surveys.</a:t>
            </a:r>
          </a:p>
          <a:p>
            <a:pPr>
              <a:lnSpc>
                <a:spcPct val="90000"/>
              </a:lnSpc>
            </a:pPr>
            <a:r>
              <a:rPr lang="en-US" dirty="0"/>
              <a:t>Make sure questions flow naturally from one to another.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Questions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 descr="question_wording_haga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828800"/>
            <a:ext cx="8169275" cy="276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Order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3600" dirty="0" smtClean="0">
                <a:latin typeface="+mj-lt"/>
              </a:rPr>
              <a:t>Decide on </a:t>
            </a:r>
            <a:r>
              <a:rPr lang="en-GB" sz="3600" b="1" dirty="0" smtClean="0">
                <a:solidFill>
                  <a:srgbClr val="FB1705"/>
                </a:solidFill>
                <a:latin typeface="+mj-lt"/>
              </a:rPr>
              <a:t>order</a:t>
            </a:r>
            <a:r>
              <a:rPr lang="en-GB" sz="3600" dirty="0" smtClean="0">
                <a:latin typeface="+mj-lt"/>
              </a:rPr>
              <a:t> of items/questions </a:t>
            </a:r>
          </a:p>
          <a:p>
            <a:pPr lvl="1"/>
            <a:r>
              <a:rPr lang="en-GB" sz="3600" dirty="0" smtClean="0">
                <a:latin typeface="+mj-lt"/>
              </a:rPr>
              <a:t>Easy 		</a:t>
            </a:r>
            <a:r>
              <a:rPr lang="en-GB" sz="3600" dirty="0" smtClean="0">
                <a:latin typeface="+mj-lt"/>
                <a:sym typeface="Symbol" pitchFamily="18" charset="2"/>
              </a:rPr>
              <a:t> </a:t>
            </a:r>
            <a:r>
              <a:rPr lang="en-GB" sz="3600" dirty="0" smtClean="0">
                <a:latin typeface="+mj-lt"/>
              </a:rPr>
              <a:t>difficult</a:t>
            </a:r>
          </a:p>
          <a:p>
            <a:pPr lvl="1"/>
            <a:r>
              <a:rPr lang="en-GB" sz="3600" dirty="0" smtClean="0">
                <a:latin typeface="+mj-lt"/>
              </a:rPr>
              <a:t>General 	</a:t>
            </a:r>
            <a:r>
              <a:rPr lang="en-GB" sz="3600" dirty="0" smtClean="0">
                <a:latin typeface="+mj-lt"/>
                <a:sym typeface="Symbol" pitchFamily="18" charset="2"/>
              </a:rPr>
              <a:t> </a:t>
            </a:r>
            <a:r>
              <a:rPr lang="en-GB" sz="3600" dirty="0" smtClean="0">
                <a:latin typeface="+mj-lt"/>
              </a:rPr>
              <a:t>particular</a:t>
            </a:r>
          </a:p>
          <a:p>
            <a:pPr lvl="1"/>
            <a:r>
              <a:rPr lang="en-GB" sz="3600" dirty="0" smtClean="0">
                <a:latin typeface="+mj-lt"/>
              </a:rPr>
              <a:t>Factual 	</a:t>
            </a:r>
            <a:r>
              <a:rPr lang="en-GB" sz="3600" dirty="0" smtClean="0">
                <a:latin typeface="+mj-lt"/>
                <a:sym typeface="Symbol" pitchFamily="18" charset="2"/>
              </a:rPr>
              <a:t> abstract</a:t>
            </a:r>
            <a:endParaRPr lang="en-GB" sz="3600" dirty="0" smtClean="0">
              <a:latin typeface="+mj-lt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Be </a:t>
            </a:r>
            <a:r>
              <a:rPr lang="cs-CZ"/>
              <a:t>accurate</a:t>
            </a:r>
            <a:endParaRPr lang="en-GB"/>
          </a:p>
        </p:txBody>
      </p:sp>
      <p:sp>
        <p:nvSpPr>
          <p:cNvPr id="133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278813" cy="4824412"/>
          </a:xfrm>
        </p:spPr>
        <p:txBody>
          <a:bodyPr/>
          <a:lstStyle/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b="1">
                <a:latin typeface="Garamond" pitchFamily="18" charset="0"/>
              </a:rPr>
              <a:t>Do you often touch dogs?</a:t>
            </a:r>
            <a:r>
              <a:rPr lang="en-IE" sz="2400" b="1">
                <a:latin typeface="Garamond" pitchFamily="18" charset="0"/>
              </a:rPr>
              <a:t> </a:t>
            </a:r>
          </a:p>
          <a:p>
            <a:pPr marL="601663" lvl="1" indent="-144463">
              <a:buFontTx/>
              <a:buNone/>
            </a:pPr>
            <a:r>
              <a:rPr lang="en-GB" sz="2400" b="1">
                <a:latin typeface="Garamond" pitchFamily="18" charset="0"/>
              </a:rPr>
              <a:t>Yes	</a:t>
            </a:r>
            <a:r>
              <a:rPr lang="en-GB" sz="2400" b="1">
                <a:latin typeface="Garamond" pitchFamily="18" charset="0"/>
                <a:cs typeface="Arial" pitchFamily="34" charset="0"/>
              </a:rPr>
              <a:t></a:t>
            </a:r>
          </a:p>
          <a:p>
            <a:pPr marL="601663" lvl="1" indent="-144463">
              <a:buFontTx/>
              <a:buNone/>
            </a:pPr>
            <a:r>
              <a:rPr lang="en-GB" sz="2400" b="1">
                <a:latin typeface="Garamond" pitchFamily="18" charset="0"/>
              </a:rPr>
              <a:t>No   	</a:t>
            </a:r>
            <a:r>
              <a:rPr lang="en-GB" sz="2400" b="1">
                <a:latin typeface="Garamond" pitchFamily="18" charset="0"/>
                <a:cs typeface="Arial" pitchFamily="34" charset="0"/>
              </a:rPr>
              <a:t></a:t>
            </a:r>
            <a:endParaRPr lang="en-GB" sz="2400" b="1">
              <a:latin typeface="Garamond" pitchFamily="18" charset="0"/>
            </a:endParaRP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b="1">
                <a:solidFill>
                  <a:srgbClr val="FB1705"/>
                </a:solidFill>
              </a:rPr>
              <a:t>vs.</a:t>
            </a:r>
          </a:p>
          <a:p>
            <a:pPr marL="601663" lvl="1" indent="-144463">
              <a:lnSpc>
                <a:spcPct val="80000"/>
              </a:lnSpc>
              <a:buFontTx/>
              <a:buNone/>
            </a:pPr>
            <a:endParaRPr lang="en-IE" sz="1600" b="1">
              <a:solidFill>
                <a:srgbClr val="FB1705"/>
              </a:solidFill>
            </a:endParaRP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b="1">
                <a:latin typeface="Garamond" pitchFamily="18" charset="0"/>
              </a:rPr>
              <a:t>How often did you touch a dog during the </a:t>
            </a:r>
            <a:br>
              <a:rPr lang="en-IE" b="1">
                <a:latin typeface="Garamond" pitchFamily="18" charset="0"/>
              </a:rPr>
            </a:br>
            <a:r>
              <a:rPr lang="en-IE" b="1">
                <a:latin typeface="Garamond" pitchFamily="18" charset="0"/>
              </a:rPr>
              <a:t>past 3 months? </a:t>
            </a: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Once 			 </a:t>
            </a:r>
            <a:r>
              <a:rPr lang="en-GB" sz="2400" b="1">
                <a:latin typeface="Garamond" pitchFamily="18" charset="0"/>
                <a:cs typeface="Arial" pitchFamily="34" charset="0"/>
              </a:rPr>
              <a:t></a:t>
            </a:r>
            <a:endParaRPr lang="en-IE" sz="2400" b="1">
              <a:latin typeface="Garamond" pitchFamily="18" charset="0"/>
            </a:endParaRP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Twice 			 </a:t>
            </a:r>
            <a:r>
              <a:rPr lang="en-GB" sz="2400" b="1">
                <a:latin typeface="Garamond" pitchFamily="18" charset="0"/>
                <a:cs typeface="Arial" pitchFamily="34" charset="0"/>
              </a:rPr>
              <a:t></a:t>
            </a:r>
            <a:endParaRPr lang="en-IE" sz="2400" b="1">
              <a:latin typeface="Garamond" pitchFamily="18" charset="0"/>
            </a:endParaRP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Three times or more  	 </a:t>
            </a:r>
            <a:r>
              <a:rPr lang="en-GB" sz="2400" b="1">
                <a:latin typeface="Garamond" pitchFamily="18" charset="0"/>
                <a:cs typeface="Arial" pitchFamily="34" charset="0"/>
              </a:rPr>
              <a:t></a:t>
            </a: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GB" sz="2400" b="1">
                <a:latin typeface="Garamond" pitchFamily="18" charset="0"/>
                <a:cs typeface="Arial" pitchFamily="34" charset="0"/>
              </a:rPr>
              <a:t>Not at all			 </a:t>
            </a:r>
          </a:p>
          <a:p>
            <a:pPr marL="601663" lvl="1" indent="-144463">
              <a:lnSpc>
                <a:spcPct val="80000"/>
              </a:lnSpc>
              <a:buFontTx/>
              <a:buNone/>
            </a:pPr>
            <a:r>
              <a:rPr lang="en-GB" sz="2400" b="1">
                <a:latin typeface="Garamond" pitchFamily="18" charset="0"/>
                <a:cs typeface="Arial" pitchFamily="34" charset="0"/>
              </a:rPr>
              <a:t>Don´t know		  		</a:t>
            </a:r>
            <a:endParaRPr lang="en-IE" sz="2400" b="1">
              <a:latin typeface="Garamond" pitchFamily="18" charset="0"/>
              <a:cs typeface="Arial" pitchFamily="34" charset="0"/>
            </a:endParaRPr>
          </a:p>
        </p:txBody>
      </p:sp>
      <p:sp>
        <p:nvSpPr>
          <p:cNvPr id="133124" name="Rectangle 1028"/>
          <p:cNvSpPr>
            <a:spLocks noChangeArrowheads="1"/>
          </p:cNvSpPr>
          <p:nvPr/>
        </p:nvSpPr>
        <p:spPr bwMode="auto">
          <a:xfrm>
            <a:off x="971550" y="1484313"/>
            <a:ext cx="7056438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5" name="Rectangle 1029"/>
          <p:cNvSpPr>
            <a:spLocks noChangeArrowheads="1"/>
          </p:cNvSpPr>
          <p:nvPr/>
        </p:nvSpPr>
        <p:spPr bwMode="auto">
          <a:xfrm>
            <a:off x="971550" y="3429000"/>
            <a:ext cx="7056438" cy="2736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Be appropriate </a:t>
            </a:r>
            <a:endParaRPr lang="en-GB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278813" cy="50720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b="1" dirty="0">
                <a:latin typeface="Garamond" pitchFamily="18" charset="0"/>
              </a:rPr>
              <a:t>	</a:t>
            </a:r>
            <a:r>
              <a:rPr lang="en-IE" b="1" dirty="0">
                <a:latin typeface="Garamond" pitchFamily="18" charset="0"/>
              </a:rPr>
              <a:t>Are you a drunk? 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Garamond" pitchFamily="18" charset="0"/>
              </a:rPr>
              <a:t>Yes	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Garamond" pitchFamily="18" charset="0"/>
              </a:rPr>
              <a:t>No   	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  <a:r>
              <a:rPr lang="en-IE" sz="2400" b="1" dirty="0">
                <a:solidFill>
                  <a:srgbClr val="FB1705"/>
                </a:solidFill>
                <a:latin typeface="Garamond" pitchFamily="18" charset="0"/>
              </a:rPr>
              <a:t> 	</a:t>
            </a:r>
            <a:r>
              <a:rPr lang="en-IE" b="1" dirty="0">
                <a:solidFill>
                  <a:srgbClr val="FB1705"/>
                </a:solidFill>
                <a:latin typeface="Garamond" pitchFamily="18" charset="0"/>
              </a:rPr>
              <a:t>		</a:t>
            </a:r>
          </a:p>
          <a:p>
            <a:pPr marL="522288" lvl="1" indent="-65088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IE" b="1" dirty="0">
                <a:solidFill>
                  <a:srgbClr val="FB1705"/>
                </a:solidFill>
              </a:rPr>
              <a:t>vs.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IE" b="1" dirty="0">
                <a:latin typeface="Garamond" pitchFamily="18" charset="0"/>
              </a:rPr>
              <a:t>How often have you consumed alcoholic beverages during the past 6 months? 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Daily				 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  <a:endParaRPr lang="en-IE" sz="2400" b="1" dirty="0">
              <a:latin typeface="Garamond" pitchFamily="18" charset="0"/>
            </a:endParaRP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2-6 times/week		 	 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  <a:endParaRPr lang="en-IE" sz="2400" b="1" dirty="0">
              <a:latin typeface="Garamond" pitchFamily="18" charset="0"/>
            </a:endParaRP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Once a week			 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GB" sz="2400" b="1" dirty="0">
                <a:latin typeface="Garamond" pitchFamily="18" charset="0"/>
                <a:cs typeface="Arial" pitchFamily="34" charset="0"/>
              </a:rPr>
              <a:t>Less than once a week	 	 </a:t>
            </a:r>
          </a:p>
          <a:p>
            <a:pPr marL="522288" lvl="1" indent="-65088">
              <a:lnSpc>
                <a:spcPct val="90000"/>
              </a:lnSpc>
              <a:buFontTx/>
              <a:buNone/>
            </a:pPr>
            <a:r>
              <a:rPr lang="en-GB" sz="2400" b="1" dirty="0" err="1">
                <a:latin typeface="Garamond" pitchFamily="18" charset="0"/>
                <a:cs typeface="Arial" pitchFamily="34" charset="0"/>
              </a:rPr>
              <a:t>Don´t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 know			 </a:t>
            </a:r>
            <a:endParaRPr lang="en-IE" b="1" dirty="0">
              <a:latin typeface="Garamond" pitchFamily="18" charset="0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971550" y="1557338"/>
            <a:ext cx="7056438" cy="14398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971550" y="3500438"/>
            <a:ext cx="7639050" cy="302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Be objective</a:t>
            </a:r>
            <a:endParaRPr lang="en-GB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8458200" cy="4824412"/>
          </a:xfrm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en-IE" b="1" dirty="0">
                <a:latin typeface="Garamond" pitchFamily="18" charset="0"/>
              </a:rPr>
              <a:t>Did you drink the strange </a:t>
            </a:r>
            <a:r>
              <a:rPr lang="cs-CZ" b="1" dirty="0">
                <a:latin typeface="Garamond" pitchFamily="18" charset="0"/>
              </a:rPr>
              <a:t>brownish</a:t>
            </a:r>
            <a:r>
              <a:rPr lang="en-IE" b="1" dirty="0">
                <a:latin typeface="Garamond" pitchFamily="18" charset="0"/>
              </a:rPr>
              <a:t> drink</a:t>
            </a:r>
            <a:r>
              <a:rPr lang="cs-CZ" b="1" dirty="0">
                <a:latin typeface="Garamond" pitchFamily="18" charset="0"/>
              </a:rPr>
              <a:t> in Prague</a:t>
            </a:r>
            <a:r>
              <a:rPr lang="en-IE" b="1" dirty="0">
                <a:latin typeface="Garamond" pitchFamily="18" charset="0"/>
              </a:rPr>
              <a:t>?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Garamond" pitchFamily="18" charset="0"/>
              </a:rPr>
              <a:t>Yes	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Garamond" pitchFamily="18" charset="0"/>
              </a:rPr>
              <a:t>No   	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</a:t>
            </a:r>
            <a:endParaRPr lang="en-IE" b="1" dirty="0">
              <a:solidFill>
                <a:srgbClr val="FB1705"/>
              </a:solidFill>
              <a:latin typeface="Garamond" pitchFamily="18" charset="0"/>
            </a:endParaRPr>
          </a:p>
          <a:p>
            <a:pPr lvl="1">
              <a:lnSpc>
                <a:spcPct val="80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IE" b="1" dirty="0">
                <a:solidFill>
                  <a:srgbClr val="FB1705"/>
                </a:solidFill>
              </a:rPr>
              <a:t>vs.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IE" b="1" dirty="0" smtClean="0">
              <a:latin typeface="Garamond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IE" b="1" dirty="0" smtClean="0">
                <a:latin typeface="Garamond" pitchFamily="18" charset="0"/>
              </a:rPr>
              <a:t>Which </a:t>
            </a:r>
            <a:r>
              <a:rPr lang="en-IE" b="1" dirty="0">
                <a:latin typeface="Garamond" pitchFamily="18" charset="0"/>
              </a:rPr>
              <a:t>beverage did you consume?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Water	 	</a:t>
            </a:r>
            <a:r>
              <a:rPr lang="en-GB" sz="2000" b="1" dirty="0">
                <a:latin typeface="Garamond" pitchFamily="18" charset="0"/>
                <a:cs typeface="Arial" pitchFamily="34" charset="0"/>
              </a:rPr>
              <a:t></a:t>
            </a:r>
            <a:endParaRPr lang="en-IE" sz="2400" b="1" dirty="0">
              <a:latin typeface="Garamond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Beer	  	</a:t>
            </a:r>
            <a:r>
              <a:rPr lang="en-GB" sz="2000" b="1" dirty="0">
                <a:latin typeface="Garamond" pitchFamily="18" charset="0"/>
                <a:cs typeface="Arial" pitchFamily="34" charset="0"/>
              </a:rPr>
              <a:t></a:t>
            </a:r>
            <a:endParaRPr lang="en-IE" sz="2400" b="1" dirty="0">
              <a:latin typeface="Garamond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IE" sz="2400" b="1" dirty="0">
                <a:latin typeface="Garamond" pitchFamily="18" charset="0"/>
              </a:rPr>
              <a:t>Wine 	  	</a:t>
            </a:r>
            <a:r>
              <a:rPr lang="en-GB" sz="2000" b="1" dirty="0">
                <a:latin typeface="Garamond" pitchFamily="18" charset="0"/>
                <a:cs typeface="Arial" pitchFamily="34" charset="0"/>
              </a:rPr>
              <a:t></a:t>
            </a:r>
            <a:endParaRPr lang="en-IE" sz="2400" b="1" dirty="0">
              <a:latin typeface="Garamond" pitchFamily="18" charset="0"/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en-IE" sz="2400" b="1" dirty="0" err="1">
                <a:latin typeface="Garamond" pitchFamily="18" charset="0"/>
              </a:rPr>
              <a:t>Karkadé</a:t>
            </a:r>
            <a:r>
              <a:rPr lang="en-IE" sz="2400" b="1" dirty="0">
                <a:latin typeface="Garamond" pitchFamily="18" charset="0"/>
              </a:rPr>
              <a:t>  		</a:t>
            </a:r>
            <a:r>
              <a:rPr lang="en-GB" sz="2000" b="1" dirty="0">
                <a:latin typeface="Garamond" pitchFamily="18" charset="0"/>
                <a:cs typeface="Arial" pitchFamily="34" charset="0"/>
              </a:rPr>
              <a:t>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2400" b="1" dirty="0">
                <a:latin typeface="Garamond" pitchFamily="18" charset="0"/>
                <a:cs typeface="Arial" pitchFamily="34" charset="0"/>
              </a:rPr>
              <a:t>None of them 	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GB" sz="2400" b="1" dirty="0" err="1">
                <a:latin typeface="Garamond" pitchFamily="18" charset="0"/>
                <a:cs typeface="Arial" pitchFamily="34" charset="0"/>
              </a:rPr>
              <a:t>Don´t</a:t>
            </a:r>
            <a:r>
              <a:rPr lang="en-GB" sz="2400" b="1" dirty="0">
                <a:latin typeface="Garamond" pitchFamily="18" charset="0"/>
                <a:cs typeface="Arial" pitchFamily="34" charset="0"/>
              </a:rPr>
              <a:t> know 	</a:t>
            </a:r>
            <a:endParaRPr lang="en-IE" sz="2400" b="1" dirty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183300" name="Rectangle 4"/>
          <p:cNvSpPr>
            <a:spLocks noChangeArrowheads="1"/>
          </p:cNvSpPr>
          <p:nvPr/>
        </p:nvSpPr>
        <p:spPr bwMode="auto">
          <a:xfrm>
            <a:off x="971550" y="3429000"/>
            <a:ext cx="7056438" cy="302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971550" y="1557338"/>
            <a:ext cx="7791450" cy="151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questionnaire?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set of written questions as a research tool designed to generate the statistical information needed to accomplish the research objectives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Principle: Ask for an answer in only one dimension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7F1A87B-8716-44D5-9D6F-D9426F08A62F}" type="slidenum">
              <a:rPr lang="en-US"/>
              <a:pPr/>
              <a:t>20</a:t>
            </a:fld>
            <a:endParaRPr lang="en-US"/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905000"/>
            <a:ext cx="8839200" cy="4800600"/>
          </a:xfrm>
        </p:spPr>
        <p:txBody>
          <a:bodyPr/>
          <a:lstStyle/>
          <a:p>
            <a:r>
              <a:rPr lang="en-US" dirty="0"/>
              <a:t>Question:  How many cups of coffee or tea do you </a:t>
            </a:r>
            <a:r>
              <a:rPr lang="en-US" dirty="0" smtClean="0"/>
              <a:t>drink</a:t>
            </a:r>
          </a:p>
          <a:p>
            <a:endParaRPr lang="en-US" dirty="0" smtClean="0"/>
          </a:p>
          <a:p>
            <a:r>
              <a:rPr lang="en-US" dirty="0" smtClean="0"/>
              <a:t>Solution</a:t>
            </a:r>
            <a:r>
              <a:rPr lang="en-US" dirty="0"/>
              <a:t>:  Separate the question into two – </a:t>
            </a:r>
          </a:p>
          <a:p>
            <a:pPr lvl="1"/>
            <a:r>
              <a:rPr lang="en-US" dirty="0"/>
              <a:t>(1) How many cups of coffee do you drink during a typical day?</a:t>
            </a:r>
          </a:p>
          <a:p>
            <a:pPr lvl="1"/>
            <a:r>
              <a:rPr lang="en-US" dirty="0"/>
              <a:t>(2) How many cups of tea do you drink during a typical day?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Principle: Avoid hidden assumptions.  </a:t>
            </a:r>
            <a:endParaRPr lang="en-US" sz="40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5F7163-EDDB-4DA6-9FE5-F4F3AC0F2B8D}" type="slidenum">
              <a:rPr lang="en-US"/>
              <a:pPr/>
              <a:t>21</a:t>
            </a:fld>
            <a:endParaRPr lang="en-US"/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/>
              <a:t>Question:  What brand of computer do you own?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(A) IBM PC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(B) Apple</a:t>
            </a:r>
          </a:p>
          <a:p>
            <a:pPr>
              <a:lnSpc>
                <a:spcPct val="80000"/>
              </a:lnSpc>
              <a:buNone/>
            </a:pP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200" dirty="0"/>
              <a:t>Solution: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(1) Make each response a separate dichotomous item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Do you own an IBM PC? (Circle:  Yes or No)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Do you own an Apple computer? (Circle:  Yes or No)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(2) Add necessary response categories and allow for multiple responses.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What brand of computer do you own?  (Circle all that apply)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Do not own computer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IBM PC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Apple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Other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1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1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17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17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17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Principle:  Make sure question and answer options match.</a:t>
            </a:r>
            <a:endParaRPr lang="en-US" sz="36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6AE928-B358-4ED8-BB79-E8670892DC42}" type="slidenum">
              <a:rPr lang="en-US"/>
              <a:pPr/>
              <a:t>22</a:t>
            </a:fld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Question:  Have you had pain in the last week?</a:t>
            </a:r>
          </a:p>
          <a:p>
            <a:pPr lvl="1">
              <a:buFont typeface="Wingdings" pitchFamily="2" charset="2"/>
              <a:buNone/>
            </a:pPr>
            <a:r>
              <a:rPr lang="en-US" dirty="0"/>
              <a:t>[  ] Never	[  ] Seldom     [  ] Often     [  ] Very </a:t>
            </a:r>
            <a:r>
              <a:rPr lang="en-US" dirty="0" smtClean="0"/>
              <a:t>often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 smtClean="0"/>
              <a:t>Solution</a:t>
            </a:r>
            <a:r>
              <a:rPr lang="en-US" dirty="0"/>
              <a:t>:  Reword either question or answer to match.</a:t>
            </a:r>
          </a:p>
          <a:p>
            <a:pPr lvl="1"/>
            <a:r>
              <a:rPr lang="en-US" dirty="0"/>
              <a:t>How often have you had pain in the last week?</a:t>
            </a:r>
          </a:p>
          <a:p>
            <a:pPr lvl="2">
              <a:buFont typeface="Wingdings" pitchFamily="2" charset="2"/>
              <a:buNone/>
            </a:pPr>
            <a:r>
              <a:rPr lang="en-US" sz="2400" dirty="0"/>
              <a:t>[  ] Never     [  ] Seldom     [  ] Often     [  ] Very Often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8939213" y="6583363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3600" dirty="0" smtClean="0"/>
              <a:t>Principle:  Avoid questions having non-mutually exclusive answers.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5E7DFB90-A135-414F-9F82-D770C7DAB287}" type="slidenum">
              <a:rPr lang="en-US"/>
              <a:pPr/>
              <a:t>23</a:t>
            </a:fld>
            <a:endParaRPr lang="en-US"/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Question:  Where did you grow up?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Country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Farm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City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Solution</a:t>
            </a:r>
            <a:r>
              <a:rPr lang="en-US" dirty="0"/>
              <a:t>:  Design the question with mutually exclusive options.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Where did you grow up?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House in the country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Farm in the country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Principle:  Write questions that will produce variability in the responses.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771C7F8A-50B3-4BE8-8AB1-77F0847CE35C}" type="slidenum">
              <a:rPr lang="en-US"/>
              <a:pPr/>
              <a:t>24</a:t>
            </a:fld>
            <a:endParaRPr lang="en-US"/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Question:  Are you against drug abuse? (Circle: Yes or No</a:t>
            </a:r>
            <a:r>
              <a:rPr lang="en-US" dirty="0" smtClean="0"/>
              <a:t>)</a:t>
            </a:r>
            <a:endParaRPr lang="th-TH" dirty="0" smtClean="0"/>
          </a:p>
          <a:p>
            <a:endParaRPr lang="en-US" dirty="0"/>
          </a:p>
          <a:p>
            <a:r>
              <a:rPr lang="en-US" dirty="0" smtClean="0"/>
              <a:t>Solution</a:t>
            </a:r>
            <a:r>
              <a:rPr lang="en-US" dirty="0"/>
              <a:t>:  Eliminate the question.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4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96962"/>
          </a:xfrm>
        </p:spPr>
        <p:txBody>
          <a:bodyPr>
            <a:noAutofit/>
          </a:bodyPr>
          <a:lstStyle/>
          <a:p>
            <a:r>
              <a:rPr lang="en-US" sz="3600" dirty="0" smtClean="0"/>
              <a:t>Principle: Consider each possible response to avoid a missing item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3C938AE-353D-4B66-A1E5-9B25DF607266}" type="slidenum">
              <a:rPr lang="en-US"/>
              <a:pPr/>
              <a:t>25</a:t>
            </a:fld>
            <a:endParaRPr lang="en-US"/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2438400"/>
            <a:ext cx="8839200" cy="4267200"/>
          </a:xfrm>
        </p:spPr>
        <p:txBody>
          <a:bodyPr/>
          <a:lstStyle/>
          <a:p>
            <a:r>
              <a:rPr lang="en-US" sz="2200" dirty="0"/>
              <a:t>Question:  Which one of the following do you think increases a person’s chance of having a heart attack the most?  (Check one.)</a:t>
            </a:r>
          </a:p>
          <a:p>
            <a:pPr>
              <a:buFont typeface="Wingdings" pitchFamily="2" charset="2"/>
              <a:buNone/>
            </a:pPr>
            <a:r>
              <a:rPr lang="en-US" sz="2200" dirty="0"/>
              <a:t>	[  ] Smoking	[  ] Being overweight	[  ] </a:t>
            </a:r>
            <a:r>
              <a:rPr lang="en-US" sz="2200" dirty="0" smtClean="0"/>
              <a:t>Stress</a:t>
            </a:r>
            <a:endParaRPr lang="th-TH" sz="2200" dirty="0" smtClean="0"/>
          </a:p>
          <a:p>
            <a:pPr>
              <a:buFont typeface="Wingdings" pitchFamily="2" charset="2"/>
              <a:buNone/>
            </a:pPr>
            <a:endParaRPr lang="en-US" sz="2200" dirty="0"/>
          </a:p>
          <a:p>
            <a:r>
              <a:rPr lang="en-US" sz="2200" dirty="0" smtClean="0"/>
              <a:t>Solution</a:t>
            </a:r>
            <a:r>
              <a:rPr lang="en-US" sz="2200" dirty="0"/>
              <a:t>:  Which of the following increases the chance of having a heart attack?</a:t>
            </a:r>
          </a:p>
          <a:p>
            <a:pPr lvl="1"/>
            <a:r>
              <a:rPr lang="en-US" sz="2000" dirty="0"/>
              <a:t>Smoking:			[  ] Yes   [  ] No   [  ] Don’t know</a:t>
            </a:r>
          </a:p>
          <a:p>
            <a:pPr lvl="1"/>
            <a:r>
              <a:rPr lang="en-US" sz="2000" dirty="0"/>
              <a:t>Being overweight:	</a:t>
            </a:r>
            <a:r>
              <a:rPr lang="en-US" sz="2000" dirty="0" smtClean="0"/>
              <a:t>	[  </a:t>
            </a:r>
            <a:r>
              <a:rPr lang="en-US" sz="2000" dirty="0"/>
              <a:t>] Yes   [  ] No   [  ] Don’t know</a:t>
            </a:r>
          </a:p>
          <a:p>
            <a:pPr lvl="1"/>
            <a:r>
              <a:rPr lang="en-US" sz="2000" dirty="0"/>
              <a:t>Stress:			[  ] Yes   [  ] No   [  ] Don’t know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5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5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Principle:  Avoid branching as much as possible to avoid confusing respondents.</a:t>
            </a:r>
            <a:endParaRPr lang="en-US" sz="36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678CD4-F49C-49DD-B220-EFF2EF5FC827}" type="slidenum">
              <a:rPr lang="en-US"/>
              <a:pPr/>
              <a:t>26</a:t>
            </a:fld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Question:  </a:t>
            </a:r>
          </a:p>
          <a:p>
            <a:pPr lvl="1"/>
            <a:r>
              <a:rPr lang="en-US" dirty="0"/>
              <a:t>(1) Do you currently have a life insurance policy?  (Circle:  Yes or No)</a:t>
            </a:r>
          </a:p>
          <a:p>
            <a:pPr lvl="1"/>
            <a:r>
              <a:rPr lang="en-US" dirty="0"/>
              <a:t>If no, go to question 3.</a:t>
            </a:r>
          </a:p>
          <a:p>
            <a:pPr lvl="1"/>
            <a:r>
              <a:rPr lang="en-US" dirty="0"/>
              <a:t>(2) How much is your annual life insurance premium?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Solution:  If possible, write as one question.</a:t>
            </a:r>
          </a:p>
          <a:p>
            <a:pPr lvl="1"/>
            <a:r>
              <a:rPr lang="en-US" dirty="0"/>
              <a:t>How much did you spend last year for life insurance? (Write 0 if none).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Open or Closed?</a:t>
            </a:r>
            <a:endParaRPr lang="en-GB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73238"/>
            <a:ext cx="7993062" cy="5400675"/>
          </a:xfrm>
        </p:spPr>
        <p:txBody>
          <a:bodyPr/>
          <a:lstStyle/>
          <a:p>
            <a:pPr>
              <a:buFontTx/>
              <a:buNone/>
            </a:pPr>
            <a:r>
              <a:rPr lang="en-GB" b="1">
                <a:solidFill>
                  <a:srgbClr val="FB1705"/>
                </a:solidFill>
              </a:rPr>
              <a:t>Closed</a:t>
            </a:r>
          </a:p>
          <a:p>
            <a:r>
              <a:rPr lang="en-GB" b="1">
                <a:solidFill>
                  <a:srgbClr val="FB1705"/>
                </a:solidFill>
              </a:rPr>
              <a:t>Advantages: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Simple and quick 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Reduces discrimination against less literate 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Easy to code, record, analyse 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Easy to compare 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Easy to report results </a:t>
            </a:r>
          </a:p>
        </p:txBody>
      </p:sp>
      <p:pic>
        <p:nvPicPr>
          <p:cNvPr id="129028" name="Picture 10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04025" y="1196975"/>
            <a:ext cx="1352550" cy="13525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Closed questions</a:t>
            </a:r>
            <a:endParaRPr lang="de-DE"/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844675"/>
            <a:ext cx="7561262" cy="4824413"/>
          </a:xfrm>
        </p:spPr>
        <p:txBody>
          <a:bodyPr/>
          <a:lstStyle/>
          <a:p>
            <a:r>
              <a:rPr lang="en-GB" b="1">
                <a:solidFill>
                  <a:srgbClr val="FB1705"/>
                </a:solidFill>
              </a:rPr>
              <a:t>Disadvantages:</a:t>
            </a:r>
          </a:p>
          <a:p>
            <a:pPr lvl="1"/>
            <a:r>
              <a:rPr lang="en-GB"/>
              <a:t>	Restricted number of possible answers</a:t>
            </a:r>
          </a:p>
          <a:p>
            <a:pPr lvl="1"/>
            <a:r>
              <a:rPr lang="en-GB"/>
              <a:t>	Loss of information</a:t>
            </a:r>
          </a:p>
          <a:p>
            <a:r>
              <a:rPr lang="en-GB" b="1">
                <a:solidFill>
                  <a:srgbClr val="FB1705"/>
                </a:solidFill>
              </a:rPr>
              <a:t>Possible compromise:</a:t>
            </a:r>
          </a:p>
          <a:p>
            <a:pPr lvl="1"/>
            <a:r>
              <a:rPr lang="en-GB"/>
              <a:t>	Insert field „others“</a:t>
            </a:r>
          </a:p>
          <a:p>
            <a:endParaRPr lang="de-DE"/>
          </a:p>
        </p:txBody>
      </p:sp>
      <p:pic>
        <p:nvPicPr>
          <p:cNvPr id="203781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659563" y="908050"/>
            <a:ext cx="1512887" cy="15128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Open questions</a:t>
            </a:r>
            <a:endParaRPr lang="de-DE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73238"/>
            <a:ext cx="8137525" cy="4824412"/>
          </a:xfrm>
        </p:spPr>
        <p:txBody>
          <a:bodyPr/>
          <a:lstStyle/>
          <a:p>
            <a:r>
              <a:rPr lang="en-GB" b="1">
                <a:solidFill>
                  <a:srgbClr val="FB1705"/>
                </a:solidFill>
              </a:rPr>
              <a:t>Advantages:</a:t>
            </a:r>
          </a:p>
          <a:p>
            <a:pPr lvl="1"/>
            <a:r>
              <a:rPr lang="en-GB"/>
              <a:t>Not directive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Allows </a:t>
            </a:r>
            <a:r>
              <a:rPr lang="en-GB" b="1">
                <a:solidFill>
                  <a:srgbClr val="000000"/>
                </a:solidFill>
              </a:rPr>
              <a:t>exploration of issues</a:t>
            </a:r>
            <a:r>
              <a:rPr lang="en-GB"/>
              <a:t> </a:t>
            </a:r>
            <a:r>
              <a:rPr lang="cs-CZ"/>
              <a:t/>
            </a:r>
            <a:br>
              <a:rPr lang="cs-CZ"/>
            </a:br>
            <a:r>
              <a:rPr lang="en-GB"/>
              <a:t>to generate hypothesis</a:t>
            </a:r>
          </a:p>
          <a:p>
            <a:pPr lvl="2"/>
            <a:r>
              <a:rPr lang="en-IE"/>
              <a:t>qualitative research, focus groups, trawling questionnaires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Used even if no comprehensive range of alternative choices</a:t>
            </a:r>
          </a:p>
          <a:p>
            <a:pPr lvl="1"/>
            <a:r>
              <a:rPr lang="en-GB"/>
              <a:t>Good for exploring knowledge and attitudes</a:t>
            </a:r>
          </a:p>
          <a:p>
            <a:pPr lvl="1"/>
            <a:r>
              <a:rPr lang="en-GB"/>
              <a:t>Detailed and unexpected answers possible</a:t>
            </a:r>
          </a:p>
        </p:txBody>
      </p:sp>
      <p:sp>
        <p:nvSpPr>
          <p:cNvPr id="2" name="ตัวแทนเนื้อหา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990600" y="228600"/>
            <a:ext cx="91440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Advantages of questionnaires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1295400" y="1676400"/>
            <a:ext cx="7054850" cy="4800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reach a large number of people relatively easily and economically </a:t>
            </a:r>
          </a:p>
          <a:p>
            <a:pPr marL="320040" marR="0" lvl="0" indent="-320040" algn="l" defTabSz="914400" rtl="0" eaLnBrk="1" fontAlgn="auto" latinLnBrk="0" hangingPunct="1">
              <a:lnSpc>
                <a:spcPct val="125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Provide quantifiable answers</a:t>
            </a:r>
            <a:endParaRPr kumimoji="0" lang="en-IE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25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IE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Relatively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easy to analyse</a:t>
            </a:r>
          </a:p>
          <a:p>
            <a:pPr marL="320040" marR="0" lvl="0" indent="-320040" algn="l" defTabSz="914400" rtl="0" eaLnBrk="1" fontAlgn="auto" latinLnBrk="0" hangingPunct="1">
              <a:lnSpc>
                <a:spcPct val="125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en-GB" sz="2800" b="1" dirty="0" smtClean="0">
                <a:solidFill>
                  <a:srgbClr val="FB1705"/>
                </a:solidFill>
                <a:latin typeface="+mn-lt"/>
              </a:rPr>
              <a:t>A well designed questionnaire:</a:t>
            </a:r>
            <a:endParaRPr lang="en-IE" sz="2800" b="1" dirty="0" smtClean="0">
              <a:latin typeface="+mn-lt"/>
            </a:endParaRPr>
          </a:p>
          <a:p>
            <a:r>
              <a:rPr lang="en-IE" sz="2800" dirty="0" smtClean="0">
                <a:latin typeface="+mn-lt"/>
              </a:rPr>
              <a:t>- Will give </a:t>
            </a:r>
            <a:r>
              <a:rPr lang="en-GB" sz="2800" dirty="0" smtClean="0">
                <a:latin typeface="+mn-lt"/>
              </a:rPr>
              <a:t>appropriate data </a:t>
            </a:r>
            <a:r>
              <a:rPr lang="en-IE" sz="2800" dirty="0" smtClean="0">
                <a:latin typeface="+mn-lt"/>
              </a:rPr>
              <a:t>which </a:t>
            </a:r>
            <a:r>
              <a:rPr lang="en-GB" sz="2800" dirty="0" smtClean="0">
                <a:latin typeface="+mn-lt"/>
              </a:rPr>
              <a:t>allow to </a:t>
            </a:r>
            <a:r>
              <a:rPr lang="en-GB" sz="2800" b="1" dirty="0" smtClean="0">
                <a:solidFill>
                  <a:srgbClr val="FB1705"/>
                </a:solidFill>
                <a:latin typeface="+mn-lt"/>
              </a:rPr>
              <a:t>answer</a:t>
            </a:r>
            <a:r>
              <a:rPr lang="en-GB" sz="2800" dirty="0" smtClean="0">
                <a:latin typeface="+mn-lt"/>
              </a:rPr>
              <a:t> your research question</a:t>
            </a:r>
          </a:p>
          <a:p>
            <a:r>
              <a:rPr lang="en-IE" sz="2800" dirty="0" smtClean="0">
                <a:latin typeface="+mn-lt"/>
              </a:rPr>
              <a:t>- Will</a:t>
            </a:r>
            <a:r>
              <a:rPr lang="en-GB" sz="2800" dirty="0" smtClean="0">
                <a:latin typeface="+mn-lt"/>
              </a:rPr>
              <a:t> minimise potential sources of </a:t>
            </a:r>
            <a:r>
              <a:rPr lang="en-GB" sz="2800" b="1" dirty="0" smtClean="0">
                <a:solidFill>
                  <a:srgbClr val="FB1705"/>
                </a:solidFill>
                <a:latin typeface="+mn-lt"/>
              </a:rPr>
              <a:t>bias</a:t>
            </a:r>
            <a:r>
              <a:rPr lang="en-GB" sz="2800" dirty="0" smtClean="0">
                <a:latin typeface="+mn-lt"/>
              </a:rPr>
              <a:t>, thus increasing the validity of the questionnaire</a:t>
            </a:r>
          </a:p>
          <a:p>
            <a:r>
              <a:rPr lang="en-GB" sz="2800" dirty="0" smtClean="0">
                <a:latin typeface="+mn-lt"/>
              </a:rPr>
              <a:t>- Will much more likely be </a:t>
            </a:r>
            <a:r>
              <a:rPr lang="en-GB" sz="2800" b="1" dirty="0" smtClean="0">
                <a:solidFill>
                  <a:srgbClr val="FB1705"/>
                </a:solidFill>
                <a:latin typeface="+mn-lt"/>
              </a:rPr>
              <a:t>completed</a:t>
            </a:r>
            <a:endParaRPr lang="en-GB" sz="2800" dirty="0" smtClean="0">
              <a:latin typeface="+mn-lt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25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Open questions</a:t>
            </a:r>
            <a:endParaRPr lang="de-DE"/>
          </a:p>
        </p:txBody>
      </p:sp>
      <p:sp>
        <p:nvSpPr>
          <p:cNvPr id="206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773238"/>
            <a:ext cx="6985000" cy="4824412"/>
          </a:xfrm>
        </p:spPr>
        <p:txBody>
          <a:bodyPr/>
          <a:lstStyle/>
          <a:p>
            <a:r>
              <a:rPr lang="en-GB" b="1">
                <a:solidFill>
                  <a:srgbClr val="FB1705"/>
                </a:solidFill>
              </a:rPr>
              <a:t>Disadvantages:</a:t>
            </a:r>
          </a:p>
          <a:p>
            <a:pPr lvl="1"/>
            <a:r>
              <a:rPr lang="en-GB"/>
              <a:t>Interviewer bias </a:t>
            </a:r>
          </a:p>
          <a:p>
            <a:pPr lvl="1"/>
            <a:r>
              <a:rPr lang="en-GB"/>
              <a:t>Time-consuming</a:t>
            </a:r>
          </a:p>
          <a:p>
            <a:pPr lvl="1"/>
            <a:r>
              <a:rPr lang="en-GB"/>
              <a:t>Coding problems</a:t>
            </a:r>
          </a:p>
          <a:p>
            <a:pPr lvl="1"/>
            <a:r>
              <a:rPr lang="en-GB">
                <a:solidFill>
                  <a:srgbClr val="000000"/>
                </a:solidFill>
              </a:rPr>
              <a:t>Difficult to analyse!</a:t>
            </a:r>
            <a:endParaRPr lang="en-GB"/>
          </a:p>
          <a:p>
            <a:pPr lvl="1"/>
            <a:r>
              <a:rPr lang="en-GB"/>
              <a:t>Difficult to compare groups</a:t>
            </a:r>
          </a:p>
          <a:p>
            <a:endParaRPr lang="de-DE"/>
          </a:p>
        </p:txBody>
      </p:sp>
      <p:sp>
        <p:nvSpPr>
          <p:cNvPr id="2" name="ตัวแทนเนื้อหา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Closed Questions</a:t>
            </a:r>
            <a:endParaRPr lang="en-GB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78813" cy="4419600"/>
          </a:xfrm>
        </p:spPr>
        <p:txBody>
          <a:bodyPr>
            <a:normAutofit lnSpcReduction="10000"/>
          </a:bodyPr>
          <a:lstStyle/>
          <a:p>
            <a:pPr marL="261938" indent="-261938">
              <a:buFontTx/>
              <a:buAutoNum type="arabicPeriod"/>
            </a:pPr>
            <a:r>
              <a:rPr lang="en-IE" b="1">
                <a:solidFill>
                  <a:srgbClr val="FB1705"/>
                </a:solidFill>
              </a:rPr>
              <a:t> Straightforward response</a:t>
            </a:r>
          </a:p>
          <a:p>
            <a:pPr marL="1001713" lvl="1" indent="-552450">
              <a:spcBef>
                <a:spcPct val="40000"/>
              </a:spcBef>
              <a:spcAft>
                <a:spcPct val="25000"/>
              </a:spcAft>
              <a:buFontTx/>
              <a:buNone/>
            </a:pPr>
            <a:r>
              <a:rPr lang="en-IE" sz="2400" b="1">
                <a:latin typeface="Garamond" pitchFamily="18" charset="0"/>
              </a:rPr>
              <a:t>What is your age in years?	        	  ___  years</a:t>
            </a:r>
          </a:p>
          <a:p>
            <a:pPr marL="1001713" lvl="1" indent="-552450">
              <a:spcAft>
                <a:spcPct val="25000"/>
              </a:spcAft>
              <a:buFontTx/>
              <a:buNone/>
            </a:pPr>
            <a:r>
              <a:rPr lang="en-IE" sz="2400" b="1">
                <a:latin typeface="Garamond" pitchFamily="18" charset="0"/>
              </a:rPr>
              <a:t>How long have you owned a dog?   	  ___ years </a:t>
            </a:r>
          </a:p>
          <a:p>
            <a:pPr marL="1001713" lvl="1" indent="-552450">
              <a:buFontTx/>
              <a:buNone/>
            </a:pPr>
            <a:r>
              <a:rPr lang="en-IE" sz="2400" b="1">
                <a:latin typeface="Garamond" pitchFamily="18" charset="0"/>
              </a:rPr>
              <a:t>What is your sex (gender)? 	     </a:t>
            </a:r>
          </a:p>
          <a:p>
            <a:pPr marL="1524000" lvl="2" indent="-342900">
              <a:spcBef>
                <a:spcPct val="0"/>
              </a:spcBef>
              <a:buFontTx/>
              <a:buNone/>
            </a:pPr>
            <a:r>
              <a:rPr lang="en-IE" b="1">
                <a:latin typeface="Garamond" pitchFamily="18" charset="0"/>
              </a:rPr>
              <a:t>Male 	</a:t>
            </a:r>
            <a:r>
              <a:rPr lang="en-IE" b="1">
                <a:latin typeface="Garamond" pitchFamily="18" charset="0"/>
                <a:sym typeface="Symbol" pitchFamily="18" charset="2"/>
              </a:rPr>
              <a:t>   </a:t>
            </a:r>
          </a:p>
          <a:p>
            <a:pPr marL="1524000" lvl="2" indent="-342900">
              <a:spcBef>
                <a:spcPct val="0"/>
              </a:spcBef>
              <a:buFontTx/>
              <a:buNone/>
            </a:pPr>
            <a:r>
              <a:rPr lang="en-IE" b="1">
                <a:latin typeface="Garamond" pitchFamily="18" charset="0"/>
              </a:rPr>
              <a:t>Female</a:t>
            </a:r>
            <a:r>
              <a:rPr lang="en-IE" sz="2000" b="1">
                <a:latin typeface="Garamond" pitchFamily="18" charset="0"/>
              </a:rPr>
              <a:t> 	</a:t>
            </a:r>
            <a:r>
              <a:rPr lang="en-IE" b="1">
                <a:latin typeface="Garamond" pitchFamily="18" charset="0"/>
                <a:sym typeface="Symbol" pitchFamily="18" charset="2"/>
              </a:rPr>
              <a:t></a:t>
            </a:r>
            <a:endParaRPr lang="en-IE" sz="2000" b="1">
              <a:latin typeface="Garamond" pitchFamily="18" charset="0"/>
              <a:sym typeface="Symbol" pitchFamily="18" charset="2"/>
            </a:endParaRPr>
          </a:p>
          <a:p>
            <a:pPr marL="1001713" lvl="1" indent="-552450">
              <a:buFontTx/>
              <a:buNone/>
            </a:pPr>
            <a:r>
              <a:rPr lang="en-IE" sz="2400" b="1">
                <a:latin typeface="Garamond" pitchFamily="18" charset="0"/>
                <a:sym typeface="Symbol" pitchFamily="18" charset="2"/>
              </a:rPr>
              <a:t>Did you stay in Hotel X on 23/7/05?    </a:t>
            </a:r>
          </a:p>
          <a:p>
            <a:pPr marL="1524000" lvl="2" indent="-342900">
              <a:spcBef>
                <a:spcPct val="0"/>
              </a:spcBef>
              <a:buFontTx/>
              <a:buNone/>
            </a:pPr>
            <a:r>
              <a:rPr lang="en-IE" b="1">
                <a:latin typeface="Garamond" pitchFamily="18" charset="0"/>
              </a:rPr>
              <a:t>Yes   	</a:t>
            </a:r>
            <a:r>
              <a:rPr lang="en-IE" b="1">
                <a:latin typeface="Garamond" pitchFamily="18" charset="0"/>
                <a:sym typeface="Symbol" pitchFamily="18" charset="2"/>
              </a:rPr>
              <a:t>   </a:t>
            </a:r>
          </a:p>
          <a:p>
            <a:pPr marL="1524000" lvl="2" indent="-342900">
              <a:spcBef>
                <a:spcPct val="0"/>
              </a:spcBef>
              <a:buFontTx/>
              <a:buNone/>
            </a:pPr>
            <a:r>
              <a:rPr lang="en-IE" b="1">
                <a:latin typeface="Garamond" pitchFamily="18" charset="0"/>
              </a:rPr>
              <a:t>No   		</a:t>
            </a:r>
            <a:r>
              <a:rPr lang="en-IE" b="1">
                <a:latin typeface="Garamond" pitchFamily="18" charset="0"/>
                <a:sym typeface="Symbol" pitchFamily="18" charset="2"/>
              </a:rPr>
              <a:t>   </a:t>
            </a:r>
          </a:p>
          <a:p>
            <a:pPr marL="1524000" lvl="2" indent="-342900">
              <a:spcBef>
                <a:spcPct val="0"/>
              </a:spcBef>
              <a:buFontTx/>
              <a:buNone/>
            </a:pPr>
            <a:r>
              <a:rPr lang="en-IE" b="1">
                <a:latin typeface="Garamond" pitchFamily="18" charset="0"/>
                <a:sym typeface="Symbol" pitchFamily="18" charset="2"/>
              </a:rPr>
              <a:t>Don’t know </a:t>
            </a:r>
            <a:r>
              <a:rPr lang="en-IE" sz="2000" b="1">
                <a:latin typeface="Garamond" pitchFamily="18" charset="0"/>
                <a:sym typeface="Symbol" pitchFamily="18" charset="2"/>
              </a:rPr>
              <a:t> </a:t>
            </a:r>
          </a:p>
          <a:p>
            <a:pPr marL="1001713" lvl="1" indent="-552450">
              <a:buFontTx/>
              <a:buNone/>
            </a:pPr>
            <a:r>
              <a:rPr lang="en-IE" b="1">
                <a:latin typeface="Garamond" pitchFamily="18" charset="0"/>
                <a:sym typeface="Symbol" pitchFamily="18" charset="2"/>
              </a:rPr>
              <a:t> </a:t>
            </a:r>
            <a:endParaRPr lang="en-GB" b="1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971550" y="2276475"/>
            <a:ext cx="7488238" cy="403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None/>
            </a:pPr>
            <a:r>
              <a:rPr lang="en-IE" b="1">
                <a:solidFill>
                  <a:srgbClr val="FB1705"/>
                </a:solidFill>
              </a:rPr>
              <a:t>2. Checklist</a:t>
            </a:r>
          </a:p>
          <a:p>
            <a:pPr marL="457200" indent="-457200">
              <a:spcBef>
                <a:spcPct val="40000"/>
              </a:spcBef>
              <a:buFontTx/>
              <a:buNone/>
            </a:pPr>
            <a:r>
              <a:rPr lang="en-IE" sz="2400">
                <a:latin typeface="Garamond" pitchFamily="18" charset="0"/>
              </a:rPr>
              <a:t>	</a:t>
            </a:r>
            <a:r>
              <a:rPr lang="en-IE" sz="2400" b="1">
                <a:latin typeface="Garamond" pitchFamily="18" charset="0"/>
              </a:rPr>
              <a:t>Which of the following outdoor activities </a:t>
            </a:r>
            <a:r>
              <a:rPr lang="cs-CZ" sz="2400" b="1">
                <a:latin typeface="Garamond" pitchFamily="18" charset="0"/>
              </a:rPr>
              <a:t/>
            </a:r>
            <a:br>
              <a:rPr lang="cs-CZ" sz="2400" b="1">
                <a:latin typeface="Garamond" pitchFamily="18" charset="0"/>
              </a:rPr>
            </a:br>
            <a:r>
              <a:rPr lang="en-IE" sz="2400" b="1">
                <a:latin typeface="Garamond" pitchFamily="18" charset="0"/>
              </a:rPr>
              <a:t>did you do last week?</a:t>
            </a:r>
          </a:p>
          <a:p>
            <a:pPr marL="1257300" lvl="2" indent="-342900"/>
            <a:r>
              <a:rPr lang="en-IE" b="1">
                <a:latin typeface="Garamond" pitchFamily="18" charset="0"/>
              </a:rPr>
              <a:t>Running		 </a:t>
            </a:r>
            <a:r>
              <a:rPr lang="en-IE" b="1">
                <a:latin typeface="Garamond" pitchFamily="18" charset="0"/>
                <a:sym typeface="Symbol" pitchFamily="18" charset="2"/>
              </a:rPr>
              <a:t></a:t>
            </a:r>
          </a:p>
          <a:p>
            <a:pPr marL="1257300" lvl="2" indent="-342900"/>
            <a:r>
              <a:rPr lang="en-IE" b="1">
                <a:latin typeface="Garamond" pitchFamily="18" charset="0"/>
                <a:sym typeface="Symbol" pitchFamily="18" charset="2"/>
              </a:rPr>
              <a:t>Walking		 </a:t>
            </a:r>
          </a:p>
          <a:p>
            <a:pPr marL="1257300" lvl="2" indent="-342900"/>
            <a:r>
              <a:rPr lang="en-IE" b="1">
                <a:latin typeface="Garamond" pitchFamily="18" charset="0"/>
                <a:sym typeface="Symbol" pitchFamily="18" charset="2"/>
              </a:rPr>
              <a:t>Hiking		 </a:t>
            </a:r>
          </a:p>
          <a:p>
            <a:pPr marL="1257300" lvl="2" indent="-342900"/>
            <a:r>
              <a:rPr lang="en-IE" b="1">
                <a:latin typeface="Garamond" pitchFamily="18" charset="0"/>
                <a:sym typeface="Symbol" pitchFamily="18" charset="2"/>
              </a:rPr>
              <a:t>Cycling		 </a:t>
            </a:r>
          </a:p>
          <a:p>
            <a:pPr marL="1257300" lvl="2" indent="-342900"/>
            <a:r>
              <a:rPr lang="en-IE" b="1">
                <a:latin typeface="Garamond" pitchFamily="18" charset="0"/>
                <a:sym typeface="Symbol" pitchFamily="18" charset="2"/>
              </a:rPr>
              <a:t>Swimming		  	</a:t>
            </a:r>
          </a:p>
          <a:p>
            <a:pPr marL="1257300" lvl="2" indent="-342900">
              <a:buFontTx/>
              <a:buNone/>
            </a:pPr>
            <a:endParaRPr lang="en-GB" b="1">
              <a:latin typeface="Garamond" pitchFamily="18" charset="0"/>
              <a:sym typeface="Symbol" pitchFamily="18" charset="2"/>
            </a:endParaRP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Closed Questions</a:t>
            </a:r>
            <a:endParaRPr lang="en-GB"/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971550" y="2420938"/>
            <a:ext cx="7704138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Closed Questions</a:t>
            </a:r>
            <a:endParaRPr lang="en-GB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625" y="1676400"/>
            <a:ext cx="8207375" cy="4824413"/>
          </a:xfrm>
        </p:spPr>
        <p:txBody>
          <a:bodyPr/>
          <a:lstStyle/>
          <a:p>
            <a:pPr marL="87313" indent="-87313">
              <a:buFontTx/>
              <a:buNone/>
            </a:pPr>
            <a:r>
              <a:rPr lang="en-IE" b="1">
                <a:solidFill>
                  <a:srgbClr val="FB1705"/>
                </a:solidFill>
              </a:rPr>
              <a:t>3. </a:t>
            </a:r>
            <a:r>
              <a:rPr lang="en-GB" b="1">
                <a:solidFill>
                  <a:srgbClr val="FB1705"/>
                </a:solidFill>
              </a:rPr>
              <a:t>Rating scale</a:t>
            </a:r>
            <a:endParaRPr lang="en-IE" b="1">
              <a:solidFill>
                <a:srgbClr val="FB1705"/>
              </a:solidFill>
            </a:endParaRPr>
          </a:p>
          <a:p>
            <a:pPr marL="87313" indent="-87313">
              <a:spcBef>
                <a:spcPct val="4000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	Did you do use sunscreen during the following outdoor activities during the past six months?</a:t>
            </a:r>
          </a:p>
          <a:p>
            <a:pPr marL="850900" lvl="1" indent="-496888">
              <a:buFontTx/>
              <a:buNone/>
            </a:pPr>
            <a:r>
              <a:rPr lang="en-IE" sz="2400" b="1">
                <a:latin typeface="Garamond" pitchFamily="18" charset="0"/>
              </a:rPr>
              <a:t>				Always  Sometimes  Seldomly  Never</a:t>
            </a:r>
          </a:p>
          <a:p>
            <a:pPr marL="850900" lvl="1" indent="-496888">
              <a:buFontTx/>
              <a:buNone/>
            </a:pPr>
            <a:r>
              <a:rPr lang="en-IE" sz="2400" b="1">
                <a:latin typeface="Garamond" pitchFamily="18" charset="0"/>
              </a:rPr>
              <a:t>  Running   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                                           </a:t>
            </a:r>
          </a:p>
          <a:p>
            <a:pPr marL="850900" lvl="1" indent="-496888">
              <a:buFontTx/>
              <a:buNone/>
            </a:pPr>
            <a:r>
              <a:rPr lang="en-IE" sz="2400" b="1">
                <a:latin typeface="Garamond" pitchFamily="18" charset="0"/>
                <a:sym typeface="Symbol" pitchFamily="18" charset="2"/>
              </a:rPr>
              <a:t>  Walking	   	                                           </a:t>
            </a:r>
          </a:p>
          <a:p>
            <a:pPr marL="850900" lvl="1" indent="-496888">
              <a:buFontTx/>
              <a:buNone/>
            </a:pPr>
            <a:r>
              <a:rPr lang="en-IE" sz="2400" b="1">
                <a:latin typeface="Garamond" pitchFamily="18" charset="0"/>
                <a:sym typeface="Symbol" pitchFamily="18" charset="2"/>
              </a:rPr>
              <a:t>  Cycling		                                           	</a:t>
            </a:r>
          </a:p>
          <a:p>
            <a:pPr marL="850900" lvl="1" indent="-496888">
              <a:buFontTx/>
              <a:buNone/>
            </a:pPr>
            <a:endParaRPr lang="en-IE">
              <a:sym typeface="Symbol" pitchFamily="18" charset="2"/>
            </a:endParaRPr>
          </a:p>
          <a:p>
            <a:pPr marL="850900" lvl="1" indent="-496888">
              <a:buFontTx/>
              <a:buNone/>
            </a:pPr>
            <a:r>
              <a:rPr lang="en-IE" sz="3200"/>
              <a:t>  </a:t>
            </a:r>
            <a:endParaRPr lang="en-GB" sz="3200"/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971550" y="2276475"/>
            <a:ext cx="7847013" cy="28813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Closed Questions</a:t>
            </a:r>
            <a:endParaRPr lang="en-GB"/>
          </a:p>
        </p:txBody>
      </p:sp>
      <p:sp>
        <p:nvSpPr>
          <p:cNvPr id="136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07375" cy="511175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en-IE" b="1">
                <a:solidFill>
                  <a:srgbClr val="FB1705"/>
                </a:solidFill>
              </a:rPr>
              <a:t>4. </a:t>
            </a:r>
            <a:r>
              <a:rPr lang="cs-CZ" b="1">
                <a:solidFill>
                  <a:srgbClr val="FB1705"/>
                </a:solidFill>
              </a:rPr>
              <a:t>R</a:t>
            </a:r>
            <a:r>
              <a:rPr lang="en-IE" b="1">
                <a:solidFill>
                  <a:srgbClr val="FB1705"/>
                </a:solidFill>
              </a:rPr>
              <a:t>ating scale</a:t>
            </a: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cs-CZ" sz="2400" b="1">
                <a:solidFill>
                  <a:srgbClr val="FB1705"/>
                </a:solidFill>
                <a:latin typeface="Garamond" pitchFamily="18" charset="0"/>
              </a:rPr>
              <a:t>Numerical</a:t>
            </a:r>
            <a:endParaRPr lang="en-IE" sz="2400" b="1">
              <a:solidFill>
                <a:srgbClr val="FB1705"/>
              </a:solidFill>
              <a:latin typeface="Garamond" pitchFamily="18" charset="0"/>
            </a:endParaRP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How useful would you think that information on </a:t>
            </a:r>
            <a:br>
              <a:rPr lang="en-IE" sz="2400" b="1">
                <a:latin typeface="Garamond" pitchFamily="18" charset="0"/>
              </a:rPr>
            </a:br>
            <a:r>
              <a:rPr lang="en-IE" sz="2400" b="1">
                <a:latin typeface="Garamond" pitchFamily="18" charset="0"/>
              </a:rPr>
              <a:t>the risk of biting from stray dogs would be? </a:t>
            </a:r>
            <a:br>
              <a:rPr lang="en-IE" sz="2400" b="1">
                <a:latin typeface="Garamond" pitchFamily="18" charset="0"/>
              </a:rPr>
            </a:br>
            <a:r>
              <a:rPr lang="en-IE" sz="2400" b="1" i="1">
                <a:latin typeface="Garamond" pitchFamily="18" charset="0"/>
              </a:rPr>
              <a:t>(please circle)</a:t>
            </a: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                1     2     3     4     5     6     7</a:t>
            </a: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  Not at all useful			      Very useful</a:t>
            </a:r>
          </a:p>
          <a:p>
            <a:pPr marL="715963" lvl="1" indent="-258763">
              <a:lnSpc>
                <a:spcPct val="90000"/>
              </a:lnSpc>
              <a:buFontTx/>
              <a:buNone/>
            </a:pPr>
            <a:endParaRPr lang="cs-CZ" sz="2400" b="1">
              <a:latin typeface="Garamond" pitchFamily="18" charset="0"/>
            </a:endParaRP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en-US" sz="2400" b="1">
                <a:solidFill>
                  <a:srgbClr val="FB1705"/>
                </a:solidFill>
                <a:latin typeface="Garamond" pitchFamily="18" charset="0"/>
              </a:rPr>
              <a:t>Analogue</a:t>
            </a:r>
            <a:br>
              <a:rPr lang="en-US" sz="2400" b="1">
                <a:solidFill>
                  <a:srgbClr val="FB1705"/>
                </a:solidFill>
                <a:latin typeface="Garamond" pitchFamily="18" charset="0"/>
              </a:rPr>
            </a:br>
            <a:r>
              <a:rPr lang="en-US" sz="2400" b="1">
                <a:latin typeface="Garamond" pitchFamily="18" charset="0"/>
              </a:rPr>
              <a:t>How </a:t>
            </a:r>
            <a:r>
              <a:rPr lang="cs-CZ" sz="2400" b="1">
                <a:latin typeface="Garamond" pitchFamily="18" charset="0"/>
              </a:rPr>
              <a:t>much </a:t>
            </a:r>
            <a:r>
              <a:rPr lang="en-US" sz="2400" b="1">
                <a:latin typeface="Garamond" pitchFamily="18" charset="0"/>
              </a:rPr>
              <a:t>is your pain severe </a:t>
            </a:r>
            <a:r>
              <a:rPr lang="cs-CZ" sz="2400" b="1">
                <a:latin typeface="Garamond" pitchFamily="18" charset="0"/>
              </a:rPr>
              <a:t>(</a:t>
            </a:r>
            <a:r>
              <a:rPr lang="en-US" sz="2400" b="1">
                <a:latin typeface="Garamond" pitchFamily="18" charset="0"/>
              </a:rPr>
              <a:t>put </a:t>
            </a:r>
            <a:r>
              <a:rPr lang="cs-CZ" sz="2400" b="1">
                <a:latin typeface="Garamond" pitchFamily="18" charset="0"/>
              </a:rPr>
              <a:t>the tick on the line)</a:t>
            </a:r>
            <a:endParaRPr lang="en-US" sz="2400" b="1">
              <a:latin typeface="Garamond" pitchFamily="18" charset="0"/>
            </a:endParaRPr>
          </a:p>
          <a:p>
            <a:pPr marL="715963" lvl="1" indent="-258763">
              <a:lnSpc>
                <a:spcPct val="90000"/>
              </a:lnSpc>
              <a:buFontTx/>
              <a:buNone/>
            </a:pPr>
            <a:r>
              <a:rPr lang="en-GB" b="1">
                <a:latin typeface="Garamond" pitchFamily="18" charset="0"/>
              </a:rPr>
              <a:t>			</a:t>
            </a:r>
            <a:r>
              <a:rPr lang="cs-CZ" b="1">
                <a:latin typeface="Garamond" pitchFamily="18" charset="0"/>
              </a:rPr>
              <a:t/>
            </a:r>
            <a:br>
              <a:rPr lang="cs-CZ" b="1">
                <a:latin typeface="Garamond" pitchFamily="18" charset="0"/>
              </a:rPr>
            </a:br>
            <a:r>
              <a:rPr lang="cs-CZ" b="1">
                <a:latin typeface="Garamond" pitchFamily="18" charset="0"/>
              </a:rPr>
              <a:t>		</a:t>
            </a:r>
            <a:r>
              <a:rPr lang="en-GB" b="1">
                <a:latin typeface="Garamond" pitchFamily="18" charset="0"/>
              </a:rPr>
              <a:t>0				10</a:t>
            </a:r>
          </a:p>
        </p:txBody>
      </p:sp>
      <p:sp>
        <p:nvSpPr>
          <p:cNvPr id="136196" name="Rectangle 1028"/>
          <p:cNvSpPr>
            <a:spLocks noChangeArrowheads="1"/>
          </p:cNvSpPr>
          <p:nvPr/>
        </p:nvSpPr>
        <p:spPr bwMode="auto">
          <a:xfrm>
            <a:off x="755650" y="2349500"/>
            <a:ext cx="7632700" cy="2087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7" name="Oval 1029"/>
          <p:cNvSpPr>
            <a:spLocks noChangeArrowheads="1"/>
          </p:cNvSpPr>
          <p:nvPr/>
        </p:nvSpPr>
        <p:spPr bwMode="auto">
          <a:xfrm>
            <a:off x="3074988" y="3429000"/>
            <a:ext cx="358775" cy="360363"/>
          </a:xfrm>
          <a:prstGeom prst="ellipse">
            <a:avLst/>
          </a:prstGeom>
          <a:noFill/>
          <a:ln w="38100">
            <a:solidFill>
              <a:srgbClr val="FB17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199" name="Line 1031"/>
          <p:cNvSpPr>
            <a:spLocks noChangeShapeType="1"/>
          </p:cNvSpPr>
          <p:nvPr/>
        </p:nvSpPr>
        <p:spPr bwMode="auto">
          <a:xfrm>
            <a:off x="2411413" y="5589588"/>
            <a:ext cx="3816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01" name="Line 1033"/>
          <p:cNvSpPr>
            <a:spLocks noChangeShapeType="1"/>
          </p:cNvSpPr>
          <p:nvPr/>
        </p:nvSpPr>
        <p:spPr bwMode="auto">
          <a:xfrm>
            <a:off x="4859338" y="5373688"/>
            <a:ext cx="0" cy="431800"/>
          </a:xfrm>
          <a:prstGeom prst="line">
            <a:avLst/>
          </a:prstGeom>
          <a:noFill/>
          <a:ln w="38100">
            <a:solidFill>
              <a:srgbClr val="FB1705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6202" name="Rectangle 1034"/>
          <p:cNvSpPr>
            <a:spLocks noChangeArrowheads="1"/>
          </p:cNvSpPr>
          <p:nvPr/>
        </p:nvSpPr>
        <p:spPr bwMode="auto">
          <a:xfrm>
            <a:off x="755650" y="4508500"/>
            <a:ext cx="7777163" cy="1800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7" grpId="0" animBg="1"/>
      <p:bldP spid="136201" grpId="0" animBg="1"/>
      <p:bldP spid="13620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990600"/>
          </a:xfrm>
        </p:spPr>
        <p:txBody>
          <a:bodyPr/>
          <a:lstStyle/>
          <a:p>
            <a:r>
              <a:rPr lang="en-IE"/>
              <a:t>Closed Questions</a:t>
            </a:r>
            <a:endParaRPr lang="en-GB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8458200" cy="4464050"/>
          </a:xfrm>
        </p:spPr>
        <p:txBody>
          <a:bodyPr/>
          <a:lstStyle/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b="1">
                <a:solidFill>
                  <a:srgbClr val="FB1705"/>
                </a:solidFill>
              </a:rPr>
              <a:t>5.</a:t>
            </a:r>
            <a:r>
              <a:rPr lang="en-IE">
                <a:solidFill>
                  <a:srgbClr val="FB1705"/>
                </a:solidFill>
              </a:rPr>
              <a:t> </a:t>
            </a:r>
            <a:r>
              <a:rPr lang="en-IE" b="1">
                <a:solidFill>
                  <a:srgbClr val="FB1705"/>
                </a:solidFill>
              </a:rPr>
              <a:t>Scales for measuring attitude (Lickert)</a:t>
            </a:r>
          </a:p>
          <a:p>
            <a:pPr marL="449263" indent="-449263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     </a:t>
            </a:r>
          </a:p>
          <a:p>
            <a:pPr marL="449263" indent="-449263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	Stray dogs carry a higher risk of rabies</a:t>
            </a: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No, I strongly disagree</a:t>
            </a:r>
            <a:r>
              <a:rPr lang="en-IE" sz="2400" b="1">
                <a:latin typeface="Garamond" pitchFamily="18" charset="0"/>
              </a:rPr>
              <a:t>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No, I disagree quite a lot</a:t>
            </a:r>
            <a:r>
              <a:rPr lang="en-IE" sz="2400" b="1">
                <a:latin typeface="Garamond" pitchFamily="18" charset="0"/>
              </a:rPr>
              <a:t>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No, I disagree just a little </a:t>
            </a:r>
            <a:r>
              <a:rPr lang="en-IE" sz="2400" b="1">
                <a:latin typeface="Garamond" pitchFamily="18" charset="0"/>
              </a:rPr>
              <a:t>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I’m not sure about this</a:t>
            </a:r>
            <a:r>
              <a:rPr lang="en-IE" sz="2400" b="1">
                <a:latin typeface="Garamond" pitchFamily="18" charset="0"/>
              </a:rPr>
              <a:t>	 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Yes, I agree just a little</a:t>
            </a:r>
            <a:r>
              <a:rPr lang="en-IE" sz="2400" b="1">
                <a:latin typeface="Garamond" pitchFamily="18" charset="0"/>
              </a:rPr>
              <a:t>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Yes, I agree quite a lot</a:t>
            </a:r>
            <a:r>
              <a:rPr lang="en-IE" sz="2400" b="1">
                <a:latin typeface="Garamond" pitchFamily="18" charset="0"/>
              </a:rPr>
              <a:t>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  <a:p>
            <a:pPr marL="449263" indent="-449263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  <a:r>
              <a:rPr lang="en-GB" sz="2400" b="1">
                <a:latin typeface="Garamond" pitchFamily="18" charset="0"/>
              </a:rPr>
              <a:t>Yes, I strongly agree</a:t>
            </a:r>
            <a:r>
              <a:rPr lang="en-IE" sz="2400" b="1">
                <a:latin typeface="Garamond" pitchFamily="18" charset="0"/>
              </a:rPr>
              <a:t>			 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endParaRPr lang="en-GB" sz="2400" b="1">
              <a:latin typeface="Garamond" pitchFamily="18" charset="0"/>
            </a:endParaRP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1042988" y="2706688"/>
            <a:ext cx="7488237" cy="3602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36563"/>
            <a:ext cx="9140825" cy="882650"/>
          </a:xfrm>
        </p:spPr>
        <p:txBody>
          <a:bodyPr/>
          <a:lstStyle/>
          <a:p>
            <a:r>
              <a:rPr lang="en-GB"/>
              <a:t>Coding </a:t>
            </a:r>
            <a:r>
              <a:rPr lang="en-IE"/>
              <a:t>Schedule</a:t>
            </a:r>
            <a:endParaRPr lang="en-GB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154987" cy="4538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Questionnaire can be </a:t>
            </a:r>
            <a:r>
              <a:rPr lang="en-GB" b="1">
                <a:solidFill>
                  <a:srgbClr val="FB1705"/>
                </a:solidFill>
              </a:rPr>
              <a:t>pre-coded</a:t>
            </a:r>
            <a:r>
              <a:rPr lang="en-GB"/>
              <a:t> </a:t>
            </a:r>
            <a:endParaRPr lang="en-IE"/>
          </a:p>
          <a:p>
            <a:pPr>
              <a:lnSpc>
                <a:spcPct val="90000"/>
              </a:lnSpc>
            </a:pPr>
            <a:r>
              <a:rPr lang="en-IE"/>
              <a:t>Quicker and easier data entry </a:t>
            </a:r>
          </a:p>
          <a:p>
            <a:pPr>
              <a:lnSpc>
                <a:spcPct val="90000"/>
              </a:lnSpc>
            </a:pPr>
            <a:r>
              <a:rPr lang="en-IE"/>
              <a:t>Examples:</a:t>
            </a:r>
          </a:p>
          <a:p>
            <a:pPr marL="536575" lvl="1" indent="-14288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Male 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1 	 	Ill 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1 </a:t>
            </a:r>
          </a:p>
          <a:p>
            <a:pPr marL="536575" lvl="1" indent="-14288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Female  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2 	 	Not ill   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0 </a:t>
            </a:r>
          </a:p>
          <a:p>
            <a:pPr marL="536575" lvl="1" indent="-14288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Don’t know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3 	 	Don’t know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9 </a:t>
            </a:r>
          </a:p>
          <a:p>
            <a:pPr marL="536575" lvl="1" indent="-14288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		</a:t>
            </a:r>
          </a:p>
          <a:p>
            <a:pPr marL="536575" lvl="1" indent="-14288">
              <a:lnSpc>
                <a:spcPct val="90000"/>
              </a:lnSpc>
              <a:buFontTx/>
              <a:buNone/>
            </a:pPr>
            <a:r>
              <a:rPr lang="en-IE" sz="2400" b="1">
                <a:latin typeface="Garamond" pitchFamily="18" charset="0"/>
              </a:rPr>
              <a:t>Single  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1 		Separated 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3 </a:t>
            </a:r>
          </a:p>
          <a:p>
            <a:pPr marL="536575" lvl="1" indent="-14288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IE" sz="2400" b="1">
                <a:latin typeface="Garamond" pitchFamily="18" charset="0"/>
              </a:rPr>
              <a:t>Married  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2 		Divorced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4 	</a:t>
            </a:r>
            <a:br>
              <a:rPr lang="en-IE" sz="2400" b="1">
                <a:latin typeface="Garamond" pitchFamily="18" charset="0"/>
              </a:rPr>
            </a:br>
            <a:r>
              <a:rPr lang="en-IE" sz="2400" b="1">
                <a:latin typeface="Garamond" pitchFamily="18" charset="0"/>
              </a:rPr>
              <a:t>Widowed	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5		Don’t know 	</a:t>
            </a:r>
            <a:r>
              <a:rPr lang="en-IE" sz="2400" b="1">
                <a:latin typeface="Garamond" pitchFamily="18" charset="0"/>
                <a:sym typeface="Symbol" pitchFamily="18" charset="2"/>
              </a:rPr>
              <a:t></a:t>
            </a:r>
            <a:r>
              <a:rPr lang="en-IE" sz="2400" b="1">
                <a:latin typeface="Garamond" pitchFamily="18" charset="0"/>
              </a:rPr>
              <a:t> 9 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971550" y="3284538"/>
            <a:ext cx="7345363" cy="2951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 Revise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BDF2054-DED6-4A2E-A6A5-A4E08B740DBD}" type="slidenum">
              <a:rPr lang="en-US"/>
              <a:pPr/>
              <a:t>37</a:t>
            </a:fld>
            <a:endParaRPr lang="en-US"/>
          </a:p>
        </p:txBody>
      </p:sp>
      <p:sp>
        <p:nvSpPr>
          <p:cNvPr id="143371" name="Rectangle 11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Shorten the set of questions for the study.  If a question does not address one of your aims, discard it.</a:t>
            </a:r>
          </a:p>
          <a:p>
            <a:r>
              <a:rPr lang="en-US" dirty="0"/>
              <a:t>Refine the questions included and their wording by testing them with a variety of respondents.</a:t>
            </a:r>
          </a:p>
          <a:p>
            <a:pPr lvl="1"/>
            <a:r>
              <a:rPr lang="en-US" dirty="0"/>
              <a:t>Ensure the flow is natural.</a:t>
            </a:r>
          </a:p>
          <a:p>
            <a:pPr lvl="1"/>
            <a:r>
              <a:rPr lang="en-US" dirty="0"/>
              <a:t>Verify that terms and concepts are familiar and easy to understand for your target audience.</a:t>
            </a:r>
          </a:p>
          <a:p>
            <a:pPr lvl="1"/>
            <a:r>
              <a:rPr lang="en-US" dirty="0"/>
              <a:t>Keep recall to a minimum and focus on the recent past.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Step 6:  Assemble the final questionnaire [1]: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B5E4CDA-A0FB-43D5-A221-964F8543AAB3}" type="slidenum">
              <a:rPr lang="en-US"/>
              <a:pPr/>
              <a:t>38</a:t>
            </a:fld>
            <a:endParaRPr lang="en-US"/>
          </a:p>
        </p:txBody>
      </p:sp>
      <p:sp>
        <p:nvSpPr>
          <p:cNvPr id="167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200"/>
              <a:t>Decide whether you will format the questionnaire yourself or use computer-based programs for assistance:</a:t>
            </a:r>
          </a:p>
          <a:p>
            <a:pPr lvl="1"/>
            <a:r>
              <a:rPr lang="en-US" sz="2000"/>
              <a:t>SurveyMonkey.com</a:t>
            </a:r>
          </a:p>
          <a:p>
            <a:pPr lvl="1"/>
            <a:r>
              <a:rPr lang="en-US" sz="2000"/>
              <a:t>Adobe Live Cycle Designer 7.0</a:t>
            </a:r>
          </a:p>
          <a:p>
            <a:pPr lvl="1"/>
            <a:r>
              <a:rPr lang="en-US" sz="2000"/>
              <a:t>GCRC assistance</a:t>
            </a:r>
          </a:p>
          <a:p>
            <a:r>
              <a:rPr lang="en-US" sz="2200"/>
              <a:t>At the top, clearly state:</a:t>
            </a:r>
          </a:p>
          <a:p>
            <a:pPr lvl="1"/>
            <a:r>
              <a:rPr lang="en-US" sz="2000"/>
              <a:t>The purpose of the study</a:t>
            </a:r>
          </a:p>
          <a:p>
            <a:pPr lvl="1"/>
            <a:r>
              <a:rPr lang="en-US" sz="2000"/>
              <a:t>How the data will be used</a:t>
            </a:r>
          </a:p>
          <a:p>
            <a:pPr lvl="1"/>
            <a:r>
              <a:rPr lang="en-US" sz="2000"/>
              <a:t>Instructions on how to fill out the questionnaire</a:t>
            </a:r>
          </a:p>
          <a:p>
            <a:pPr lvl="1"/>
            <a:r>
              <a:rPr lang="en-US" sz="2000"/>
              <a:t>Your policy on confidentiality</a:t>
            </a:r>
          </a:p>
          <a:p>
            <a:r>
              <a:rPr lang="en-US" sz="2200"/>
              <a:t>Include identifying data on each page of a multi-page, paper-based questionnaire such as a respondent ID number in case the pages separate.</a:t>
            </a:r>
          </a:p>
          <a:p>
            <a:endParaRPr lang="en-US" sz="22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79EBA7A-ACF6-4FCF-A81E-526BF103DF91}" type="slidenum">
              <a:rPr lang="en-US"/>
              <a:pPr/>
              <a:t>39</a:t>
            </a:fld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/>
              <a:t>Designing Clinical Research</a:t>
            </a:r>
            <a:r>
              <a:rPr lang="en-US"/>
              <a:t>, Stephen B. Hulley, et. al.</a:t>
            </a:r>
          </a:p>
          <a:p>
            <a:r>
              <a:rPr lang="en-US">
                <a:hlinkClick r:id="rId2"/>
              </a:rPr>
              <a:t>www.statpac.com/surveys</a:t>
            </a:r>
            <a:endParaRPr lang="en-US"/>
          </a:p>
          <a:p>
            <a:r>
              <a:rPr lang="en-US"/>
              <a:t>“Design and use of questionnaires:  a review of best practice applicable to surveys of health service staff and patients”, </a:t>
            </a:r>
            <a:r>
              <a:rPr lang="en-US" u="sng"/>
              <a:t>Health Technology Assessment</a:t>
            </a:r>
            <a:r>
              <a:rPr lang="en-US"/>
              <a:t>, 2001.  Vol.5, No. 31.</a:t>
            </a:r>
          </a:p>
          <a:p>
            <a:r>
              <a:rPr lang="en-US"/>
              <a:t>Moser CA, Kalton G.  Survey methods in social investigation.  2</a:t>
            </a:r>
            <a:r>
              <a:rPr lang="en-US" baseline="30000"/>
              <a:t>nd</a:t>
            </a:r>
            <a:r>
              <a:rPr lang="en-US"/>
              <a:t> ed. Aldershot:  Gower; 1971.</a:t>
            </a:r>
          </a:p>
          <a:p>
            <a:r>
              <a:rPr lang="en-US"/>
              <a:t>Questionnaire Design lecture, Theresa Scott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Disadvantages of questionnaires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E" sz="2800" dirty="0" smtClean="0"/>
              <a:t>Provides only </a:t>
            </a:r>
            <a:r>
              <a:rPr lang="en-GB" sz="2800" dirty="0" smtClean="0"/>
              <a:t>limited insight into </a:t>
            </a:r>
            <a:r>
              <a:rPr lang="en-IE" sz="2800" dirty="0" smtClean="0"/>
              <a:t>problem</a:t>
            </a:r>
            <a:endParaRPr lang="en-GB" sz="2800" dirty="0" smtClean="0"/>
          </a:p>
          <a:p>
            <a:pPr lvl="1"/>
            <a:r>
              <a:rPr lang="en-IE" sz="2400" dirty="0" smtClean="0"/>
              <a:t>Limited response allowed by questions</a:t>
            </a:r>
            <a:endParaRPr lang="en-GB" sz="2400" dirty="0" smtClean="0"/>
          </a:p>
          <a:p>
            <a:pPr lvl="1"/>
            <a:r>
              <a:rPr lang="en-IE" sz="2400" dirty="0" smtClean="0"/>
              <a:t>Maybe not the right questions are asked</a:t>
            </a:r>
          </a:p>
          <a:p>
            <a:r>
              <a:rPr lang="en-IE" sz="2800" dirty="0" smtClean="0"/>
              <a:t>Varying response </a:t>
            </a:r>
          </a:p>
          <a:p>
            <a:pPr lvl="1"/>
            <a:r>
              <a:rPr lang="en-IE" sz="2400" dirty="0" smtClean="0"/>
              <a:t>Misunderstanding/misinterpretation</a:t>
            </a:r>
          </a:p>
          <a:p>
            <a:r>
              <a:rPr lang="en-IE" sz="2800" dirty="0" smtClean="0"/>
              <a:t>Need to get it right first time</a:t>
            </a:r>
          </a:p>
          <a:p>
            <a:pPr lvl="1"/>
            <a:r>
              <a:rPr lang="en-IE" sz="2400" dirty="0" smtClean="0"/>
              <a:t>Hard to chase after missing data	</a:t>
            </a:r>
            <a:endParaRPr lang="en-GB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2B34ADCC-5F74-4614-912B-B2F575FD1A22}" type="slidenum">
              <a:rPr lang="en-US"/>
              <a:pPr/>
              <a:t>5</a:t>
            </a:fld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/>
              <a:t>validity of the results depends on the quality of </a:t>
            </a:r>
            <a:r>
              <a:rPr lang="en-US" dirty="0" smtClean="0"/>
              <a:t>a questionnaire.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Good questionnaires are difficult to construct; bad questionnaires are difficult to analyze.</a:t>
            </a:r>
          </a:p>
          <a:p>
            <a:pPr>
              <a:lnSpc>
                <a:spcPct val="90000"/>
              </a:lnSpc>
            </a:pPr>
            <a:r>
              <a:rPr lang="en-US" dirty="0"/>
              <a:t>Difficult to design for several reasons: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question must provide a valid and reliable measure.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questions must clearly communicate the research intention to the survey respondent.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questions must be assembled into a logical, clear instrument that flows naturally and will keep the respondent sufficiently interested to continue to cooperate.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What do you prefer?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14338" y="1601788"/>
          <a:ext cx="3948112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4" imgW="6645483" imgH="8845840" progId="Word.Document.8">
                  <p:embed/>
                </p:oleObj>
              </mc:Choice>
              <mc:Fallback>
                <p:oleObj name="Dokument" r:id="rId4" imgW="6645483" imgH="884584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338" y="1601788"/>
                        <a:ext cx="3948112" cy="52562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003800" y="1601788"/>
          <a:ext cx="3890963" cy="525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kument" r:id="rId7" imgW="6826222" imgH="9219704" progId="Word.Document.8">
                  <p:embed/>
                </p:oleObj>
              </mc:Choice>
              <mc:Fallback>
                <p:oleObj name="Dokument" r:id="rId7" imgW="6826222" imgH="92197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1601788"/>
                        <a:ext cx="3890963" cy="525621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What makes a well designed questionnaire?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Good appearance</a:t>
            </a:r>
          </a:p>
          <a:p>
            <a:pPr lvl="1">
              <a:lnSpc>
                <a:spcPct val="120000"/>
              </a:lnSpc>
              <a:buFont typeface="Symbol" pitchFamily="18" charset="2"/>
              <a:buChar char="®"/>
            </a:pPr>
            <a:r>
              <a:rPr lang="en-IE" dirty="0" smtClean="0"/>
              <a:t> easy on the eye </a:t>
            </a:r>
          </a:p>
          <a:p>
            <a:r>
              <a:rPr lang="en-GB" dirty="0" smtClean="0"/>
              <a:t>Short and simple</a:t>
            </a:r>
          </a:p>
          <a:p>
            <a:pPr>
              <a:lnSpc>
                <a:spcPct val="120000"/>
              </a:lnSpc>
            </a:pPr>
            <a:r>
              <a:rPr lang="en-IE" dirty="0" smtClean="0"/>
              <a:t>Relevant and logical</a:t>
            </a:r>
          </a:p>
          <a:p>
            <a:pPr>
              <a:buFontTx/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⇒ </a:t>
            </a:r>
            <a:r>
              <a:rPr lang="en-GB" dirty="0" smtClean="0">
                <a:cs typeface="Lucida Sans Unicode" pitchFamily="34" charset="0"/>
              </a:rPr>
              <a:t>High r</a:t>
            </a:r>
            <a:r>
              <a:rPr lang="en-GB" dirty="0" smtClean="0"/>
              <a:t>esponse rate</a:t>
            </a:r>
          </a:p>
          <a:p>
            <a:pPr>
              <a:buFontTx/>
              <a:buNone/>
            </a:pP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⇒ </a:t>
            </a:r>
            <a:r>
              <a:rPr lang="en-GB" dirty="0" smtClean="0">
                <a:cs typeface="Lucida Sans Unicode" pitchFamily="34" charset="0"/>
              </a:rPr>
              <a:t>Easy d</a:t>
            </a:r>
            <a:r>
              <a:rPr lang="en-GB" dirty="0" smtClean="0"/>
              <a:t>ata summarisation and analysis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Basic Rules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593301-BDAB-4D23-A43F-27754910342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1027"/>
          <p:cNvSpPr txBox="1">
            <a:spLocks noChangeArrowheads="1"/>
          </p:cNvSpPr>
          <p:nvPr/>
        </p:nvSpPr>
        <p:spPr>
          <a:xfrm>
            <a:off x="611188" y="1412875"/>
            <a:ext cx="4027487" cy="544512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first page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Return address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Study title in bold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all pages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Identifying mark/</a:t>
            </a:r>
            <a:b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</a:t>
            </a: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nique identifier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Numbered items 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IE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Page numbers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Directions in bold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IE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Self-addressed envelope!!</a:t>
            </a:r>
            <a:endParaRPr kumimoji="0" lang="en-IE" sz="28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6" name="Object 1040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741863" y="1646237"/>
          <a:ext cx="4151312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kument" r:id="rId4" imgW="6845342" imgH="9223659" progId="Word.Document.8">
                  <p:embed/>
                </p:oleObj>
              </mc:Choice>
              <mc:Fallback>
                <p:oleObj name="Dokument" r:id="rId4" imgW="6845342" imgH="9223659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1646237"/>
                        <a:ext cx="4151312" cy="49069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Questionnaire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154CBCAC-CCD0-481C-A6A5-FB290164A174}" type="slidenum">
              <a:rPr lang="en-US"/>
              <a:pPr/>
              <a:t>9</a:t>
            </a:fld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Valid</a:t>
            </a:r>
            <a:r>
              <a:rPr lang="en-US" dirty="0"/>
              <a:t>:  measures </a:t>
            </a:r>
            <a:r>
              <a:rPr lang="en-US" dirty="0" smtClean="0"/>
              <a:t>what is </a:t>
            </a:r>
            <a:r>
              <a:rPr lang="en-US" dirty="0"/>
              <a:t>supposed to be measured</a:t>
            </a:r>
          </a:p>
          <a:p>
            <a:r>
              <a:rPr lang="en-US" b="1" dirty="0"/>
              <a:t>Reliable:</a:t>
            </a:r>
            <a:r>
              <a:rPr lang="en-US" dirty="0"/>
              <a:t>  measures </a:t>
            </a:r>
            <a:r>
              <a:rPr lang="en-US" dirty="0" smtClean="0"/>
              <a:t>consistently</a:t>
            </a:r>
            <a:endParaRPr lang="en-US" dirty="0"/>
          </a:p>
          <a:p>
            <a:r>
              <a:rPr lang="en-US" b="1" dirty="0"/>
              <a:t>Unbiased:</a:t>
            </a:r>
            <a:r>
              <a:rPr lang="en-US" dirty="0"/>
              <a:t>  measures </a:t>
            </a:r>
            <a:r>
              <a:rPr lang="en-US" dirty="0" smtClean="0"/>
              <a:t>in </a:t>
            </a:r>
            <a:r>
              <a:rPr lang="en-US" dirty="0"/>
              <a:t>a way that does not systematically under- or overestimate the true value</a:t>
            </a:r>
          </a:p>
          <a:p>
            <a:r>
              <a:rPr lang="en-US" b="1" dirty="0"/>
              <a:t>Discriminating:</a:t>
            </a:r>
            <a:r>
              <a:rPr lang="en-US" dirty="0"/>
              <a:t>  can distinguish adequately between respondents for whom the underlying level of the quantity or concept is different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ster1">
  <a:themeElements>
    <a:clrScheme name="Master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Master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ter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1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1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1483</TotalTime>
  <Words>1412</Words>
  <Application>Microsoft Office PowerPoint</Application>
  <PresentationFormat>นำเสนอทางหน้าจอ (4:3)</PresentationFormat>
  <Paragraphs>320</Paragraphs>
  <Slides>39</Slides>
  <Notes>5</Notes>
  <HiddenSlides>0</HiddenSlides>
  <MMClips>0</MMClips>
  <ScaleCrop>false</ScaleCrop>
  <HeadingPairs>
    <vt:vector size="6" baseType="variant">
      <vt:variant>
        <vt:lpstr>ชุดรูปแบบ</vt:lpstr>
      </vt:variant>
      <vt:variant>
        <vt:i4>2</vt:i4>
      </vt:variant>
      <vt:variant>
        <vt:lpstr>เซิร์ฟเวอร์ OLE ฝังตัว</vt:lpstr>
      </vt:variant>
      <vt:variant>
        <vt:i4>1</vt:i4>
      </vt:variant>
      <vt:variant>
        <vt:lpstr>ชื่อเรื่องภาพนิ่ง</vt:lpstr>
      </vt:variant>
      <vt:variant>
        <vt:i4>39</vt:i4>
      </vt:variant>
    </vt:vector>
  </HeadingPairs>
  <TitlesOfParts>
    <vt:vector size="42" baseType="lpstr">
      <vt:lpstr>Master1</vt:lpstr>
      <vt:lpstr>Median</vt:lpstr>
      <vt:lpstr>Dokument</vt:lpstr>
      <vt:lpstr>Questionnaire  Design</vt:lpstr>
      <vt:lpstr>What is a questionnaire?</vt:lpstr>
      <vt:lpstr>งานนำเสนอ PowerPoint</vt:lpstr>
      <vt:lpstr>Disadvantages of questionnaires</vt:lpstr>
      <vt:lpstr>Questionnaires</vt:lpstr>
      <vt:lpstr>What do you prefer?</vt:lpstr>
      <vt:lpstr>What makes a well designed questionnaire?</vt:lpstr>
      <vt:lpstr>Basic Rules</vt:lpstr>
      <vt:lpstr>Good Questionnaire</vt:lpstr>
      <vt:lpstr>Steps to Design a Questionnaire:</vt:lpstr>
      <vt:lpstr>Step 1:  Define the aims of the study</vt:lpstr>
      <vt:lpstr>Step 2:  Define the variables to be collected</vt:lpstr>
      <vt:lpstr>Step 3:  Review the literature</vt:lpstr>
      <vt:lpstr>Step 4:  Compose a draft [1]:</vt:lpstr>
      <vt:lpstr>Forming Questions</vt:lpstr>
      <vt:lpstr>Questions Order</vt:lpstr>
      <vt:lpstr>Be accurate</vt:lpstr>
      <vt:lpstr>Be appropriate </vt:lpstr>
      <vt:lpstr>Be objective</vt:lpstr>
      <vt:lpstr>Principle: Ask for an answer in only one dimension</vt:lpstr>
      <vt:lpstr>Principle: Avoid hidden assumptions.  </vt:lpstr>
      <vt:lpstr>Principle:  Make sure question and answer options match.</vt:lpstr>
      <vt:lpstr>Principle:  Avoid questions having non-mutually exclusive answers.</vt:lpstr>
      <vt:lpstr>Principle:  Write questions that will produce variability in the responses.</vt:lpstr>
      <vt:lpstr>Principle: Consider each possible response to avoid a missing item</vt:lpstr>
      <vt:lpstr>Principle:  Avoid branching as much as possible to avoid confusing respondents.</vt:lpstr>
      <vt:lpstr>Open or Closed?</vt:lpstr>
      <vt:lpstr>Closed questions</vt:lpstr>
      <vt:lpstr>Open questions</vt:lpstr>
      <vt:lpstr>Open questions</vt:lpstr>
      <vt:lpstr>Closed Questions</vt:lpstr>
      <vt:lpstr>Closed Questions</vt:lpstr>
      <vt:lpstr>Closed Questions</vt:lpstr>
      <vt:lpstr>Closed Questions</vt:lpstr>
      <vt:lpstr>Closed Questions</vt:lpstr>
      <vt:lpstr>Coding Schedule</vt:lpstr>
      <vt:lpstr>Step 5:  Revise</vt:lpstr>
      <vt:lpstr>Step 6:  Assemble the final questionnaire [1]:</vt:lpstr>
      <vt:lpstr>References</vt:lpstr>
    </vt:vector>
  </TitlesOfParts>
  <Company>biostatistics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Questionnaire Design</dc:title>
  <dc:creator>template1</dc:creator>
  <cp:lastModifiedBy>ASUS</cp:lastModifiedBy>
  <cp:revision>603</cp:revision>
  <dcterms:created xsi:type="dcterms:W3CDTF">2006-04-06T18:26:51Z</dcterms:created>
  <dcterms:modified xsi:type="dcterms:W3CDTF">2017-08-31T17:51:58Z</dcterms:modified>
</cp:coreProperties>
</file>