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18288000" cy="10287000"/>
  <p:notesSz cx="6858000" cy="9144000"/>
  <p:embeddedFontLst>
    <p:embeddedFont>
      <p:font typeface="Arimo" panose="020B0604020202020204" charset="0"/>
      <p:regular r:id="rId36"/>
    </p:embeddedFont>
    <p:embeddedFont>
      <p:font typeface="Public Sans Bold" panose="020B0604020202020204" charset="0"/>
      <p:regular r:id="rId37"/>
    </p:embeddedFont>
    <p:embeddedFont>
      <p:font typeface="Arimo Bold" panose="020B0604020202020204" charset="0"/>
      <p:regular r:id="rId38"/>
    </p:embeddedFont>
    <p:embeddedFont>
      <p:font typeface="Roboto" panose="02000000000000000000" pitchFamily="2" charset="0"/>
      <p:regular r:id="rId39"/>
      <p:bold r:id="rId40"/>
      <p:italic r:id="rId41"/>
      <p:boldItalic r:id="rId42"/>
    </p:embeddedFont>
    <p:embeddedFont>
      <p:font typeface="Calibri" panose="020F0502020204030204" pitchFamily="34" charset="0"/>
      <p:regular r:id="rId43"/>
      <p:bold r:id="rId44"/>
      <p:italic r:id="rId45"/>
      <p:boldItalic r:id="rId46"/>
    </p:embeddedFont>
    <p:embeddedFont>
      <p:font typeface="Public Sans" panose="020B0604020202020204" charset="0"/>
      <p:regular r:id="rId47"/>
    </p:embeddedFont>
    <p:embeddedFont>
      <p:font typeface="Pridi SemiBold Bold" panose="020B0604020202020204" charset="-34"/>
      <p:regular r:id="rId48"/>
    </p:embeddedFont>
    <p:embeddedFont>
      <p:font typeface="Pridi Regular" panose="020B0604020202020204" charset="-34"/>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7937"/>
    <a:srgbClr val="410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21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18.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4.sv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18.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4.sv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18.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4.sv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4.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6.sv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4.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6.sv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18.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4.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4.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914D"/>
        </a:solidFill>
        <a:effectLst/>
      </p:bgPr>
    </p:bg>
    <p:spTree>
      <p:nvGrpSpPr>
        <p:cNvPr id="1" name=""/>
        <p:cNvGrpSpPr/>
        <p:nvPr/>
      </p:nvGrpSpPr>
      <p:grpSpPr>
        <a:xfrm>
          <a:off x="0" y="0"/>
          <a:ext cx="0" cy="0"/>
          <a:chOff x="0" y="0"/>
          <a:chExt cx="0" cy="0"/>
        </a:xfrm>
      </p:grpSpPr>
      <p:sp>
        <p:nvSpPr>
          <p:cNvPr id="2" name="AutoShape 2"/>
          <p:cNvSpPr/>
          <p:nvPr/>
        </p:nvSpPr>
        <p:spPr>
          <a:xfrm rot="1373163">
            <a:off x="11712450" y="-1200862"/>
            <a:ext cx="9003355" cy="15031235"/>
          </a:xfrm>
          <a:prstGeom prst="rect">
            <a:avLst/>
          </a:prstGeom>
          <a:solidFill>
            <a:srgbClr val="FFFCF7"/>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854315">
            <a:off x="13805659" y="5176276"/>
            <a:ext cx="1715516" cy="941974"/>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621408" y="6314756"/>
            <a:ext cx="5304638" cy="530463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20783">
            <a:off x="10355772" y="6250424"/>
            <a:ext cx="2531272" cy="1532570"/>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386039" flipH="1">
            <a:off x="16667425" y="6551491"/>
            <a:ext cx="1183750" cy="1226106"/>
          </a:xfrm>
          <a:prstGeom prst="rect">
            <a:avLst/>
          </a:prstGeom>
        </p:spPr>
      </p:pic>
      <p:sp>
        <p:nvSpPr>
          <p:cNvPr id="7" name="TextBox 7"/>
          <p:cNvSpPr txBox="1"/>
          <p:nvPr/>
        </p:nvSpPr>
        <p:spPr>
          <a:xfrm>
            <a:off x="609600" y="1122126"/>
            <a:ext cx="11473578" cy="1732718"/>
          </a:xfrm>
          <a:prstGeom prst="rect">
            <a:avLst/>
          </a:prstGeom>
        </p:spPr>
        <p:txBody>
          <a:bodyPr lIns="0" tIns="0" rIns="0" bIns="0" rtlCol="0" anchor="t">
            <a:spAutoFit/>
          </a:bodyPr>
          <a:lstStyle/>
          <a:p>
            <a:pPr>
              <a:lnSpc>
                <a:spcPts val="14832"/>
              </a:lnSpc>
              <a:spcBef>
                <a:spcPct val="0"/>
              </a:spcBef>
            </a:pPr>
            <a:r>
              <a:rPr lang="en-US" sz="10594" b="1" spc="529" dirty="0">
                <a:solidFill>
                  <a:srgbClr val="FAFAFA"/>
                </a:solidFill>
                <a:effectLst>
                  <a:outerShdw blurRad="38100" dist="38100" dir="2700000" algn="tl">
                    <a:srgbClr val="000000">
                      <a:alpha val="43137"/>
                    </a:srgbClr>
                  </a:outerShdw>
                </a:effectLst>
                <a:latin typeface="Arimo" panose="020B0604020202020204" charset="0"/>
                <a:ea typeface="Arimo" panose="020B0604020202020204" charset="0"/>
                <a:cs typeface="Arimo" panose="020B0604020202020204" charset="0"/>
              </a:rPr>
              <a:t> </a:t>
            </a:r>
            <a:r>
              <a:rPr lang="en-US" sz="9600" b="1" spc="529" dirty="0">
                <a:solidFill>
                  <a:srgbClr val="FAFAFA"/>
                </a:solidFill>
                <a:effectLst>
                  <a:outerShdw blurRad="38100" dist="38100" dir="2700000" algn="tl">
                    <a:srgbClr val="000000">
                      <a:alpha val="43137"/>
                    </a:srgbClr>
                  </a:outerShdw>
                </a:effectLst>
                <a:latin typeface="Arimo" panose="020B0604020202020204" charset="0"/>
                <a:ea typeface="Arimo" panose="020B0604020202020204" charset="0"/>
                <a:cs typeface="Arimo" panose="020B0604020202020204" charset="0"/>
              </a:rPr>
              <a:t>LOGISTICS JOBS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AutoShape 2"/>
          <p:cNvSpPr/>
          <p:nvPr/>
        </p:nvSpPr>
        <p:spPr>
          <a:xfrm rot="-1937280">
            <a:off x="-5579782" y="3561260"/>
            <a:ext cx="9003355" cy="15031235"/>
          </a:xfrm>
          <a:prstGeom prst="rect">
            <a:avLst/>
          </a:prstGeom>
          <a:solidFill>
            <a:srgbClr val="FF914D"/>
          </a:solidFill>
        </p:spPr>
      </p:sp>
      <p:sp>
        <p:nvSpPr>
          <p:cNvPr id="3" name="AutoShape 3"/>
          <p:cNvSpPr/>
          <p:nvPr/>
        </p:nvSpPr>
        <p:spPr>
          <a:xfrm rot="-8705029">
            <a:off x="-7071203" y="-5872642"/>
            <a:ext cx="8636184" cy="15041908"/>
          </a:xfrm>
          <a:prstGeom prst="rect">
            <a:avLst/>
          </a:prstGeom>
          <a:solidFill>
            <a:srgbClr val="FF1616"/>
          </a:solidFill>
        </p:spPr>
      </p:sp>
      <p:sp>
        <p:nvSpPr>
          <p:cNvPr id="4" name="AutoShape 4"/>
          <p:cNvSpPr/>
          <p:nvPr/>
        </p:nvSpPr>
        <p:spPr>
          <a:xfrm rot="-1937280">
            <a:off x="-5389282" y="3751760"/>
            <a:ext cx="9003355" cy="15031235"/>
          </a:xfrm>
          <a:prstGeom prst="rect">
            <a:avLst/>
          </a:prstGeom>
          <a:solidFill>
            <a:srgbClr val="FF914D"/>
          </a:solidFill>
        </p:spPr>
      </p:sp>
      <p:sp>
        <p:nvSpPr>
          <p:cNvPr id="5" name="TextBox 5"/>
          <p:cNvSpPr txBox="1"/>
          <p:nvPr/>
        </p:nvSpPr>
        <p:spPr>
          <a:xfrm>
            <a:off x="2895600" y="876300"/>
            <a:ext cx="14570927" cy="8920480"/>
          </a:xfrm>
          <a:prstGeom prst="rect">
            <a:avLst/>
          </a:prstGeom>
        </p:spPr>
        <p:txBody>
          <a:bodyPr lIns="0" tIns="0" rIns="0" bIns="0" rtlCol="0" anchor="t">
            <a:spAutoFit/>
          </a:bodyPr>
          <a:lstStyle/>
          <a:p>
            <a:pPr marL="604519" lvl="1" indent="-302260">
              <a:lnSpc>
                <a:spcPts val="3919"/>
              </a:lnSpc>
              <a:buFont typeface="Arial"/>
              <a:buChar char="•"/>
            </a:pPr>
            <a:r>
              <a:rPr lang="en-US" sz="2799" dirty="0">
                <a:solidFill>
                  <a:srgbClr val="000000"/>
                </a:solidFill>
                <a:latin typeface="Arimo"/>
              </a:rPr>
              <a:t>arranging payment of freight and other charges or collection of payment on behalf of the client;</a:t>
            </a:r>
          </a:p>
          <a:p>
            <a:pPr marL="604519" lvl="1" indent="-302260">
              <a:lnSpc>
                <a:spcPts val="3919"/>
              </a:lnSpc>
              <a:buFont typeface="Arial"/>
              <a:buChar char="•"/>
            </a:pPr>
            <a:r>
              <a:rPr lang="en-US" sz="2799" dirty="0" err="1">
                <a:solidFill>
                  <a:srgbClr val="000000"/>
                </a:solidFill>
                <a:latin typeface="Arimo"/>
              </a:rPr>
              <a:t>utilising</a:t>
            </a:r>
            <a:r>
              <a:rPr lang="en-US" sz="2799" dirty="0">
                <a:solidFill>
                  <a:srgbClr val="000000"/>
                </a:solidFill>
                <a:latin typeface="Arimo"/>
              </a:rPr>
              <a:t> e-commerce, internet technology and satellite systems to enable real-time tracking of goods;</a:t>
            </a:r>
          </a:p>
          <a:p>
            <a:pPr marL="604519" lvl="1" indent="-302260">
              <a:lnSpc>
                <a:spcPts val="3919"/>
              </a:lnSpc>
              <a:buFont typeface="Arial"/>
              <a:buChar char="•"/>
            </a:pPr>
            <a:r>
              <a:rPr lang="en-US" sz="2799" dirty="0">
                <a:solidFill>
                  <a:srgbClr val="000000"/>
                </a:solidFill>
                <a:latin typeface="Arimo"/>
              </a:rPr>
              <a:t>arranging air transport for urgent and high-value freight and managing the risk door to door;</a:t>
            </a:r>
          </a:p>
          <a:p>
            <a:pPr marL="604519" lvl="1" indent="-302260">
              <a:lnSpc>
                <a:spcPts val="3919"/>
              </a:lnSpc>
              <a:buFont typeface="Arial"/>
              <a:buChar char="•"/>
            </a:pPr>
            <a:r>
              <a:rPr lang="en-US" sz="2799" dirty="0">
                <a:solidFill>
                  <a:srgbClr val="3E04FF"/>
                </a:solidFill>
                <a:latin typeface="Arimo"/>
              </a:rPr>
              <a:t>acting as</a:t>
            </a:r>
            <a:r>
              <a:rPr lang="en-US" sz="2799" dirty="0">
                <a:solidFill>
                  <a:srgbClr val="000000"/>
                </a:solidFill>
                <a:latin typeface="Arimo"/>
              </a:rPr>
              <a:t> broker in customs negotiations worldwide to guide the freight efficiently through complex procedures;</a:t>
            </a:r>
          </a:p>
          <a:p>
            <a:pPr marL="604519" lvl="1" indent="-302260">
              <a:lnSpc>
                <a:spcPts val="3919"/>
              </a:lnSpc>
              <a:buFont typeface="Arial"/>
              <a:buChar char="•"/>
            </a:pPr>
            <a:r>
              <a:rPr lang="en-US" sz="2799" dirty="0">
                <a:solidFill>
                  <a:srgbClr val="000000"/>
                </a:solidFill>
                <a:latin typeface="Arimo"/>
              </a:rPr>
              <a:t>dealing with special arrangements for transporting delicate cargoes, such as livestock, food and medical supplies;</a:t>
            </a:r>
          </a:p>
          <a:p>
            <a:pPr marL="604519" lvl="1" indent="-302260">
              <a:lnSpc>
                <a:spcPts val="3919"/>
              </a:lnSpc>
              <a:buFont typeface="Arial"/>
              <a:buChar char="•"/>
            </a:pPr>
            <a:r>
              <a:rPr lang="en-US" sz="2799" dirty="0">
                <a:solidFill>
                  <a:srgbClr val="000000"/>
                </a:solidFill>
                <a:latin typeface="Arimo"/>
              </a:rPr>
              <a:t>arranging courier and specialist hand-carry services;</a:t>
            </a:r>
          </a:p>
          <a:p>
            <a:pPr marL="604519" lvl="1" indent="-302260">
              <a:lnSpc>
                <a:spcPts val="3919"/>
              </a:lnSpc>
              <a:buFont typeface="Arial"/>
              <a:buChar char="•"/>
            </a:pPr>
            <a:r>
              <a:rPr lang="en-US" sz="2799" dirty="0">
                <a:solidFill>
                  <a:srgbClr val="000000"/>
                </a:solidFill>
                <a:latin typeface="Arimo"/>
              </a:rPr>
              <a:t>maintaining communication and control through all phases of the journey, including the production of management reports and statistical and unit cost analysis;</a:t>
            </a:r>
          </a:p>
          <a:p>
            <a:pPr marL="604519" lvl="1" indent="-302260">
              <a:lnSpc>
                <a:spcPts val="3919"/>
              </a:lnSpc>
              <a:buFont typeface="Arial"/>
              <a:buChar char="•"/>
            </a:pPr>
            <a:r>
              <a:rPr lang="en-US" sz="2799" dirty="0">
                <a:solidFill>
                  <a:srgbClr val="000000"/>
                </a:solidFill>
                <a:latin typeface="Arimo"/>
              </a:rPr>
              <a:t>maintaining current knowledge of relevant legislation, political situations and other factors that could affect the movement of freight.</a:t>
            </a:r>
          </a:p>
          <a:p>
            <a:pPr marL="604519" lvl="1" indent="-302260">
              <a:lnSpc>
                <a:spcPts val="3919"/>
              </a:lnSpc>
              <a:buFont typeface="Arial"/>
              <a:buChar char="•"/>
            </a:pPr>
            <a:r>
              <a:rPr lang="en-US" sz="2799" dirty="0">
                <a:solidFill>
                  <a:srgbClr val="000000"/>
                </a:solidFill>
                <a:latin typeface="Arimo"/>
              </a:rPr>
              <a:t>At more senior levels, the role may also involve managing staff and overseeing activities within a department or </a:t>
            </a:r>
            <a:r>
              <a:rPr lang="en-US" sz="2799" dirty="0" err="1">
                <a:solidFill>
                  <a:srgbClr val="000000"/>
                </a:solidFill>
                <a:latin typeface="Arimo"/>
              </a:rPr>
              <a:t>specialising</a:t>
            </a:r>
            <a:r>
              <a:rPr lang="en-US" sz="2799" dirty="0">
                <a:solidFill>
                  <a:srgbClr val="000000"/>
                </a:solidFill>
                <a:latin typeface="Arimo"/>
              </a:rPr>
              <a:t> in a particular area, such as sea freight or air freight.</a:t>
            </a:r>
          </a:p>
          <a:p>
            <a:pPr>
              <a:lnSpc>
                <a:spcPts val="3919"/>
              </a:lnSpc>
            </a:pPr>
            <a:endParaRPr lang="en-US" sz="2799" dirty="0">
              <a:solidFill>
                <a:srgbClr val="000000"/>
              </a:solidFill>
              <a:latin typeface="Arim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274331" y="4630585"/>
            <a:ext cx="1691219" cy="462771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29531" y="7925392"/>
            <a:ext cx="4197240" cy="4041236"/>
          </a:xfrm>
          <a:prstGeom prst="rect">
            <a:avLst/>
          </a:prstGeom>
        </p:spPr>
      </p:pic>
      <p:sp>
        <p:nvSpPr>
          <p:cNvPr id="4" name="TextBox 4"/>
          <p:cNvSpPr txBox="1"/>
          <p:nvPr/>
        </p:nvSpPr>
        <p:spPr>
          <a:xfrm>
            <a:off x="2723563" y="717899"/>
            <a:ext cx="14448263" cy="8745220"/>
          </a:xfrm>
          <a:prstGeom prst="rect">
            <a:avLst/>
          </a:prstGeom>
        </p:spPr>
        <p:txBody>
          <a:bodyPr lIns="0" tIns="0" rIns="0" bIns="0" rtlCol="0" anchor="t">
            <a:spAutoFit/>
          </a:bodyPr>
          <a:lstStyle/>
          <a:p>
            <a:pPr>
              <a:lnSpc>
                <a:spcPts val="4619"/>
              </a:lnSpc>
            </a:pPr>
            <a:r>
              <a:rPr lang="en-US" sz="3299" dirty="0">
                <a:solidFill>
                  <a:srgbClr val="000000"/>
                </a:solidFill>
                <a:latin typeface="Public Sans Bold"/>
              </a:rPr>
              <a:t>             Transport planner: Job description</a:t>
            </a:r>
          </a:p>
          <a:p>
            <a:pPr>
              <a:lnSpc>
                <a:spcPts val="4059"/>
              </a:lnSpc>
            </a:pPr>
            <a:endParaRPr lang="en-US" sz="3299" dirty="0">
              <a:solidFill>
                <a:srgbClr val="000000"/>
              </a:solidFill>
              <a:latin typeface="Public Sans Bold"/>
            </a:endParaRPr>
          </a:p>
          <a:p>
            <a:pPr>
              <a:lnSpc>
                <a:spcPts val="4059"/>
              </a:lnSpc>
            </a:pPr>
            <a:r>
              <a:rPr lang="en-US" sz="2899" dirty="0">
                <a:solidFill>
                  <a:srgbClr val="000000"/>
                </a:solidFill>
                <a:latin typeface="Arimo"/>
              </a:rPr>
              <a:t> Transport planners work on policies, plans and projects relating to all kinds of transport systems. This includes roads and the use of cars, lorries and buses, rail networks, pedestrian systems for walking or cycling, and air travel.</a:t>
            </a:r>
          </a:p>
          <a:p>
            <a:pPr>
              <a:lnSpc>
                <a:spcPts val="4059"/>
              </a:lnSpc>
            </a:pPr>
            <a:endParaRPr lang="en-US" sz="2899" dirty="0">
              <a:solidFill>
                <a:srgbClr val="000000"/>
              </a:solidFill>
              <a:latin typeface="Arimo"/>
            </a:endParaRPr>
          </a:p>
          <a:p>
            <a:pPr>
              <a:lnSpc>
                <a:spcPts val="4059"/>
              </a:lnSpc>
            </a:pPr>
            <a:r>
              <a:rPr lang="en-US" sz="2899" dirty="0">
                <a:solidFill>
                  <a:srgbClr val="000000"/>
                </a:solidFill>
                <a:latin typeface="Arimo"/>
              </a:rPr>
              <a:t> Transport planners look at ways to improve these systems or how new systems can be implemented in certain areas. They will take into consideration issues such as climate change, the economy and the environment. The work of transport planners is often related to government policies and initiatives, such as trying to change the travel </a:t>
            </a:r>
            <a:r>
              <a:rPr lang="en-US" sz="2899" dirty="0" err="1">
                <a:solidFill>
                  <a:srgbClr val="000000"/>
                </a:solidFill>
                <a:latin typeface="Arimo"/>
              </a:rPr>
              <a:t>behaviour</a:t>
            </a:r>
            <a:r>
              <a:rPr lang="en-US" sz="2899" dirty="0">
                <a:solidFill>
                  <a:srgbClr val="000000"/>
                </a:solidFill>
                <a:latin typeface="Arimo"/>
              </a:rPr>
              <a:t> of people by encouraging them to reduce their car use and take up walking, cycling or public transport.</a:t>
            </a:r>
          </a:p>
          <a:p>
            <a:pPr>
              <a:lnSpc>
                <a:spcPts val="4059"/>
              </a:lnSpc>
            </a:pPr>
            <a:endParaRPr lang="en-US" sz="2899" dirty="0">
              <a:solidFill>
                <a:srgbClr val="000000"/>
              </a:solidFill>
              <a:latin typeface="Arimo"/>
            </a:endParaRPr>
          </a:p>
          <a:p>
            <a:pPr>
              <a:lnSpc>
                <a:spcPts val="4059"/>
              </a:lnSpc>
            </a:pPr>
            <a:r>
              <a:rPr lang="en-US" sz="2899" dirty="0">
                <a:solidFill>
                  <a:srgbClr val="000000"/>
                </a:solidFill>
                <a:latin typeface="Arimo"/>
              </a:rPr>
              <a:t> Work can be carried out on different levels from local to international and may include tasks from initial ideas through to design, completion and reviews. </a:t>
            </a:r>
          </a:p>
          <a:p>
            <a:pPr>
              <a:lnSpc>
                <a:spcPts val="4059"/>
              </a:lnSpc>
            </a:pPr>
            <a:endParaRPr lang="en-US" sz="2899" dirty="0">
              <a:solidFill>
                <a:srgbClr val="000000"/>
              </a:solidFill>
              <a:latin typeface="Arimo"/>
            </a:endParaRPr>
          </a:p>
          <a:p>
            <a:pPr>
              <a:lnSpc>
                <a:spcPts val="4059"/>
              </a:lnSpc>
            </a:pPr>
            <a:endParaRPr lang="en-US" sz="2899" dirty="0">
              <a:solidFill>
                <a:srgbClr val="000000"/>
              </a:solidFill>
              <a:latin typeface="Arimo"/>
            </a:endParaRPr>
          </a:p>
        </p:txBody>
      </p:sp>
      <p:grpSp>
        <p:nvGrpSpPr>
          <p:cNvPr id="5" name="Group 5"/>
          <p:cNvGrpSpPr/>
          <p:nvPr/>
        </p:nvGrpSpPr>
        <p:grpSpPr>
          <a:xfrm>
            <a:off x="1919868" y="717900"/>
            <a:ext cx="946844" cy="946844"/>
            <a:chOff x="0" y="0"/>
            <a:chExt cx="1262459" cy="1262459"/>
          </a:xfrm>
        </p:grpSpPr>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0" y="0"/>
              <a:ext cx="1262459" cy="1262459"/>
            </a:xfrm>
            <a:prstGeom prst="rect">
              <a:avLst/>
            </a:prstGeom>
          </p:spPr>
        </p:pic>
        <p:sp>
          <p:nvSpPr>
            <p:cNvPr id="7" name="TextBox 7"/>
            <p:cNvSpPr txBox="1"/>
            <p:nvPr/>
          </p:nvSpPr>
          <p:spPr>
            <a:xfrm>
              <a:off x="184093" y="227370"/>
              <a:ext cx="894274" cy="769620"/>
            </a:xfrm>
            <a:prstGeom prst="rect">
              <a:avLst/>
            </a:prstGeom>
          </p:spPr>
          <p:txBody>
            <a:bodyPr lIns="0" tIns="0" rIns="0" bIns="0" rtlCol="0" anchor="t">
              <a:spAutoFit/>
            </a:bodyPr>
            <a:lstStyle/>
            <a:p>
              <a:pPr marL="0" lvl="0" indent="0" algn="ctr">
                <a:lnSpc>
                  <a:spcPts val="4679"/>
                </a:lnSpc>
                <a:spcBef>
                  <a:spcPct val="0"/>
                </a:spcBef>
              </a:pPr>
              <a:r>
                <a:rPr lang="en-US" sz="3599" spc="-35">
                  <a:solidFill>
                    <a:srgbClr val="FFFFFF"/>
                  </a:solidFill>
                  <a:latin typeface="Roboto"/>
                </a:rPr>
                <a:t>3</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AutoShape 2"/>
          <p:cNvSpPr/>
          <p:nvPr/>
        </p:nvSpPr>
        <p:spPr>
          <a:xfrm rot="8688803">
            <a:off x="16562413" y="-6033784"/>
            <a:ext cx="8636184" cy="15041908"/>
          </a:xfrm>
          <a:prstGeom prst="rect">
            <a:avLst/>
          </a:prstGeom>
          <a:solidFill>
            <a:srgbClr val="FF1616"/>
          </a:solidFill>
        </p:spPr>
      </p:sp>
      <p:sp>
        <p:nvSpPr>
          <p:cNvPr id="3" name="TextBox 3"/>
          <p:cNvSpPr txBox="1"/>
          <p:nvPr/>
        </p:nvSpPr>
        <p:spPr>
          <a:xfrm>
            <a:off x="1767313" y="1410970"/>
            <a:ext cx="14753374" cy="7388860"/>
          </a:xfrm>
          <a:prstGeom prst="rect">
            <a:avLst/>
          </a:prstGeom>
        </p:spPr>
        <p:txBody>
          <a:bodyPr lIns="0" tIns="0" rIns="0" bIns="0" rtlCol="0" anchor="t">
            <a:spAutoFit/>
          </a:bodyPr>
          <a:lstStyle/>
          <a:p>
            <a:pPr>
              <a:lnSpc>
                <a:spcPts val="5039"/>
              </a:lnSpc>
            </a:pPr>
            <a:r>
              <a:rPr lang="en-US" sz="3599">
                <a:solidFill>
                  <a:srgbClr val="895826"/>
                </a:solidFill>
                <a:latin typeface="Public Sans Bold"/>
              </a:rPr>
              <a:t>Typical work activities</a:t>
            </a:r>
          </a:p>
          <a:p>
            <a:pPr>
              <a:lnSpc>
                <a:spcPts val="4479"/>
              </a:lnSpc>
            </a:pPr>
            <a:r>
              <a:rPr lang="en-US" sz="3199">
                <a:solidFill>
                  <a:srgbClr val="000000"/>
                </a:solidFill>
                <a:latin typeface="Arimo"/>
              </a:rPr>
              <a:t>Work activities are varied and often depend on the level of the job and the size and type of the employer. However, tasks typically include:</a:t>
            </a:r>
          </a:p>
          <a:p>
            <a:pPr>
              <a:lnSpc>
                <a:spcPts val="4479"/>
              </a:lnSpc>
            </a:pPr>
            <a:endParaRPr lang="en-US" sz="3199">
              <a:solidFill>
                <a:srgbClr val="000000"/>
              </a:solidFill>
              <a:latin typeface="Arimo"/>
            </a:endParaRPr>
          </a:p>
          <a:p>
            <a:pPr marL="690877" lvl="1" indent="-345439">
              <a:lnSpc>
                <a:spcPts val="4479"/>
              </a:lnSpc>
              <a:buFont typeface="Arial"/>
              <a:buChar char="•"/>
            </a:pPr>
            <a:r>
              <a:rPr lang="en-US" sz="3199">
                <a:solidFill>
                  <a:srgbClr val="000000"/>
                </a:solidFill>
                <a:latin typeface="Arimo"/>
              </a:rPr>
              <a:t>designing and interpreting transport and travel surveys;</a:t>
            </a:r>
          </a:p>
          <a:p>
            <a:pPr marL="690877" lvl="1" indent="-345439">
              <a:lnSpc>
                <a:spcPts val="4479"/>
              </a:lnSpc>
              <a:buFont typeface="Arial"/>
              <a:buChar char="•"/>
            </a:pPr>
            <a:r>
              <a:rPr lang="en-US" sz="3199">
                <a:solidFill>
                  <a:srgbClr val="000000"/>
                </a:solidFill>
                <a:latin typeface="Arimo"/>
              </a:rPr>
              <a:t>writing clear reports and presenting options and recommendations on transport systems to clients;</a:t>
            </a:r>
          </a:p>
          <a:p>
            <a:pPr marL="690877" lvl="1" indent="-345439">
              <a:lnSpc>
                <a:spcPts val="4479"/>
              </a:lnSpc>
              <a:buFont typeface="Arial"/>
              <a:buChar char="•"/>
            </a:pPr>
            <a:r>
              <a:rPr lang="en-US" sz="3199">
                <a:solidFill>
                  <a:srgbClr val="000000"/>
                </a:solidFill>
                <a:latin typeface="Arimo"/>
              </a:rPr>
              <a:t>using statistical analysis to examine travel data or accident records;</a:t>
            </a:r>
          </a:p>
          <a:p>
            <a:pPr marL="690877" lvl="1" indent="-345439">
              <a:lnSpc>
                <a:spcPts val="4479"/>
              </a:lnSpc>
              <a:buFont typeface="Arial"/>
              <a:buChar char="•"/>
            </a:pPr>
            <a:r>
              <a:rPr lang="en-US" sz="3199">
                <a:solidFill>
                  <a:srgbClr val="000000"/>
                </a:solidFill>
                <a:latin typeface="Arimo"/>
              </a:rPr>
              <a:t>forming potential solutions to transport problems;</a:t>
            </a:r>
          </a:p>
          <a:p>
            <a:pPr marL="690877" lvl="1" indent="-345439">
              <a:lnSpc>
                <a:spcPts val="4479"/>
              </a:lnSpc>
              <a:buFont typeface="Arial"/>
              <a:buChar char="•"/>
            </a:pPr>
            <a:r>
              <a:rPr lang="en-US" sz="3199">
                <a:solidFill>
                  <a:srgbClr val="000000"/>
                </a:solidFill>
                <a:latin typeface="Arimo"/>
              </a:rPr>
              <a:t>using mathematical and computer simulation models to forecast the effects of road improvements, policy changes and/or public transport schemes;</a:t>
            </a:r>
          </a:p>
          <a:p>
            <a:pPr marL="690877" lvl="1" indent="-345439">
              <a:lnSpc>
                <a:spcPts val="4479"/>
              </a:lnSpc>
              <a:buFont typeface="Arial"/>
              <a:buChar char="•"/>
            </a:pPr>
            <a:r>
              <a:rPr lang="en-US" sz="3199">
                <a:solidFill>
                  <a:srgbClr val="000000"/>
                </a:solidFill>
                <a:latin typeface="Arimo"/>
              </a:rPr>
              <a:t>evaluating the benefits and costs of different strategies;</a:t>
            </a:r>
          </a:p>
          <a:p>
            <a:pPr>
              <a:lnSpc>
                <a:spcPts val="4479"/>
              </a:lnSpc>
            </a:pPr>
            <a:endParaRPr lang="en-US" sz="3199">
              <a:solidFill>
                <a:srgbClr val="000000"/>
              </a:solidFill>
              <a:latin typeface="Arimo"/>
            </a:endParaRPr>
          </a:p>
        </p:txBody>
      </p:sp>
      <p:sp>
        <p:nvSpPr>
          <p:cNvPr id="4" name="AutoShape 4"/>
          <p:cNvSpPr/>
          <p:nvPr/>
        </p:nvSpPr>
        <p:spPr>
          <a:xfrm rot="-8928564">
            <a:off x="16378828" y="1005432"/>
            <a:ext cx="9003355" cy="15031235"/>
          </a:xfrm>
          <a:prstGeom prst="rect">
            <a:avLst/>
          </a:prstGeom>
          <a:solidFill>
            <a:srgbClr val="FF914D"/>
          </a:solid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1E4"/>
        </a:solidFill>
        <a:effectLst/>
      </p:bgPr>
    </p:bg>
    <p:spTree>
      <p:nvGrpSpPr>
        <p:cNvPr id="1" name=""/>
        <p:cNvGrpSpPr/>
        <p:nvPr/>
      </p:nvGrpSpPr>
      <p:grpSpPr>
        <a:xfrm>
          <a:off x="0" y="0"/>
          <a:ext cx="0" cy="0"/>
          <a:chOff x="0" y="0"/>
          <a:chExt cx="0" cy="0"/>
        </a:xfrm>
      </p:grpSpPr>
      <p:grpSp>
        <p:nvGrpSpPr>
          <p:cNvPr id="2" name="Group 2"/>
          <p:cNvGrpSpPr/>
          <p:nvPr/>
        </p:nvGrpSpPr>
        <p:grpSpPr>
          <a:xfrm>
            <a:off x="10499855" y="2491458"/>
            <a:ext cx="16962147" cy="16962147"/>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4" name="TextBox 4"/>
          <p:cNvSpPr txBox="1"/>
          <p:nvPr/>
        </p:nvSpPr>
        <p:spPr>
          <a:xfrm>
            <a:off x="2304531" y="1444098"/>
            <a:ext cx="13280173" cy="8402955"/>
          </a:xfrm>
          <a:prstGeom prst="rect">
            <a:avLst/>
          </a:prstGeom>
        </p:spPr>
        <p:txBody>
          <a:bodyPr lIns="0" tIns="0" rIns="0" bIns="0" rtlCol="0" anchor="t">
            <a:spAutoFit/>
          </a:bodyPr>
          <a:lstStyle/>
          <a:p>
            <a:pPr marL="647698" lvl="1" indent="-323849">
              <a:lnSpc>
                <a:spcPts val="4199"/>
              </a:lnSpc>
              <a:buFont typeface="Arial"/>
              <a:buChar char="•"/>
            </a:pPr>
            <a:r>
              <a:rPr lang="en-US" sz="2999">
                <a:solidFill>
                  <a:srgbClr val="000000"/>
                </a:solidFill>
                <a:latin typeface="Arimo"/>
              </a:rPr>
              <a:t>participating in public consultation initiatives, including designing leaflets or questionnaires and attending scheme exhibitions;</a:t>
            </a:r>
          </a:p>
          <a:p>
            <a:pPr marL="647698" lvl="1" indent="-323849">
              <a:lnSpc>
                <a:spcPts val="4199"/>
              </a:lnSpc>
              <a:buFont typeface="Arial"/>
              <a:buChar char="•"/>
            </a:pPr>
            <a:r>
              <a:rPr lang="en-US" sz="2999">
                <a:solidFill>
                  <a:srgbClr val="000000"/>
                </a:solidFill>
                <a:latin typeface="Arimo"/>
              </a:rPr>
              <a:t>managing studies and projects, often within tight time and budget limits;</a:t>
            </a:r>
          </a:p>
          <a:p>
            <a:pPr marL="647698" lvl="1" indent="-323849">
              <a:lnSpc>
                <a:spcPts val="4199"/>
              </a:lnSpc>
              <a:buFont typeface="Arial"/>
              <a:buChar char="•"/>
            </a:pPr>
            <a:r>
              <a:rPr lang="en-US" sz="2999">
                <a:solidFill>
                  <a:srgbClr val="000000"/>
                </a:solidFill>
                <a:latin typeface="Arimo"/>
              </a:rPr>
              <a:t>assessing infrastructure requirements (access, car parking, bus stops, cycle parking, etc) of new developments to support planning applications or to inform local authority development plans;</a:t>
            </a:r>
          </a:p>
          <a:p>
            <a:pPr marL="647698" lvl="1" indent="-323849">
              <a:lnSpc>
                <a:spcPts val="4199"/>
              </a:lnSpc>
              <a:buFont typeface="Arial"/>
              <a:buChar char="•"/>
            </a:pPr>
            <a:r>
              <a:rPr lang="en-US" sz="2999">
                <a:solidFill>
                  <a:srgbClr val="3E04FF"/>
                </a:solidFill>
                <a:latin typeface="Arimo"/>
              </a:rPr>
              <a:t>liaising</a:t>
            </a:r>
            <a:r>
              <a:rPr lang="en-US" sz="2999">
                <a:solidFill>
                  <a:srgbClr val="000000"/>
                </a:solidFill>
                <a:latin typeface="Arimo"/>
              </a:rPr>
              <a:t> and negotiating </a:t>
            </a:r>
            <a:r>
              <a:rPr lang="en-US" sz="2999">
                <a:solidFill>
                  <a:srgbClr val="3E04FF"/>
                </a:solidFill>
                <a:latin typeface="Arimo"/>
              </a:rPr>
              <a:t>with </a:t>
            </a:r>
            <a:r>
              <a:rPr lang="en-US" sz="2999">
                <a:solidFill>
                  <a:srgbClr val="000000"/>
                </a:solidFill>
                <a:latin typeface="Arimo"/>
              </a:rPr>
              <a:t>different parties, e.g. planning and highways authorities, residents' groups, councillors/politicians, developers, transport providers;</a:t>
            </a:r>
          </a:p>
          <a:p>
            <a:pPr marL="647698" lvl="1" indent="-323849">
              <a:lnSpc>
                <a:spcPts val="4199"/>
              </a:lnSpc>
              <a:buFont typeface="Arial"/>
              <a:buChar char="•"/>
            </a:pPr>
            <a:r>
              <a:rPr lang="en-US" sz="2999">
                <a:solidFill>
                  <a:srgbClr val="3E04FF"/>
                </a:solidFill>
                <a:latin typeface="Arimo"/>
              </a:rPr>
              <a:t>developing</a:t>
            </a:r>
            <a:r>
              <a:rPr lang="en-US" sz="2999">
                <a:solidFill>
                  <a:srgbClr val="000000"/>
                </a:solidFill>
                <a:latin typeface="Arimo"/>
              </a:rPr>
              <a:t> the initial design </a:t>
            </a:r>
            <a:r>
              <a:rPr lang="en-US" sz="2999">
                <a:solidFill>
                  <a:srgbClr val="3E04FF"/>
                </a:solidFill>
                <a:latin typeface="Arimo"/>
              </a:rPr>
              <a:t>ideas</a:t>
            </a:r>
            <a:r>
              <a:rPr lang="en-US" sz="2999">
                <a:solidFill>
                  <a:srgbClr val="000000"/>
                </a:solidFill>
                <a:latin typeface="Arimo"/>
              </a:rPr>
              <a:t> for new or improved transport infrastructure, such as junction improvements, pedestrian priority schemes, bus interchange or bus priority facilities, car parking areas, etc;</a:t>
            </a:r>
          </a:p>
          <a:p>
            <a:pPr marL="647698" lvl="1" indent="-323849">
              <a:lnSpc>
                <a:spcPts val="4199"/>
              </a:lnSpc>
              <a:buFont typeface="Arial"/>
              <a:buChar char="•"/>
            </a:pPr>
            <a:r>
              <a:rPr lang="en-US" sz="2999">
                <a:solidFill>
                  <a:srgbClr val="000000"/>
                </a:solidFill>
                <a:latin typeface="Arimo"/>
              </a:rPr>
              <a:t>acting as an expert witness at public inquiries and planning appeals;</a:t>
            </a:r>
          </a:p>
          <a:p>
            <a:pPr marL="647698" lvl="1" indent="-323849">
              <a:lnSpc>
                <a:spcPts val="4199"/>
              </a:lnSpc>
              <a:buFont typeface="Arial"/>
              <a:buChar char="•"/>
            </a:pPr>
            <a:r>
              <a:rPr lang="en-US" sz="2999">
                <a:solidFill>
                  <a:srgbClr val="000000"/>
                </a:solidFill>
                <a:latin typeface="Arimo"/>
              </a:rPr>
              <a:t>writing bids for the funding of projects.</a:t>
            </a:r>
          </a:p>
          <a:p>
            <a:pPr>
              <a:lnSpc>
                <a:spcPts val="4199"/>
              </a:lnSpc>
            </a:pPr>
            <a:endParaRPr lang="en-US" sz="2999">
              <a:solidFill>
                <a:srgbClr val="000000"/>
              </a:solidFill>
              <a:latin typeface="Arimo"/>
            </a:endParaRPr>
          </a:p>
          <a:p>
            <a:pPr>
              <a:lnSpc>
                <a:spcPts val="4199"/>
              </a:lnSpc>
            </a:pPr>
            <a:endParaRPr lang="en-US" sz="2999">
              <a:solidFill>
                <a:srgbClr val="000000"/>
              </a:solidFill>
              <a:latin typeface="Arimo"/>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05456" y="5143500"/>
            <a:ext cx="4565087" cy="4498686"/>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4946311" y="7669843"/>
            <a:ext cx="4197240" cy="404123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274331" y="4630585"/>
            <a:ext cx="1691219" cy="462771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29531" y="7925392"/>
            <a:ext cx="4197240" cy="4041236"/>
          </a:xfrm>
          <a:prstGeom prst="rect">
            <a:avLst/>
          </a:prstGeom>
        </p:spPr>
      </p:pic>
      <p:sp>
        <p:nvSpPr>
          <p:cNvPr id="4" name="TextBox 4"/>
          <p:cNvSpPr txBox="1"/>
          <p:nvPr/>
        </p:nvSpPr>
        <p:spPr>
          <a:xfrm>
            <a:off x="2869374" y="793047"/>
            <a:ext cx="14873006" cy="8771903"/>
          </a:xfrm>
          <a:prstGeom prst="rect">
            <a:avLst/>
          </a:prstGeom>
        </p:spPr>
        <p:txBody>
          <a:bodyPr lIns="0" tIns="0" rIns="0" bIns="0" rtlCol="0" anchor="t">
            <a:spAutoFit/>
          </a:bodyPr>
          <a:lstStyle/>
          <a:p>
            <a:pPr>
              <a:lnSpc>
                <a:spcPts val="4762"/>
              </a:lnSpc>
              <a:spcBef>
                <a:spcPct val="0"/>
              </a:spcBef>
            </a:pPr>
            <a:r>
              <a:rPr lang="en-US" sz="3401" dirty="0">
                <a:solidFill>
                  <a:srgbClr val="000000"/>
                </a:solidFill>
                <a:latin typeface="Arimo Bold"/>
              </a:rPr>
              <a:t>          Warehouse manager: Job description</a:t>
            </a:r>
          </a:p>
          <a:p>
            <a:pPr>
              <a:lnSpc>
                <a:spcPts val="4040"/>
              </a:lnSpc>
              <a:spcBef>
                <a:spcPct val="0"/>
              </a:spcBef>
            </a:pPr>
            <a:endParaRPr lang="en-US" sz="3401" dirty="0">
              <a:solidFill>
                <a:srgbClr val="000000"/>
              </a:solidFill>
              <a:latin typeface="Arimo Bold"/>
            </a:endParaRPr>
          </a:p>
          <a:p>
            <a:pPr>
              <a:lnSpc>
                <a:spcPts val="4040"/>
              </a:lnSpc>
              <a:spcBef>
                <a:spcPct val="0"/>
              </a:spcBef>
            </a:pPr>
            <a:r>
              <a:rPr lang="en-US" sz="2886" dirty="0">
                <a:solidFill>
                  <a:srgbClr val="000000"/>
                </a:solidFill>
                <a:latin typeface="Arimo"/>
              </a:rPr>
              <a:t>  Warehouse managers are a vital part of the supply chain process. They oversee the efficient receipt, storage and dispatch of a wide range of goods including: food, clothing, healthcare products, manufacturing parts, and household items. They must manage people, processes and systems and make sure productivity targets are met. They also oversee the maintenance of warehouse and </a:t>
            </a:r>
            <a:r>
              <a:rPr lang="en-US" sz="2886" dirty="0" err="1">
                <a:solidFill>
                  <a:srgbClr val="000000"/>
                </a:solidFill>
                <a:latin typeface="Arimo"/>
              </a:rPr>
              <a:t>labour</a:t>
            </a:r>
            <a:r>
              <a:rPr lang="en-US" sz="2886" dirty="0">
                <a:solidFill>
                  <a:srgbClr val="000000"/>
                </a:solidFill>
                <a:latin typeface="Arimo"/>
              </a:rPr>
              <a:t>-management systems and may be involved in operating automated storage and retrieval systems.</a:t>
            </a:r>
          </a:p>
          <a:p>
            <a:pPr>
              <a:lnSpc>
                <a:spcPts val="4040"/>
              </a:lnSpc>
              <a:spcBef>
                <a:spcPct val="0"/>
              </a:spcBef>
            </a:pPr>
            <a:endParaRPr lang="en-US" sz="2886" dirty="0">
              <a:solidFill>
                <a:srgbClr val="000000"/>
              </a:solidFill>
              <a:latin typeface="Arimo"/>
            </a:endParaRPr>
          </a:p>
          <a:p>
            <a:pPr>
              <a:lnSpc>
                <a:spcPts val="4040"/>
              </a:lnSpc>
              <a:spcBef>
                <a:spcPct val="0"/>
              </a:spcBef>
            </a:pPr>
            <a:r>
              <a:rPr lang="en-US" sz="2886" dirty="0">
                <a:solidFill>
                  <a:srgbClr val="000000"/>
                </a:solidFill>
                <a:latin typeface="Arimo"/>
              </a:rPr>
              <a:t>  Warehouse managers are responsible for workplace health and safety standards and for the security of the building and stock. In a large operation, they manage teams of workers through the use of team leaders and supervisors and deal with personnel issues such as the recruitment, training and discipline of staff. Specialist warehouses involve the storage of temperature-controlled products, such as food and pharmaceuticals, and the storage of hazardous materials.</a:t>
            </a:r>
          </a:p>
          <a:p>
            <a:pPr>
              <a:lnSpc>
                <a:spcPts val="4040"/>
              </a:lnSpc>
              <a:spcBef>
                <a:spcPct val="0"/>
              </a:spcBef>
            </a:pPr>
            <a:endParaRPr lang="en-US" sz="2886" dirty="0">
              <a:solidFill>
                <a:srgbClr val="000000"/>
              </a:solidFill>
              <a:latin typeface="Arimo"/>
            </a:endParaRPr>
          </a:p>
          <a:p>
            <a:pPr>
              <a:lnSpc>
                <a:spcPts val="4040"/>
              </a:lnSpc>
              <a:spcBef>
                <a:spcPct val="0"/>
              </a:spcBef>
            </a:pPr>
            <a:endParaRPr lang="en-US" sz="2886" dirty="0">
              <a:solidFill>
                <a:srgbClr val="000000"/>
              </a:solidFill>
              <a:latin typeface="Arimo"/>
            </a:endParaRPr>
          </a:p>
        </p:txBody>
      </p:sp>
      <p:grpSp>
        <p:nvGrpSpPr>
          <p:cNvPr id="5" name="Group 5"/>
          <p:cNvGrpSpPr/>
          <p:nvPr/>
        </p:nvGrpSpPr>
        <p:grpSpPr>
          <a:xfrm>
            <a:off x="2032741" y="810827"/>
            <a:ext cx="946844" cy="946844"/>
            <a:chOff x="0" y="0"/>
            <a:chExt cx="1262459" cy="1262459"/>
          </a:xfrm>
        </p:grpSpPr>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0" y="0"/>
              <a:ext cx="1262459" cy="1262459"/>
            </a:xfrm>
            <a:prstGeom prst="rect">
              <a:avLst/>
            </a:prstGeom>
          </p:spPr>
        </p:pic>
        <p:sp>
          <p:nvSpPr>
            <p:cNvPr id="7" name="TextBox 7"/>
            <p:cNvSpPr txBox="1"/>
            <p:nvPr/>
          </p:nvSpPr>
          <p:spPr>
            <a:xfrm>
              <a:off x="184093" y="227370"/>
              <a:ext cx="894274" cy="769620"/>
            </a:xfrm>
            <a:prstGeom prst="rect">
              <a:avLst/>
            </a:prstGeom>
          </p:spPr>
          <p:txBody>
            <a:bodyPr lIns="0" tIns="0" rIns="0" bIns="0" rtlCol="0" anchor="t">
              <a:spAutoFit/>
            </a:bodyPr>
            <a:lstStyle/>
            <a:p>
              <a:pPr marL="0" lvl="0" indent="0" algn="ctr">
                <a:lnSpc>
                  <a:spcPts val="4679"/>
                </a:lnSpc>
                <a:spcBef>
                  <a:spcPct val="0"/>
                </a:spcBef>
              </a:pPr>
              <a:r>
                <a:rPr lang="en-US" sz="3599" spc="-35">
                  <a:solidFill>
                    <a:srgbClr val="FFFFFF"/>
                  </a:solidFill>
                  <a:latin typeface="Roboto"/>
                </a:rPr>
                <a:t>4</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297562" y="5659285"/>
            <a:ext cx="1691219" cy="462771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057400" y="8037657"/>
            <a:ext cx="4565087" cy="4498686"/>
          </a:xfrm>
          <a:prstGeom prst="rect">
            <a:avLst/>
          </a:prstGeom>
        </p:spPr>
      </p:pic>
      <p:sp>
        <p:nvSpPr>
          <p:cNvPr id="4" name="TextBox 4"/>
          <p:cNvSpPr txBox="1"/>
          <p:nvPr/>
        </p:nvSpPr>
        <p:spPr>
          <a:xfrm>
            <a:off x="2133600" y="571500"/>
            <a:ext cx="15030982" cy="9512300"/>
          </a:xfrm>
          <a:prstGeom prst="rect">
            <a:avLst/>
          </a:prstGeom>
        </p:spPr>
        <p:txBody>
          <a:bodyPr lIns="0" tIns="0" rIns="0" bIns="0" rtlCol="0" anchor="t">
            <a:spAutoFit/>
          </a:bodyPr>
          <a:lstStyle/>
          <a:p>
            <a:pPr>
              <a:lnSpc>
                <a:spcPts val="4619"/>
              </a:lnSpc>
              <a:spcBef>
                <a:spcPct val="0"/>
              </a:spcBef>
            </a:pPr>
            <a:r>
              <a:rPr lang="en-US" sz="3299" dirty="0">
                <a:solidFill>
                  <a:srgbClr val="895826"/>
                </a:solidFill>
                <a:latin typeface="Arimo Bold"/>
              </a:rPr>
              <a:t>Typical work activities</a:t>
            </a:r>
          </a:p>
          <a:p>
            <a:pPr>
              <a:lnSpc>
                <a:spcPts val="3919"/>
              </a:lnSpc>
              <a:spcBef>
                <a:spcPct val="0"/>
              </a:spcBef>
            </a:pPr>
            <a:r>
              <a:rPr lang="en-US" sz="2799" dirty="0">
                <a:solidFill>
                  <a:srgbClr val="000000"/>
                </a:solidFill>
                <a:latin typeface="Arimo"/>
              </a:rPr>
              <a:t>Work activities depend on the size of the operation.</a:t>
            </a:r>
          </a:p>
          <a:p>
            <a:pPr>
              <a:lnSpc>
                <a:spcPts val="3919"/>
              </a:lnSpc>
              <a:spcBef>
                <a:spcPct val="0"/>
              </a:spcBef>
            </a:pPr>
            <a:endParaRPr lang="en-US" sz="2799" dirty="0">
              <a:solidFill>
                <a:srgbClr val="000000"/>
              </a:solidFill>
              <a:latin typeface="Arimo"/>
            </a:endParaRPr>
          </a:p>
          <a:p>
            <a:pPr marL="604519" lvl="1" indent="-302260">
              <a:lnSpc>
                <a:spcPts val="3919"/>
              </a:lnSpc>
              <a:buFont typeface="Arial"/>
              <a:buChar char="•"/>
            </a:pPr>
            <a:r>
              <a:rPr lang="en-US" sz="2799" dirty="0">
                <a:solidFill>
                  <a:srgbClr val="000000"/>
                </a:solidFill>
                <a:latin typeface="Arimo"/>
              </a:rPr>
              <a:t> In large storage operations, managers have a more strategic role and deal with planning, coordinating, administration and general management issues, which include the day-to-day supervision of staff and overseeing work </a:t>
            </a:r>
            <a:r>
              <a:rPr lang="en-US" sz="2799" dirty="0" err="1">
                <a:solidFill>
                  <a:srgbClr val="000000"/>
                </a:solidFill>
                <a:latin typeface="Arimo"/>
              </a:rPr>
              <a:t>organised</a:t>
            </a:r>
            <a:r>
              <a:rPr lang="en-US" sz="2799" dirty="0">
                <a:solidFill>
                  <a:srgbClr val="000000"/>
                </a:solidFill>
                <a:latin typeface="Arimo"/>
              </a:rPr>
              <a:t> by team leaders (who then report to the manager).</a:t>
            </a:r>
          </a:p>
          <a:p>
            <a:pPr marL="604519" lvl="1" indent="-302260">
              <a:lnSpc>
                <a:spcPts val="3919"/>
              </a:lnSpc>
              <a:buFont typeface="Arial"/>
              <a:buChar char="•"/>
            </a:pPr>
            <a:r>
              <a:rPr lang="en-US" sz="2799" dirty="0">
                <a:solidFill>
                  <a:srgbClr val="000000"/>
                </a:solidFill>
                <a:latin typeface="Arimo"/>
              </a:rPr>
              <a:t>In a small operation, a manager deals with more practical, 'hands-on' work.</a:t>
            </a:r>
          </a:p>
          <a:p>
            <a:pPr>
              <a:lnSpc>
                <a:spcPts val="3919"/>
              </a:lnSpc>
              <a:spcBef>
                <a:spcPct val="0"/>
              </a:spcBef>
            </a:pPr>
            <a:endParaRPr lang="en-US" sz="2799" dirty="0">
              <a:solidFill>
                <a:srgbClr val="000000"/>
              </a:solidFill>
              <a:latin typeface="Arimo"/>
            </a:endParaRPr>
          </a:p>
          <a:p>
            <a:pPr>
              <a:lnSpc>
                <a:spcPts val="3919"/>
              </a:lnSpc>
              <a:spcBef>
                <a:spcPct val="0"/>
              </a:spcBef>
            </a:pPr>
            <a:r>
              <a:rPr lang="en-US" sz="2799" dirty="0">
                <a:solidFill>
                  <a:srgbClr val="000000"/>
                </a:solidFill>
                <a:latin typeface="Arimo"/>
              </a:rPr>
              <a:t>Specific tasks carried out by a warehouse manager can include:</a:t>
            </a:r>
          </a:p>
          <a:p>
            <a:pPr marL="604519" lvl="1" indent="-302260">
              <a:lnSpc>
                <a:spcPts val="3919"/>
              </a:lnSpc>
              <a:spcBef>
                <a:spcPct val="0"/>
              </a:spcBef>
              <a:buFont typeface="Arial"/>
              <a:buChar char="•"/>
            </a:pPr>
            <a:r>
              <a:rPr lang="en-US" sz="2799" dirty="0">
                <a:solidFill>
                  <a:srgbClr val="000000"/>
                </a:solidFill>
                <a:latin typeface="Arimo"/>
              </a:rPr>
              <a:t>liaising with customers, suppliers and transport companies;</a:t>
            </a:r>
          </a:p>
          <a:p>
            <a:pPr marL="604519" lvl="1" indent="-302260">
              <a:lnSpc>
                <a:spcPts val="3919"/>
              </a:lnSpc>
              <a:spcBef>
                <a:spcPct val="0"/>
              </a:spcBef>
              <a:buFont typeface="Arial"/>
              <a:buChar char="•"/>
            </a:pPr>
            <a:r>
              <a:rPr lang="en-US" sz="2799" dirty="0">
                <a:solidFill>
                  <a:srgbClr val="000000"/>
                </a:solidFill>
                <a:latin typeface="Arimo"/>
              </a:rPr>
              <a:t>planning, coordinating and monitoring the receipt, order assembly and dispatch of goods;</a:t>
            </a:r>
          </a:p>
          <a:p>
            <a:pPr marL="604519" lvl="1" indent="-302260">
              <a:lnSpc>
                <a:spcPts val="3919"/>
              </a:lnSpc>
              <a:spcBef>
                <a:spcPct val="0"/>
              </a:spcBef>
              <a:buFont typeface="Arial"/>
              <a:buChar char="•"/>
            </a:pPr>
            <a:r>
              <a:rPr lang="en-US" sz="2799" dirty="0">
                <a:solidFill>
                  <a:srgbClr val="000000"/>
                </a:solidFill>
                <a:latin typeface="Arimo"/>
              </a:rPr>
              <a:t>using space and mechanical handling equipment efficiently and making sure quality, budgetary targets and environmental objectives are met;</a:t>
            </a:r>
          </a:p>
          <a:p>
            <a:pPr marL="604519" lvl="1" indent="-302260">
              <a:lnSpc>
                <a:spcPts val="3919"/>
              </a:lnSpc>
              <a:spcBef>
                <a:spcPct val="0"/>
              </a:spcBef>
              <a:buFont typeface="Arial"/>
              <a:buChar char="•"/>
            </a:pPr>
            <a:r>
              <a:rPr lang="en-US" sz="2799" dirty="0">
                <a:solidFill>
                  <a:srgbClr val="000000"/>
                </a:solidFill>
                <a:latin typeface="Arimo"/>
              </a:rPr>
              <a:t>having a clear understanding of the company's policies and vision and how the warehouse contributes to these;</a:t>
            </a:r>
          </a:p>
          <a:p>
            <a:pPr marL="604519" lvl="1" indent="-302260">
              <a:lnSpc>
                <a:spcPts val="3919"/>
              </a:lnSpc>
              <a:spcBef>
                <a:spcPct val="0"/>
              </a:spcBef>
              <a:buFont typeface="Arial"/>
              <a:buChar char="•"/>
            </a:pPr>
            <a:r>
              <a:rPr lang="en-US" sz="2799" dirty="0">
                <a:solidFill>
                  <a:srgbClr val="000000"/>
                </a:solidFill>
                <a:latin typeface="Arimo"/>
              </a:rPr>
              <a:t>coordinating the use of automated and </a:t>
            </a:r>
            <a:r>
              <a:rPr lang="en-US" sz="2799" dirty="0" err="1">
                <a:solidFill>
                  <a:srgbClr val="000000"/>
                </a:solidFill>
                <a:latin typeface="Arimo"/>
              </a:rPr>
              <a:t>computerised</a:t>
            </a:r>
            <a:r>
              <a:rPr lang="en-US" sz="2799" dirty="0">
                <a:solidFill>
                  <a:srgbClr val="000000"/>
                </a:solidFill>
                <a:latin typeface="Arimo"/>
              </a:rPr>
              <a:t> systems where necessary;</a:t>
            </a:r>
          </a:p>
          <a:p>
            <a:pPr>
              <a:lnSpc>
                <a:spcPts val="3919"/>
              </a:lnSpc>
              <a:spcBef>
                <a:spcPct val="0"/>
              </a:spcBef>
            </a:pPr>
            <a:endParaRPr lang="en-US" sz="2799" dirty="0">
              <a:solidFill>
                <a:srgbClr val="000000"/>
              </a:solidFill>
              <a:latin typeface="Arimo"/>
            </a:endParaRPr>
          </a:p>
          <a:p>
            <a:pPr>
              <a:lnSpc>
                <a:spcPts val="3919"/>
              </a:lnSpc>
              <a:spcBef>
                <a:spcPct val="0"/>
              </a:spcBef>
            </a:pPr>
            <a:endParaRPr lang="en-US" sz="2799" dirty="0">
              <a:solidFill>
                <a:srgbClr val="000000"/>
              </a:solidFill>
              <a:latin typeface="Arim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6853959" y="3487640"/>
            <a:ext cx="1691219" cy="462771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400000">
            <a:off x="14776640" y="-3165320"/>
            <a:ext cx="7537076" cy="7256937"/>
          </a:xfrm>
          <a:prstGeom prst="rect">
            <a:avLst/>
          </a:prstGeom>
        </p:spPr>
      </p:pic>
      <p:sp>
        <p:nvSpPr>
          <p:cNvPr id="4" name="TextBox 4"/>
          <p:cNvSpPr txBox="1"/>
          <p:nvPr/>
        </p:nvSpPr>
        <p:spPr>
          <a:xfrm>
            <a:off x="1826275" y="1284605"/>
            <a:ext cx="14635450" cy="7651115"/>
          </a:xfrm>
          <a:prstGeom prst="rect">
            <a:avLst/>
          </a:prstGeom>
        </p:spPr>
        <p:txBody>
          <a:bodyPr lIns="0" tIns="0" rIns="0" bIns="0" rtlCol="0" anchor="t">
            <a:spAutoFit/>
          </a:bodyPr>
          <a:lstStyle/>
          <a:p>
            <a:pPr marL="626109" lvl="1" indent="-313054">
              <a:lnSpc>
                <a:spcPts val="4059"/>
              </a:lnSpc>
              <a:buFont typeface="Arial"/>
              <a:buChar char="•"/>
            </a:pPr>
            <a:r>
              <a:rPr lang="en-US" sz="2899">
                <a:solidFill>
                  <a:srgbClr val="000000"/>
                </a:solidFill>
                <a:latin typeface="Public Sans"/>
              </a:rPr>
              <a:t> </a:t>
            </a:r>
            <a:r>
              <a:rPr lang="en-US" sz="2899">
                <a:solidFill>
                  <a:srgbClr val="3E04FF"/>
                </a:solidFill>
                <a:latin typeface="Public Sans"/>
              </a:rPr>
              <a:t>responding</a:t>
            </a:r>
            <a:r>
              <a:rPr lang="en-US" sz="2899">
                <a:solidFill>
                  <a:srgbClr val="000000"/>
                </a:solidFill>
                <a:latin typeface="Public Sans"/>
              </a:rPr>
              <a:t> </a:t>
            </a:r>
            <a:r>
              <a:rPr lang="en-US" sz="2899">
                <a:solidFill>
                  <a:srgbClr val="3E04FF"/>
                </a:solidFill>
                <a:latin typeface="Public Sans"/>
              </a:rPr>
              <a:t>to</a:t>
            </a:r>
            <a:r>
              <a:rPr lang="en-US" sz="2899">
                <a:solidFill>
                  <a:srgbClr val="000000"/>
                </a:solidFill>
                <a:latin typeface="Public Sans"/>
              </a:rPr>
              <a:t> and dealing with customer communication by email and telephone;</a:t>
            </a:r>
          </a:p>
          <a:p>
            <a:pPr marL="626109" lvl="1" indent="-313054">
              <a:lnSpc>
                <a:spcPts val="4059"/>
              </a:lnSpc>
              <a:buFont typeface="Arial"/>
              <a:buChar char="•"/>
            </a:pPr>
            <a:r>
              <a:rPr lang="en-US" sz="2899">
                <a:solidFill>
                  <a:srgbClr val="000000"/>
                </a:solidFill>
                <a:latin typeface="Public Sans"/>
              </a:rPr>
              <a:t> </a:t>
            </a:r>
            <a:r>
              <a:rPr lang="en-US" sz="2899">
                <a:solidFill>
                  <a:srgbClr val="3E04FF"/>
                </a:solidFill>
                <a:latin typeface="Public Sans"/>
              </a:rPr>
              <a:t>keeping</a:t>
            </a:r>
            <a:r>
              <a:rPr lang="en-US" sz="2899">
                <a:solidFill>
                  <a:srgbClr val="000000"/>
                </a:solidFill>
                <a:latin typeface="Public Sans"/>
              </a:rPr>
              <a:t> stock control systems </a:t>
            </a:r>
            <a:r>
              <a:rPr lang="en-US" sz="2899">
                <a:solidFill>
                  <a:srgbClr val="3E04FF"/>
                </a:solidFill>
                <a:latin typeface="Public Sans"/>
              </a:rPr>
              <a:t>up</a:t>
            </a:r>
            <a:r>
              <a:rPr lang="en-US" sz="2899">
                <a:solidFill>
                  <a:srgbClr val="000000"/>
                </a:solidFill>
                <a:latin typeface="Public Sans"/>
              </a:rPr>
              <a:t> </a:t>
            </a:r>
            <a:r>
              <a:rPr lang="en-US" sz="2899">
                <a:solidFill>
                  <a:srgbClr val="3E04FF"/>
                </a:solidFill>
                <a:latin typeface="Public Sans"/>
              </a:rPr>
              <a:t>to date </a:t>
            </a:r>
            <a:r>
              <a:rPr lang="en-US" sz="2899">
                <a:solidFill>
                  <a:srgbClr val="000000"/>
                </a:solidFill>
                <a:latin typeface="Public Sans"/>
              </a:rPr>
              <a:t>and making sure inventories are accurate;</a:t>
            </a:r>
          </a:p>
          <a:p>
            <a:pPr marL="626109" lvl="1" indent="-313054">
              <a:lnSpc>
                <a:spcPts val="4059"/>
              </a:lnSpc>
              <a:buFont typeface="Arial"/>
              <a:buChar char="•"/>
            </a:pPr>
            <a:r>
              <a:rPr lang="en-US" sz="2899">
                <a:solidFill>
                  <a:srgbClr val="000000"/>
                </a:solidFill>
                <a:latin typeface="Public Sans"/>
              </a:rPr>
              <a:t> planning future capacity requirements;</a:t>
            </a:r>
          </a:p>
          <a:p>
            <a:pPr marL="626109" lvl="1" indent="-313054">
              <a:lnSpc>
                <a:spcPts val="4059"/>
              </a:lnSpc>
              <a:buFont typeface="Arial"/>
              <a:buChar char="•"/>
            </a:pPr>
            <a:r>
              <a:rPr lang="en-US" sz="2899">
                <a:solidFill>
                  <a:srgbClr val="000000"/>
                </a:solidFill>
                <a:latin typeface="Public Sans"/>
              </a:rPr>
              <a:t> organising the recruitment and training of staff, as well as monitoring staff performance and   progress;</a:t>
            </a:r>
          </a:p>
          <a:p>
            <a:pPr marL="626109" lvl="1" indent="-313054">
              <a:lnSpc>
                <a:spcPts val="4059"/>
              </a:lnSpc>
              <a:buFont typeface="Arial"/>
              <a:buChar char="•"/>
            </a:pPr>
            <a:r>
              <a:rPr lang="en-US" sz="2899">
                <a:solidFill>
                  <a:srgbClr val="000000"/>
                </a:solidFill>
                <a:latin typeface="Public Sans"/>
              </a:rPr>
              <a:t> motivating, organising and encouraging teamwork within the workforce to ensure productivity targets are met or exceeded;</a:t>
            </a:r>
          </a:p>
          <a:p>
            <a:pPr marL="626109" lvl="1" indent="-313054">
              <a:lnSpc>
                <a:spcPts val="4059"/>
              </a:lnSpc>
              <a:buFont typeface="Arial"/>
              <a:buChar char="•"/>
            </a:pPr>
            <a:r>
              <a:rPr lang="en-US" sz="2899">
                <a:solidFill>
                  <a:srgbClr val="000000"/>
                </a:solidFill>
                <a:latin typeface="Public Sans"/>
              </a:rPr>
              <a:t> producing regular reports and statistics on a daily, weekly and monthly basis;</a:t>
            </a:r>
          </a:p>
          <a:p>
            <a:pPr marL="626109" lvl="1" indent="-313054">
              <a:lnSpc>
                <a:spcPts val="4059"/>
              </a:lnSpc>
              <a:buFont typeface="Arial"/>
              <a:buChar char="•"/>
            </a:pPr>
            <a:r>
              <a:rPr lang="en-US" sz="2899">
                <a:solidFill>
                  <a:srgbClr val="000000"/>
                </a:solidFill>
                <a:latin typeface="Public Sans"/>
              </a:rPr>
              <a:t> briefing team leaders on a daily basis;</a:t>
            </a:r>
          </a:p>
          <a:p>
            <a:pPr marL="626109" lvl="1" indent="-313054">
              <a:lnSpc>
                <a:spcPts val="4059"/>
              </a:lnSpc>
              <a:buFont typeface="Arial"/>
              <a:buChar char="•"/>
            </a:pPr>
            <a:r>
              <a:rPr lang="en-US" sz="2899">
                <a:solidFill>
                  <a:srgbClr val="000000"/>
                </a:solidFill>
                <a:latin typeface="Public Sans"/>
              </a:rPr>
              <a:t> visiting customers to monitor the quality of service they are receiving;</a:t>
            </a:r>
          </a:p>
          <a:p>
            <a:pPr marL="626109" lvl="1" indent="-313054">
              <a:lnSpc>
                <a:spcPts val="4059"/>
              </a:lnSpc>
              <a:buFont typeface="Arial"/>
              <a:buChar char="•"/>
            </a:pPr>
            <a:r>
              <a:rPr lang="en-US" sz="2899">
                <a:solidFill>
                  <a:srgbClr val="000000"/>
                </a:solidFill>
                <a:latin typeface="Public Sans"/>
              </a:rPr>
              <a:t> maintaining standards of health and safety, hygiene and security in the work environment, for  example, ensuring that stock such as chemicals and food are stored safely;</a:t>
            </a:r>
          </a:p>
          <a:p>
            <a:pPr marL="626109" lvl="1" indent="-313054">
              <a:lnSpc>
                <a:spcPts val="4059"/>
              </a:lnSpc>
              <a:buFont typeface="Arial"/>
              <a:buChar char="•"/>
            </a:pPr>
            <a:r>
              <a:rPr lang="en-US" sz="2899">
                <a:solidFill>
                  <a:srgbClr val="000000"/>
                </a:solidFill>
                <a:latin typeface="Public Sans"/>
              </a:rPr>
              <a:t>overseeing the planned maintenance of vehicles, machinery and equipment.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274331" y="4630585"/>
            <a:ext cx="1691219" cy="462771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29531" y="7925392"/>
            <a:ext cx="4197240" cy="4041236"/>
          </a:xfrm>
          <a:prstGeom prst="rect">
            <a:avLst/>
          </a:prstGeom>
        </p:spPr>
      </p:pic>
      <p:sp>
        <p:nvSpPr>
          <p:cNvPr id="4" name="TextBox 4"/>
          <p:cNvSpPr txBox="1"/>
          <p:nvPr/>
        </p:nvSpPr>
        <p:spPr>
          <a:xfrm>
            <a:off x="2470002" y="1005156"/>
            <a:ext cx="15241684" cy="7957820"/>
          </a:xfrm>
          <a:prstGeom prst="rect">
            <a:avLst/>
          </a:prstGeom>
        </p:spPr>
        <p:txBody>
          <a:bodyPr lIns="0" tIns="0" rIns="0" bIns="0" rtlCol="0" anchor="t">
            <a:spAutoFit/>
          </a:bodyPr>
          <a:lstStyle/>
          <a:p>
            <a:pPr>
              <a:lnSpc>
                <a:spcPts val="4759"/>
              </a:lnSpc>
            </a:pPr>
            <a:r>
              <a:rPr lang="en-US" sz="3399" dirty="0">
                <a:solidFill>
                  <a:srgbClr val="000000"/>
                </a:solidFill>
                <a:latin typeface="Public Sans Bold"/>
              </a:rPr>
              <a:t>             Production manager: Job description</a:t>
            </a:r>
          </a:p>
          <a:p>
            <a:pPr>
              <a:lnSpc>
                <a:spcPts val="4199"/>
              </a:lnSpc>
            </a:pPr>
            <a:endParaRPr lang="en-US" sz="3399" dirty="0">
              <a:solidFill>
                <a:srgbClr val="000000"/>
              </a:solidFill>
              <a:latin typeface="Public Sans Bold"/>
            </a:endParaRPr>
          </a:p>
          <a:p>
            <a:pPr>
              <a:lnSpc>
                <a:spcPts val="4199"/>
              </a:lnSpc>
            </a:pPr>
            <a:r>
              <a:rPr lang="en-US" sz="2999" dirty="0">
                <a:solidFill>
                  <a:srgbClr val="000000"/>
                </a:solidFill>
                <a:latin typeface="Public Sans"/>
              </a:rPr>
              <a:t>  A production manager is involved with the planning, coordination and control of manufacturing processes. They ensure that goods and services are produced efficiently and that the correct amount is produced at the right cost and level of quality.</a:t>
            </a:r>
          </a:p>
          <a:p>
            <a:pPr>
              <a:lnSpc>
                <a:spcPts val="4199"/>
              </a:lnSpc>
            </a:pPr>
            <a:r>
              <a:rPr lang="en-US" sz="2999" dirty="0">
                <a:solidFill>
                  <a:srgbClr val="000000"/>
                </a:solidFill>
                <a:latin typeface="Public Sans"/>
              </a:rPr>
              <a:t>The scope of the job depends on the nature of the production system: jobbing, mass, process, batch production.</a:t>
            </a:r>
          </a:p>
          <a:p>
            <a:pPr>
              <a:lnSpc>
                <a:spcPts val="4199"/>
              </a:lnSpc>
            </a:pPr>
            <a:endParaRPr lang="en-US" sz="2999" dirty="0">
              <a:solidFill>
                <a:srgbClr val="000000"/>
              </a:solidFill>
              <a:latin typeface="Public Sans"/>
            </a:endParaRPr>
          </a:p>
          <a:p>
            <a:pPr>
              <a:lnSpc>
                <a:spcPts val="4199"/>
              </a:lnSpc>
            </a:pPr>
            <a:r>
              <a:rPr lang="en-US" sz="2999" dirty="0">
                <a:solidFill>
                  <a:srgbClr val="000000"/>
                </a:solidFill>
                <a:latin typeface="Public Sans"/>
              </a:rPr>
              <a:t>  Many companies are involved in several types of production, adding to the complexity of the job. Most production managers are responsible for both human and material resources.</a:t>
            </a:r>
          </a:p>
          <a:p>
            <a:pPr>
              <a:lnSpc>
                <a:spcPts val="4199"/>
              </a:lnSpc>
            </a:pPr>
            <a:r>
              <a:rPr lang="en-US" sz="2999" dirty="0">
                <a:solidFill>
                  <a:srgbClr val="000000"/>
                </a:solidFill>
                <a:latin typeface="Public Sans"/>
              </a:rPr>
              <a:t>The job role is also referred to as operations manager.</a:t>
            </a:r>
          </a:p>
          <a:p>
            <a:pPr>
              <a:lnSpc>
                <a:spcPts val="4199"/>
              </a:lnSpc>
            </a:pPr>
            <a:endParaRPr lang="en-US" sz="2999" dirty="0">
              <a:solidFill>
                <a:srgbClr val="000000"/>
              </a:solidFill>
              <a:latin typeface="Public Sans"/>
            </a:endParaRPr>
          </a:p>
          <a:p>
            <a:pPr>
              <a:lnSpc>
                <a:spcPts val="4199"/>
              </a:lnSpc>
            </a:pPr>
            <a:endParaRPr lang="en-US" sz="2999" dirty="0">
              <a:solidFill>
                <a:srgbClr val="000000"/>
              </a:solidFill>
              <a:latin typeface="Public Sans"/>
            </a:endParaRPr>
          </a:p>
        </p:txBody>
      </p:sp>
      <p:grpSp>
        <p:nvGrpSpPr>
          <p:cNvPr id="5" name="Group 5"/>
          <p:cNvGrpSpPr/>
          <p:nvPr/>
        </p:nvGrpSpPr>
        <p:grpSpPr>
          <a:xfrm>
            <a:off x="1996580" y="1095895"/>
            <a:ext cx="946844" cy="946844"/>
            <a:chOff x="0" y="0"/>
            <a:chExt cx="1262459" cy="1262459"/>
          </a:xfrm>
        </p:grpSpPr>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0" y="0"/>
              <a:ext cx="1262459" cy="1262459"/>
            </a:xfrm>
            <a:prstGeom prst="rect">
              <a:avLst/>
            </a:prstGeom>
          </p:spPr>
        </p:pic>
        <p:sp>
          <p:nvSpPr>
            <p:cNvPr id="7" name="TextBox 7"/>
            <p:cNvSpPr txBox="1"/>
            <p:nvPr/>
          </p:nvSpPr>
          <p:spPr>
            <a:xfrm>
              <a:off x="184093" y="227370"/>
              <a:ext cx="894274" cy="769620"/>
            </a:xfrm>
            <a:prstGeom prst="rect">
              <a:avLst/>
            </a:prstGeom>
          </p:spPr>
          <p:txBody>
            <a:bodyPr lIns="0" tIns="0" rIns="0" bIns="0" rtlCol="0" anchor="t">
              <a:spAutoFit/>
            </a:bodyPr>
            <a:lstStyle/>
            <a:p>
              <a:pPr marL="0" lvl="0" indent="0" algn="ctr">
                <a:lnSpc>
                  <a:spcPts val="4679"/>
                </a:lnSpc>
                <a:spcBef>
                  <a:spcPct val="0"/>
                </a:spcBef>
              </a:pPr>
              <a:r>
                <a:rPr lang="en-US" sz="3599" spc="-35">
                  <a:solidFill>
                    <a:srgbClr val="FFFFFF"/>
                  </a:solidFill>
                  <a:latin typeface="Roboto"/>
                </a:rPr>
                <a:t>5</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TextBox 2"/>
          <p:cNvSpPr txBox="1"/>
          <p:nvPr/>
        </p:nvSpPr>
        <p:spPr>
          <a:xfrm>
            <a:off x="1187033" y="397510"/>
            <a:ext cx="15913935" cy="9988551"/>
          </a:xfrm>
          <a:prstGeom prst="rect">
            <a:avLst/>
          </a:prstGeom>
        </p:spPr>
        <p:txBody>
          <a:bodyPr lIns="0" tIns="0" rIns="0" bIns="0" rtlCol="0" anchor="t">
            <a:spAutoFit/>
          </a:bodyPr>
          <a:lstStyle/>
          <a:p>
            <a:pPr>
              <a:lnSpc>
                <a:spcPts val="4619"/>
              </a:lnSpc>
            </a:pPr>
            <a:r>
              <a:rPr lang="en-US" sz="3299">
                <a:solidFill>
                  <a:srgbClr val="895826"/>
                </a:solidFill>
                <a:latin typeface="Public Sans Bold"/>
              </a:rPr>
              <a:t>Typical work activities</a:t>
            </a:r>
          </a:p>
          <a:p>
            <a:pPr>
              <a:lnSpc>
                <a:spcPts val="3919"/>
              </a:lnSpc>
            </a:pPr>
            <a:endParaRPr lang="en-US" sz="3299">
              <a:solidFill>
                <a:srgbClr val="895826"/>
              </a:solidFill>
              <a:latin typeface="Public Sans Bold"/>
            </a:endParaRPr>
          </a:p>
          <a:p>
            <a:pPr>
              <a:lnSpc>
                <a:spcPts val="3919"/>
              </a:lnSpc>
            </a:pPr>
            <a:r>
              <a:rPr lang="en-US" sz="2799">
                <a:solidFill>
                  <a:srgbClr val="000000"/>
                </a:solidFill>
                <a:latin typeface="Arimo"/>
              </a:rPr>
              <a:t>The exact nature of the work will depend on the size of the employing organisation. However, tasks typically involve:</a:t>
            </a:r>
          </a:p>
          <a:p>
            <a:pPr marL="604519" lvl="1" indent="-302260">
              <a:lnSpc>
                <a:spcPts val="3919"/>
              </a:lnSpc>
              <a:buFont typeface="Arial"/>
              <a:buChar char="•"/>
            </a:pPr>
            <a:r>
              <a:rPr lang="en-US" sz="2799">
                <a:solidFill>
                  <a:srgbClr val="000000"/>
                </a:solidFill>
                <a:latin typeface="Arimo"/>
              </a:rPr>
              <a:t>overseeing the production process, drawing up a production schedule;</a:t>
            </a:r>
          </a:p>
          <a:p>
            <a:pPr marL="604519" lvl="1" indent="-302260">
              <a:lnSpc>
                <a:spcPts val="3919"/>
              </a:lnSpc>
              <a:buFont typeface="Arial"/>
              <a:buChar char="•"/>
            </a:pPr>
            <a:r>
              <a:rPr lang="en-US" sz="2799">
                <a:solidFill>
                  <a:srgbClr val="000000"/>
                </a:solidFill>
                <a:latin typeface="Arimo"/>
              </a:rPr>
              <a:t>ensuring that the production is cost effective;</a:t>
            </a:r>
          </a:p>
          <a:p>
            <a:pPr marL="604519" lvl="1" indent="-302260">
              <a:lnSpc>
                <a:spcPts val="3919"/>
              </a:lnSpc>
              <a:buFont typeface="Arial"/>
              <a:buChar char="•"/>
            </a:pPr>
            <a:r>
              <a:rPr lang="en-US" sz="2799">
                <a:solidFill>
                  <a:srgbClr val="000000"/>
                </a:solidFill>
                <a:latin typeface="Arimo"/>
              </a:rPr>
              <a:t>making sure that products are produced on time and are of good quality;</a:t>
            </a:r>
          </a:p>
          <a:p>
            <a:pPr marL="604519" lvl="1" indent="-302260">
              <a:lnSpc>
                <a:spcPts val="3919"/>
              </a:lnSpc>
              <a:buFont typeface="Arial"/>
              <a:buChar char="•"/>
            </a:pPr>
            <a:r>
              <a:rPr lang="en-US" sz="2799">
                <a:solidFill>
                  <a:srgbClr val="000000"/>
                </a:solidFill>
                <a:latin typeface="Arimo"/>
              </a:rPr>
              <a:t>working out the human and material resources needed;</a:t>
            </a:r>
          </a:p>
          <a:p>
            <a:pPr marL="604519" lvl="1" indent="-302260">
              <a:lnSpc>
                <a:spcPts val="3919"/>
              </a:lnSpc>
              <a:buFont typeface="Arial"/>
              <a:buChar char="•"/>
            </a:pPr>
            <a:r>
              <a:rPr lang="en-US" sz="2799">
                <a:solidFill>
                  <a:srgbClr val="000000"/>
                </a:solidFill>
                <a:latin typeface="Arimo"/>
              </a:rPr>
              <a:t>drafting a timescale for the job;</a:t>
            </a:r>
          </a:p>
          <a:p>
            <a:pPr marL="604519" lvl="1" indent="-302260">
              <a:lnSpc>
                <a:spcPts val="3919"/>
              </a:lnSpc>
              <a:buFont typeface="Arial"/>
              <a:buChar char="•"/>
            </a:pPr>
            <a:r>
              <a:rPr lang="en-US" sz="2799">
                <a:solidFill>
                  <a:srgbClr val="000000"/>
                </a:solidFill>
                <a:latin typeface="Arimo"/>
              </a:rPr>
              <a:t>estimating costs and setting the quality standards;</a:t>
            </a:r>
          </a:p>
          <a:p>
            <a:pPr marL="604519" lvl="1" indent="-302260">
              <a:lnSpc>
                <a:spcPts val="3919"/>
              </a:lnSpc>
              <a:buFont typeface="Arial"/>
              <a:buChar char="•"/>
            </a:pPr>
            <a:r>
              <a:rPr lang="en-US" sz="2799">
                <a:solidFill>
                  <a:srgbClr val="000000"/>
                </a:solidFill>
                <a:latin typeface="Arimo"/>
              </a:rPr>
              <a:t>monitoring the production processes and adjusting schedules as needed;</a:t>
            </a:r>
          </a:p>
          <a:p>
            <a:pPr marL="604519" lvl="1" indent="-302260">
              <a:lnSpc>
                <a:spcPts val="3919"/>
              </a:lnSpc>
              <a:buFont typeface="Arial"/>
              <a:buChar char="•"/>
            </a:pPr>
            <a:r>
              <a:rPr lang="en-US" sz="2799">
                <a:solidFill>
                  <a:srgbClr val="000000"/>
                </a:solidFill>
                <a:latin typeface="Arimo"/>
              </a:rPr>
              <a:t>being responsible for the selection and maintenance of equipment;</a:t>
            </a:r>
          </a:p>
          <a:p>
            <a:pPr marL="604519" lvl="1" indent="-302260">
              <a:lnSpc>
                <a:spcPts val="3919"/>
              </a:lnSpc>
              <a:buFont typeface="Arial"/>
              <a:buChar char="•"/>
            </a:pPr>
            <a:r>
              <a:rPr lang="en-US" sz="2799">
                <a:solidFill>
                  <a:srgbClr val="000000"/>
                </a:solidFill>
                <a:latin typeface="Arimo"/>
              </a:rPr>
              <a:t>monitoring product standards and implementing quality-control programmes;</a:t>
            </a:r>
          </a:p>
          <a:p>
            <a:pPr marL="604519" lvl="1" indent="-302260">
              <a:lnSpc>
                <a:spcPts val="3919"/>
              </a:lnSpc>
              <a:buFont typeface="Arial"/>
              <a:buChar char="•"/>
            </a:pPr>
            <a:r>
              <a:rPr lang="en-US" sz="2799">
                <a:solidFill>
                  <a:srgbClr val="000000"/>
                </a:solidFill>
                <a:latin typeface="Arimo"/>
              </a:rPr>
              <a:t>liaising among different departments, e.g. suppliers, managers;</a:t>
            </a:r>
          </a:p>
          <a:p>
            <a:pPr marL="604519" lvl="1" indent="-302260">
              <a:lnSpc>
                <a:spcPts val="3919"/>
              </a:lnSpc>
              <a:buFont typeface="Arial"/>
              <a:buChar char="•"/>
            </a:pPr>
            <a:r>
              <a:rPr lang="en-US" sz="2799">
                <a:solidFill>
                  <a:srgbClr val="000000"/>
                </a:solidFill>
                <a:latin typeface="Arimo"/>
              </a:rPr>
              <a:t>working with managers to implement the company's policies and goals;</a:t>
            </a:r>
          </a:p>
          <a:p>
            <a:pPr marL="604519" lvl="1" indent="-302260">
              <a:lnSpc>
                <a:spcPts val="3919"/>
              </a:lnSpc>
              <a:buFont typeface="Arial"/>
              <a:buChar char="•"/>
            </a:pPr>
            <a:r>
              <a:rPr lang="en-US" sz="2799">
                <a:solidFill>
                  <a:srgbClr val="000000"/>
                </a:solidFill>
                <a:latin typeface="Arimo"/>
              </a:rPr>
              <a:t>ensuring that health and safety guidelines are followed;</a:t>
            </a:r>
          </a:p>
          <a:p>
            <a:pPr marL="604519" lvl="1" indent="-302260">
              <a:lnSpc>
                <a:spcPts val="3919"/>
              </a:lnSpc>
              <a:buFont typeface="Arial"/>
              <a:buChar char="•"/>
            </a:pPr>
            <a:r>
              <a:rPr lang="en-US" sz="2799">
                <a:solidFill>
                  <a:srgbClr val="000000"/>
                </a:solidFill>
                <a:latin typeface="Arimo"/>
              </a:rPr>
              <a:t>supervising and motivating a team of workers;</a:t>
            </a:r>
          </a:p>
          <a:p>
            <a:pPr marL="604519" lvl="1" indent="-302260">
              <a:lnSpc>
                <a:spcPts val="3919"/>
              </a:lnSpc>
              <a:buFont typeface="Arial"/>
              <a:buChar char="•"/>
            </a:pPr>
            <a:r>
              <a:rPr lang="en-US" sz="2799">
                <a:solidFill>
                  <a:srgbClr val="000000"/>
                </a:solidFill>
                <a:latin typeface="Arimo"/>
              </a:rPr>
              <a:t>reviewing worker performance;</a:t>
            </a:r>
          </a:p>
          <a:p>
            <a:pPr marL="604519" lvl="1" indent="-302260">
              <a:lnSpc>
                <a:spcPts val="3919"/>
              </a:lnSpc>
              <a:buFont typeface="Arial"/>
              <a:buChar char="•"/>
            </a:pPr>
            <a:r>
              <a:rPr lang="en-US" sz="2799">
                <a:solidFill>
                  <a:srgbClr val="000000"/>
                </a:solidFill>
                <a:latin typeface="Arimo"/>
              </a:rPr>
              <a:t>identifying training needs.</a:t>
            </a:r>
          </a:p>
          <a:p>
            <a:pPr>
              <a:lnSpc>
                <a:spcPts val="3919"/>
              </a:lnSpc>
            </a:pPr>
            <a:endParaRPr lang="en-US" sz="2799">
              <a:solidFill>
                <a:srgbClr val="000000"/>
              </a:solidFill>
              <a:latin typeface="Arimo"/>
            </a:endParaRPr>
          </a:p>
        </p:txBody>
      </p:sp>
      <p:sp>
        <p:nvSpPr>
          <p:cNvPr id="3" name="AutoShape 3"/>
          <p:cNvSpPr/>
          <p:nvPr/>
        </p:nvSpPr>
        <p:spPr>
          <a:xfrm rot="8688803">
            <a:off x="16562413" y="-6033784"/>
            <a:ext cx="8636184" cy="15041908"/>
          </a:xfrm>
          <a:prstGeom prst="rect">
            <a:avLst/>
          </a:prstGeom>
          <a:solidFill>
            <a:srgbClr val="FF1616"/>
          </a:solidFill>
        </p:spPr>
      </p:sp>
      <p:sp>
        <p:nvSpPr>
          <p:cNvPr id="4" name="AutoShape 4"/>
          <p:cNvSpPr/>
          <p:nvPr/>
        </p:nvSpPr>
        <p:spPr>
          <a:xfrm rot="-8928564">
            <a:off x="16378828" y="1005432"/>
            <a:ext cx="9003355" cy="15031235"/>
          </a:xfrm>
          <a:prstGeom prst="rect">
            <a:avLst/>
          </a:prstGeom>
          <a:solidFill>
            <a:srgbClr val="FF914D"/>
          </a:solid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1E4"/>
        </a:solidFill>
        <a:effectLst/>
      </p:bgPr>
    </p:bg>
    <p:spTree>
      <p:nvGrpSpPr>
        <p:cNvPr id="1" name=""/>
        <p:cNvGrpSpPr/>
        <p:nvPr/>
      </p:nvGrpSpPr>
      <p:grpSpPr>
        <a:xfrm>
          <a:off x="0" y="0"/>
          <a:ext cx="0" cy="0"/>
          <a:chOff x="0" y="0"/>
          <a:chExt cx="0" cy="0"/>
        </a:xfrm>
      </p:grpSpPr>
      <p:grpSp>
        <p:nvGrpSpPr>
          <p:cNvPr id="2" name="Group 2"/>
          <p:cNvGrpSpPr/>
          <p:nvPr/>
        </p:nvGrpSpPr>
        <p:grpSpPr>
          <a:xfrm>
            <a:off x="10499855" y="2491458"/>
            <a:ext cx="16962147" cy="16962147"/>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05456" y="5143500"/>
            <a:ext cx="4565087" cy="4498686"/>
          </a:xfrm>
          <a:prstGeom prst="rect">
            <a:avLst/>
          </a:prstGeom>
        </p:spPr>
      </p:pic>
      <p:sp>
        <p:nvSpPr>
          <p:cNvPr id="5" name="TextBox 5"/>
          <p:cNvSpPr txBox="1"/>
          <p:nvPr/>
        </p:nvSpPr>
        <p:spPr>
          <a:xfrm>
            <a:off x="1157302" y="1576519"/>
            <a:ext cx="15973396" cy="6771005"/>
          </a:xfrm>
          <a:prstGeom prst="rect">
            <a:avLst/>
          </a:prstGeom>
        </p:spPr>
        <p:txBody>
          <a:bodyPr lIns="0" tIns="0" rIns="0" bIns="0" rtlCol="0" anchor="t">
            <a:spAutoFit/>
          </a:bodyPr>
          <a:lstStyle/>
          <a:p>
            <a:pPr>
              <a:lnSpc>
                <a:spcPts val="4480"/>
              </a:lnSpc>
            </a:pPr>
            <a:r>
              <a:rPr lang="en-US" sz="3200">
                <a:solidFill>
                  <a:srgbClr val="000000"/>
                </a:solidFill>
                <a:latin typeface="Arimo"/>
              </a:rPr>
              <a:t>  A production manager is involved in the pre-production (planning) stage as well as the production (control and supervision) stage.</a:t>
            </a:r>
          </a:p>
          <a:p>
            <a:pPr>
              <a:lnSpc>
                <a:spcPts val="4480"/>
              </a:lnSpc>
            </a:pPr>
            <a:r>
              <a:rPr lang="en-US" sz="3200">
                <a:solidFill>
                  <a:srgbClr val="000000"/>
                </a:solidFill>
                <a:latin typeface="Arimo"/>
              </a:rPr>
              <a:t>A large part of production management involves dealing with people, particularly those who work in your team.</a:t>
            </a:r>
          </a:p>
          <a:p>
            <a:pPr>
              <a:lnSpc>
                <a:spcPts val="4480"/>
              </a:lnSpc>
            </a:pPr>
            <a:endParaRPr lang="en-US" sz="3200">
              <a:solidFill>
                <a:srgbClr val="000000"/>
              </a:solidFill>
              <a:latin typeface="Arimo"/>
            </a:endParaRPr>
          </a:p>
          <a:p>
            <a:pPr>
              <a:lnSpc>
                <a:spcPts val="4480"/>
              </a:lnSpc>
            </a:pPr>
            <a:r>
              <a:rPr lang="en-US" sz="3200">
                <a:solidFill>
                  <a:srgbClr val="000000"/>
                </a:solidFill>
                <a:latin typeface="Arimo"/>
              </a:rPr>
              <a:t>  Production managers are also involved with product design and purchasing. In a small firm you may have to make many of the decisions yourself, but in a larger organisation planners, controllers, production engineers and production supervisors will assist you.</a:t>
            </a:r>
          </a:p>
          <a:p>
            <a:pPr>
              <a:lnSpc>
                <a:spcPts val="4480"/>
              </a:lnSpc>
            </a:pPr>
            <a:endParaRPr lang="en-US" sz="3200">
              <a:solidFill>
                <a:srgbClr val="000000"/>
              </a:solidFill>
              <a:latin typeface="Arimo"/>
            </a:endParaRPr>
          </a:p>
          <a:p>
            <a:pPr>
              <a:lnSpc>
                <a:spcPts val="4480"/>
              </a:lnSpc>
            </a:pPr>
            <a:r>
              <a:rPr lang="en-US" sz="3200">
                <a:solidFill>
                  <a:srgbClr val="000000"/>
                </a:solidFill>
                <a:latin typeface="Arimo"/>
              </a:rPr>
              <a:t>  In progressive firms, the production manager's role tends to be more closely integrated with other functions, such as marketing, sales and finance.</a:t>
            </a:r>
          </a:p>
          <a:p>
            <a:pPr>
              <a:lnSpc>
                <a:spcPts val="4480"/>
              </a:lnSpc>
            </a:pPr>
            <a:endParaRPr lang="en-US" sz="3200">
              <a:solidFill>
                <a:srgbClr val="000000"/>
              </a:solidFill>
              <a:latin typeface="Arimo"/>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4946311" y="7669843"/>
            <a:ext cx="4197240" cy="404123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110863" y="-4319770"/>
            <a:ext cx="18288000" cy="10287000"/>
            <a:chOff x="0" y="0"/>
            <a:chExt cx="5826062" cy="3277160"/>
          </a:xfrm>
        </p:grpSpPr>
        <p:sp>
          <p:nvSpPr>
            <p:cNvPr id="3" name="Freeform 3"/>
            <p:cNvSpPr/>
            <p:nvPr/>
          </p:nvSpPr>
          <p:spPr>
            <a:xfrm>
              <a:off x="0" y="0"/>
              <a:ext cx="5826061" cy="3277160"/>
            </a:xfrm>
            <a:custGeom>
              <a:avLst/>
              <a:gdLst/>
              <a:ahLst/>
              <a:cxnLst/>
              <a:rect l="l" t="t" r="r" b="b"/>
              <a:pathLst>
                <a:path w="5826061" h="3277160">
                  <a:moveTo>
                    <a:pt x="0" y="0"/>
                  </a:moveTo>
                  <a:lnTo>
                    <a:pt x="5826061" y="0"/>
                  </a:lnTo>
                  <a:lnTo>
                    <a:pt x="5826061" y="3277160"/>
                  </a:lnTo>
                  <a:lnTo>
                    <a:pt x="0" y="3277160"/>
                  </a:lnTo>
                  <a:close/>
                </a:path>
              </a:pathLst>
            </a:custGeom>
            <a:solidFill>
              <a:srgbClr val="FFFCF7"/>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475115" y="56022"/>
            <a:ext cx="1981983" cy="1841443"/>
          </a:xfrm>
          <a:prstGeom prst="rect">
            <a:avLst/>
          </a:prstGeom>
        </p:spPr>
      </p:pic>
      <p:sp>
        <p:nvSpPr>
          <p:cNvPr id="7" name="TextBox 7"/>
          <p:cNvSpPr txBox="1"/>
          <p:nvPr/>
        </p:nvSpPr>
        <p:spPr>
          <a:xfrm>
            <a:off x="1107171" y="1485900"/>
            <a:ext cx="13803677" cy="9643666"/>
          </a:xfrm>
          <a:prstGeom prst="rect">
            <a:avLst/>
          </a:prstGeom>
        </p:spPr>
        <p:txBody>
          <a:bodyPr wrap="square" lIns="0" tIns="0" rIns="0" bIns="0" rtlCol="0" anchor="t">
            <a:spAutoFit/>
          </a:bodyPr>
          <a:lstStyle/>
          <a:p>
            <a:pPr>
              <a:lnSpc>
                <a:spcPts val="4750"/>
              </a:lnSpc>
            </a:pPr>
            <a:endParaRPr sz="3600" dirty="0">
              <a:latin typeface="Arimo" panose="020B0604020202020204" charset="0"/>
              <a:ea typeface="Arimo" panose="020B0604020202020204" charset="0"/>
              <a:cs typeface="Arimo" panose="020B0604020202020204" charset="0"/>
            </a:endParaRPr>
          </a:p>
          <a:p>
            <a:pPr>
              <a:lnSpc>
                <a:spcPts val="4750"/>
              </a:lnSpc>
            </a:pPr>
            <a:r>
              <a:rPr lang="en-US" sz="3600" dirty="0" smtClean="0">
                <a:solidFill>
                  <a:srgbClr val="000000"/>
                </a:solidFill>
                <a:latin typeface="Arimo" panose="020B0604020202020204" charset="0"/>
                <a:ea typeface="Arimo" panose="020B0604020202020204" charset="0"/>
                <a:cs typeface="Arimo" panose="020B0604020202020204" charset="0"/>
              </a:rPr>
              <a:t>A </a:t>
            </a:r>
            <a:r>
              <a:rPr lang="en-US" sz="3600" dirty="0">
                <a:solidFill>
                  <a:srgbClr val="000000"/>
                </a:solidFill>
                <a:latin typeface="Arimo" panose="020B0604020202020204" charset="0"/>
                <a:ea typeface="Arimo" panose="020B0604020202020204" charset="0"/>
                <a:cs typeface="Arimo" panose="020B0604020202020204" charset="0"/>
              </a:rPr>
              <a:t>specialist in logistics is called a </a:t>
            </a:r>
            <a:r>
              <a:rPr lang="en-US" sz="3600" b="1" dirty="0">
                <a:solidFill>
                  <a:srgbClr val="000000"/>
                </a:solidFill>
                <a:effectLst>
                  <a:outerShdw blurRad="38100" dist="38100" dir="2700000" algn="tl">
                    <a:srgbClr val="000000">
                      <a:alpha val="43137"/>
                    </a:srgbClr>
                  </a:outerShdw>
                </a:effectLst>
                <a:latin typeface="Arimo" panose="020B0604020202020204" charset="0"/>
                <a:ea typeface="Arimo" panose="020B0604020202020204" charset="0"/>
                <a:cs typeface="Arimo" panose="020B0604020202020204" charset="0"/>
              </a:rPr>
              <a:t>logistician</a:t>
            </a:r>
            <a:r>
              <a:rPr lang="en-US" sz="3600" dirty="0">
                <a:solidFill>
                  <a:srgbClr val="000000"/>
                </a:solidFill>
                <a:latin typeface="Arimo" panose="020B0604020202020204" charset="0"/>
                <a:ea typeface="Arimo" panose="020B0604020202020204" charset="0"/>
                <a:cs typeface="Arimo" panose="020B0604020202020204" charset="0"/>
              </a:rPr>
              <a:t>. </a:t>
            </a:r>
          </a:p>
          <a:p>
            <a:pPr>
              <a:lnSpc>
                <a:spcPts val="4750"/>
              </a:lnSpc>
            </a:pPr>
            <a:endParaRPr lang="en-US" sz="3600" dirty="0">
              <a:solidFill>
                <a:srgbClr val="000000"/>
              </a:solidFill>
              <a:latin typeface="Arimo" panose="020B0604020202020204" charset="0"/>
              <a:ea typeface="Arimo" panose="020B0604020202020204" charset="0"/>
              <a:cs typeface="Arimo" panose="020B0604020202020204" charset="0"/>
            </a:endParaRPr>
          </a:p>
          <a:p>
            <a:pPr>
              <a:lnSpc>
                <a:spcPts val="4750"/>
              </a:lnSpc>
            </a:pPr>
            <a:r>
              <a:rPr lang="en-US" sz="3600" b="1" dirty="0" smtClean="0">
                <a:solidFill>
                  <a:srgbClr val="000000"/>
                </a:solidFill>
                <a:effectLst>
                  <a:outerShdw blurRad="38100" dist="38100" dir="2700000" algn="tl">
                    <a:srgbClr val="000000">
                      <a:alpha val="43137"/>
                    </a:srgbClr>
                  </a:outerShdw>
                </a:effectLst>
                <a:latin typeface="Arimo" panose="020B0604020202020204" charset="0"/>
                <a:ea typeface="Arimo" panose="020B0604020202020204" charset="0"/>
                <a:cs typeface="Arimo" panose="020B0604020202020204" charset="0"/>
              </a:rPr>
              <a:t>Logisticians</a:t>
            </a:r>
            <a:r>
              <a:rPr lang="en-US" sz="3600" dirty="0" smtClean="0">
                <a:solidFill>
                  <a:srgbClr val="000000"/>
                </a:solidFill>
                <a:latin typeface="Arimo" panose="020B0604020202020204" charset="0"/>
                <a:ea typeface="Arimo" panose="020B0604020202020204" charset="0"/>
                <a:cs typeface="Arimo" panose="020B0604020202020204" charset="0"/>
              </a:rPr>
              <a:t> </a:t>
            </a:r>
            <a:r>
              <a:rPr lang="en-US" sz="3600" dirty="0">
                <a:solidFill>
                  <a:srgbClr val="0070C0"/>
                </a:solidFill>
                <a:latin typeface="Arimo" panose="020B0604020202020204" charset="0"/>
                <a:ea typeface="Arimo" panose="020B0604020202020204" charset="0"/>
                <a:cs typeface="Arimo" panose="020B0604020202020204" charset="0"/>
              </a:rPr>
              <a:t>manage</a:t>
            </a:r>
            <a:r>
              <a:rPr lang="en-US" sz="3600" dirty="0">
                <a:solidFill>
                  <a:srgbClr val="000000"/>
                </a:solidFill>
                <a:latin typeface="Arimo" panose="020B0604020202020204" charset="0"/>
                <a:ea typeface="Arimo" panose="020B0604020202020204" charset="0"/>
                <a:cs typeface="Arimo" panose="020B0604020202020204" charset="0"/>
              </a:rPr>
              <a:t> the whole life cycle of a product, starting from where it is acquired, then distributed, allocated and finally delivered. </a:t>
            </a:r>
            <a:r>
              <a:rPr lang="en-US" sz="3600" dirty="0" smtClean="0">
                <a:solidFill>
                  <a:srgbClr val="00B050"/>
                </a:solidFill>
                <a:latin typeface="Arimo" panose="020B0604020202020204" charset="0"/>
                <a:ea typeface="Arimo" panose="020B0604020202020204" charset="0"/>
                <a:cs typeface="Arimo" panose="020B0604020202020204" charset="0"/>
              </a:rPr>
              <a:t>They </a:t>
            </a:r>
            <a:r>
              <a:rPr lang="en-US" sz="3600" dirty="0">
                <a:solidFill>
                  <a:srgbClr val="000000"/>
                </a:solidFill>
                <a:latin typeface="Arimo" panose="020B0604020202020204" charset="0"/>
                <a:ea typeface="Arimo" panose="020B0604020202020204" charset="0"/>
                <a:cs typeface="Arimo" panose="020B0604020202020204" charset="0"/>
              </a:rPr>
              <a:t>exist in virtually every industry</a:t>
            </a:r>
            <a:r>
              <a:rPr lang="en-US" sz="3600" dirty="0" smtClean="0">
                <a:solidFill>
                  <a:srgbClr val="000000"/>
                </a:solidFill>
                <a:latin typeface="Arimo" panose="020B0604020202020204" charset="0"/>
                <a:ea typeface="Arimo" panose="020B0604020202020204" charset="0"/>
                <a:cs typeface="Arimo" panose="020B0604020202020204" charset="0"/>
              </a:rPr>
              <a:t>. </a:t>
            </a:r>
            <a:r>
              <a:rPr lang="en-US" sz="3600" dirty="0">
                <a:solidFill>
                  <a:srgbClr val="00B050"/>
                </a:solidFill>
                <a:latin typeface="Arimo" panose="020B0604020202020204" charset="0"/>
                <a:ea typeface="Arimo" panose="020B0604020202020204" charset="0"/>
                <a:cs typeface="Arimo" panose="020B0604020202020204" charset="0"/>
              </a:rPr>
              <a:t>They</a:t>
            </a:r>
            <a:r>
              <a:rPr lang="en-US" sz="3600" dirty="0">
                <a:solidFill>
                  <a:srgbClr val="000000"/>
                </a:solidFill>
                <a:latin typeface="Arimo" panose="020B0604020202020204" charset="0"/>
                <a:ea typeface="Arimo" panose="020B0604020202020204" charset="0"/>
                <a:cs typeface="Arimo" panose="020B0604020202020204" charset="0"/>
              </a:rPr>
              <a:t> </a:t>
            </a:r>
            <a:r>
              <a:rPr lang="en-US" sz="3600" dirty="0">
                <a:solidFill>
                  <a:srgbClr val="FF0000"/>
                </a:solidFill>
                <a:latin typeface="Arimo" panose="020B0604020202020204" charset="0"/>
                <a:ea typeface="Arimo" panose="020B0604020202020204" charset="0"/>
                <a:cs typeface="Arimo" panose="020B0604020202020204" charset="0"/>
              </a:rPr>
              <a:t>analyze and coordinate </a:t>
            </a:r>
            <a:r>
              <a:rPr lang="en-US" sz="3600" dirty="0">
                <a:solidFill>
                  <a:srgbClr val="000000"/>
                </a:solidFill>
                <a:latin typeface="Arimo" panose="020B0604020202020204" charset="0"/>
                <a:ea typeface="Arimo" panose="020B0604020202020204" charset="0"/>
                <a:cs typeface="Arimo" panose="020B0604020202020204" charset="0"/>
              </a:rPr>
              <a:t>a business’ or </a:t>
            </a:r>
            <a:r>
              <a:rPr lang="en-US" sz="3600" dirty="0" err="1">
                <a:solidFill>
                  <a:srgbClr val="000000"/>
                </a:solidFill>
                <a:latin typeface="Arimo" panose="020B0604020202020204" charset="0"/>
                <a:ea typeface="Arimo" panose="020B0604020202020204" charset="0"/>
                <a:cs typeface="Arimo" panose="020B0604020202020204" charset="0"/>
              </a:rPr>
              <a:t>organisation’s</a:t>
            </a:r>
            <a:r>
              <a:rPr lang="en-US" sz="3600" dirty="0">
                <a:solidFill>
                  <a:srgbClr val="000000"/>
                </a:solidFill>
                <a:latin typeface="Arimo" panose="020B0604020202020204" charset="0"/>
                <a:ea typeface="Arimo" panose="020B0604020202020204" charset="0"/>
                <a:cs typeface="Arimo" panose="020B0604020202020204" charset="0"/>
              </a:rPr>
              <a:t> supply chain, the system that moves products from supplier to consumer</a:t>
            </a:r>
            <a:r>
              <a:rPr lang="en-US" sz="3600" dirty="0" smtClean="0">
                <a:solidFill>
                  <a:srgbClr val="000000"/>
                </a:solidFill>
                <a:latin typeface="Arimo" panose="020B0604020202020204" charset="0"/>
                <a:ea typeface="Arimo" panose="020B0604020202020204" charset="0"/>
                <a:cs typeface="Arimo" panose="020B0604020202020204" charset="0"/>
              </a:rPr>
              <a:t>.</a:t>
            </a:r>
          </a:p>
          <a:p>
            <a:pPr>
              <a:lnSpc>
                <a:spcPts val="4750"/>
              </a:lnSpc>
            </a:pPr>
            <a:endParaRPr lang="en-US" sz="3600" dirty="0" smtClean="0">
              <a:solidFill>
                <a:srgbClr val="000000"/>
              </a:solidFill>
              <a:latin typeface="Arimo" panose="020B0604020202020204" charset="0"/>
              <a:ea typeface="Arimo" panose="020B0604020202020204" charset="0"/>
              <a:cs typeface="Arimo" panose="020B0604020202020204" charset="0"/>
            </a:endParaRPr>
          </a:p>
          <a:p>
            <a:pPr>
              <a:lnSpc>
                <a:spcPts val="5550"/>
              </a:lnSpc>
            </a:pPr>
            <a:r>
              <a:rPr lang="en-US" sz="3600" dirty="0">
                <a:solidFill>
                  <a:srgbClr val="000000"/>
                </a:solidFill>
                <a:latin typeface="Arimo"/>
              </a:rPr>
              <a:t>A </a:t>
            </a:r>
            <a:r>
              <a:rPr lang="en-US" sz="3600" b="1" dirty="0">
                <a:solidFill>
                  <a:srgbClr val="000000"/>
                </a:solidFill>
                <a:effectLst>
                  <a:outerShdw blurRad="38100" dist="38100" dir="2700000" algn="tl">
                    <a:srgbClr val="000000">
                      <a:alpha val="43137"/>
                    </a:srgbClr>
                  </a:outerShdw>
                </a:effectLst>
                <a:latin typeface="Arimo"/>
              </a:rPr>
              <a:t>logistician</a:t>
            </a:r>
            <a:r>
              <a:rPr lang="en-US" sz="3600" dirty="0">
                <a:solidFill>
                  <a:srgbClr val="000000"/>
                </a:solidFill>
                <a:latin typeface="Arimo"/>
              </a:rPr>
              <a:t> </a:t>
            </a:r>
            <a:r>
              <a:rPr lang="en-US" sz="3600" dirty="0">
                <a:solidFill>
                  <a:srgbClr val="0070C0"/>
                </a:solidFill>
                <a:latin typeface="Arimo"/>
              </a:rPr>
              <a:t>oversees</a:t>
            </a:r>
            <a:r>
              <a:rPr lang="en-US" sz="3600" dirty="0">
                <a:solidFill>
                  <a:srgbClr val="000000"/>
                </a:solidFill>
                <a:latin typeface="Arimo"/>
              </a:rPr>
              <a:t> several </a:t>
            </a:r>
            <a:r>
              <a:rPr lang="en-US" sz="3600" dirty="0">
                <a:solidFill>
                  <a:srgbClr val="FF0000"/>
                </a:solidFill>
                <a:latin typeface="Arimo"/>
              </a:rPr>
              <a:t>activities</a:t>
            </a:r>
            <a:r>
              <a:rPr lang="en-US" sz="3600" dirty="0">
                <a:solidFill>
                  <a:srgbClr val="000000"/>
                </a:solidFill>
                <a:latin typeface="Arimo"/>
              </a:rPr>
              <a:t> of a company, including purchasing, shipping and delivery, inventory, and warehousing. </a:t>
            </a:r>
            <a:endParaRPr lang="en-US" sz="3600" dirty="0" smtClean="0">
              <a:solidFill>
                <a:srgbClr val="000000"/>
              </a:solidFill>
              <a:latin typeface="Arimo"/>
            </a:endParaRPr>
          </a:p>
          <a:p>
            <a:pPr>
              <a:lnSpc>
                <a:spcPts val="5550"/>
              </a:lnSpc>
            </a:pPr>
            <a:r>
              <a:rPr lang="en-US" sz="3600" dirty="0" smtClean="0">
                <a:solidFill>
                  <a:srgbClr val="7030A0"/>
                </a:solidFill>
                <a:latin typeface="Arimo"/>
              </a:rPr>
              <a:t>He </a:t>
            </a:r>
            <a:r>
              <a:rPr lang="en-US" sz="3600" dirty="0">
                <a:solidFill>
                  <a:srgbClr val="7030A0"/>
                </a:solidFill>
                <a:latin typeface="Arimo"/>
              </a:rPr>
              <a:t>or she </a:t>
            </a:r>
            <a:r>
              <a:rPr lang="en-US" sz="3600" dirty="0">
                <a:solidFill>
                  <a:srgbClr val="0070C0"/>
                </a:solidFill>
                <a:latin typeface="Arimo"/>
              </a:rPr>
              <a:t>uses</a:t>
            </a:r>
            <a:r>
              <a:rPr lang="en-US" sz="3600" dirty="0">
                <a:solidFill>
                  <a:srgbClr val="000000"/>
                </a:solidFill>
                <a:latin typeface="Arimo"/>
              </a:rPr>
              <a:t> sophisticated </a:t>
            </a:r>
            <a:r>
              <a:rPr lang="en-US" sz="3600" dirty="0">
                <a:solidFill>
                  <a:srgbClr val="FF0000"/>
                </a:solidFill>
                <a:latin typeface="Arimo"/>
              </a:rPr>
              <a:t>software systems </a:t>
            </a:r>
            <a:r>
              <a:rPr lang="en-US" sz="3600" dirty="0">
                <a:solidFill>
                  <a:srgbClr val="000000"/>
                </a:solidFill>
                <a:latin typeface="Arimo"/>
              </a:rPr>
              <a:t>to plan and monitor the movement of goods.</a:t>
            </a:r>
          </a:p>
          <a:p>
            <a:pPr>
              <a:lnSpc>
                <a:spcPts val="4750"/>
              </a:lnSpc>
            </a:pPr>
            <a:endParaRPr lang="en-US" sz="3600" dirty="0">
              <a:solidFill>
                <a:srgbClr val="000000"/>
              </a:solidFill>
              <a:latin typeface="Arimo" panose="020B0604020202020204" charset="0"/>
              <a:ea typeface="Arimo" panose="020B0604020202020204" charset="0"/>
              <a:cs typeface="Arimo" panose="020B0604020202020204" charset="0"/>
            </a:endParaRPr>
          </a:p>
          <a:p>
            <a:pPr>
              <a:lnSpc>
                <a:spcPts val="4750"/>
              </a:lnSpc>
            </a:pPr>
            <a:endParaRPr lang="en-US" sz="3600" dirty="0">
              <a:solidFill>
                <a:srgbClr val="000000"/>
              </a:solidFill>
              <a:latin typeface="Arimo" panose="020B0604020202020204" charset="0"/>
              <a:ea typeface="Arimo" panose="020B0604020202020204" charset="0"/>
              <a:cs typeface="Arimo" panose="020B0604020202020204" charset="0"/>
            </a:endParaRPr>
          </a:p>
        </p:txBody>
      </p:sp>
      <p:sp>
        <p:nvSpPr>
          <p:cNvPr id="8" name="TextBox 8"/>
          <p:cNvSpPr txBox="1"/>
          <p:nvPr/>
        </p:nvSpPr>
        <p:spPr>
          <a:xfrm>
            <a:off x="953700" y="53482"/>
            <a:ext cx="14020800" cy="1508618"/>
          </a:xfrm>
          <a:prstGeom prst="rect">
            <a:avLst/>
          </a:prstGeom>
          <a:solidFill>
            <a:srgbClr val="F17937"/>
          </a:solidFill>
        </p:spPr>
        <p:txBody>
          <a:bodyPr wrap="square" lIns="0" tIns="0" rIns="0" bIns="0" rtlCol="0" anchor="t">
            <a:spAutoFit/>
          </a:bodyPr>
          <a:lstStyle/>
          <a:p>
            <a:pPr algn="ctr">
              <a:lnSpc>
                <a:spcPts val="13536"/>
              </a:lnSpc>
            </a:pPr>
            <a:r>
              <a:rPr lang="en-US" sz="7200" b="1" spc="293" dirty="0">
                <a:solidFill>
                  <a:srgbClr val="FFFFFF"/>
                </a:solidFill>
                <a:latin typeface="Arimo" panose="020B0604020202020204" charset="0"/>
                <a:ea typeface="Arimo" panose="020B0604020202020204" charset="0"/>
                <a:cs typeface="Arimo" panose="020B0604020202020204" charset="0"/>
              </a:rPr>
              <a:t>What does a </a:t>
            </a:r>
            <a:r>
              <a:rPr lang="en-US" sz="7200" b="1" spc="293" dirty="0" smtClean="0">
                <a:solidFill>
                  <a:srgbClr val="FFFFFF"/>
                </a:solidFill>
                <a:effectLst>
                  <a:outerShdw blurRad="38100" dist="38100" dir="2700000" algn="tl">
                    <a:srgbClr val="000000">
                      <a:alpha val="43137"/>
                    </a:srgbClr>
                  </a:outerShdw>
                </a:effectLst>
                <a:latin typeface="Arimo" panose="020B0604020202020204" charset="0"/>
                <a:ea typeface="Arimo" panose="020B0604020202020204" charset="0"/>
                <a:cs typeface="Arimo" panose="020B0604020202020204" charset="0"/>
              </a:rPr>
              <a:t>logistician</a:t>
            </a:r>
            <a:r>
              <a:rPr lang="en-US" sz="7200" b="1" spc="293" dirty="0" smtClean="0">
                <a:solidFill>
                  <a:srgbClr val="FFFFFF"/>
                </a:solidFill>
                <a:latin typeface="Arimo" panose="020B0604020202020204" charset="0"/>
                <a:ea typeface="Arimo" panose="020B0604020202020204" charset="0"/>
                <a:cs typeface="Arimo" panose="020B0604020202020204" charset="0"/>
              </a:rPr>
              <a:t> do</a:t>
            </a:r>
            <a:r>
              <a:rPr lang="en-US" sz="7200" b="1" spc="293" dirty="0">
                <a:solidFill>
                  <a:srgbClr val="FFFFFF"/>
                </a:solidFill>
                <a:latin typeface="Arimo" panose="020B0604020202020204" charset="0"/>
                <a:ea typeface="Arimo" panose="020B0604020202020204" charset="0"/>
                <a:cs typeface="Arimo" panose="020B0604020202020204" charset="0"/>
              </a:rPr>
              <a:t>?</a:t>
            </a:r>
          </a:p>
        </p:txBody>
      </p:sp>
      <p:sp>
        <p:nvSpPr>
          <p:cNvPr id="9" name="TextBox 8"/>
          <p:cNvSpPr txBox="1"/>
          <p:nvPr/>
        </p:nvSpPr>
        <p:spPr>
          <a:xfrm>
            <a:off x="15307004" y="4325961"/>
            <a:ext cx="2286000" cy="523220"/>
          </a:xfrm>
          <a:prstGeom prst="rect">
            <a:avLst/>
          </a:prstGeom>
          <a:noFill/>
        </p:spPr>
        <p:txBody>
          <a:bodyPr wrap="square" rtlCol="0">
            <a:spAutoFit/>
          </a:bodyPr>
          <a:lstStyle/>
          <a:p>
            <a:r>
              <a:rPr lang="en-US" sz="2800" b="1" dirty="0" smtClean="0">
                <a:solidFill>
                  <a:srgbClr val="00B050"/>
                </a:solidFill>
                <a:latin typeface="Arimo" panose="020B0604020202020204" charset="0"/>
                <a:ea typeface="Arimo" panose="020B0604020202020204" charset="0"/>
                <a:cs typeface="Arimo" panose="020B0604020202020204" charset="0"/>
              </a:rPr>
              <a:t>They</a:t>
            </a:r>
            <a:r>
              <a:rPr lang="en-US" sz="2800" b="1" dirty="0" smtClean="0">
                <a:latin typeface="Arimo" panose="020B0604020202020204" charset="0"/>
                <a:ea typeface="Arimo" panose="020B0604020202020204" charset="0"/>
                <a:cs typeface="Arimo" panose="020B0604020202020204" charset="0"/>
              </a:rPr>
              <a:t> refer to</a:t>
            </a:r>
            <a:endParaRPr lang="en-US" sz="2800" b="1" dirty="0">
              <a:latin typeface="Arimo" panose="020B0604020202020204" charset="0"/>
              <a:ea typeface="Arimo" panose="020B0604020202020204" charset="0"/>
              <a:cs typeface="Arimo" panose="020B0604020202020204" charset="0"/>
            </a:endParaRPr>
          </a:p>
        </p:txBody>
      </p:sp>
      <p:sp>
        <p:nvSpPr>
          <p:cNvPr id="10" name="Rectangle 9"/>
          <p:cNvSpPr/>
          <p:nvPr/>
        </p:nvSpPr>
        <p:spPr>
          <a:xfrm>
            <a:off x="15325586" y="5157577"/>
            <a:ext cx="2177541" cy="847668"/>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5366656" y="7652338"/>
            <a:ext cx="2286000" cy="954107"/>
          </a:xfrm>
          <a:prstGeom prst="rect">
            <a:avLst/>
          </a:prstGeom>
          <a:noFill/>
        </p:spPr>
        <p:txBody>
          <a:bodyPr wrap="square" rtlCol="0">
            <a:spAutoFit/>
          </a:bodyPr>
          <a:lstStyle/>
          <a:p>
            <a:pPr algn="ctr"/>
            <a:r>
              <a:rPr lang="en-US" sz="2800" b="1" dirty="0" smtClean="0">
                <a:solidFill>
                  <a:srgbClr val="7030A0"/>
                </a:solidFill>
                <a:latin typeface="Arimo" panose="020B0604020202020204" charset="0"/>
                <a:ea typeface="Arimo" panose="020B0604020202020204" charset="0"/>
                <a:cs typeface="Arimo" panose="020B0604020202020204" charset="0"/>
              </a:rPr>
              <a:t>He or she</a:t>
            </a:r>
            <a:r>
              <a:rPr lang="en-US" sz="2800" b="1" dirty="0" smtClean="0">
                <a:solidFill>
                  <a:srgbClr val="7030A0"/>
                </a:solidFill>
                <a:latin typeface="Arimo" panose="020B0604020202020204" charset="0"/>
                <a:ea typeface="Arimo" panose="020B0604020202020204" charset="0"/>
                <a:cs typeface="Arimo" panose="020B0604020202020204" charset="0"/>
              </a:rPr>
              <a:t> </a:t>
            </a:r>
            <a:r>
              <a:rPr lang="en-US" sz="2800" b="1" dirty="0" smtClean="0">
                <a:latin typeface="Arimo" panose="020B0604020202020204" charset="0"/>
                <a:ea typeface="Arimo" panose="020B0604020202020204" charset="0"/>
                <a:cs typeface="Arimo" panose="020B0604020202020204" charset="0"/>
              </a:rPr>
              <a:t>refer to</a:t>
            </a:r>
            <a:endParaRPr lang="en-US" sz="2800" b="1" dirty="0">
              <a:latin typeface="Arimo" panose="020B0604020202020204" charset="0"/>
              <a:ea typeface="Arimo" panose="020B0604020202020204" charset="0"/>
              <a:cs typeface="Arimo" panose="020B0604020202020204" charset="0"/>
            </a:endParaRPr>
          </a:p>
        </p:txBody>
      </p:sp>
      <p:sp>
        <p:nvSpPr>
          <p:cNvPr id="15" name="Right Brace 14"/>
          <p:cNvSpPr/>
          <p:nvPr/>
        </p:nvSpPr>
        <p:spPr>
          <a:xfrm>
            <a:off x="14701154" y="3528164"/>
            <a:ext cx="665247" cy="2788419"/>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6" name="Rectangle 15"/>
          <p:cNvSpPr/>
          <p:nvPr/>
        </p:nvSpPr>
        <p:spPr>
          <a:xfrm>
            <a:off x="15475115" y="8610660"/>
            <a:ext cx="2177541" cy="847668"/>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Brace 16"/>
          <p:cNvSpPr/>
          <p:nvPr/>
        </p:nvSpPr>
        <p:spPr>
          <a:xfrm>
            <a:off x="14731695" y="6933376"/>
            <a:ext cx="665247" cy="2788419"/>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TextBox 2"/>
          <p:cNvSpPr txBox="1"/>
          <p:nvPr/>
        </p:nvSpPr>
        <p:spPr>
          <a:xfrm>
            <a:off x="1902346" y="1349375"/>
            <a:ext cx="14660002" cy="7512050"/>
          </a:xfrm>
          <a:prstGeom prst="rect">
            <a:avLst/>
          </a:prstGeom>
        </p:spPr>
        <p:txBody>
          <a:bodyPr lIns="0" tIns="0" rIns="0" bIns="0" rtlCol="0" anchor="t">
            <a:spAutoFit/>
          </a:bodyPr>
          <a:lstStyle/>
          <a:p>
            <a:pPr>
              <a:lnSpc>
                <a:spcPts val="4619"/>
              </a:lnSpc>
            </a:pPr>
            <a:r>
              <a:rPr lang="en-US" sz="3299">
                <a:solidFill>
                  <a:srgbClr val="000000"/>
                </a:solidFill>
                <a:latin typeface="Public Sans Bold"/>
              </a:rPr>
              <a:t>             Purchasing manager: Job description</a:t>
            </a:r>
          </a:p>
          <a:p>
            <a:pPr>
              <a:lnSpc>
                <a:spcPts val="3919"/>
              </a:lnSpc>
            </a:pPr>
            <a:endParaRPr lang="en-US" sz="3299">
              <a:solidFill>
                <a:srgbClr val="000000"/>
              </a:solidFill>
              <a:latin typeface="Public Sans Bold"/>
            </a:endParaRPr>
          </a:p>
          <a:p>
            <a:pPr>
              <a:lnSpc>
                <a:spcPts val="3919"/>
              </a:lnSpc>
            </a:pPr>
            <a:r>
              <a:rPr lang="en-US" sz="2799">
                <a:solidFill>
                  <a:srgbClr val="000000"/>
                </a:solidFill>
                <a:latin typeface="Arimo"/>
              </a:rPr>
              <a:t>  Purchasing managers are responsible for buying the best quality equipment, goods and services for a company or organisation at the most competitive prices. They work in a wide range of sectors for many different organisations.</a:t>
            </a:r>
          </a:p>
          <a:p>
            <a:pPr>
              <a:lnSpc>
                <a:spcPts val="3919"/>
              </a:lnSpc>
            </a:pPr>
            <a:endParaRPr lang="en-US" sz="2799">
              <a:solidFill>
                <a:srgbClr val="000000"/>
              </a:solidFill>
              <a:latin typeface="Arimo"/>
            </a:endParaRPr>
          </a:p>
          <a:p>
            <a:pPr>
              <a:lnSpc>
                <a:spcPts val="3919"/>
              </a:lnSpc>
            </a:pPr>
            <a:r>
              <a:rPr lang="en-US" sz="2799">
                <a:solidFill>
                  <a:srgbClr val="000000"/>
                </a:solidFill>
                <a:latin typeface="Arimo"/>
              </a:rPr>
              <a:t>  The purchasing manager oversees supply chain management and procurement, possibly on a worldwide scale.</a:t>
            </a:r>
          </a:p>
          <a:p>
            <a:pPr>
              <a:lnSpc>
                <a:spcPts val="3919"/>
              </a:lnSpc>
            </a:pPr>
            <a:endParaRPr lang="en-US" sz="2799">
              <a:solidFill>
                <a:srgbClr val="000000"/>
              </a:solidFill>
              <a:latin typeface="Arimo"/>
            </a:endParaRPr>
          </a:p>
          <a:p>
            <a:pPr>
              <a:lnSpc>
                <a:spcPts val="3919"/>
              </a:lnSpc>
            </a:pPr>
            <a:r>
              <a:rPr lang="en-US" sz="2799">
                <a:solidFill>
                  <a:srgbClr val="000000"/>
                </a:solidFill>
                <a:latin typeface="Arimo"/>
              </a:rPr>
              <a:t>  They need to be good at negotiating, networking and dealing with numbers, as well as dealing with other factors such as sustainability, risk management and ethical issues.</a:t>
            </a:r>
          </a:p>
          <a:p>
            <a:pPr>
              <a:lnSpc>
                <a:spcPts val="3919"/>
              </a:lnSpc>
            </a:pPr>
            <a:r>
              <a:rPr lang="en-US" sz="2799">
                <a:solidFill>
                  <a:srgbClr val="000000"/>
                </a:solidFill>
                <a:latin typeface="Arimo"/>
              </a:rPr>
              <a:t>Purchasing and supply management is an important role for any business or organisation. More than two thirds of revenue can be spent on buying the company's products or services, meaning the purchasing manager can make a real difference in cost saving and profit.</a:t>
            </a:r>
          </a:p>
          <a:p>
            <a:pPr>
              <a:lnSpc>
                <a:spcPts val="3919"/>
              </a:lnSpc>
            </a:pPr>
            <a:endParaRPr lang="en-US" sz="2799">
              <a:solidFill>
                <a:srgbClr val="000000"/>
              </a:solidFill>
              <a:latin typeface="Arimo"/>
            </a:endParaRPr>
          </a:p>
        </p:txBody>
      </p:sp>
      <p:grpSp>
        <p:nvGrpSpPr>
          <p:cNvPr id="3" name="Group 3"/>
          <p:cNvGrpSpPr/>
          <p:nvPr/>
        </p:nvGrpSpPr>
        <p:grpSpPr>
          <a:xfrm>
            <a:off x="1902346" y="952153"/>
            <a:ext cx="946844" cy="946844"/>
            <a:chOff x="0" y="0"/>
            <a:chExt cx="1262459" cy="1262459"/>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0" y="0"/>
              <a:ext cx="1262459" cy="1262459"/>
            </a:xfrm>
            <a:prstGeom prst="rect">
              <a:avLst/>
            </a:prstGeom>
          </p:spPr>
        </p:pic>
        <p:sp>
          <p:nvSpPr>
            <p:cNvPr id="5" name="TextBox 5"/>
            <p:cNvSpPr txBox="1"/>
            <p:nvPr/>
          </p:nvSpPr>
          <p:spPr>
            <a:xfrm>
              <a:off x="184093" y="227370"/>
              <a:ext cx="894274" cy="769620"/>
            </a:xfrm>
            <a:prstGeom prst="rect">
              <a:avLst/>
            </a:prstGeom>
          </p:spPr>
          <p:txBody>
            <a:bodyPr lIns="0" tIns="0" rIns="0" bIns="0" rtlCol="0" anchor="t">
              <a:spAutoFit/>
            </a:bodyPr>
            <a:lstStyle/>
            <a:p>
              <a:pPr marL="0" lvl="0" indent="0" algn="ctr">
                <a:lnSpc>
                  <a:spcPts val="4679"/>
                </a:lnSpc>
                <a:spcBef>
                  <a:spcPct val="0"/>
                </a:spcBef>
              </a:pPr>
              <a:r>
                <a:rPr lang="en-US" sz="3599" spc="-35">
                  <a:solidFill>
                    <a:srgbClr val="FFFFFF"/>
                  </a:solidFill>
                  <a:latin typeface="Roboto"/>
                </a:rPr>
                <a:t>6</a:t>
              </a:r>
            </a:p>
          </p:txBody>
        </p:sp>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800000" flipH="1">
            <a:off x="-274331" y="4630585"/>
            <a:ext cx="1691219" cy="462771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29531" y="7925392"/>
            <a:ext cx="4197240" cy="404123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AutoShape 2"/>
          <p:cNvSpPr/>
          <p:nvPr/>
        </p:nvSpPr>
        <p:spPr>
          <a:xfrm rot="-1937280">
            <a:off x="17277895" y="-4634886"/>
            <a:ext cx="9003355" cy="15031235"/>
          </a:xfrm>
          <a:prstGeom prst="rect">
            <a:avLst/>
          </a:prstGeom>
          <a:solidFill>
            <a:srgbClr val="FF914D"/>
          </a:solidFill>
        </p:spPr>
      </p:sp>
      <p:sp>
        <p:nvSpPr>
          <p:cNvPr id="3" name="AutoShape 3"/>
          <p:cNvSpPr/>
          <p:nvPr/>
        </p:nvSpPr>
        <p:spPr>
          <a:xfrm rot="-8705029">
            <a:off x="17022206" y="815722"/>
            <a:ext cx="8636184" cy="15041908"/>
          </a:xfrm>
          <a:prstGeom prst="rect">
            <a:avLst/>
          </a:prstGeom>
          <a:solidFill>
            <a:srgbClr val="FF1616"/>
          </a:solidFill>
        </p:spPr>
      </p:sp>
      <p:sp>
        <p:nvSpPr>
          <p:cNvPr id="4" name="TextBox 4"/>
          <p:cNvSpPr txBox="1"/>
          <p:nvPr/>
        </p:nvSpPr>
        <p:spPr>
          <a:xfrm>
            <a:off x="1467597" y="933450"/>
            <a:ext cx="15227908" cy="9596121"/>
          </a:xfrm>
          <a:prstGeom prst="rect">
            <a:avLst/>
          </a:prstGeom>
        </p:spPr>
        <p:txBody>
          <a:bodyPr lIns="0" tIns="0" rIns="0" bIns="0" rtlCol="0" anchor="t">
            <a:spAutoFit/>
          </a:bodyPr>
          <a:lstStyle/>
          <a:p>
            <a:pPr>
              <a:lnSpc>
                <a:spcPts val="4619"/>
              </a:lnSpc>
            </a:pPr>
            <a:r>
              <a:rPr lang="en-US" sz="3299">
                <a:solidFill>
                  <a:srgbClr val="895826"/>
                </a:solidFill>
                <a:latin typeface="Arimo Bold"/>
              </a:rPr>
              <a:t>Typical work activities</a:t>
            </a:r>
          </a:p>
          <a:p>
            <a:pPr>
              <a:lnSpc>
                <a:spcPts val="4619"/>
              </a:lnSpc>
            </a:pPr>
            <a:endParaRPr lang="en-US" sz="3299">
              <a:solidFill>
                <a:srgbClr val="895826"/>
              </a:solidFill>
              <a:latin typeface="Arimo Bold"/>
            </a:endParaRPr>
          </a:p>
          <a:p>
            <a:pPr>
              <a:lnSpc>
                <a:spcPts val="3919"/>
              </a:lnSpc>
            </a:pPr>
            <a:r>
              <a:rPr lang="en-US" sz="2799">
                <a:solidFill>
                  <a:srgbClr val="000000"/>
                </a:solidFill>
                <a:latin typeface="Arimo"/>
              </a:rPr>
              <a:t>The duties carried out by a purchasing manager depend largely on the business functions, size and location of the employing organization.</a:t>
            </a:r>
          </a:p>
          <a:p>
            <a:pPr>
              <a:lnSpc>
                <a:spcPts val="3919"/>
              </a:lnSpc>
            </a:pPr>
            <a:endParaRPr lang="en-US" sz="2799">
              <a:solidFill>
                <a:srgbClr val="000000"/>
              </a:solidFill>
              <a:latin typeface="Arimo"/>
            </a:endParaRPr>
          </a:p>
          <a:p>
            <a:pPr>
              <a:lnSpc>
                <a:spcPts val="3919"/>
              </a:lnSpc>
            </a:pPr>
            <a:r>
              <a:rPr lang="en-US" sz="2799">
                <a:solidFill>
                  <a:srgbClr val="000000"/>
                </a:solidFill>
                <a:latin typeface="Arimo"/>
              </a:rPr>
              <a:t>The level of responsibility held by the purchasing manager will also influence responsibilities. Tasks typically involve:</a:t>
            </a:r>
          </a:p>
          <a:p>
            <a:pPr marL="604519" lvl="1" indent="-302260">
              <a:lnSpc>
                <a:spcPts val="3919"/>
              </a:lnSpc>
              <a:buFont typeface="Arial"/>
              <a:buChar char="•"/>
            </a:pPr>
            <a:r>
              <a:rPr lang="en-US" sz="2799">
                <a:solidFill>
                  <a:srgbClr val="000000"/>
                </a:solidFill>
                <a:latin typeface="Arimo"/>
              </a:rPr>
              <a:t>forecasting levels of demand for services and products to meet the business needs and keeping a constant check on stock levels;</a:t>
            </a:r>
          </a:p>
          <a:p>
            <a:pPr marL="604519" lvl="1" indent="-302260">
              <a:lnSpc>
                <a:spcPts val="3919"/>
              </a:lnSpc>
              <a:buFont typeface="Arial"/>
              <a:buChar char="•"/>
            </a:pPr>
            <a:r>
              <a:rPr lang="en-US" sz="2799">
                <a:solidFill>
                  <a:srgbClr val="000000"/>
                </a:solidFill>
                <a:latin typeface="Arimo"/>
              </a:rPr>
              <a:t>conducting research to ascertain the best products and suppliers in terms of best value, delivery schedules and quality;</a:t>
            </a:r>
          </a:p>
          <a:p>
            <a:pPr marL="604519" lvl="1" indent="-302260">
              <a:lnSpc>
                <a:spcPts val="3919"/>
              </a:lnSpc>
              <a:buFont typeface="Arial"/>
              <a:buChar char="•"/>
            </a:pPr>
            <a:r>
              <a:rPr lang="en-US" sz="2799">
                <a:solidFill>
                  <a:srgbClr val="000000"/>
                </a:solidFill>
                <a:latin typeface="Arimo"/>
              </a:rPr>
              <a:t>liaising between suppliers, manufacturers, relevant internal departments and customers;</a:t>
            </a:r>
          </a:p>
          <a:p>
            <a:pPr marL="604519" lvl="1" indent="-302260">
              <a:lnSpc>
                <a:spcPts val="3919"/>
              </a:lnSpc>
              <a:buFont typeface="Arial"/>
              <a:buChar char="•"/>
            </a:pPr>
            <a:r>
              <a:rPr lang="en-US" sz="2799">
                <a:solidFill>
                  <a:srgbClr val="000000"/>
                </a:solidFill>
                <a:latin typeface="Arimo"/>
              </a:rPr>
              <a:t>identifying potential suppliers, visiting existing suppliers, and building and maintaining good relationships with them;</a:t>
            </a:r>
          </a:p>
          <a:p>
            <a:pPr marL="604519" lvl="1" indent="-302260">
              <a:lnSpc>
                <a:spcPts val="3919"/>
              </a:lnSpc>
              <a:buFont typeface="Arial"/>
              <a:buChar char="•"/>
            </a:pPr>
            <a:r>
              <a:rPr lang="en-US" sz="2799">
                <a:solidFill>
                  <a:srgbClr val="000000"/>
                </a:solidFill>
                <a:latin typeface="Arimo"/>
              </a:rPr>
              <a:t>negotiating and agreeing contracts and monitoring their progress, checking the quality of service provided;</a:t>
            </a:r>
          </a:p>
          <a:p>
            <a:pPr>
              <a:lnSpc>
                <a:spcPts val="3919"/>
              </a:lnSpc>
            </a:pPr>
            <a:endParaRPr lang="en-US" sz="2799">
              <a:solidFill>
                <a:srgbClr val="000000"/>
              </a:solidFill>
              <a:latin typeface="Arimo"/>
            </a:endParaRPr>
          </a:p>
          <a:p>
            <a:pPr>
              <a:lnSpc>
                <a:spcPts val="3919"/>
              </a:lnSpc>
            </a:pPr>
            <a:endParaRPr lang="en-US" sz="2799">
              <a:solidFill>
                <a:srgbClr val="000000"/>
              </a:solidFill>
              <a:latin typeface="Arimo"/>
            </a:endParaRPr>
          </a:p>
          <a:p>
            <a:pPr>
              <a:lnSpc>
                <a:spcPts val="3919"/>
              </a:lnSpc>
            </a:pPr>
            <a:endParaRPr lang="en-US" sz="2799">
              <a:solidFill>
                <a:srgbClr val="000000"/>
              </a:solidFill>
              <a:latin typeface="Arim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TextBox 2"/>
          <p:cNvSpPr txBox="1"/>
          <p:nvPr/>
        </p:nvSpPr>
        <p:spPr>
          <a:xfrm>
            <a:off x="2507613" y="1518208"/>
            <a:ext cx="13384577" cy="6581140"/>
          </a:xfrm>
          <a:prstGeom prst="rect">
            <a:avLst/>
          </a:prstGeom>
        </p:spPr>
        <p:txBody>
          <a:bodyPr lIns="0" tIns="0" rIns="0" bIns="0" rtlCol="0" anchor="t">
            <a:spAutoFit/>
          </a:bodyPr>
          <a:lstStyle/>
          <a:p>
            <a:pPr marL="669288" lvl="1" indent="-334644">
              <a:lnSpc>
                <a:spcPts val="4339"/>
              </a:lnSpc>
              <a:buFont typeface="Arial"/>
              <a:buChar char="•"/>
            </a:pPr>
            <a:r>
              <a:rPr lang="en-US" sz="3099">
                <a:solidFill>
                  <a:srgbClr val="000000"/>
                </a:solidFill>
                <a:latin typeface="Arimo"/>
              </a:rPr>
              <a:t>processing payments and invoices;</a:t>
            </a:r>
          </a:p>
          <a:p>
            <a:pPr marL="669288" lvl="1" indent="-334644">
              <a:lnSpc>
                <a:spcPts val="4339"/>
              </a:lnSpc>
              <a:buFont typeface="Arial"/>
              <a:buChar char="•"/>
            </a:pPr>
            <a:r>
              <a:rPr lang="en-US" sz="3099">
                <a:solidFill>
                  <a:srgbClr val="000000"/>
                </a:solidFill>
                <a:latin typeface="Arimo"/>
              </a:rPr>
              <a:t>keeping contract files and using them as reference for the future;</a:t>
            </a:r>
          </a:p>
          <a:p>
            <a:pPr marL="669288" lvl="1" indent="-334644">
              <a:lnSpc>
                <a:spcPts val="4339"/>
              </a:lnSpc>
              <a:buFont typeface="Arial"/>
              <a:buChar char="•"/>
            </a:pPr>
            <a:r>
              <a:rPr lang="en-US" sz="3099">
                <a:solidFill>
                  <a:srgbClr val="000000"/>
                </a:solidFill>
                <a:latin typeface="Arimo"/>
              </a:rPr>
              <a:t>forecasting price trends and their impact on future activities;</a:t>
            </a:r>
          </a:p>
          <a:p>
            <a:pPr marL="669288" lvl="1" indent="-334644">
              <a:lnSpc>
                <a:spcPts val="4339"/>
              </a:lnSpc>
              <a:buFont typeface="Arial"/>
              <a:buChar char="•"/>
            </a:pPr>
            <a:r>
              <a:rPr lang="en-US" sz="3099">
                <a:solidFill>
                  <a:srgbClr val="000000"/>
                </a:solidFill>
                <a:latin typeface="Arimo"/>
              </a:rPr>
              <a:t>giving presentations about market analysis and possible growth;</a:t>
            </a:r>
          </a:p>
          <a:p>
            <a:pPr marL="669288" lvl="1" indent="-334644">
              <a:lnSpc>
                <a:spcPts val="4339"/>
              </a:lnSpc>
              <a:buFont typeface="Arial"/>
              <a:buChar char="•"/>
            </a:pPr>
            <a:r>
              <a:rPr lang="en-US" sz="3099">
                <a:solidFill>
                  <a:srgbClr val="000000"/>
                </a:solidFill>
                <a:latin typeface="Arimo"/>
              </a:rPr>
              <a:t>developing an organisation's purchasing strategy;</a:t>
            </a:r>
          </a:p>
          <a:p>
            <a:pPr marL="669288" lvl="1" indent="-334644">
              <a:lnSpc>
                <a:spcPts val="4339"/>
              </a:lnSpc>
              <a:buFont typeface="Arial"/>
              <a:buChar char="•"/>
            </a:pPr>
            <a:r>
              <a:rPr lang="en-US" sz="3099">
                <a:solidFill>
                  <a:srgbClr val="000000"/>
                </a:solidFill>
                <a:latin typeface="Arimo"/>
              </a:rPr>
              <a:t>producing reports and statistics using computer software;</a:t>
            </a:r>
          </a:p>
          <a:p>
            <a:pPr marL="669288" lvl="1" indent="-334644">
              <a:lnSpc>
                <a:spcPts val="4339"/>
              </a:lnSpc>
              <a:buFont typeface="Arial"/>
              <a:buChar char="•"/>
            </a:pPr>
            <a:r>
              <a:rPr lang="en-US" sz="3099">
                <a:solidFill>
                  <a:srgbClr val="000000"/>
                </a:solidFill>
                <a:latin typeface="Arimo"/>
              </a:rPr>
              <a:t>evaluating bids and making recommendations based on commercial and technical factors;</a:t>
            </a:r>
          </a:p>
          <a:p>
            <a:pPr marL="669288" lvl="1" indent="-334644">
              <a:lnSpc>
                <a:spcPts val="4339"/>
              </a:lnSpc>
              <a:buFont typeface="Arial"/>
              <a:buChar char="•"/>
            </a:pPr>
            <a:r>
              <a:rPr lang="en-US" sz="3099">
                <a:solidFill>
                  <a:srgbClr val="000000"/>
                </a:solidFill>
                <a:latin typeface="Arimo"/>
              </a:rPr>
              <a:t>ensuring suppliers are aware of business objectives;</a:t>
            </a:r>
          </a:p>
          <a:p>
            <a:pPr marL="669288" lvl="1" indent="-334644">
              <a:lnSpc>
                <a:spcPts val="4339"/>
              </a:lnSpc>
              <a:buFont typeface="Arial"/>
              <a:buChar char="•"/>
            </a:pPr>
            <a:r>
              <a:rPr lang="en-US" sz="3099">
                <a:solidFill>
                  <a:srgbClr val="000000"/>
                </a:solidFill>
                <a:latin typeface="Arimo"/>
              </a:rPr>
              <a:t>attending meetings and trade conferences;</a:t>
            </a:r>
          </a:p>
          <a:p>
            <a:pPr marL="669288" lvl="1" indent="-334644">
              <a:lnSpc>
                <a:spcPts val="4339"/>
              </a:lnSpc>
              <a:buFont typeface="Arial"/>
              <a:buChar char="•"/>
            </a:pPr>
            <a:r>
              <a:rPr lang="en-US" sz="3099">
                <a:solidFill>
                  <a:srgbClr val="000000"/>
                </a:solidFill>
                <a:latin typeface="Arimo"/>
              </a:rPr>
              <a:t>training and supervising the work of other members of staff.</a:t>
            </a:r>
          </a:p>
          <a:p>
            <a:pPr>
              <a:lnSpc>
                <a:spcPts val="4339"/>
              </a:lnSpc>
            </a:pPr>
            <a:endParaRPr lang="en-US" sz="3099">
              <a:solidFill>
                <a:srgbClr val="000000"/>
              </a:solidFill>
              <a:latin typeface="Arimo"/>
            </a:endParaRPr>
          </a:p>
        </p:txBody>
      </p:sp>
      <p:sp>
        <p:nvSpPr>
          <p:cNvPr id="3" name="AutoShape 3"/>
          <p:cNvSpPr/>
          <p:nvPr/>
        </p:nvSpPr>
        <p:spPr>
          <a:xfrm rot="-1937280">
            <a:off x="-6021184" y="4165285"/>
            <a:ext cx="9003355" cy="15031235"/>
          </a:xfrm>
          <a:prstGeom prst="rect">
            <a:avLst/>
          </a:prstGeom>
          <a:solidFill>
            <a:srgbClr val="FF1616"/>
          </a:solidFill>
        </p:spPr>
      </p:sp>
      <p:sp>
        <p:nvSpPr>
          <p:cNvPr id="4" name="AutoShape 4"/>
          <p:cNvSpPr/>
          <p:nvPr/>
        </p:nvSpPr>
        <p:spPr>
          <a:xfrm rot="-1937280">
            <a:off x="17394053" y="-5921210"/>
            <a:ext cx="9003355" cy="15031235"/>
          </a:xfrm>
          <a:prstGeom prst="rect">
            <a:avLst/>
          </a:prstGeom>
          <a:solidFill>
            <a:srgbClr val="FF914D"/>
          </a:solidFill>
        </p:spPr>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TextBox 2"/>
          <p:cNvSpPr txBox="1"/>
          <p:nvPr/>
        </p:nvSpPr>
        <p:spPr>
          <a:xfrm>
            <a:off x="2190311" y="1540510"/>
            <a:ext cx="14604355" cy="7129780"/>
          </a:xfrm>
          <a:prstGeom prst="rect">
            <a:avLst/>
          </a:prstGeom>
        </p:spPr>
        <p:txBody>
          <a:bodyPr lIns="0" tIns="0" rIns="0" bIns="0" rtlCol="0" anchor="t">
            <a:spAutoFit/>
          </a:bodyPr>
          <a:lstStyle/>
          <a:p>
            <a:pPr>
              <a:lnSpc>
                <a:spcPts val="4339"/>
              </a:lnSpc>
            </a:pPr>
            <a:r>
              <a:rPr lang="en-US" sz="3099">
                <a:solidFill>
                  <a:srgbClr val="000000"/>
                </a:solidFill>
                <a:latin typeface="Public Sans Bold"/>
              </a:rPr>
              <a:t>              Retail manager: Job description</a:t>
            </a:r>
          </a:p>
          <a:p>
            <a:pPr>
              <a:lnSpc>
                <a:spcPts val="4339"/>
              </a:lnSpc>
            </a:pPr>
            <a:endParaRPr lang="en-US" sz="3099">
              <a:solidFill>
                <a:srgbClr val="000000"/>
              </a:solidFill>
              <a:latin typeface="Public Sans Bold"/>
            </a:endParaRPr>
          </a:p>
          <a:p>
            <a:pPr>
              <a:lnSpc>
                <a:spcPts val="4339"/>
              </a:lnSpc>
            </a:pPr>
            <a:r>
              <a:rPr lang="en-US" sz="3099">
                <a:solidFill>
                  <a:srgbClr val="000000"/>
                </a:solidFill>
                <a:latin typeface="Arimo"/>
              </a:rPr>
              <a:t>  Retail managers are responsible for the day-to-day running of stores or departments. The aim of any retail manager is to maximise profit while minimising costs. Retail managers ensure promotions are accurate and merchandised to the company’s standards, staff are fully versed on the target for the day and excellent customer care standards are met.</a:t>
            </a:r>
          </a:p>
          <a:p>
            <a:pPr>
              <a:lnSpc>
                <a:spcPts val="4339"/>
              </a:lnSpc>
            </a:pPr>
            <a:r>
              <a:rPr lang="en-US" sz="3099">
                <a:solidFill>
                  <a:srgbClr val="000000"/>
                </a:solidFill>
                <a:latin typeface="Arimo"/>
              </a:rPr>
              <a:t> </a:t>
            </a:r>
          </a:p>
          <a:p>
            <a:pPr>
              <a:lnSpc>
                <a:spcPts val="4339"/>
              </a:lnSpc>
            </a:pPr>
            <a:r>
              <a:rPr lang="en-US" sz="3099">
                <a:solidFill>
                  <a:srgbClr val="000000"/>
                </a:solidFill>
                <a:latin typeface="Arimo"/>
              </a:rPr>
              <a:t>Depending on the size of the store, and company structure, retail managers may also be required to deal with human resources, marketing, logistics, information technology, customer service and finance.</a:t>
            </a:r>
          </a:p>
          <a:p>
            <a:pPr>
              <a:lnSpc>
                <a:spcPts val="4339"/>
              </a:lnSpc>
            </a:pPr>
            <a:endParaRPr lang="en-US" sz="3099">
              <a:solidFill>
                <a:srgbClr val="000000"/>
              </a:solidFill>
              <a:latin typeface="Arimo"/>
            </a:endParaRPr>
          </a:p>
          <a:p>
            <a:pPr>
              <a:lnSpc>
                <a:spcPts val="4339"/>
              </a:lnSpc>
            </a:pPr>
            <a:endParaRPr lang="en-US" sz="3099">
              <a:solidFill>
                <a:srgbClr val="000000"/>
              </a:solidFill>
              <a:latin typeface="Arimo"/>
            </a:endParaRPr>
          </a:p>
        </p:txBody>
      </p:sp>
      <p:grpSp>
        <p:nvGrpSpPr>
          <p:cNvPr id="3" name="Group 3"/>
          <p:cNvGrpSpPr/>
          <p:nvPr/>
        </p:nvGrpSpPr>
        <p:grpSpPr>
          <a:xfrm>
            <a:off x="2190311" y="1143288"/>
            <a:ext cx="946844" cy="946844"/>
            <a:chOff x="0" y="0"/>
            <a:chExt cx="1262459" cy="1262459"/>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0" y="0"/>
              <a:ext cx="1262459" cy="1262459"/>
            </a:xfrm>
            <a:prstGeom prst="rect">
              <a:avLst/>
            </a:prstGeom>
          </p:spPr>
        </p:pic>
        <p:sp>
          <p:nvSpPr>
            <p:cNvPr id="5" name="TextBox 5"/>
            <p:cNvSpPr txBox="1"/>
            <p:nvPr/>
          </p:nvSpPr>
          <p:spPr>
            <a:xfrm>
              <a:off x="184093" y="227370"/>
              <a:ext cx="894274" cy="769620"/>
            </a:xfrm>
            <a:prstGeom prst="rect">
              <a:avLst/>
            </a:prstGeom>
          </p:spPr>
          <p:txBody>
            <a:bodyPr lIns="0" tIns="0" rIns="0" bIns="0" rtlCol="0" anchor="t">
              <a:spAutoFit/>
            </a:bodyPr>
            <a:lstStyle/>
            <a:p>
              <a:pPr marL="0" lvl="0" indent="0" algn="ctr">
                <a:lnSpc>
                  <a:spcPts val="4679"/>
                </a:lnSpc>
                <a:spcBef>
                  <a:spcPct val="0"/>
                </a:spcBef>
              </a:pPr>
              <a:r>
                <a:rPr lang="en-US" sz="3599" spc="-35">
                  <a:solidFill>
                    <a:srgbClr val="FFFFFF"/>
                  </a:solidFill>
                  <a:latin typeface="Roboto"/>
                </a:rPr>
                <a:t>7</a:t>
              </a:r>
            </a:p>
          </p:txBody>
        </p:sp>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800000" flipH="1">
            <a:off x="-274331" y="4630585"/>
            <a:ext cx="1691219" cy="462771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29531" y="7925392"/>
            <a:ext cx="4197240" cy="404123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1E4"/>
        </a:solidFill>
        <a:effectLst/>
      </p:bgPr>
    </p:bg>
    <p:spTree>
      <p:nvGrpSpPr>
        <p:cNvPr id="1" name=""/>
        <p:cNvGrpSpPr/>
        <p:nvPr/>
      </p:nvGrpSpPr>
      <p:grpSpPr>
        <a:xfrm>
          <a:off x="0" y="0"/>
          <a:ext cx="0" cy="0"/>
          <a:chOff x="0" y="0"/>
          <a:chExt cx="0" cy="0"/>
        </a:xfrm>
      </p:grpSpPr>
      <p:grpSp>
        <p:nvGrpSpPr>
          <p:cNvPr id="2" name="Group 2"/>
          <p:cNvGrpSpPr/>
          <p:nvPr/>
        </p:nvGrpSpPr>
        <p:grpSpPr>
          <a:xfrm>
            <a:off x="10499855" y="2491458"/>
            <a:ext cx="16962147" cy="16962147"/>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4" name="TextBox 4"/>
          <p:cNvSpPr txBox="1"/>
          <p:nvPr/>
        </p:nvSpPr>
        <p:spPr>
          <a:xfrm>
            <a:off x="1817850" y="772470"/>
            <a:ext cx="14141202" cy="8026400"/>
          </a:xfrm>
          <a:prstGeom prst="rect">
            <a:avLst/>
          </a:prstGeom>
        </p:spPr>
        <p:txBody>
          <a:bodyPr lIns="0" tIns="0" rIns="0" bIns="0" rtlCol="0" anchor="t">
            <a:spAutoFit/>
          </a:bodyPr>
          <a:lstStyle/>
          <a:p>
            <a:pPr>
              <a:lnSpc>
                <a:spcPts val="4619"/>
              </a:lnSpc>
            </a:pPr>
            <a:r>
              <a:rPr lang="en-US" sz="3299">
                <a:solidFill>
                  <a:srgbClr val="895826"/>
                </a:solidFill>
                <a:latin typeface="Arimo Bold"/>
              </a:rPr>
              <a:t>Typical work activities</a:t>
            </a:r>
          </a:p>
          <a:p>
            <a:pPr>
              <a:lnSpc>
                <a:spcPts val="3919"/>
              </a:lnSpc>
            </a:pPr>
            <a:endParaRPr lang="en-US" sz="3299">
              <a:solidFill>
                <a:srgbClr val="895826"/>
              </a:solidFill>
              <a:latin typeface="Arimo Bold"/>
            </a:endParaRPr>
          </a:p>
          <a:p>
            <a:pPr>
              <a:lnSpc>
                <a:spcPts val="3919"/>
              </a:lnSpc>
            </a:pPr>
            <a:r>
              <a:rPr lang="en-US" sz="2799">
                <a:solidFill>
                  <a:srgbClr val="000000"/>
                </a:solidFill>
                <a:latin typeface="Arimo"/>
              </a:rPr>
              <a:t>Depending on the size of store and the area of retail, typical work activities may alter, but tasks typically involve:</a:t>
            </a:r>
          </a:p>
          <a:p>
            <a:pPr marL="604519" lvl="1" indent="-302260">
              <a:lnSpc>
                <a:spcPts val="3919"/>
              </a:lnSpc>
              <a:buFont typeface="Arial"/>
              <a:buChar char="•"/>
            </a:pPr>
            <a:r>
              <a:rPr lang="en-US" sz="2799">
                <a:solidFill>
                  <a:srgbClr val="000000"/>
                </a:solidFill>
                <a:latin typeface="Arimo"/>
              </a:rPr>
              <a:t>managing and motivating a team to increase sales and ensure efficiency;</a:t>
            </a:r>
          </a:p>
          <a:p>
            <a:pPr marL="604519" lvl="1" indent="-302260">
              <a:lnSpc>
                <a:spcPts val="3919"/>
              </a:lnSpc>
              <a:buFont typeface="Arial"/>
              <a:buChar char="•"/>
            </a:pPr>
            <a:r>
              <a:rPr lang="en-US" sz="2799">
                <a:solidFill>
                  <a:srgbClr val="000000"/>
                </a:solidFill>
                <a:latin typeface="Arimo"/>
              </a:rPr>
              <a:t>managing stock levels and making key decisions about stock control;</a:t>
            </a:r>
          </a:p>
          <a:p>
            <a:pPr marL="604519" lvl="1" indent="-302260">
              <a:lnSpc>
                <a:spcPts val="3919"/>
              </a:lnSpc>
              <a:buFont typeface="Arial"/>
              <a:buChar char="•"/>
            </a:pPr>
            <a:r>
              <a:rPr lang="en-US" sz="2799">
                <a:solidFill>
                  <a:srgbClr val="000000"/>
                </a:solidFill>
                <a:latin typeface="Arimo"/>
              </a:rPr>
              <a:t>analysing sales figures and forecasting future sales ;</a:t>
            </a:r>
          </a:p>
          <a:p>
            <a:pPr marL="604519" lvl="1" indent="-302260">
              <a:lnSpc>
                <a:spcPts val="3919"/>
              </a:lnSpc>
              <a:buFont typeface="Arial"/>
              <a:buChar char="•"/>
            </a:pPr>
            <a:r>
              <a:rPr lang="en-US" sz="2799">
                <a:solidFill>
                  <a:srgbClr val="000000"/>
                </a:solidFill>
                <a:latin typeface="Arimo"/>
              </a:rPr>
              <a:t>analysing and interpreting trends to facilitate planning;</a:t>
            </a:r>
          </a:p>
          <a:p>
            <a:pPr marL="604519" lvl="1" indent="-302260">
              <a:lnSpc>
                <a:spcPts val="3919"/>
              </a:lnSpc>
              <a:buFont typeface="Arial"/>
              <a:buChar char="•"/>
            </a:pPr>
            <a:r>
              <a:rPr lang="en-US" sz="2799">
                <a:solidFill>
                  <a:srgbClr val="000000"/>
                </a:solidFill>
                <a:latin typeface="Arimo"/>
              </a:rPr>
              <a:t>using information technology to record sales figures, for data analysis and forward planning;</a:t>
            </a:r>
          </a:p>
          <a:p>
            <a:pPr marL="604519" lvl="1" indent="-302260">
              <a:lnSpc>
                <a:spcPts val="3919"/>
              </a:lnSpc>
              <a:buFont typeface="Arial"/>
              <a:buChar char="•"/>
            </a:pPr>
            <a:r>
              <a:rPr lang="en-US" sz="2799">
                <a:solidFill>
                  <a:srgbClr val="000000"/>
                </a:solidFill>
                <a:latin typeface="Arimo"/>
              </a:rPr>
              <a:t>dealing with staffing issues such as interviewing potential staff, conducting appraisals and performance reviews, as well as providing or organising training and development;</a:t>
            </a:r>
          </a:p>
          <a:p>
            <a:pPr marL="604519" lvl="1" indent="-302260">
              <a:lnSpc>
                <a:spcPts val="3919"/>
              </a:lnSpc>
              <a:buFont typeface="Arial"/>
              <a:buChar char="•"/>
            </a:pPr>
            <a:r>
              <a:rPr lang="en-US" sz="2799">
                <a:solidFill>
                  <a:srgbClr val="000000"/>
                </a:solidFill>
                <a:latin typeface="Arimo"/>
              </a:rPr>
              <a:t>ensuring standards for quality, customer service and health and safety are met;</a:t>
            </a:r>
          </a:p>
          <a:p>
            <a:pPr marL="604519" lvl="1" indent="-302260">
              <a:lnSpc>
                <a:spcPts val="3919"/>
              </a:lnSpc>
              <a:buFont typeface="Arial"/>
              <a:buChar char="•"/>
            </a:pPr>
            <a:r>
              <a:rPr lang="en-US" sz="2799">
                <a:solidFill>
                  <a:srgbClr val="000000"/>
                </a:solidFill>
                <a:latin typeface="Arimo"/>
              </a:rPr>
              <a:t>resolving health and safety, legal and security issues;</a:t>
            </a:r>
          </a:p>
          <a:p>
            <a:pPr>
              <a:lnSpc>
                <a:spcPts val="3919"/>
              </a:lnSpc>
            </a:pPr>
            <a:endParaRPr lang="en-US" sz="2799">
              <a:solidFill>
                <a:srgbClr val="000000"/>
              </a:solidFill>
              <a:latin typeface="Arimo"/>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05456" y="5143500"/>
            <a:ext cx="4565087" cy="4498686"/>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4946311" y="7669843"/>
            <a:ext cx="4197240" cy="404123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1E4"/>
        </a:solidFill>
        <a:effectLst/>
      </p:bgPr>
    </p:bg>
    <p:spTree>
      <p:nvGrpSpPr>
        <p:cNvPr id="1" name=""/>
        <p:cNvGrpSpPr/>
        <p:nvPr/>
      </p:nvGrpSpPr>
      <p:grpSpPr>
        <a:xfrm>
          <a:off x="0" y="0"/>
          <a:ext cx="0" cy="0"/>
          <a:chOff x="0" y="0"/>
          <a:chExt cx="0" cy="0"/>
        </a:xfrm>
      </p:grpSpPr>
      <p:sp>
        <p:nvSpPr>
          <p:cNvPr id="2" name="AutoShape 2"/>
          <p:cNvSpPr/>
          <p:nvPr/>
        </p:nvSpPr>
        <p:spPr>
          <a:xfrm rot="-1937280">
            <a:off x="-3177935" y="-86118"/>
            <a:ext cx="9003355" cy="15031235"/>
          </a:xfrm>
          <a:prstGeom prst="rect">
            <a:avLst/>
          </a:prstGeom>
          <a:solidFill>
            <a:srgbClr val="FAFAFA"/>
          </a:solidFill>
        </p:spPr>
      </p:sp>
      <p:sp>
        <p:nvSpPr>
          <p:cNvPr id="3" name="TextBox 3"/>
          <p:cNvSpPr txBox="1"/>
          <p:nvPr/>
        </p:nvSpPr>
        <p:spPr>
          <a:xfrm>
            <a:off x="2186373" y="855345"/>
            <a:ext cx="13915255" cy="8402955"/>
          </a:xfrm>
          <a:prstGeom prst="rect">
            <a:avLst/>
          </a:prstGeom>
        </p:spPr>
        <p:txBody>
          <a:bodyPr lIns="0" tIns="0" rIns="0" bIns="0" rtlCol="0" anchor="t">
            <a:spAutoFit/>
          </a:bodyPr>
          <a:lstStyle/>
          <a:p>
            <a:pPr marL="647698" lvl="1" indent="-323849">
              <a:lnSpc>
                <a:spcPts val="4199"/>
              </a:lnSpc>
              <a:buFont typeface="Arial"/>
              <a:buChar char="•"/>
            </a:pPr>
            <a:r>
              <a:rPr lang="en-US" sz="2999">
                <a:solidFill>
                  <a:srgbClr val="000000"/>
                </a:solidFill>
                <a:latin typeface="Arimo"/>
              </a:rPr>
              <a:t>responding to customer complaints and comments;</a:t>
            </a:r>
          </a:p>
          <a:p>
            <a:pPr marL="647698" lvl="1" indent="-323849">
              <a:lnSpc>
                <a:spcPts val="4199"/>
              </a:lnSpc>
              <a:buFont typeface="Arial"/>
              <a:buChar char="•"/>
            </a:pPr>
            <a:r>
              <a:rPr lang="en-US" sz="2999">
                <a:solidFill>
                  <a:srgbClr val="000000"/>
                </a:solidFill>
                <a:latin typeface="Arimo"/>
              </a:rPr>
              <a:t>organising special promotions, displays and events;</a:t>
            </a:r>
          </a:p>
          <a:p>
            <a:pPr marL="647698" lvl="1" indent="-323849">
              <a:lnSpc>
                <a:spcPts val="4199"/>
              </a:lnSpc>
              <a:buFont typeface="Arial"/>
              <a:buChar char="•"/>
            </a:pPr>
            <a:r>
              <a:rPr lang="en-US" sz="2999">
                <a:solidFill>
                  <a:srgbClr val="000000"/>
                </a:solidFill>
                <a:latin typeface="Arimo"/>
              </a:rPr>
              <a:t>attending and chairing meetings;</a:t>
            </a:r>
          </a:p>
          <a:p>
            <a:pPr marL="647698" lvl="1" indent="-323849">
              <a:lnSpc>
                <a:spcPts val="4199"/>
              </a:lnSpc>
              <a:buFont typeface="Arial"/>
              <a:buChar char="•"/>
            </a:pPr>
            <a:r>
              <a:rPr lang="en-US" sz="2999">
                <a:solidFill>
                  <a:srgbClr val="000000"/>
                </a:solidFill>
                <a:latin typeface="Arimo"/>
              </a:rPr>
              <a:t>updating colleagues on business performance, new initiatives and other pertinent issues;</a:t>
            </a:r>
          </a:p>
          <a:p>
            <a:pPr marL="647698" lvl="1" indent="-323849">
              <a:lnSpc>
                <a:spcPts val="4199"/>
              </a:lnSpc>
              <a:buFont typeface="Arial"/>
              <a:buChar char="•"/>
            </a:pPr>
            <a:r>
              <a:rPr lang="en-US" sz="2999">
                <a:solidFill>
                  <a:srgbClr val="000000"/>
                </a:solidFill>
                <a:latin typeface="Arimo"/>
              </a:rPr>
              <a:t>touring the sales floor regularly, talking to colleagues and customers, and identifying or resolving urgent issues;</a:t>
            </a:r>
          </a:p>
          <a:p>
            <a:pPr marL="647698" lvl="1" indent="-323849">
              <a:lnSpc>
                <a:spcPts val="4199"/>
              </a:lnSpc>
              <a:buFont typeface="Arial"/>
              <a:buChar char="•"/>
            </a:pPr>
            <a:r>
              <a:rPr lang="en-US" sz="2999">
                <a:solidFill>
                  <a:srgbClr val="000000"/>
                </a:solidFill>
                <a:latin typeface="Arimo"/>
              </a:rPr>
              <a:t>maintaining awareness of market trends in the retail industry, understanding forthcoming customer initiatives and monitoring what local competitors are doing;</a:t>
            </a:r>
          </a:p>
          <a:p>
            <a:pPr marL="647698" lvl="1" indent="-323849">
              <a:lnSpc>
                <a:spcPts val="4199"/>
              </a:lnSpc>
              <a:buFont typeface="Arial"/>
              <a:buChar char="•"/>
            </a:pPr>
            <a:r>
              <a:rPr lang="en-US" sz="2999">
                <a:solidFill>
                  <a:srgbClr val="000000"/>
                </a:solidFill>
                <a:latin typeface="Arimo"/>
              </a:rPr>
              <a:t>initiating changes to improve the business, e.g. revising opening hours to ensure the store can compete effectively in the local market;</a:t>
            </a:r>
          </a:p>
          <a:p>
            <a:pPr marL="647698" lvl="1" indent="-323849">
              <a:lnSpc>
                <a:spcPts val="4199"/>
              </a:lnSpc>
              <a:buFont typeface="Arial"/>
              <a:buChar char="•"/>
            </a:pPr>
            <a:r>
              <a:rPr lang="en-US" sz="2999">
                <a:solidFill>
                  <a:srgbClr val="000000"/>
                </a:solidFill>
                <a:latin typeface="Arimo"/>
              </a:rPr>
              <a:t>promoting the organisation locally by liaising with local schools, newspapers and the community in general;</a:t>
            </a:r>
          </a:p>
          <a:p>
            <a:pPr marL="647698" lvl="1" indent="-323849">
              <a:lnSpc>
                <a:spcPts val="4199"/>
              </a:lnSpc>
              <a:buFont typeface="Arial"/>
              <a:buChar char="•"/>
            </a:pPr>
            <a:r>
              <a:rPr lang="en-US" sz="2999">
                <a:solidFill>
                  <a:srgbClr val="000000"/>
                </a:solidFill>
                <a:latin typeface="Arimo"/>
              </a:rPr>
              <a:t>dealing with sales, as and when required.</a:t>
            </a:r>
          </a:p>
          <a:p>
            <a:pPr>
              <a:lnSpc>
                <a:spcPts val="4199"/>
              </a:lnSpc>
            </a:pPr>
            <a:endParaRPr lang="en-US" sz="2999">
              <a:solidFill>
                <a:srgbClr val="000000"/>
              </a:solidFill>
              <a:latin typeface="Arim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3037331" y="2163526"/>
            <a:ext cx="13046755" cy="2162406"/>
            <a:chOff x="0" y="0"/>
            <a:chExt cx="17395673" cy="2883208"/>
          </a:xfrm>
        </p:grpSpPr>
        <p:sp>
          <p:nvSpPr>
            <p:cNvPr id="3" name="TextBox 3"/>
            <p:cNvSpPr txBox="1"/>
            <p:nvPr/>
          </p:nvSpPr>
          <p:spPr>
            <a:xfrm>
              <a:off x="847285" y="930160"/>
              <a:ext cx="16548388" cy="1953048"/>
            </a:xfrm>
            <a:prstGeom prst="rect">
              <a:avLst/>
            </a:prstGeom>
          </p:spPr>
          <p:txBody>
            <a:bodyPr lIns="0" tIns="0" rIns="0" bIns="0" rtlCol="0" anchor="t">
              <a:spAutoFit/>
            </a:bodyPr>
            <a:lstStyle/>
            <a:p>
              <a:pPr marL="604519" lvl="1" indent="-302260">
                <a:lnSpc>
                  <a:spcPts val="3919"/>
                </a:lnSpc>
                <a:buFont typeface="Arial"/>
                <a:buChar char="•"/>
              </a:pPr>
              <a:r>
                <a:rPr lang="en-US" sz="2799">
                  <a:solidFill>
                    <a:srgbClr val="311476"/>
                  </a:solidFill>
                  <a:latin typeface="Public Sans"/>
                </a:rPr>
                <a:t>Receive calls and provide accurate, updated </a:t>
              </a:r>
              <a:r>
                <a:rPr lang="en-US" sz="2799">
                  <a:solidFill>
                    <a:srgbClr val="311476"/>
                  </a:solidFill>
                  <a:latin typeface="Arimo"/>
                </a:rPr>
                <a:t>information to customers</a:t>
              </a:r>
            </a:p>
            <a:p>
              <a:pPr marL="604519" lvl="1" indent="-302260">
                <a:lnSpc>
                  <a:spcPts val="3919"/>
                </a:lnSpc>
                <a:buFont typeface="Arial"/>
                <a:buChar char="•"/>
              </a:pPr>
              <a:r>
                <a:rPr lang="en-US" sz="2799">
                  <a:solidFill>
                    <a:srgbClr val="311476"/>
                  </a:solidFill>
                  <a:latin typeface="Public Sans"/>
                </a:rPr>
                <a:t>Process orders</a:t>
              </a:r>
            </a:p>
            <a:p>
              <a:pPr marL="604519" lvl="1" indent="-302260" algn="l">
                <a:lnSpc>
                  <a:spcPts val="3919"/>
                </a:lnSpc>
                <a:buFont typeface="Arial"/>
                <a:buChar char="•"/>
              </a:pPr>
              <a:r>
                <a:rPr lang="en-US" sz="2799">
                  <a:solidFill>
                    <a:srgbClr val="311476"/>
                  </a:solidFill>
                  <a:latin typeface="Public Sans"/>
                </a:rPr>
                <a:t>Provide effective after-sales service</a:t>
              </a:r>
            </a:p>
          </p:txBody>
        </p:sp>
        <p:sp>
          <p:nvSpPr>
            <p:cNvPr id="4" name="TextBox 4"/>
            <p:cNvSpPr txBox="1"/>
            <p:nvPr/>
          </p:nvSpPr>
          <p:spPr>
            <a:xfrm>
              <a:off x="0" y="-66675"/>
              <a:ext cx="6869168" cy="707602"/>
            </a:xfrm>
            <a:prstGeom prst="rect">
              <a:avLst/>
            </a:prstGeom>
          </p:spPr>
          <p:txBody>
            <a:bodyPr lIns="0" tIns="0" rIns="0" bIns="0" rtlCol="0" anchor="t">
              <a:spAutoFit/>
            </a:bodyPr>
            <a:lstStyle/>
            <a:p>
              <a:pPr marL="0" lvl="0" indent="0" algn="l">
                <a:lnSpc>
                  <a:spcPts val="4480"/>
                </a:lnSpc>
                <a:spcBef>
                  <a:spcPct val="0"/>
                </a:spcBef>
              </a:pPr>
              <a:r>
                <a:rPr lang="en-US" sz="3200">
                  <a:solidFill>
                    <a:srgbClr val="311476"/>
                  </a:solidFill>
                  <a:latin typeface="Public Sans Bold"/>
                </a:rPr>
                <a:t>Key Duties</a:t>
              </a:r>
            </a:p>
          </p:txBody>
        </p:sp>
      </p:grpSp>
      <p:grpSp>
        <p:nvGrpSpPr>
          <p:cNvPr id="5" name="Group 5"/>
          <p:cNvGrpSpPr/>
          <p:nvPr/>
        </p:nvGrpSpPr>
        <p:grpSpPr>
          <a:xfrm>
            <a:off x="3037331" y="4903152"/>
            <a:ext cx="9349935" cy="2104711"/>
            <a:chOff x="0" y="0"/>
            <a:chExt cx="12466580" cy="2806282"/>
          </a:xfrm>
        </p:grpSpPr>
        <p:sp>
          <p:nvSpPr>
            <p:cNvPr id="6" name="TextBox 6"/>
            <p:cNvSpPr txBox="1"/>
            <p:nvPr/>
          </p:nvSpPr>
          <p:spPr>
            <a:xfrm>
              <a:off x="888471" y="853233"/>
              <a:ext cx="11578110" cy="1953048"/>
            </a:xfrm>
            <a:prstGeom prst="rect">
              <a:avLst/>
            </a:prstGeom>
          </p:spPr>
          <p:txBody>
            <a:bodyPr lIns="0" tIns="0" rIns="0" bIns="0" rtlCol="0" anchor="t">
              <a:spAutoFit/>
            </a:bodyPr>
            <a:lstStyle/>
            <a:p>
              <a:pPr marL="604519" lvl="1" indent="-302260">
                <a:lnSpc>
                  <a:spcPts val="3919"/>
                </a:lnSpc>
                <a:buFont typeface="Arial"/>
                <a:buChar char="•"/>
              </a:pPr>
              <a:r>
                <a:rPr lang="en-US" sz="2799">
                  <a:solidFill>
                    <a:srgbClr val="311476"/>
                  </a:solidFill>
                  <a:latin typeface="Public Sans"/>
                </a:rPr>
                <a:t>Fluent in both spoken Mandarin and </a:t>
              </a:r>
              <a:r>
                <a:rPr lang="en-US" sz="2799">
                  <a:solidFill>
                    <a:srgbClr val="311476"/>
                  </a:solidFill>
                  <a:latin typeface="Arimo"/>
                </a:rPr>
                <a:t>French</a:t>
              </a:r>
            </a:p>
            <a:p>
              <a:pPr marL="604519" lvl="1" indent="-302260">
                <a:lnSpc>
                  <a:spcPts val="3919"/>
                </a:lnSpc>
                <a:buFont typeface="Arial"/>
                <a:buChar char="•"/>
              </a:pPr>
              <a:r>
                <a:rPr lang="en-US" sz="2799">
                  <a:solidFill>
                    <a:srgbClr val="311476"/>
                  </a:solidFill>
                  <a:latin typeface="Arimo"/>
                </a:rPr>
                <a:t>Excellent interpersonal skills</a:t>
              </a:r>
            </a:p>
            <a:p>
              <a:pPr marL="604519" lvl="1" indent="-302260" algn="l">
                <a:lnSpc>
                  <a:spcPts val="3919"/>
                </a:lnSpc>
                <a:buFont typeface="Arial"/>
                <a:buChar char="•"/>
              </a:pPr>
              <a:r>
                <a:rPr lang="en-US" sz="2799">
                  <a:solidFill>
                    <a:srgbClr val="311476"/>
                  </a:solidFill>
                  <a:latin typeface="Arimo"/>
                </a:rPr>
                <a:t>Strong problem-solving skills</a:t>
              </a:r>
            </a:p>
          </p:txBody>
        </p:sp>
        <p:sp>
          <p:nvSpPr>
            <p:cNvPr id="7" name="TextBox 7"/>
            <p:cNvSpPr txBox="1"/>
            <p:nvPr/>
          </p:nvSpPr>
          <p:spPr>
            <a:xfrm>
              <a:off x="0" y="-66675"/>
              <a:ext cx="6677525" cy="707602"/>
            </a:xfrm>
            <a:prstGeom prst="rect">
              <a:avLst/>
            </a:prstGeom>
          </p:spPr>
          <p:txBody>
            <a:bodyPr lIns="0" tIns="0" rIns="0" bIns="0" rtlCol="0" anchor="t">
              <a:spAutoFit/>
            </a:bodyPr>
            <a:lstStyle/>
            <a:p>
              <a:pPr marL="0" lvl="0" indent="0" algn="l">
                <a:lnSpc>
                  <a:spcPts val="4480"/>
                </a:lnSpc>
                <a:spcBef>
                  <a:spcPct val="0"/>
                </a:spcBef>
              </a:pPr>
              <a:r>
                <a:rPr lang="en-US" sz="3200">
                  <a:solidFill>
                    <a:srgbClr val="311476"/>
                  </a:solidFill>
                  <a:latin typeface="Public Sans Bold"/>
                </a:rPr>
                <a:t>Required Skills</a:t>
              </a:r>
            </a:p>
          </p:txBody>
        </p:sp>
      </p:grpSp>
      <p:grpSp>
        <p:nvGrpSpPr>
          <p:cNvPr id="8" name="Group 8"/>
          <p:cNvGrpSpPr/>
          <p:nvPr/>
        </p:nvGrpSpPr>
        <p:grpSpPr>
          <a:xfrm>
            <a:off x="3037331" y="7579101"/>
            <a:ext cx="10273928" cy="1575521"/>
            <a:chOff x="0" y="0"/>
            <a:chExt cx="13698571" cy="2100695"/>
          </a:xfrm>
        </p:grpSpPr>
        <p:sp>
          <p:nvSpPr>
            <p:cNvPr id="9" name="TextBox 9"/>
            <p:cNvSpPr txBox="1"/>
            <p:nvPr/>
          </p:nvSpPr>
          <p:spPr>
            <a:xfrm>
              <a:off x="888471" y="808046"/>
              <a:ext cx="12810100" cy="1292648"/>
            </a:xfrm>
            <a:prstGeom prst="rect">
              <a:avLst/>
            </a:prstGeom>
          </p:spPr>
          <p:txBody>
            <a:bodyPr lIns="0" tIns="0" rIns="0" bIns="0" rtlCol="0" anchor="t">
              <a:spAutoFit/>
            </a:bodyPr>
            <a:lstStyle/>
            <a:p>
              <a:pPr algn="l">
                <a:lnSpc>
                  <a:spcPts val="3919"/>
                </a:lnSpc>
              </a:pPr>
              <a:r>
                <a:rPr lang="en-US" sz="2799">
                  <a:solidFill>
                    <a:srgbClr val="311476"/>
                  </a:solidFill>
                  <a:latin typeface="Public Sans"/>
                </a:rPr>
                <a:t>A successful Customer Service Representative </a:t>
              </a:r>
              <a:r>
                <a:rPr lang="en-US" sz="2799">
                  <a:solidFill>
                    <a:srgbClr val="311476"/>
                  </a:solidFill>
                  <a:latin typeface="Arimo"/>
                </a:rPr>
                <a:t>may advance to Customer Service Director or Sales Manager.</a:t>
              </a:r>
            </a:p>
          </p:txBody>
        </p:sp>
        <p:sp>
          <p:nvSpPr>
            <p:cNvPr id="10" name="TextBox 10"/>
            <p:cNvSpPr txBox="1"/>
            <p:nvPr/>
          </p:nvSpPr>
          <p:spPr>
            <a:xfrm>
              <a:off x="0" y="-66675"/>
              <a:ext cx="6869168" cy="707602"/>
            </a:xfrm>
            <a:prstGeom prst="rect">
              <a:avLst/>
            </a:prstGeom>
          </p:spPr>
          <p:txBody>
            <a:bodyPr lIns="0" tIns="0" rIns="0" bIns="0" rtlCol="0" anchor="t">
              <a:spAutoFit/>
            </a:bodyPr>
            <a:lstStyle/>
            <a:p>
              <a:pPr marL="0" lvl="0" indent="0" algn="l">
                <a:lnSpc>
                  <a:spcPts val="4480"/>
                </a:lnSpc>
                <a:spcBef>
                  <a:spcPct val="0"/>
                </a:spcBef>
              </a:pPr>
              <a:r>
                <a:rPr lang="en-US" sz="3200">
                  <a:solidFill>
                    <a:srgbClr val="311476"/>
                  </a:solidFill>
                  <a:latin typeface="Public Sans Bold"/>
                </a:rPr>
                <a:t>Career Path</a:t>
              </a:r>
            </a:p>
          </p:txBody>
        </p:sp>
      </p:grpSp>
      <p:sp>
        <p:nvSpPr>
          <p:cNvPr id="11" name="TextBox 11"/>
          <p:cNvSpPr txBox="1"/>
          <p:nvPr/>
        </p:nvSpPr>
        <p:spPr>
          <a:xfrm>
            <a:off x="3672795" y="821490"/>
            <a:ext cx="13094697" cy="742950"/>
          </a:xfrm>
          <a:prstGeom prst="rect">
            <a:avLst/>
          </a:prstGeom>
        </p:spPr>
        <p:txBody>
          <a:bodyPr lIns="0" tIns="0" rIns="0" bIns="0" rtlCol="0" anchor="t">
            <a:spAutoFit/>
          </a:bodyPr>
          <a:lstStyle/>
          <a:p>
            <a:pPr marL="0" lvl="0" indent="0" algn="ctr">
              <a:lnSpc>
                <a:spcPts val="5880"/>
              </a:lnSpc>
            </a:pPr>
            <a:r>
              <a:rPr lang="en-US" sz="4900">
                <a:solidFill>
                  <a:srgbClr val="311476"/>
                </a:solidFill>
                <a:latin typeface="Public Sans Bold"/>
              </a:rPr>
              <a:t>Customer Service Representative</a:t>
            </a:r>
          </a:p>
        </p:txBody>
      </p:sp>
      <p:grpSp>
        <p:nvGrpSpPr>
          <p:cNvPr id="12" name="Group 12"/>
          <p:cNvGrpSpPr/>
          <p:nvPr/>
        </p:nvGrpSpPr>
        <p:grpSpPr>
          <a:xfrm>
            <a:off x="-3221602" y="-366994"/>
            <a:ext cx="6894396" cy="7431745"/>
            <a:chOff x="0" y="0"/>
            <a:chExt cx="1204093" cy="1297940"/>
          </a:xfrm>
        </p:grpSpPr>
        <p:sp>
          <p:nvSpPr>
            <p:cNvPr id="13" name="Freeform 13"/>
            <p:cNvSpPr/>
            <p:nvPr/>
          </p:nvSpPr>
          <p:spPr>
            <a:xfrm>
              <a:off x="0" y="0"/>
              <a:ext cx="1204093" cy="1297940"/>
            </a:xfrm>
            <a:custGeom>
              <a:avLst/>
              <a:gdLst/>
              <a:ahLst/>
              <a:cxnLst/>
              <a:rect l="l" t="t" r="r" b="b"/>
              <a:pathLst>
                <a:path w="1204093" h="1297940">
                  <a:moveTo>
                    <a:pt x="0" y="0"/>
                  </a:moveTo>
                  <a:lnTo>
                    <a:pt x="602047" y="1297940"/>
                  </a:lnTo>
                  <a:lnTo>
                    <a:pt x="1204093" y="0"/>
                  </a:lnTo>
                  <a:close/>
                </a:path>
              </a:pathLst>
            </a:custGeom>
            <a:solidFill>
              <a:srgbClr val="5271FF"/>
            </a:solidFill>
          </p:spPr>
        </p:sp>
      </p:grpSp>
      <p:grpSp>
        <p:nvGrpSpPr>
          <p:cNvPr id="14" name="Group 14"/>
          <p:cNvGrpSpPr/>
          <p:nvPr/>
        </p:nvGrpSpPr>
        <p:grpSpPr>
          <a:xfrm rot="-10800000">
            <a:off x="-2874748" y="4871202"/>
            <a:ext cx="5024212" cy="5415798"/>
            <a:chOff x="0" y="0"/>
            <a:chExt cx="1204093" cy="1297940"/>
          </a:xfrm>
        </p:grpSpPr>
        <p:sp>
          <p:nvSpPr>
            <p:cNvPr id="15" name="Freeform 15"/>
            <p:cNvSpPr/>
            <p:nvPr/>
          </p:nvSpPr>
          <p:spPr>
            <a:xfrm>
              <a:off x="0" y="0"/>
              <a:ext cx="1204093" cy="1297940"/>
            </a:xfrm>
            <a:custGeom>
              <a:avLst/>
              <a:gdLst/>
              <a:ahLst/>
              <a:cxnLst/>
              <a:rect l="l" t="t" r="r" b="b"/>
              <a:pathLst>
                <a:path w="1204093" h="1297940">
                  <a:moveTo>
                    <a:pt x="0" y="0"/>
                  </a:moveTo>
                  <a:lnTo>
                    <a:pt x="602047" y="1297940"/>
                  </a:lnTo>
                  <a:lnTo>
                    <a:pt x="1204093" y="0"/>
                  </a:lnTo>
                  <a:close/>
                </a:path>
              </a:pathLst>
            </a:custGeom>
            <a:solidFill>
              <a:srgbClr val="311476"/>
            </a:solidFill>
          </p:spPr>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6258401" y="0"/>
            <a:ext cx="2067430" cy="4450182"/>
            <a:chOff x="0" y="0"/>
            <a:chExt cx="5355113" cy="11526982"/>
          </a:xfrm>
        </p:grpSpPr>
        <p:sp>
          <p:nvSpPr>
            <p:cNvPr id="3" name="Freeform 3"/>
            <p:cNvSpPr/>
            <p:nvPr/>
          </p:nvSpPr>
          <p:spPr>
            <a:xfrm>
              <a:off x="0" y="0"/>
              <a:ext cx="5355113" cy="11526982"/>
            </a:xfrm>
            <a:custGeom>
              <a:avLst/>
              <a:gdLst/>
              <a:ahLst/>
              <a:cxnLst/>
              <a:rect l="l" t="t" r="r" b="b"/>
              <a:pathLst>
                <a:path w="5355113" h="11526982">
                  <a:moveTo>
                    <a:pt x="5355113" y="11526982"/>
                  </a:moveTo>
                  <a:lnTo>
                    <a:pt x="0" y="11526982"/>
                  </a:lnTo>
                  <a:lnTo>
                    <a:pt x="0" y="0"/>
                  </a:lnTo>
                  <a:lnTo>
                    <a:pt x="5355113" y="11526982"/>
                  </a:lnTo>
                  <a:close/>
                </a:path>
              </a:pathLst>
            </a:custGeom>
            <a:solidFill>
              <a:srgbClr val="5271FF"/>
            </a:solidFill>
          </p:spPr>
        </p:sp>
      </p:grpSp>
      <p:grpSp>
        <p:nvGrpSpPr>
          <p:cNvPr id="4" name="Group 4"/>
          <p:cNvGrpSpPr/>
          <p:nvPr/>
        </p:nvGrpSpPr>
        <p:grpSpPr>
          <a:xfrm rot="-10800000">
            <a:off x="13631224" y="2877572"/>
            <a:ext cx="7942901" cy="8561970"/>
            <a:chOff x="0" y="0"/>
            <a:chExt cx="1204093" cy="1297940"/>
          </a:xfrm>
        </p:grpSpPr>
        <p:sp>
          <p:nvSpPr>
            <p:cNvPr id="5" name="Freeform 5"/>
            <p:cNvSpPr/>
            <p:nvPr/>
          </p:nvSpPr>
          <p:spPr>
            <a:xfrm>
              <a:off x="0" y="0"/>
              <a:ext cx="1204093" cy="1297940"/>
            </a:xfrm>
            <a:custGeom>
              <a:avLst/>
              <a:gdLst/>
              <a:ahLst/>
              <a:cxnLst/>
              <a:rect l="l" t="t" r="r" b="b"/>
              <a:pathLst>
                <a:path w="1204093" h="1297940">
                  <a:moveTo>
                    <a:pt x="0" y="0"/>
                  </a:moveTo>
                  <a:lnTo>
                    <a:pt x="602047" y="1297940"/>
                  </a:lnTo>
                  <a:lnTo>
                    <a:pt x="1204093" y="0"/>
                  </a:lnTo>
                  <a:close/>
                </a:path>
              </a:pathLst>
            </a:custGeom>
            <a:solidFill>
              <a:srgbClr val="311476"/>
            </a:solidFill>
          </p:spPr>
        </p:sp>
      </p:grpSp>
      <p:sp>
        <p:nvSpPr>
          <p:cNvPr id="6" name="TextBox 6"/>
          <p:cNvSpPr txBox="1"/>
          <p:nvPr/>
        </p:nvSpPr>
        <p:spPr>
          <a:xfrm>
            <a:off x="2948323" y="1028700"/>
            <a:ext cx="13094697" cy="742950"/>
          </a:xfrm>
          <a:prstGeom prst="rect">
            <a:avLst/>
          </a:prstGeom>
        </p:spPr>
        <p:txBody>
          <a:bodyPr lIns="0" tIns="0" rIns="0" bIns="0" rtlCol="0" anchor="t">
            <a:spAutoFit/>
          </a:bodyPr>
          <a:lstStyle/>
          <a:p>
            <a:pPr marL="0" lvl="0" indent="0" algn="ctr">
              <a:lnSpc>
                <a:spcPts val="5880"/>
              </a:lnSpc>
            </a:pPr>
            <a:r>
              <a:rPr lang="en-US" sz="4900">
                <a:solidFill>
                  <a:srgbClr val="311476"/>
                </a:solidFill>
                <a:latin typeface="Public Sans Bold"/>
              </a:rPr>
              <a:t>Purchasing Manager</a:t>
            </a:r>
          </a:p>
        </p:txBody>
      </p:sp>
      <p:grpSp>
        <p:nvGrpSpPr>
          <p:cNvPr id="7" name="Group 7"/>
          <p:cNvGrpSpPr/>
          <p:nvPr/>
        </p:nvGrpSpPr>
        <p:grpSpPr>
          <a:xfrm>
            <a:off x="2149464" y="2287776"/>
            <a:ext cx="13046755" cy="2162406"/>
            <a:chOff x="0" y="0"/>
            <a:chExt cx="17395673" cy="2883208"/>
          </a:xfrm>
        </p:grpSpPr>
        <p:sp>
          <p:nvSpPr>
            <p:cNvPr id="8" name="TextBox 8"/>
            <p:cNvSpPr txBox="1"/>
            <p:nvPr/>
          </p:nvSpPr>
          <p:spPr>
            <a:xfrm>
              <a:off x="847285" y="930160"/>
              <a:ext cx="16548388" cy="1953048"/>
            </a:xfrm>
            <a:prstGeom prst="rect">
              <a:avLst/>
            </a:prstGeom>
          </p:spPr>
          <p:txBody>
            <a:bodyPr lIns="0" tIns="0" rIns="0" bIns="0" rtlCol="0" anchor="t">
              <a:spAutoFit/>
            </a:bodyPr>
            <a:lstStyle/>
            <a:p>
              <a:pPr marL="604519" lvl="1" indent="-302260">
                <a:lnSpc>
                  <a:spcPts val="3919"/>
                </a:lnSpc>
                <a:buFont typeface="Arial"/>
                <a:buChar char="•"/>
              </a:pPr>
              <a:r>
                <a:rPr lang="en-US" sz="2799">
                  <a:solidFill>
                    <a:srgbClr val="311476"/>
                  </a:solidFill>
                  <a:latin typeface="Public Sans"/>
                </a:rPr>
                <a:t>Forecast procurement needs</a:t>
              </a:r>
            </a:p>
            <a:p>
              <a:pPr marL="604519" lvl="1" indent="-302260">
                <a:lnSpc>
                  <a:spcPts val="3919"/>
                </a:lnSpc>
                <a:buFont typeface="Arial"/>
                <a:buChar char="•"/>
              </a:pPr>
              <a:r>
                <a:rPr lang="en-US" sz="1200">
                  <a:solidFill>
                    <a:srgbClr val="311476"/>
                  </a:solidFill>
                  <a:latin typeface="Arimo"/>
                </a:rPr>
                <a:t>Communicate with suppliers</a:t>
              </a:r>
            </a:p>
            <a:p>
              <a:pPr marL="604519" lvl="1" indent="-302260" algn="l">
                <a:lnSpc>
                  <a:spcPts val="3919"/>
                </a:lnSpc>
                <a:buFont typeface="Arial"/>
                <a:buChar char="•"/>
              </a:pPr>
              <a:r>
                <a:rPr lang="en-US" sz="1200">
                  <a:solidFill>
                    <a:srgbClr val="311476"/>
                  </a:solidFill>
                  <a:latin typeface="Arimo"/>
                </a:rPr>
                <a:t>Track purchasing activity</a:t>
              </a:r>
            </a:p>
          </p:txBody>
        </p:sp>
        <p:sp>
          <p:nvSpPr>
            <p:cNvPr id="9" name="TextBox 9"/>
            <p:cNvSpPr txBox="1"/>
            <p:nvPr/>
          </p:nvSpPr>
          <p:spPr>
            <a:xfrm>
              <a:off x="0" y="-66675"/>
              <a:ext cx="6869168" cy="707602"/>
            </a:xfrm>
            <a:prstGeom prst="rect">
              <a:avLst/>
            </a:prstGeom>
          </p:spPr>
          <p:txBody>
            <a:bodyPr lIns="0" tIns="0" rIns="0" bIns="0" rtlCol="0" anchor="t">
              <a:spAutoFit/>
            </a:bodyPr>
            <a:lstStyle/>
            <a:p>
              <a:pPr marL="0" lvl="0" indent="0" algn="l">
                <a:lnSpc>
                  <a:spcPts val="4480"/>
                </a:lnSpc>
                <a:spcBef>
                  <a:spcPct val="0"/>
                </a:spcBef>
              </a:pPr>
              <a:r>
                <a:rPr lang="en-US" sz="3200">
                  <a:solidFill>
                    <a:srgbClr val="311476"/>
                  </a:solidFill>
                  <a:latin typeface="Public Sans Bold"/>
                </a:rPr>
                <a:t>Key Duties</a:t>
              </a:r>
            </a:p>
          </p:txBody>
        </p:sp>
      </p:grpSp>
      <p:grpSp>
        <p:nvGrpSpPr>
          <p:cNvPr id="10" name="Group 10"/>
          <p:cNvGrpSpPr/>
          <p:nvPr/>
        </p:nvGrpSpPr>
        <p:grpSpPr>
          <a:xfrm>
            <a:off x="2149464" y="5278451"/>
            <a:ext cx="12265646" cy="2104711"/>
            <a:chOff x="0" y="0"/>
            <a:chExt cx="16354195" cy="2806282"/>
          </a:xfrm>
        </p:grpSpPr>
        <p:sp>
          <p:nvSpPr>
            <p:cNvPr id="11" name="TextBox 11"/>
            <p:cNvSpPr txBox="1"/>
            <p:nvPr/>
          </p:nvSpPr>
          <p:spPr>
            <a:xfrm>
              <a:off x="1165534" y="853233"/>
              <a:ext cx="15188661" cy="1953048"/>
            </a:xfrm>
            <a:prstGeom prst="rect">
              <a:avLst/>
            </a:prstGeom>
          </p:spPr>
          <p:txBody>
            <a:bodyPr lIns="0" tIns="0" rIns="0" bIns="0" rtlCol="0" anchor="t">
              <a:spAutoFit/>
            </a:bodyPr>
            <a:lstStyle/>
            <a:p>
              <a:pPr marL="604519" lvl="1" indent="-302260">
                <a:lnSpc>
                  <a:spcPts val="3919"/>
                </a:lnSpc>
                <a:buFont typeface="Arial"/>
                <a:buChar char="•"/>
              </a:pPr>
              <a:r>
                <a:rPr lang="en-US" sz="2799">
                  <a:solidFill>
                    <a:srgbClr val="311476"/>
                  </a:solidFill>
                  <a:latin typeface="Public Sans"/>
                </a:rPr>
                <a:t>Good negotiation, persuasion and written </a:t>
              </a:r>
              <a:r>
                <a:rPr lang="en-US" sz="1200">
                  <a:solidFill>
                    <a:srgbClr val="311476"/>
                  </a:solidFill>
                  <a:latin typeface="Arimo"/>
                </a:rPr>
                <a:t>communication skills</a:t>
              </a:r>
            </a:p>
            <a:p>
              <a:pPr marL="604519" lvl="1" indent="-302260">
                <a:lnSpc>
                  <a:spcPts val="3919"/>
                </a:lnSpc>
                <a:buFont typeface="Arial"/>
                <a:buChar char="•"/>
              </a:pPr>
              <a:r>
                <a:rPr lang="en-US" sz="1200">
                  <a:solidFill>
                    <a:srgbClr val="311476"/>
                  </a:solidFill>
                  <a:latin typeface="Arimo"/>
                </a:rPr>
                <a:t>Effective costs analysis skills</a:t>
              </a:r>
            </a:p>
            <a:p>
              <a:pPr marL="604519" lvl="1" indent="-302260" algn="l">
                <a:lnSpc>
                  <a:spcPts val="3919"/>
                </a:lnSpc>
                <a:buFont typeface="Arial"/>
                <a:buChar char="•"/>
              </a:pPr>
              <a:r>
                <a:rPr lang="en-US" sz="1200">
                  <a:solidFill>
                    <a:srgbClr val="311476"/>
                  </a:solidFill>
                  <a:latin typeface="Arimo"/>
                </a:rPr>
                <a:t>Familiar with import/export processes</a:t>
              </a:r>
            </a:p>
          </p:txBody>
        </p:sp>
        <p:sp>
          <p:nvSpPr>
            <p:cNvPr id="12" name="TextBox 12"/>
            <p:cNvSpPr txBox="1"/>
            <p:nvPr/>
          </p:nvSpPr>
          <p:spPr>
            <a:xfrm>
              <a:off x="0" y="-66675"/>
              <a:ext cx="8759864" cy="707602"/>
            </a:xfrm>
            <a:prstGeom prst="rect">
              <a:avLst/>
            </a:prstGeom>
          </p:spPr>
          <p:txBody>
            <a:bodyPr lIns="0" tIns="0" rIns="0" bIns="0" rtlCol="0" anchor="t">
              <a:spAutoFit/>
            </a:bodyPr>
            <a:lstStyle/>
            <a:p>
              <a:pPr marL="0" lvl="0" indent="0" algn="l">
                <a:lnSpc>
                  <a:spcPts val="4480"/>
                </a:lnSpc>
                <a:spcBef>
                  <a:spcPct val="0"/>
                </a:spcBef>
              </a:pPr>
              <a:r>
                <a:rPr lang="en-US" sz="3200">
                  <a:solidFill>
                    <a:srgbClr val="311476"/>
                  </a:solidFill>
                  <a:latin typeface="Public Sans Bold"/>
                </a:rPr>
                <a:t>Required Skills</a:t>
              </a:r>
            </a:p>
          </p:txBody>
        </p:sp>
      </p:grpSp>
      <p:grpSp>
        <p:nvGrpSpPr>
          <p:cNvPr id="13" name="Group 13"/>
          <p:cNvGrpSpPr/>
          <p:nvPr/>
        </p:nvGrpSpPr>
        <p:grpSpPr>
          <a:xfrm>
            <a:off x="2149464" y="7995466"/>
            <a:ext cx="10273928" cy="1575521"/>
            <a:chOff x="0" y="0"/>
            <a:chExt cx="13698571" cy="2100695"/>
          </a:xfrm>
        </p:grpSpPr>
        <p:sp>
          <p:nvSpPr>
            <p:cNvPr id="14" name="TextBox 14"/>
            <p:cNvSpPr txBox="1"/>
            <p:nvPr/>
          </p:nvSpPr>
          <p:spPr>
            <a:xfrm>
              <a:off x="888471" y="808046"/>
              <a:ext cx="12810100" cy="1292648"/>
            </a:xfrm>
            <a:prstGeom prst="rect">
              <a:avLst/>
            </a:prstGeom>
          </p:spPr>
          <p:txBody>
            <a:bodyPr lIns="0" tIns="0" rIns="0" bIns="0" rtlCol="0" anchor="t">
              <a:spAutoFit/>
            </a:bodyPr>
            <a:lstStyle/>
            <a:p>
              <a:pPr algn="l">
                <a:lnSpc>
                  <a:spcPts val="3919"/>
                </a:lnSpc>
              </a:pPr>
              <a:r>
                <a:rPr lang="en-US" sz="2799">
                  <a:solidFill>
                    <a:srgbClr val="311476"/>
                  </a:solidFill>
                  <a:latin typeface="Public Sans"/>
                </a:rPr>
                <a:t>A successful Customer Service Representative </a:t>
              </a:r>
              <a:r>
                <a:rPr lang="en-US" sz="2799">
                  <a:solidFill>
                    <a:srgbClr val="311476"/>
                  </a:solidFill>
                  <a:latin typeface="Arimo"/>
                </a:rPr>
                <a:t>may advance to Customer Service Director or Sales Manager.</a:t>
              </a:r>
            </a:p>
          </p:txBody>
        </p:sp>
        <p:sp>
          <p:nvSpPr>
            <p:cNvPr id="15" name="TextBox 15"/>
            <p:cNvSpPr txBox="1"/>
            <p:nvPr/>
          </p:nvSpPr>
          <p:spPr>
            <a:xfrm>
              <a:off x="0" y="-66675"/>
              <a:ext cx="6869168" cy="707602"/>
            </a:xfrm>
            <a:prstGeom prst="rect">
              <a:avLst/>
            </a:prstGeom>
          </p:spPr>
          <p:txBody>
            <a:bodyPr lIns="0" tIns="0" rIns="0" bIns="0" rtlCol="0" anchor="t">
              <a:spAutoFit/>
            </a:bodyPr>
            <a:lstStyle/>
            <a:p>
              <a:pPr marL="0" lvl="0" indent="0" algn="l">
                <a:lnSpc>
                  <a:spcPts val="4480"/>
                </a:lnSpc>
                <a:spcBef>
                  <a:spcPct val="0"/>
                </a:spcBef>
              </a:pPr>
              <a:r>
                <a:rPr lang="en-US" sz="3200">
                  <a:solidFill>
                    <a:srgbClr val="311476"/>
                  </a:solidFill>
                  <a:latin typeface="Public Sans Bold"/>
                </a:rPr>
                <a:t>Career Path</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2038421" y="-1390189"/>
            <a:ext cx="5424895" cy="11677189"/>
            <a:chOff x="0" y="0"/>
            <a:chExt cx="5355113" cy="11526982"/>
          </a:xfrm>
        </p:grpSpPr>
        <p:sp>
          <p:nvSpPr>
            <p:cNvPr id="3" name="Freeform 3"/>
            <p:cNvSpPr/>
            <p:nvPr/>
          </p:nvSpPr>
          <p:spPr>
            <a:xfrm>
              <a:off x="0" y="0"/>
              <a:ext cx="5355113" cy="11526982"/>
            </a:xfrm>
            <a:custGeom>
              <a:avLst/>
              <a:gdLst/>
              <a:ahLst/>
              <a:cxnLst/>
              <a:rect l="l" t="t" r="r" b="b"/>
              <a:pathLst>
                <a:path w="5355113" h="11526982">
                  <a:moveTo>
                    <a:pt x="5355113" y="11526982"/>
                  </a:moveTo>
                  <a:lnTo>
                    <a:pt x="0" y="11526982"/>
                  </a:lnTo>
                  <a:lnTo>
                    <a:pt x="0" y="0"/>
                  </a:lnTo>
                  <a:lnTo>
                    <a:pt x="5355113" y="11526982"/>
                  </a:lnTo>
                  <a:close/>
                </a:path>
              </a:pathLst>
            </a:custGeom>
            <a:solidFill>
              <a:srgbClr val="5271FF"/>
            </a:solidFill>
          </p:spPr>
        </p:sp>
      </p:grpSp>
      <p:grpSp>
        <p:nvGrpSpPr>
          <p:cNvPr id="4" name="Group 4"/>
          <p:cNvGrpSpPr/>
          <p:nvPr/>
        </p:nvGrpSpPr>
        <p:grpSpPr>
          <a:xfrm>
            <a:off x="-1386150" y="0"/>
            <a:ext cx="3747101" cy="4209485"/>
            <a:chOff x="0" y="0"/>
            <a:chExt cx="1460130" cy="1640307"/>
          </a:xfrm>
        </p:grpSpPr>
        <p:sp>
          <p:nvSpPr>
            <p:cNvPr id="5" name="Freeform 5"/>
            <p:cNvSpPr/>
            <p:nvPr/>
          </p:nvSpPr>
          <p:spPr>
            <a:xfrm>
              <a:off x="0" y="0"/>
              <a:ext cx="1460130" cy="1640307"/>
            </a:xfrm>
            <a:custGeom>
              <a:avLst/>
              <a:gdLst/>
              <a:ahLst/>
              <a:cxnLst/>
              <a:rect l="l" t="t" r="r" b="b"/>
              <a:pathLst>
                <a:path w="1460130" h="1640307">
                  <a:moveTo>
                    <a:pt x="0" y="0"/>
                  </a:moveTo>
                  <a:lnTo>
                    <a:pt x="730065" y="1640307"/>
                  </a:lnTo>
                  <a:lnTo>
                    <a:pt x="1460130" y="0"/>
                  </a:lnTo>
                  <a:close/>
                </a:path>
              </a:pathLst>
            </a:custGeom>
            <a:solidFill>
              <a:srgbClr val="311476"/>
            </a:solidFill>
          </p:spPr>
        </p:sp>
      </p:grpSp>
      <p:sp>
        <p:nvSpPr>
          <p:cNvPr id="6" name="TextBox 6"/>
          <p:cNvSpPr txBox="1"/>
          <p:nvPr/>
        </p:nvSpPr>
        <p:spPr>
          <a:xfrm>
            <a:off x="3163705" y="911202"/>
            <a:ext cx="13094697" cy="742950"/>
          </a:xfrm>
          <a:prstGeom prst="rect">
            <a:avLst/>
          </a:prstGeom>
        </p:spPr>
        <p:txBody>
          <a:bodyPr lIns="0" tIns="0" rIns="0" bIns="0" rtlCol="0" anchor="t">
            <a:spAutoFit/>
          </a:bodyPr>
          <a:lstStyle/>
          <a:p>
            <a:pPr marL="0" lvl="0" indent="0" algn="ctr">
              <a:lnSpc>
                <a:spcPts val="5880"/>
              </a:lnSpc>
            </a:pPr>
            <a:r>
              <a:rPr lang="en-US" sz="4900">
                <a:solidFill>
                  <a:srgbClr val="311476"/>
                </a:solidFill>
                <a:latin typeface="Public Sans Bold"/>
              </a:rPr>
              <a:t>Supply Chain Manager</a:t>
            </a:r>
          </a:p>
        </p:txBody>
      </p:sp>
      <p:sp>
        <p:nvSpPr>
          <p:cNvPr id="7" name="TextBox 7"/>
          <p:cNvSpPr txBox="1"/>
          <p:nvPr/>
        </p:nvSpPr>
        <p:spPr>
          <a:xfrm>
            <a:off x="2688346" y="2646527"/>
            <a:ext cx="14778327" cy="1925078"/>
          </a:xfrm>
          <a:prstGeom prst="rect">
            <a:avLst/>
          </a:prstGeom>
        </p:spPr>
        <p:txBody>
          <a:bodyPr lIns="0" tIns="0" rIns="0" bIns="0" rtlCol="0" anchor="t">
            <a:spAutoFit/>
          </a:bodyPr>
          <a:lstStyle/>
          <a:p>
            <a:pPr marL="588164" lvl="1" indent="-294082">
              <a:lnSpc>
                <a:spcPts val="3813"/>
              </a:lnSpc>
              <a:buFont typeface="Arial"/>
              <a:buChar char="•"/>
            </a:pPr>
            <a:r>
              <a:rPr lang="en-US" sz="2724">
                <a:solidFill>
                  <a:srgbClr val="311476"/>
                </a:solidFill>
                <a:latin typeface="Public Sans"/>
              </a:rPr>
              <a:t>Develop customized strategies to provide effective customer services and reduced costs</a:t>
            </a:r>
          </a:p>
          <a:p>
            <a:pPr marL="588164" lvl="1" indent="-294082">
              <a:lnSpc>
                <a:spcPts val="3813"/>
              </a:lnSpc>
              <a:buFont typeface="Arial"/>
              <a:buChar char="•"/>
            </a:pPr>
            <a:r>
              <a:rPr lang="en-US" sz="1167">
                <a:solidFill>
                  <a:srgbClr val="311476"/>
                </a:solidFill>
                <a:latin typeface="Arimo"/>
              </a:rPr>
              <a:t>Overall responsibility for efficient flow of products from suppliers to customers</a:t>
            </a:r>
          </a:p>
          <a:p>
            <a:pPr marL="588164" lvl="1" indent="-294082" algn="l">
              <a:lnSpc>
                <a:spcPts val="3813"/>
              </a:lnSpc>
              <a:buFont typeface="Arial"/>
              <a:buChar char="•"/>
            </a:pPr>
            <a:r>
              <a:rPr lang="en-US" sz="1167">
                <a:solidFill>
                  <a:srgbClr val="311476"/>
                </a:solidFill>
                <a:latin typeface="Arimo"/>
              </a:rPr>
              <a:t>Communication with customers, suppliers and internal parties to ensure smooth operation</a:t>
            </a:r>
          </a:p>
        </p:txBody>
      </p:sp>
      <p:sp>
        <p:nvSpPr>
          <p:cNvPr id="8" name="TextBox 8"/>
          <p:cNvSpPr txBox="1"/>
          <p:nvPr/>
        </p:nvSpPr>
        <p:spPr>
          <a:xfrm>
            <a:off x="2688346" y="2038068"/>
            <a:ext cx="5012492" cy="534365"/>
          </a:xfrm>
          <a:prstGeom prst="rect">
            <a:avLst/>
          </a:prstGeom>
        </p:spPr>
        <p:txBody>
          <a:bodyPr lIns="0" tIns="0" rIns="0" bIns="0" rtlCol="0" anchor="t">
            <a:spAutoFit/>
          </a:bodyPr>
          <a:lstStyle/>
          <a:p>
            <a:pPr marL="0" lvl="0" indent="0" algn="l">
              <a:lnSpc>
                <a:spcPts val="4358"/>
              </a:lnSpc>
              <a:spcBef>
                <a:spcPct val="0"/>
              </a:spcBef>
            </a:pPr>
            <a:r>
              <a:rPr lang="en-US" sz="3113">
                <a:solidFill>
                  <a:srgbClr val="311476"/>
                </a:solidFill>
                <a:latin typeface="Public Sans Bold"/>
              </a:rPr>
              <a:t>Key Duties</a:t>
            </a:r>
          </a:p>
        </p:txBody>
      </p:sp>
      <p:sp>
        <p:nvSpPr>
          <p:cNvPr id="9" name="TextBox 9"/>
          <p:cNvSpPr txBox="1"/>
          <p:nvPr/>
        </p:nvSpPr>
        <p:spPr>
          <a:xfrm>
            <a:off x="2688346" y="5828356"/>
            <a:ext cx="14122408" cy="1481455"/>
          </a:xfrm>
          <a:prstGeom prst="rect">
            <a:avLst/>
          </a:prstGeom>
        </p:spPr>
        <p:txBody>
          <a:bodyPr lIns="0" tIns="0" rIns="0" bIns="0" rtlCol="0" anchor="t">
            <a:spAutoFit/>
          </a:bodyPr>
          <a:lstStyle/>
          <a:p>
            <a:pPr marL="604519" lvl="1" indent="-302260">
              <a:lnSpc>
                <a:spcPts val="3919"/>
              </a:lnSpc>
              <a:buFont typeface="Arial"/>
              <a:buChar char="•"/>
            </a:pPr>
            <a:r>
              <a:rPr lang="en-US" sz="2799">
                <a:solidFill>
                  <a:srgbClr val="311476"/>
                </a:solidFill>
                <a:latin typeface="Public Sans"/>
              </a:rPr>
              <a:t>Familiar with logistics and supply chain management</a:t>
            </a:r>
          </a:p>
          <a:p>
            <a:pPr marL="604519" lvl="1" indent="-302260">
              <a:lnSpc>
                <a:spcPts val="3919"/>
              </a:lnSpc>
              <a:buFont typeface="Arial"/>
              <a:buChar char="•"/>
            </a:pPr>
            <a:r>
              <a:rPr lang="en-US" sz="1200">
                <a:solidFill>
                  <a:srgbClr val="311476"/>
                </a:solidFill>
                <a:latin typeface="Arimo"/>
              </a:rPr>
              <a:t>Fluent in both spoken and written English</a:t>
            </a:r>
          </a:p>
          <a:p>
            <a:pPr marL="604519" lvl="1" indent="-302260" algn="l">
              <a:lnSpc>
                <a:spcPts val="3919"/>
              </a:lnSpc>
              <a:buFont typeface="Arial"/>
              <a:buChar char="•"/>
            </a:pPr>
            <a:r>
              <a:rPr lang="en-US" sz="1200">
                <a:solidFill>
                  <a:srgbClr val="311476"/>
                </a:solidFill>
                <a:latin typeface="Arimo"/>
              </a:rPr>
              <a:t>Minimum 3 years' work experience including handling shipping documents</a:t>
            </a:r>
          </a:p>
        </p:txBody>
      </p:sp>
      <p:sp>
        <p:nvSpPr>
          <p:cNvPr id="10" name="TextBox 10"/>
          <p:cNvSpPr txBox="1"/>
          <p:nvPr/>
        </p:nvSpPr>
        <p:spPr>
          <a:xfrm>
            <a:off x="2688346" y="5076825"/>
            <a:ext cx="6569898" cy="547370"/>
          </a:xfrm>
          <a:prstGeom prst="rect">
            <a:avLst/>
          </a:prstGeom>
        </p:spPr>
        <p:txBody>
          <a:bodyPr lIns="0" tIns="0" rIns="0" bIns="0" rtlCol="0" anchor="t">
            <a:spAutoFit/>
          </a:bodyPr>
          <a:lstStyle/>
          <a:p>
            <a:pPr marL="0" lvl="0" indent="0" algn="l">
              <a:lnSpc>
                <a:spcPts val="4480"/>
              </a:lnSpc>
              <a:spcBef>
                <a:spcPct val="0"/>
              </a:spcBef>
            </a:pPr>
            <a:r>
              <a:rPr lang="en-US" sz="3200">
                <a:solidFill>
                  <a:srgbClr val="311476"/>
                </a:solidFill>
                <a:latin typeface="Public Sans Bold"/>
              </a:rPr>
              <a:t>Required Skills</a:t>
            </a:r>
          </a:p>
        </p:txBody>
      </p:sp>
      <p:sp>
        <p:nvSpPr>
          <p:cNvPr id="11" name="TextBox 11"/>
          <p:cNvSpPr txBox="1"/>
          <p:nvPr/>
        </p:nvSpPr>
        <p:spPr>
          <a:xfrm>
            <a:off x="3160867" y="8566368"/>
            <a:ext cx="12194755" cy="986155"/>
          </a:xfrm>
          <a:prstGeom prst="rect">
            <a:avLst/>
          </a:prstGeom>
        </p:spPr>
        <p:txBody>
          <a:bodyPr lIns="0" tIns="0" rIns="0" bIns="0" rtlCol="0" anchor="t">
            <a:spAutoFit/>
          </a:bodyPr>
          <a:lstStyle/>
          <a:p>
            <a:pPr>
              <a:lnSpc>
                <a:spcPts val="3919"/>
              </a:lnSpc>
            </a:pPr>
            <a:r>
              <a:rPr lang="en-US" sz="2799">
                <a:solidFill>
                  <a:srgbClr val="311476"/>
                </a:solidFill>
                <a:latin typeface="Public Sans"/>
              </a:rPr>
              <a:t>Ahighly successful Supply Chain Manager may be promoted to Director of</a:t>
            </a:r>
          </a:p>
          <a:p>
            <a:pPr algn="l">
              <a:lnSpc>
                <a:spcPts val="3919"/>
              </a:lnSpc>
            </a:pPr>
            <a:r>
              <a:rPr lang="en-US" sz="1200">
                <a:solidFill>
                  <a:srgbClr val="311476"/>
                </a:solidFill>
                <a:latin typeface="Arimo"/>
              </a:rPr>
              <a:t>Materials Management or Director of Logistics.</a:t>
            </a:r>
          </a:p>
        </p:txBody>
      </p:sp>
      <p:sp>
        <p:nvSpPr>
          <p:cNvPr id="12" name="TextBox 12"/>
          <p:cNvSpPr txBox="1"/>
          <p:nvPr/>
        </p:nvSpPr>
        <p:spPr>
          <a:xfrm>
            <a:off x="2688346" y="7698237"/>
            <a:ext cx="5151876" cy="547370"/>
          </a:xfrm>
          <a:prstGeom prst="rect">
            <a:avLst/>
          </a:prstGeom>
        </p:spPr>
        <p:txBody>
          <a:bodyPr lIns="0" tIns="0" rIns="0" bIns="0" rtlCol="0" anchor="t">
            <a:spAutoFit/>
          </a:bodyPr>
          <a:lstStyle/>
          <a:p>
            <a:pPr marL="0" lvl="0" indent="0" algn="l">
              <a:lnSpc>
                <a:spcPts val="4480"/>
              </a:lnSpc>
              <a:spcBef>
                <a:spcPct val="0"/>
              </a:spcBef>
            </a:pPr>
            <a:r>
              <a:rPr lang="en-US" sz="3200">
                <a:solidFill>
                  <a:srgbClr val="311476"/>
                </a:solidFill>
                <a:latin typeface="Public Sans Bold"/>
              </a:rPr>
              <a:t>Career Path</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AutoShape 2"/>
          <p:cNvSpPr/>
          <p:nvPr/>
        </p:nvSpPr>
        <p:spPr>
          <a:xfrm>
            <a:off x="-2135453" y="0"/>
            <a:ext cx="8768893" cy="10287000"/>
          </a:xfrm>
          <a:prstGeom prst="rect">
            <a:avLst/>
          </a:prstGeom>
          <a:solidFill>
            <a:srgbClr val="FF66C4"/>
          </a:solidFill>
        </p:spPr>
      </p:sp>
      <p:sp>
        <p:nvSpPr>
          <p:cNvPr id="3" name="TextBox 3"/>
          <p:cNvSpPr txBox="1"/>
          <p:nvPr/>
        </p:nvSpPr>
        <p:spPr>
          <a:xfrm>
            <a:off x="-187062" y="2067560"/>
            <a:ext cx="6820501" cy="6018530"/>
          </a:xfrm>
          <a:prstGeom prst="rect">
            <a:avLst/>
          </a:prstGeom>
        </p:spPr>
        <p:txBody>
          <a:bodyPr lIns="0" tIns="0" rIns="0" bIns="0" rtlCol="0" anchor="t">
            <a:spAutoFit/>
          </a:bodyPr>
          <a:lstStyle/>
          <a:p>
            <a:pPr algn="ctr">
              <a:lnSpc>
                <a:spcPts val="10080"/>
              </a:lnSpc>
            </a:pPr>
            <a:r>
              <a:rPr lang="en-US" sz="7200">
                <a:solidFill>
                  <a:srgbClr val="FFFFFF"/>
                </a:solidFill>
                <a:latin typeface="Pridi SemiBold Bold"/>
              </a:rPr>
              <a:t>Interview for Transport Manager Position</a:t>
            </a:r>
          </a:p>
          <a:p>
            <a:pPr algn="ctr">
              <a:lnSpc>
                <a:spcPts val="7279"/>
              </a:lnSpc>
            </a:pPr>
            <a:endParaRPr lang="en-US" sz="7200">
              <a:solidFill>
                <a:srgbClr val="FFFFFF"/>
              </a:solidFill>
              <a:latin typeface="Pridi SemiBold Bold"/>
            </a:endParaRPr>
          </a:p>
        </p:txBody>
      </p:sp>
      <p:sp>
        <p:nvSpPr>
          <p:cNvPr id="4" name="TextBox 4"/>
          <p:cNvSpPr txBox="1"/>
          <p:nvPr/>
        </p:nvSpPr>
        <p:spPr>
          <a:xfrm>
            <a:off x="771085" y="7308199"/>
            <a:ext cx="4904208" cy="478138"/>
          </a:xfrm>
          <a:prstGeom prst="rect">
            <a:avLst/>
          </a:prstGeom>
        </p:spPr>
        <p:txBody>
          <a:bodyPr lIns="0" tIns="0" rIns="0" bIns="0" rtlCol="0" anchor="t">
            <a:spAutoFit/>
          </a:bodyPr>
          <a:lstStyle/>
          <a:p>
            <a:pPr algn="ctr">
              <a:lnSpc>
                <a:spcPts val="1952"/>
              </a:lnSpc>
            </a:pPr>
            <a:r>
              <a:rPr lang="en-US" sz="1394">
                <a:solidFill>
                  <a:srgbClr val="000000"/>
                </a:solidFill>
                <a:latin typeface="Pridi Regular"/>
              </a:rPr>
              <a:t>https://www.englishblog.com/2015/11/video-the-job-interview.html#.XpPn2P0zbDe</a:t>
            </a:r>
          </a:p>
        </p:txBody>
      </p:sp>
      <p:sp>
        <p:nvSpPr>
          <p:cNvPr id="5" name="TextBox 5"/>
          <p:cNvSpPr txBox="1"/>
          <p:nvPr/>
        </p:nvSpPr>
        <p:spPr>
          <a:xfrm>
            <a:off x="6881858" y="387789"/>
            <a:ext cx="10842076" cy="9454595"/>
          </a:xfrm>
          <a:prstGeom prst="rect">
            <a:avLst/>
          </a:prstGeom>
        </p:spPr>
        <p:txBody>
          <a:bodyPr lIns="0" tIns="0" rIns="0" bIns="0" rtlCol="0" anchor="t">
            <a:spAutoFit/>
          </a:bodyPr>
          <a:lstStyle/>
          <a:p>
            <a:pPr>
              <a:lnSpc>
                <a:spcPts val="4195"/>
              </a:lnSpc>
            </a:pPr>
            <a:r>
              <a:rPr lang="en-US" sz="2996" u="sng">
                <a:solidFill>
                  <a:srgbClr val="000000"/>
                </a:solidFill>
                <a:latin typeface="Arimo Bold"/>
              </a:rPr>
              <a:t>INTERVIEWER:</a:t>
            </a:r>
            <a:r>
              <a:rPr lang="en-US" sz="2996">
                <a:solidFill>
                  <a:srgbClr val="000000"/>
                </a:solidFill>
                <a:latin typeface="Arimo"/>
              </a:rPr>
              <a:t>   As you know, I’m Alison Weston, manager of Coolbox, and this is Mr Bruno Dufour, operations manager for our French partner STM. We’re taking advantage of him being here this afternoon to help us with the French part of the interview. Moreover, if you get the job, you’ll be working with him quite a lot. </a:t>
            </a:r>
          </a:p>
          <a:p>
            <a:pPr>
              <a:lnSpc>
                <a:spcPts val="4195"/>
              </a:lnSpc>
            </a:pPr>
            <a:endParaRPr lang="en-US" sz="2996">
              <a:solidFill>
                <a:srgbClr val="000000"/>
              </a:solidFill>
              <a:latin typeface="Arimo"/>
            </a:endParaRPr>
          </a:p>
          <a:p>
            <a:pPr>
              <a:lnSpc>
                <a:spcPts val="4195"/>
              </a:lnSpc>
            </a:pPr>
            <a:r>
              <a:rPr lang="en-US" sz="2996" u="sng">
                <a:solidFill>
                  <a:srgbClr val="000000"/>
                </a:solidFill>
                <a:latin typeface="Arimo Bold"/>
              </a:rPr>
              <a:t>CANDIDATE:</a:t>
            </a:r>
            <a:r>
              <a:rPr lang="en-US" sz="2996">
                <a:solidFill>
                  <a:srgbClr val="000000"/>
                </a:solidFill>
                <a:latin typeface="Arimo"/>
              </a:rPr>
              <a:t>  Bonjour.</a:t>
            </a:r>
          </a:p>
          <a:p>
            <a:pPr>
              <a:lnSpc>
                <a:spcPts val="4195"/>
              </a:lnSpc>
            </a:pPr>
            <a:endParaRPr lang="en-US" sz="2996">
              <a:solidFill>
                <a:srgbClr val="000000"/>
              </a:solidFill>
              <a:latin typeface="Arimo"/>
            </a:endParaRPr>
          </a:p>
          <a:p>
            <a:pPr>
              <a:lnSpc>
                <a:spcPts val="4195"/>
              </a:lnSpc>
            </a:pPr>
            <a:r>
              <a:rPr lang="en-US" sz="2996" u="sng">
                <a:solidFill>
                  <a:srgbClr val="000000"/>
                </a:solidFill>
                <a:latin typeface="Arimo Bold"/>
              </a:rPr>
              <a:t>BRUNO DUFOUR</a:t>
            </a:r>
            <a:r>
              <a:rPr lang="en-US" sz="2996" u="sng">
                <a:solidFill>
                  <a:srgbClr val="000000"/>
                </a:solidFill>
                <a:latin typeface="Arimo"/>
              </a:rPr>
              <a:t>:</a:t>
            </a:r>
            <a:r>
              <a:rPr lang="en-US" sz="2996">
                <a:solidFill>
                  <a:srgbClr val="000000"/>
                </a:solidFill>
                <a:latin typeface="Arimo"/>
              </a:rPr>
              <a:t>  Bonjour.</a:t>
            </a:r>
          </a:p>
          <a:p>
            <a:pPr>
              <a:lnSpc>
                <a:spcPts val="4195"/>
              </a:lnSpc>
            </a:pPr>
            <a:endParaRPr lang="en-US" sz="2996">
              <a:solidFill>
                <a:srgbClr val="000000"/>
              </a:solidFill>
              <a:latin typeface="Arimo"/>
            </a:endParaRPr>
          </a:p>
          <a:p>
            <a:pPr>
              <a:lnSpc>
                <a:spcPts val="4195"/>
              </a:lnSpc>
            </a:pPr>
            <a:r>
              <a:rPr lang="en-US" sz="2996" u="sng">
                <a:solidFill>
                  <a:srgbClr val="000000"/>
                </a:solidFill>
                <a:latin typeface="Arimo Bold"/>
              </a:rPr>
              <a:t>INTERVIEWER:</a:t>
            </a:r>
            <a:r>
              <a:rPr lang="en-US" sz="2996">
                <a:solidFill>
                  <a:srgbClr val="000000"/>
                </a:solidFill>
                <a:latin typeface="Arimo"/>
              </a:rPr>
              <a:t>  So, you’ve applied for the Transport Manager position that was advertised in last month’s issue of Translog magazine. </a:t>
            </a:r>
          </a:p>
          <a:p>
            <a:pPr>
              <a:lnSpc>
                <a:spcPts val="4195"/>
              </a:lnSpc>
            </a:pPr>
            <a:endParaRPr lang="en-US" sz="2996">
              <a:solidFill>
                <a:srgbClr val="000000"/>
              </a:solidFill>
              <a:latin typeface="Arimo"/>
            </a:endParaRPr>
          </a:p>
          <a:p>
            <a:pPr>
              <a:lnSpc>
                <a:spcPts val="4195"/>
              </a:lnSpc>
            </a:pPr>
            <a:r>
              <a:rPr lang="en-US" sz="2996">
                <a:solidFill>
                  <a:srgbClr val="000000"/>
                </a:solidFill>
                <a:latin typeface="Arimo Bold"/>
              </a:rPr>
              <a:t>CANDIDATE:</a:t>
            </a:r>
            <a:r>
              <a:rPr lang="en-US" sz="2996">
                <a:solidFill>
                  <a:srgbClr val="000000"/>
                </a:solidFill>
                <a:latin typeface="Arimo"/>
              </a:rPr>
              <a:t> That’s right.</a:t>
            </a:r>
          </a:p>
          <a:p>
            <a:pPr>
              <a:lnSpc>
                <a:spcPts val="4195"/>
              </a:lnSpc>
            </a:pPr>
            <a:endParaRPr lang="en-US" sz="2996">
              <a:solidFill>
                <a:srgbClr val="000000"/>
              </a:solidFill>
              <a:latin typeface="Arimo"/>
            </a:endParaRPr>
          </a:p>
          <a:p>
            <a:pPr>
              <a:lnSpc>
                <a:spcPts val="4195"/>
              </a:lnSpc>
            </a:pPr>
            <a:endParaRPr lang="en-US" sz="2996">
              <a:solidFill>
                <a:srgbClr val="000000"/>
              </a:solidFill>
              <a:latin typeface="Arim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TextBox 2"/>
          <p:cNvSpPr txBox="1"/>
          <p:nvPr/>
        </p:nvSpPr>
        <p:spPr>
          <a:xfrm>
            <a:off x="1211704" y="595630"/>
            <a:ext cx="15603367" cy="8309967"/>
          </a:xfrm>
          <a:prstGeom prst="rect">
            <a:avLst/>
          </a:prstGeom>
        </p:spPr>
        <p:txBody>
          <a:bodyPr lIns="0" tIns="0" rIns="0" bIns="0" rtlCol="0" anchor="t">
            <a:spAutoFit/>
          </a:bodyPr>
          <a:lstStyle/>
          <a:p>
            <a:pPr>
              <a:lnSpc>
                <a:spcPts val="4986"/>
              </a:lnSpc>
            </a:pPr>
            <a:r>
              <a:rPr lang="en-US" sz="3600" dirty="0">
                <a:solidFill>
                  <a:srgbClr val="895826"/>
                </a:solidFill>
                <a:latin typeface="Arimo" panose="020B0604020202020204" charset="0"/>
                <a:ea typeface="Arimo" panose="020B0604020202020204" charset="0"/>
                <a:cs typeface="Arimo" panose="020B0604020202020204" charset="0"/>
              </a:rPr>
              <a:t>Typically, </a:t>
            </a:r>
            <a:r>
              <a:rPr lang="en-US" sz="3600" b="1" dirty="0">
                <a:solidFill>
                  <a:srgbClr val="895826"/>
                </a:solidFill>
                <a:effectLst>
                  <a:outerShdw blurRad="38100" dist="38100" dir="2700000" algn="tl">
                    <a:srgbClr val="000000">
                      <a:alpha val="43137"/>
                    </a:srgbClr>
                  </a:outerShdw>
                </a:effectLst>
                <a:latin typeface="Arimo" panose="020B0604020202020204" charset="0"/>
                <a:ea typeface="Arimo" panose="020B0604020202020204" charset="0"/>
                <a:cs typeface="Arimo" panose="020B0604020202020204" charset="0"/>
              </a:rPr>
              <a:t>logisticians</a:t>
            </a:r>
            <a:r>
              <a:rPr lang="en-US" sz="3600" dirty="0">
                <a:solidFill>
                  <a:srgbClr val="895826"/>
                </a:solidFill>
                <a:latin typeface="Arimo" panose="020B0604020202020204" charset="0"/>
                <a:ea typeface="Arimo" panose="020B0604020202020204" charset="0"/>
                <a:cs typeface="Arimo" panose="020B0604020202020204" charset="0"/>
              </a:rPr>
              <a:t> do the following:</a:t>
            </a:r>
          </a:p>
          <a:p>
            <a:pPr marL="706710" lvl="1" indent="-353355">
              <a:lnSpc>
                <a:spcPts val="4582"/>
              </a:lnSpc>
              <a:buFont typeface="Arial"/>
              <a:buChar char="•"/>
            </a:pPr>
            <a:r>
              <a:rPr lang="en-US" sz="3600" dirty="0" smtClean="0">
                <a:solidFill>
                  <a:srgbClr val="3E04FF"/>
                </a:solidFill>
                <a:latin typeface="Arimo" panose="020B0604020202020204" charset="0"/>
                <a:ea typeface="Arimo" panose="020B0604020202020204" charset="0"/>
                <a:cs typeface="Arimo" panose="020B0604020202020204" charset="0"/>
              </a:rPr>
              <a:t>Foster </a:t>
            </a:r>
            <a:r>
              <a:rPr lang="en-US" sz="3600" dirty="0">
                <a:solidFill>
                  <a:srgbClr val="FF1616"/>
                </a:solidFill>
                <a:latin typeface="Arimo" panose="020B0604020202020204" charset="0"/>
                <a:ea typeface="Arimo" panose="020B0604020202020204" charset="0"/>
                <a:cs typeface="Arimo" panose="020B0604020202020204" charset="0"/>
              </a:rPr>
              <a:t>business relationships </a:t>
            </a:r>
            <a:r>
              <a:rPr lang="en-US" sz="3600" dirty="0">
                <a:solidFill>
                  <a:srgbClr val="000000"/>
                </a:solidFill>
                <a:latin typeface="Arimo" panose="020B0604020202020204" charset="0"/>
                <a:ea typeface="Arimo" panose="020B0604020202020204" charset="0"/>
                <a:cs typeface="Arimo" panose="020B0604020202020204" charset="0"/>
              </a:rPr>
              <a:t>with both suppliers and customers.</a:t>
            </a:r>
          </a:p>
          <a:p>
            <a:pPr marL="706710" lvl="1" indent="-353355">
              <a:lnSpc>
                <a:spcPts val="4582"/>
              </a:lnSpc>
              <a:buFont typeface="Arial"/>
              <a:buChar char="•"/>
            </a:pPr>
            <a:r>
              <a:rPr lang="en-US" sz="3600" dirty="0" smtClean="0">
                <a:solidFill>
                  <a:srgbClr val="3E04FF"/>
                </a:solidFill>
                <a:latin typeface="Arimo" panose="020B0604020202020204" charset="0"/>
                <a:ea typeface="Arimo" panose="020B0604020202020204" charset="0"/>
                <a:cs typeface="Arimo" panose="020B0604020202020204" charset="0"/>
              </a:rPr>
              <a:t>Strive </a:t>
            </a:r>
            <a:r>
              <a:rPr lang="en-US" sz="3600" dirty="0">
                <a:solidFill>
                  <a:srgbClr val="000000"/>
                </a:solidFill>
                <a:latin typeface="Arimo" panose="020B0604020202020204" charset="0"/>
                <a:ea typeface="Arimo" panose="020B0604020202020204" charset="0"/>
                <a:cs typeface="Arimo" panose="020B0604020202020204" charset="0"/>
              </a:rPr>
              <a:t>to determine what customers’ needs are, understand them, and how to make sure they are met.</a:t>
            </a:r>
          </a:p>
          <a:p>
            <a:pPr marL="706710" lvl="1" indent="-353355">
              <a:lnSpc>
                <a:spcPts val="4582"/>
              </a:lnSpc>
              <a:buFont typeface="Arial"/>
              <a:buChar char="•"/>
            </a:pPr>
            <a:r>
              <a:rPr lang="en-US" sz="3600" dirty="0" smtClean="0">
                <a:solidFill>
                  <a:srgbClr val="4105FF"/>
                </a:solidFill>
                <a:latin typeface="Arimo" panose="020B0604020202020204" charset="0"/>
                <a:ea typeface="Arimo" panose="020B0604020202020204" charset="0"/>
                <a:cs typeface="Arimo" panose="020B0604020202020204" charset="0"/>
              </a:rPr>
              <a:t>Determine</a:t>
            </a:r>
            <a:r>
              <a:rPr lang="en-US" sz="3600" dirty="0" smtClean="0">
                <a:solidFill>
                  <a:srgbClr val="3E04FF"/>
                </a:solidFill>
                <a:latin typeface="Arimo" panose="020B0604020202020204" charset="0"/>
                <a:ea typeface="Arimo" panose="020B0604020202020204" charset="0"/>
                <a:cs typeface="Arimo" panose="020B0604020202020204" charset="0"/>
              </a:rPr>
              <a:t> </a:t>
            </a:r>
            <a:r>
              <a:rPr lang="en-US" sz="3600" dirty="0">
                <a:solidFill>
                  <a:srgbClr val="000000"/>
                </a:solidFill>
                <a:latin typeface="Arimo" panose="020B0604020202020204" charset="0"/>
                <a:ea typeface="Arimo" panose="020B0604020202020204" charset="0"/>
                <a:cs typeface="Arimo" panose="020B0604020202020204" charset="0"/>
              </a:rPr>
              <a:t>where materials, supplies and finished products go.</a:t>
            </a:r>
          </a:p>
          <a:p>
            <a:pPr marL="706710" lvl="1" indent="-353355">
              <a:lnSpc>
                <a:spcPts val="4582"/>
              </a:lnSpc>
              <a:buFont typeface="Arial"/>
              <a:buChar char="•"/>
            </a:pPr>
            <a:r>
              <a:rPr lang="en-US" sz="3600" dirty="0" smtClean="0">
                <a:solidFill>
                  <a:srgbClr val="3E04FF"/>
                </a:solidFill>
                <a:latin typeface="Arimo" panose="020B0604020202020204" charset="0"/>
                <a:ea typeface="Arimo" panose="020B0604020202020204" charset="0"/>
                <a:cs typeface="Arimo" panose="020B0604020202020204" charset="0"/>
              </a:rPr>
              <a:t>Find </a:t>
            </a:r>
            <a:r>
              <a:rPr lang="en-US" sz="3600" dirty="0">
                <a:solidFill>
                  <a:srgbClr val="000000"/>
                </a:solidFill>
                <a:latin typeface="Arimo" panose="020B0604020202020204" charset="0"/>
                <a:ea typeface="Arimo" panose="020B0604020202020204" charset="0"/>
                <a:cs typeface="Arimo" panose="020B0604020202020204" charset="0"/>
              </a:rPr>
              <a:t>the cheapest and fastest way to move goods.</a:t>
            </a:r>
          </a:p>
          <a:p>
            <a:pPr marL="706710" lvl="1" indent="-353355">
              <a:lnSpc>
                <a:spcPts val="4582"/>
              </a:lnSpc>
              <a:buFont typeface="Arial"/>
              <a:buChar char="•"/>
            </a:pPr>
            <a:r>
              <a:rPr lang="en-US" sz="3600" dirty="0" smtClean="0">
                <a:solidFill>
                  <a:srgbClr val="3E04FF"/>
                </a:solidFill>
                <a:latin typeface="Arimo" panose="020B0604020202020204" charset="0"/>
                <a:ea typeface="Arimo" panose="020B0604020202020204" charset="0"/>
                <a:cs typeface="Arimo" panose="020B0604020202020204" charset="0"/>
              </a:rPr>
              <a:t>Assess </a:t>
            </a:r>
            <a:r>
              <a:rPr lang="en-US" sz="3600" dirty="0">
                <a:solidFill>
                  <a:srgbClr val="000000"/>
                </a:solidFill>
                <a:latin typeface="Arimo" panose="020B0604020202020204" charset="0"/>
                <a:ea typeface="Arimo" panose="020B0604020202020204" charset="0"/>
                <a:cs typeface="Arimo" panose="020B0604020202020204" charset="0"/>
              </a:rPr>
              <a:t>each logistical </a:t>
            </a:r>
            <a:r>
              <a:rPr lang="en-US" sz="3600" dirty="0">
                <a:solidFill>
                  <a:srgbClr val="FF0000"/>
                </a:solidFill>
                <a:latin typeface="Arimo" panose="020B0604020202020204" charset="0"/>
                <a:ea typeface="Arimo" panose="020B0604020202020204" charset="0"/>
                <a:cs typeface="Arimo" panose="020B0604020202020204" charset="0"/>
              </a:rPr>
              <a:t>function</a:t>
            </a:r>
            <a:r>
              <a:rPr lang="en-US" sz="3600" dirty="0">
                <a:solidFill>
                  <a:srgbClr val="000000"/>
                </a:solidFill>
                <a:latin typeface="Arimo" panose="020B0604020202020204" charset="0"/>
                <a:ea typeface="Arimo" panose="020B0604020202020204" charset="0"/>
                <a:cs typeface="Arimo" panose="020B0604020202020204" charset="0"/>
              </a:rPr>
              <a:t>, and try to improve those identified as needing improvement.</a:t>
            </a:r>
          </a:p>
          <a:p>
            <a:pPr marL="706710" lvl="1" indent="-353355">
              <a:lnSpc>
                <a:spcPts val="4582"/>
              </a:lnSpc>
              <a:buFont typeface="Arial"/>
              <a:buChar char="•"/>
            </a:pPr>
            <a:r>
              <a:rPr lang="en-US" sz="3600" dirty="0" smtClean="0">
                <a:solidFill>
                  <a:srgbClr val="3E04FF"/>
                </a:solidFill>
                <a:latin typeface="Arimo" panose="020B0604020202020204" charset="0"/>
                <a:ea typeface="Arimo" panose="020B0604020202020204" charset="0"/>
                <a:cs typeface="Arimo" panose="020B0604020202020204" charset="0"/>
              </a:rPr>
              <a:t>Present </a:t>
            </a:r>
            <a:r>
              <a:rPr lang="en-US" sz="3600" dirty="0">
                <a:solidFill>
                  <a:srgbClr val="FF0000"/>
                </a:solidFill>
                <a:latin typeface="Arimo" panose="020B0604020202020204" charset="0"/>
                <a:ea typeface="Arimo" panose="020B0604020202020204" charset="0"/>
                <a:cs typeface="Arimo" panose="020B0604020202020204" charset="0"/>
              </a:rPr>
              <a:t>plans, assessments and performance data </a:t>
            </a:r>
            <a:r>
              <a:rPr lang="en-US" sz="3600" dirty="0">
                <a:solidFill>
                  <a:srgbClr val="000000"/>
                </a:solidFill>
                <a:latin typeface="Arimo" panose="020B0604020202020204" charset="0"/>
                <a:ea typeface="Arimo" panose="020B0604020202020204" charset="0"/>
                <a:cs typeface="Arimo" panose="020B0604020202020204" charset="0"/>
              </a:rPr>
              <a:t>to management.</a:t>
            </a:r>
          </a:p>
          <a:p>
            <a:pPr marL="706710" lvl="1" indent="-353355">
              <a:lnSpc>
                <a:spcPts val="4582"/>
              </a:lnSpc>
              <a:buFont typeface="Arial"/>
              <a:buChar char="•"/>
            </a:pPr>
            <a:r>
              <a:rPr lang="en-US" sz="3600" dirty="0" smtClean="0">
                <a:solidFill>
                  <a:srgbClr val="3E04FF"/>
                </a:solidFill>
                <a:latin typeface="Arimo" panose="020B0604020202020204" charset="0"/>
                <a:ea typeface="Arimo" panose="020B0604020202020204" charset="0"/>
                <a:cs typeface="Arimo" panose="020B0604020202020204" charset="0"/>
              </a:rPr>
              <a:t>Make </a:t>
            </a:r>
            <a:r>
              <a:rPr lang="en-US" sz="3600" dirty="0">
                <a:solidFill>
                  <a:srgbClr val="FF0000"/>
                </a:solidFill>
                <a:latin typeface="Arimo" panose="020B0604020202020204" charset="0"/>
                <a:ea typeface="Arimo" panose="020B0604020202020204" charset="0"/>
                <a:cs typeface="Arimo" panose="020B0604020202020204" charset="0"/>
              </a:rPr>
              <a:t>suggestions</a:t>
            </a:r>
            <a:r>
              <a:rPr lang="en-US" sz="3600" dirty="0">
                <a:solidFill>
                  <a:srgbClr val="000000"/>
                </a:solidFill>
                <a:latin typeface="Arimo" panose="020B0604020202020204" charset="0"/>
                <a:ea typeface="Arimo" panose="020B0604020202020204" charset="0"/>
                <a:cs typeface="Arimo" panose="020B0604020202020204" charset="0"/>
              </a:rPr>
              <a:t> and proposals to management and customers regarding improvements.</a:t>
            </a:r>
          </a:p>
          <a:p>
            <a:pPr marL="706710" lvl="1" indent="-353355">
              <a:lnSpc>
                <a:spcPts val="4582"/>
              </a:lnSpc>
              <a:buFont typeface="Arial"/>
              <a:buChar char="•"/>
            </a:pPr>
            <a:r>
              <a:rPr lang="en-US" sz="3600" dirty="0" smtClean="0">
                <a:solidFill>
                  <a:srgbClr val="3E04FF"/>
                </a:solidFill>
                <a:latin typeface="Arimo" panose="020B0604020202020204" charset="0"/>
                <a:ea typeface="Arimo" panose="020B0604020202020204" charset="0"/>
                <a:cs typeface="Arimo" panose="020B0604020202020204" charset="0"/>
              </a:rPr>
              <a:t>Keep </a:t>
            </a:r>
            <a:r>
              <a:rPr lang="en-US" sz="3600" dirty="0">
                <a:solidFill>
                  <a:srgbClr val="FF0000"/>
                </a:solidFill>
                <a:latin typeface="Arimo" panose="020B0604020202020204" charset="0"/>
                <a:ea typeface="Arimo" panose="020B0604020202020204" charset="0"/>
                <a:cs typeface="Arimo" panose="020B0604020202020204" charset="0"/>
              </a:rPr>
              <a:t>informed</a:t>
            </a:r>
            <a:r>
              <a:rPr lang="en-US" sz="3600" dirty="0">
                <a:solidFill>
                  <a:srgbClr val="000000"/>
                </a:solidFill>
                <a:latin typeface="Arimo" panose="020B0604020202020204" charset="0"/>
                <a:ea typeface="Arimo" panose="020B0604020202020204" charset="0"/>
                <a:cs typeface="Arimo" panose="020B0604020202020204" charset="0"/>
              </a:rPr>
              <a:t> regarding latest advances in logistics technology and incorporate new technologies into current procedures.</a:t>
            </a:r>
          </a:p>
          <a:p>
            <a:pPr>
              <a:lnSpc>
                <a:spcPts val="4582"/>
              </a:lnSpc>
            </a:pPr>
            <a:endParaRPr lang="en-US" sz="3600" dirty="0">
              <a:solidFill>
                <a:srgbClr val="000000"/>
              </a:solidFill>
              <a:latin typeface="Arimo" panose="020B0604020202020204" charset="0"/>
              <a:ea typeface="Arimo" panose="020B0604020202020204" charset="0"/>
              <a:cs typeface="Arimo" panose="020B0604020202020204" charset="0"/>
            </a:endParaRPr>
          </a:p>
        </p:txBody>
      </p:sp>
      <p:sp>
        <p:nvSpPr>
          <p:cNvPr id="3" name="AutoShape 3"/>
          <p:cNvSpPr/>
          <p:nvPr/>
        </p:nvSpPr>
        <p:spPr>
          <a:xfrm rot="-2156622">
            <a:off x="-4971111" y="5842614"/>
            <a:ext cx="9003355" cy="15031235"/>
          </a:xfrm>
          <a:prstGeom prst="rect">
            <a:avLst/>
          </a:prstGeom>
          <a:solidFill>
            <a:srgbClr val="FF914D"/>
          </a:solidFill>
        </p:spPr>
      </p:sp>
      <p:sp>
        <p:nvSpPr>
          <p:cNvPr id="4" name="AutoShape 4"/>
          <p:cNvSpPr/>
          <p:nvPr/>
        </p:nvSpPr>
        <p:spPr>
          <a:xfrm rot="-2363489">
            <a:off x="17099011" y="-7153239"/>
            <a:ext cx="9003355" cy="15031235"/>
          </a:xfrm>
          <a:prstGeom prst="rect">
            <a:avLst/>
          </a:prstGeom>
          <a:solidFill>
            <a:srgbClr val="FF1616"/>
          </a:solidFill>
        </p:spPr>
      </p:sp>
      <p:sp>
        <p:nvSpPr>
          <p:cNvPr id="5" name="Rectangle 4"/>
          <p:cNvSpPr/>
          <p:nvPr/>
        </p:nvSpPr>
        <p:spPr>
          <a:xfrm>
            <a:off x="3886200" y="9423186"/>
            <a:ext cx="10435549" cy="646331"/>
          </a:xfrm>
          <a:prstGeom prst="rect">
            <a:avLst/>
          </a:prstGeom>
          <a:solidFill>
            <a:srgbClr val="FFC000"/>
          </a:solidFill>
        </p:spPr>
        <p:txBody>
          <a:bodyPr wrap="none">
            <a:spAutoFit/>
          </a:bodyPr>
          <a:lstStyle/>
          <a:p>
            <a:r>
              <a:rPr lang="en-US" sz="3600" dirty="0">
                <a:solidFill>
                  <a:srgbClr val="202124"/>
                </a:solidFill>
                <a:latin typeface="Arimo" panose="020B0604020202020204" charset="0"/>
                <a:ea typeface="Arimo" panose="020B0604020202020204" charset="0"/>
                <a:cs typeface="Arimo" panose="020B0604020202020204" charset="0"/>
              </a:rPr>
              <a:t>make great efforts to achieve or obtain something.</a:t>
            </a:r>
            <a:endParaRPr lang="en-US" sz="3600" dirty="0">
              <a:latin typeface="Arimo" panose="020B0604020202020204" charset="0"/>
              <a:ea typeface="Arimo" panose="020B0604020202020204" charset="0"/>
              <a:cs typeface="Arimo" panose="020B0604020202020204" charset="0"/>
            </a:endParaRPr>
          </a:p>
        </p:txBody>
      </p:sp>
      <p:sp>
        <p:nvSpPr>
          <p:cNvPr id="6" name="Rectangle 5"/>
          <p:cNvSpPr/>
          <p:nvPr/>
        </p:nvSpPr>
        <p:spPr>
          <a:xfrm>
            <a:off x="4984906" y="8579008"/>
            <a:ext cx="8392041" cy="646331"/>
          </a:xfrm>
          <a:prstGeom prst="rect">
            <a:avLst/>
          </a:prstGeom>
          <a:solidFill>
            <a:srgbClr val="FFC000"/>
          </a:solidFill>
        </p:spPr>
        <p:txBody>
          <a:bodyPr wrap="none">
            <a:spAutoFit/>
          </a:bodyPr>
          <a:lstStyle/>
          <a:p>
            <a:r>
              <a:rPr lang="en-US" sz="3600" dirty="0">
                <a:solidFill>
                  <a:srgbClr val="202124"/>
                </a:solidFill>
                <a:latin typeface="Arimo" panose="020B0604020202020204" charset="0"/>
                <a:ea typeface="Arimo" panose="020B0604020202020204" charset="0"/>
                <a:cs typeface="Arimo" panose="020B0604020202020204" charset="0"/>
              </a:rPr>
              <a:t>encourage or promote the development </a:t>
            </a:r>
            <a:endParaRPr lang="en-US" sz="3600" dirty="0">
              <a:latin typeface="Arimo" panose="020B0604020202020204" charset="0"/>
              <a:ea typeface="Arimo" panose="020B0604020202020204" charset="0"/>
              <a:cs typeface="Arimo" panose="020B060402020202020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6186311" cy="3479800"/>
          </a:xfrm>
        </p:grpSpPr>
        <p:sp>
          <p:nvSpPr>
            <p:cNvPr id="3" name="Freeform 3"/>
            <p:cNvSpPr/>
            <p:nvPr/>
          </p:nvSpPr>
          <p:spPr>
            <a:xfrm>
              <a:off x="0" y="0"/>
              <a:ext cx="6186311" cy="3479800"/>
            </a:xfrm>
            <a:custGeom>
              <a:avLst/>
              <a:gdLst/>
              <a:ahLst/>
              <a:cxnLst/>
              <a:rect l="l" t="t" r="r" b="b"/>
              <a:pathLst>
                <a:path w="6186311" h="3479800">
                  <a:moveTo>
                    <a:pt x="0" y="0"/>
                  </a:moveTo>
                  <a:lnTo>
                    <a:pt x="0" y="3479800"/>
                  </a:lnTo>
                  <a:lnTo>
                    <a:pt x="6186311" y="3479800"/>
                  </a:lnTo>
                  <a:lnTo>
                    <a:pt x="6186311" y="0"/>
                  </a:lnTo>
                  <a:lnTo>
                    <a:pt x="0" y="0"/>
                  </a:lnTo>
                  <a:close/>
                  <a:moveTo>
                    <a:pt x="6125351" y="3418840"/>
                  </a:moveTo>
                  <a:lnTo>
                    <a:pt x="59690" y="3418840"/>
                  </a:lnTo>
                  <a:lnTo>
                    <a:pt x="59690" y="59690"/>
                  </a:lnTo>
                  <a:lnTo>
                    <a:pt x="6125351" y="59690"/>
                  </a:lnTo>
                  <a:lnTo>
                    <a:pt x="6125351" y="3418840"/>
                  </a:lnTo>
                  <a:close/>
                </a:path>
              </a:pathLst>
            </a:custGeom>
            <a:solidFill>
              <a:srgbClr val="FF66C4"/>
            </a:solidFill>
          </p:spPr>
        </p:sp>
      </p:grpSp>
      <p:sp>
        <p:nvSpPr>
          <p:cNvPr id="4" name="TextBox 4"/>
          <p:cNvSpPr txBox="1"/>
          <p:nvPr/>
        </p:nvSpPr>
        <p:spPr>
          <a:xfrm>
            <a:off x="1544909" y="639538"/>
            <a:ext cx="15198183" cy="8402955"/>
          </a:xfrm>
          <a:prstGeom prst="rect">
            <a:avLst/>
          </a:prstGeom>
        </p:spPr>
        <p:txBody>
          <a:bodyPr lIns="0" tIns="0" rIns="0" bIns="0" rtlCol="0" anchor="t">
            <a:spAutoFit/>
          </a:bodyPr>
          <a:lstStyle/>
          <a:p>
            <a:pPr>
              <a:lnSpc>
                <a:spcPts val="4199"/>
              </a:lnSpc>
            </a:pPr>
            <a:r>
              <a:rPr lang="en-US" sz="2999" u="sng">
                <a:solidFill>
                  <a:srgbClr val="000000"/>
                </a:solidFill>
                <a:latin typeface="Arimo Bold"/>
              </a:rPr>
              <a:t>INTERVIEWER</a:t>
            </a:r>
            <a:r>
              <a:rPr lang="en-US" sz="2999" u="sng">
                <a:solidFill>
                  <a:srgbClr val="000000"/>
                </a:solidFill>
                <a:latin typeface="Arimo"/>
              </a:rPr>
              <a:t>:</a:t>
            </a:r>
            <a:r>
              <a:rPr lang="en-US" sz="2999">
                <a:solidFill>
                  <a:srgbClr val="000000"/>
                </a:solidFill>
                <a:latin typeface="Arimo"/>
              </a:rPr>
              <a:t> Could you briefly run through some of your past experience.</a:t>
            </a:r>
          </a:p>
          <a:p>
            <a:pPr>
              <a:lnSpc>
                <a:spcPts val="4199"/>
              </a:lnSpc>
            </a:pPr>
            <a:endParaRPr lang="en-US" sz="2999">
              <a:solidFill>
                <a:srgbClr val="000000"/>
              </a:solidFill>
              <a:latin typeface="Arimo"/>
            </a:endParaRPr>
          </a:p>
          <a:p>
            <a:pPr>
              <a:lnSpc>
                <a:spcPts val="4199"/>
              </a:lnSpc>
            </a:pPr>
            <a:r>
              <a:rPr lang="en-US" sz="2999" u="sng">
                <a:solidFill>
                  <a:srgbClr val="000000"/>
                </a:solidFill>
                <a:latin typeface="Arimo Bold"/>
              </a:rPr>
              <a:t>CANDIDATE</a:t>
            </a:r>
            <a:r>
              <a:rPr lang="en-US" sz="2999" u="sng">
                <a:solidFill>
                  <a:srgbClr val="000000"/>
                </a:solidFill>
                <a:latin typeface="Arimo"/>
              </a:rPr>
              <a:t>:</a:t>
            </a:r>
            <a:r>
              <a:rPr lang="en-US" sz="2999">
                <a:solidFill>
                  <a:srgbClr val="000000"/>
                </a:solidFill>
                <a:latin typeface="Arimo"/>
              </a:rPr>
              <a:t> Um, well, as you can see from my CV, I did a transport and logistics course at Eurotrans Institute straight after my A-Levels, which included a two-month work placement in a company. At the end of my course, they offered me a job as a transport planner, and I accepted. </a:t>
            </a:r>
          </a:p>
          <a:p>
            <a:pPr>
              <a:lnSpc>
                <a:spcPts val="4199"/>
              </a:lnSpc>
            </a:pPr>
            <a:endParaRPr lang="en-US" sz="2999">
              <a:solidFill>
                <a:srgbClr val="000000"/>
              </a:solidFill>
              <a:latin typeface="Arimo"/>
            </a:endParaRPr>
          </a:p>
          <a:p>
            <a:pPr>
              <a:lnSpc>
                <a:spcPts val="4199"/>
              </a:lnSpc>
            </a:pPr>
            <a:r>
              <a:rPr lang="en-US" sz="2999" u="sng">
                <a:solidFill>
                  <a:srgbClr val="000000"/>
                </a:solidFill>
                <a:latin typeface="Arimo Bold"/>
              </a:rPr>
              <a:t>INTERVIEWER</a:t>
            </a:r>
            <a:r>
              <a:rPr lang="en-US" sz="2999" u="sng">
                <a:solidFill>
                  <a:srgbClr val="000000"/>
                </a:solidFill>
                <a:latin typeface="Arimo"/>
              </a:rPr>
              <a:t>:</a:t>
            </a:r>
            <a:r>
              <a:rPr lang="en-US" sz="2999">
                <a:solidFill>
                  <a:srgbClr val="000000"/>
                </a:solidFill>
                <a:latin typeface="Arimo"/>
              </a:rPr>
              <a:t> What sort of company was it?</a:t>
            </a:r>
          </a:p>
          <a:p>
            <a:pPr>
              <a:lnSpc>
                <a:spcPts val="4199"/>
              </a:lnSpc>
            </a:pPr>
            <a:endParaRPr lang="en-US" sz="2999">
              <a:solidFill>
                <a:srgbClr val="000000"/>
              </a:solidFill>
              <a:latin typeface="Arimo"/>
            </a:endParaRPr>
          </a:p>
          <a:p>
            <a:pPr>
              <a:lnSpc>
                <a:spcPts val="4199"/>
              </a:lnSpc>
            </a:pPr>
            <a:r>
              <a:rPr lang="en-US" sz="2999" u="sng">
                <a:solidFill>
                  <a:srgbClr val="000000"/>
                </a:solidFill>
                <a:latin typeface="Arimo Bold"/>
              </a:rPr>
              <a:t>CANDIDATE</a:t>
            </a:r>
            <a:r>
              <a:rPr lang="en-US" sz="2999" u="sng">
                <a:solidFill>
                  <a:srgbClr val="000000"/>
                </a:solidFill>
                <a:latin typeface="Arimo"/>
              </a:rPr>
              <a:t>:</a:t>
            </a:r>
            <a:r>
              <a:rPr lang="en-US" sz="2999">
                <a:solidFill>
                  <a:srgbClr val="000000"/>
                </a:solidFill>
                <a:latin typeface="Arimo"/>
              </a:rPr>
              <a:t> It was a messenger company that specialized in small parcels.</a:t>
            </a:r>
          </a:p>
          <a:p>
            <a:pPr>
              <a:lnSpc>
                <a:spcPts val="4199"/>
              </a:lnSpc>
            </a:pPr>
            <a:endParaRPr lang="en-US" sz="2999">
              <a:solidFill>
                <a:srgbClr val="000000"/>
              </a:solidFill>
              <a:latin typeface="Arimo"/>
            </a:endParaRPr>
          </a:p>
          <a:p>
            <a:pPr>
              <a:lnSpc>
                <a:spcPts val="4199"/>
              </a:lnSpc>
            </a:pPr>
            <a:r>
              <a:rPr lang="en-US" sz="2999" u="sng">
                <a:solidFill>
                  <a:srgbClr val="000000"/>
                </a:solidFill>
                <a:latin typeface="Arimo Bold"/>
              </a:rPr>
              <a:t>INTERVIEWER</a:t>
            </a:r>
            <a:r>
              <a:rPr lang="en-US" sz="2999" u="sng">
                <a:solidFill>
                  <a:srgbClr val="000000"/>
                </a:solidFill>
                <a:latin typeface="Arimo"/>
              </a:rPr>
              <a:t>:</a:t>
            </a:r>
            <a:r>
              <a:rPr lang="en-US" sz="2999">
                <a:solidFill>
                  <a:srgbClr val="000000"/>
                </a:solidFill>
                <a:latin typeface="Arimo"/>
              </a:rPr>
              <a:t> And what did you do exactly?</a:t>
            </a:r>
          </a:p>
          <a:p>
            <a:pPr>
              <a:lnSpc>
                <a:spcPts val="4199"/>
              </a:lnSpc>
            </a:pPr>
            <a:endParaRPr lang="en-US" sz="2999">
              <a:solidFill>
                <a:srgbClr val="000000"/>
              </a:solidFill>
              <a:latin typeface="Arimo"/>
            </a:endParaRPr>
          </a:p>
          <a:p>
            <a:pPr>
              <a:lnSpc>
                <a:spcPts val="4199"/>
              </a:lnSpc>
            </a:pPr>
            <a:r>
              <a:rPr lang="en-US" sz="2999" u="sng">
                <a:solidFill>
                  <a:srgbClr val="000000"/>
                </a:solidFill>
                <a:latin typeface="Arimo Bold"/>
              </a:rPr>
              <a:t>CANDIDATE</a:t>
            </a:r>
            <a:r>
              <a:rPr lang="en-US" sz="2999">
                <a:solidFill>
                  <a:srgbClr val="000000"/>
                </a:solidFill>
                <a:latin typeface="Arimo Bold"/>
              </a:rPr>
              <a:t>:</a:t>
            </a:r>
            <a:r>
              <a:rPr lang="en-US" sz="2999">
                <a:solidFill>
                  <a:srgbClr val="000000"/>
                </a:solidFill>
                <a:latin typeface="Arimo"/>
              </a:rPr>
              <a:t> I was in charge of organizing the rounds, collections, and deliveries, managing the staff schedule, and, of course, dealing with clients.</a:t>
            </a:r>
          </a:p>
          <a:p>
            <a:pPr>
              <a:lnSpc>
                <a:spcPts val="4199"/>
              </a:lnSpc>
            </a:pPr>
            <a:endParaRPr lang="en-US" sz="2999">
              <a:solidFill>
                <a:srgbClr val="000000"/>
              </a:solidFill>
              <a:latin typeface="Arim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1594624" y="337820"/>
            <a:ext cx="14912898" cy="10406380"/>
          </a:xfrm>
          <a:prstGeom prst="rect">
            <a:avLst/>
          </a:prstGeom>
        </p:spPr>
        <p:txBody>
          <a:bodyPr lIns="0" tIns="0" rIns="0" bIns="0" rtlCol="0" anchor="t">
            <a:spAutoFit/>
          </a:bodyPr>
          <a:lstStyle/>
          <a:p>
            <a:pPr>
              <a:lnSpc>
                <a:spcPts val="3919"/>
              </a:lnSpc>
            </a:pPr>
            <a:r>
              <a:rPr lang="en-US" sz="2799" u="sng">
                <a:solidFill>
                  <a:srgbClr val="000000"/>
                </a:solidFill>
                <a:latin typeface="Arimo Bold"/>
              </a:rPr>
              <a:t>INTERVIEWER:</a:t>
            </a:r>
            <a:r>
              <a:rPr lang="en-US" sz="2799">
                <a:solidFill>
                  <a:srgbClr val="000000"/>
                </a:solidFill>
                <a:latin typeface="Arimo"/>
              </a:rPr>
              <a:t> How many clients did you have, and how many people worked for the company?</a:t>
            </a:r>
          </a:p>
          <a:p>
            <a:pPr>
              <a:lnSpc>
                <a:spcPts val="3919"/>
              </a:lnSpc>
            </a:pPr>
            <a:endParaRPr lang="en-US" sz="2799">
              <a:solidFill>
                <a:srgbClr val="000000"/>
              </a:solidFill>
              <a:latin typeface="Arimo"/>
            </a:endParaRPr>
          </a:p>
          <a:p>
            <a:pPr>
              <a:lnSpc>
                <a:spcPts val="3919"/>
              </a:lnSpc>
            </a:pPr>
            <a:r>
              <a:rPr lang="en-US" sz="2799" u="sng">
                <a:solidFill>
                  <a:srgbClr val="000000"/>
                </a:solidFill>
                <a:latin typeface="Arimo Bold"/>
              </a:rPr>
              <a:t>CANDIDATE</a:t>
            </a:r>
            <a:r>
              <a:rPr lang="en-US" sz="2799">
                <a:solidFill>
                  <a:srgbClr val="000000"/>
                </a:solidFill>
                <a:latin typeface="Arimo"/>
              </a:rPr>
              <a:t>: Uuh, we had approximately a hundred clients, thirty drivers and twenty-five vehicles.</a:t>
            </a:r>
          </a:p>
          <a:p>
            <a:pPr>
              <a:lnSpc>
                <a:spcPts val="3919"/>
              </a:lnSpc>
            </a:pPr>
            <a:endParaRPr lang="en-US" sz="2799">
              <a:solidFill>
                <a:srgbClr val="000000"/>
              </a:solidFill>
              <a:latin typeface="Arimo"/>
            </a:endParaRPr>
          </a:p>
          <a:p>
            <a:pPr>
              <a:lnSpc>
                <a:spcPts val="3919"/>
              </a:lnSpc>
            </a:pPr>
            <a:r>
              <a:rPr lang="en-US" sz="2799" u="sng">
                <a:solidFill>
                  <a:srgbClr val="000000"/>
                </a:solidFill>
                <a:latin typeface="Arimo Bold"/>
              </a:rPr>
              <a:t>INTERVIEWER</a:t>
            </a:r>
            <a:r>
              <a:rPr lang="en-US" sz="2799">
                <a:solidFill>
                  <a:srgbClr val="000000"/>
                </a:solidFill>
                <a:latin typeface="Arimo"/>
              </a:rPr>
              <a:t>: And how long did you hold this post?</a:t>
            </a:r>
          </a:p>
          <a:p>
            <a:pPr>
              <a:lnSpc>
                <a:spcPts val="3919"/>
              </a:lnSpc>
            </a:pPr>
            <a:endParaRPr lang="en-US" sz="2799">
              <a:solidFill>
                <a:srgbClr val="000000"/>
              </a:solidFill>
              <a:latin typeface="Arimo"/>
            </a:endParaRPr>
          </a:p>
          <a:p>
            <a:pPr>
              <a:lnSpc>
                <a:spcPts val="3919"/>
              </a:lnSpc>
            </a:pPr>
            <a:r>
              <a:rPr lang="en-US" sz="2799" u="sng">
                <a:solidFill>
                  <a:srgbClr val="000000"/>
                </a:solidFill>
                <a:latin typeface="Arimo Bold"/>
              </a:rPr>
              <a:t>CANDIDATE:</a:t>
            </a:r>
            <a:r>
              <a:rPr lang="en-US" sz="2799">
                <a:solidFill>
                  <a:srgbClr val="000000"/>
                </a:solidFill>
                <a:latin typeface="Arimo"/>
              </a:rPr>
              <a:t> I was in that company for four years.</a:t>
            </a:r>
          </a:p>
          <a:p>
            <a:pPr>
              <a:lnSpc>
                <a:spcPts val="3919"/>
              </a:lnSpc>
            </a:pPr>
            <a:endParaRPr lang="en-US" sz="2799">
              <a:solidFill>
                <a:srgbClr val="000000"/>
              </a:solidFill>
              <a:latin typeface="Arimo"/>
            </a:endParaRPr>
          </a:p>
          <a:p>
            <a:pPr>
              <a:lnSpc>
                <a:spcPts val="3919"/>
              </a:lnSpc>
            </a:pPr>
            <a:r>
              <a:rPr lang="en-US" sz="2799" u="sng">
                <a:solidFill>
                  <a:srgbClr val="000000"/>
                </a:solidFill>
                <a:latin typeface="Arimo Bold"/>
              </a:rPr>
              <a:t>INTERVIEWER:</a:t>
            </a:r>
            <a:r>
              <a:rPr lang="en-US" sz="2799">
                <a:solidFill>
                  <a:srgbClr val="000000"/>
                </a:solidFill>
                <a:latin typeface="Arimo"/>
              </a:rPr>
              <a:t> Why did you leave?</a:t>
            </a:r>
          </a:p>
          <a:p>
            <a:pPr>
              <a:lnSpc>
                <a:spcPts val="3919"/>
              </a:lnSpc>
            </a:pPr>
            <a:endParaRPr lang="en-US" sz="2799">
              <a:solidFill>
                <a:srgbClr val="000000"/>
              </a:solidFill>
              <a:latin typeface="Arimo"/>
            </a:endParaRPr>
          </a:p>
          <a:p>
            <a:pPr>
              <a:lnSpc>
                <a:spcPts val="3919"/>
              </a:lnSpc>
            </a:pPr>
            <a:r>
              <a:rPr lang="en-US" sz="2799" u="sng">
                <a:solidFill>
                  <a:srgbClr val="000000"/>
                </a:solidFill>
                <a:latin typeface="Arimo Bold"/>
              </a:rPr>
              <a:t>CANDIDATE</a:t>
            </a:r>
            <a:r>
              <a:rPr lang="en-US" sz="2799">
                <a:solidFill>
                  <a:srgbClr val="000000"/>
                </a:solidFill>
                <a:latin typeface="Arimo"/>
              </a:rPr>
              <a:t>: Um, it was a small company and I wanted to work internationally to use my language skills.</a:t>
            </a:r>
          </a:p>
          <a:p>
            <a:pPr>
              <a:lnSpc>
                <a:spcPts val="3919"/>
              </a:lnSpc>
            </a:pPr>
            <a:endParaRPr lang="en-US" sz="2799">
              <a:solidFill>
                <a:srgbClr val="000000"/>
              </a:solidFill>
              <a:latin typeface="Arimo"/>
            </a:endParaRPr>
          </a:p>
          <a:p>
            <a:pPr>
              <a:lnSpc>
                <a:spcPts val="3919"/>
              </a:lnSpc>
            </a:pPr>
            <a:r>
              <a:rPr lang="en-US" sz="2799" u="sng">
                <a:solidFill>
                  <a:srgbClr val="000000"/>
                </a:solidFill>
                <a:latin typeface="Arimo Bold"/>
              </a:rPr>
              <a:t>INTERVIEWER</a:t>
            </a:r>
            <a:r>
              <a:rPr lang="en-US" sz="2799">
                <a:solidFill>
                  <a:srgbClr val="000000"/>
                </a:solidFill>
                <a:latin typeface="Arimo"/>
              </a:rPr>
              <a:t>: OK. Now what was your next job?</a:t>
            </a:r>
          </a:p>
          <a:p>
            <a:pPr>
              <a:lnSpc>
                <a:spcPts val="3919"/>
              </a:lnSpc>
            </a:pPr>
            <a:endParaRPr lang="en-US" sz="2799">
              <a:solidFill>
                <a:srgbClr val="000000"/>
              </a:solidFill>
              <a:latin typeface="Arimo"/>
            </a:endParaRPr>
          </a:p>
          <a:p>
            <a:pPr>
              <a:lnSpc>
                <a:spcPts val="3919"/>
              </a:lnSpc>
            </a:pPr>
            <a:r>
              <a:rPr lang="en-US" sz="2799" u="sng">
                <a:solidFill>
                  <a:srgbClr val="000000"/>
                </a:solidFill>
                <a:latin typeface="Arimo Bold"/>
              </a:rPr>
              <a:t>CANDIDATE</a:t>
            </a:r>
            <a:r>
              <a:rPr lang="en-US" sz="2799">
                <a:solidFill>
                  <a:srgbClr val="000000"/>
                </a:solidFill>
                <a:latin typeface="Arimo"/>
              </a:rPr>
              <a:t>: It was in a much bigger company whose main activity was two thirds B to B and one third B to C in England and in Europe.</a:t>
            </a:r>
          </a:p>
          <a:p>
            <a:pPr>
              <a:lnSpc>
                <a:spcPts val="3919"/>
              </a:lnSpc>
            </a:pPr>
            <a:endParaRPr lang="en-US" sz="2799">
              <a:solidFill>
                <a:srgbClr val="000000"/>
              </a:solidFill>
              <a:latin typeface="Arimo"/>
            </a:endParaRPr>
          </a:p>
          <a:p>
            <a:pPr>
              <a:lnSpc>
                <a:spcPts val="3919"/>
              </a:lnSpc>
            </a:pPr>
            <a:endParaRPr lang="en-US" sz="2799">
              <a:solidFill>
                <a:srgbClr val="000000"/>
              </a:solidFill>
              <a:latin typeface="Arimo"/>
            </a:endParaRPr>
          </a:p>
        </p:txBody>
      </p:sp>
      <p:grpSp>
        <p:nvGrpSpPr>
          <p:cNvPr id="3" name="Group 3"/>
          <p:cNvGrpSpPr/>
          <p:nvPr/>
        </p:nvGrpSpPr>
        <p:grpSpPr>
          <a:xfrm>
            <a:off x="0" y="0"/>
            <a:ext cx="18288000" cy="10287000"/>
            <a:chOff x="0" y="0"/>
            <a:chExt cx="6186311" cy="3479800"/>
          </a:xfrm>
        </p:grpSpPr>
        <p:sp>
          <p:nvSpPr>
            <p:cNvPr id="4" name="Freeform 4"/>
            <p:cNvSpPr/>
            <p:nvPr/>
          </p:nvSpPr>
          <p:spPr>
            <a:xfrm>
              <a:off x="0" y="0"/>
              <a:ext cx="6186311" cy="3479800"/>
            </a:xfrm>
            <a:custGeom>
              <a:avLst/>
              <a:gdLst/>
              <a:ahLst/>
              <a:cxnLst/>
              <a:rect l="l" t="t" r="r" b="b"/>
              <a:pathLst>
                <a:path w="6186311" h="3479800">
                  <a:moveTo>
                    <a:pt x="0" y="0"/>
                  </a:moveTo>
                  <a:lnTo>
                    <a:pt x="0" y="3479800"/>
                  </a:lnTo>
                  <a:lnTo>
                    <a:pt x="6186311" y="3479800"/>
                  </a:lnTo>
                  <a:lnTo>
                    <a:pt x="6186311" y="0"/>
                  </a:lnTo>
                  <a:lnTo>
                    <a:pt x="0" y="0"/>
                  </a:lnTo>
                  <a:close/>
                  <a:moveTo>
                    <a:pt x="6125351" y="3418840"/>
                  </a:moveTo>
                  <a:lnTo>
                    <a:pt x="59690" y="3418840"/>
                  </a:lnTo>
                  <a:lnTo>
                    <a:pt x="59690" y="59690"/>
                  </a:lnTo>
                  <a:lnTo>
                    <a:pt x="6125351" y="59690"/>
                  </a:lnTo>
                  <a:lnTo>
                    <a:pt x="6125351" y="3418840"/>
                  </a:lnTo>
                  <a:close/>
                </a:path>
              </a:pathLst>
            </a:custGeom>
            <a:solidFill>
              <a:srgbClr val="FF66C4"/>
            </a:solidFill>
          </p:spPr>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6186311" cy="3479800"/>
          </a:xfrm>
        </p:grpSpPr>
        <p:sp>
          <p:nvSpPr>
            <p:cNvPr id="3" name="Freeform 3"/>
            <p:cNvSpPr/>
            <p:nvPr/>
          </p:nvSpPr>
          <p:spPr>
            <a:xfrm>
              <a:off x="0" y="0"/>
              <a:ext cx="6186311" cy="3479800"/>
            </a:xfrm>
            <a:custGeom>
              <a:avLst/>
              <a:gdLst/>
              <a:ahLst/>
              <a:cxnLst/>
              <a:rect l="l" t="t" r="r" b="b"/>
              <a:pathLst>
                <a:path w="6186311" h="3479800">
                  <a:moveTo>
                    <a:pt x="0" y="0"/>
                  </a:moveTo>
                  <a:lnTo>
                    <a:pt x="0" y="3479800"/>
                  </a:lnTo>
                  <a:lnTo>
                    <a:pt x="6186311" y="3479800"/>
                  </a:lnTo>
                  <a:lnTo>
                    <a:pt x="6186311" y="0"/>
                  </a:lnTo>
                  <a:lnTo>
                    <a:pt x="0" y="0"/>
                  </a:lnTo>
                  <a:close/>
                  <a:moveTo>
                    <a:pt x="6125351" y="3418840"/>
                  </a:moveTo>
                  <a:lnTo>
                    <a:pt x="59690" y="3418840"/>
                  </a:lnTo>
                  <a:lnTo>
                    <a:pt x="59690" y="59690"/>
                  </a:lnTo>
                  <a:lnTo>
                    <a:pt x="6125351" y="59690"/>
                  </a:lnTo>
                  <a:lnTo>
                    <a:pt x="6125351" y="3418840"/>
                  </a:lnTo>
                  <a:close/>
                </a:path>
              </a:pathLst>
            </a:custGeom>
            <a:solidFill>
              <a:srgbClr val="FF66C4"/>
            </a:solidFill>
          </p:spPr>
        </p:sp>
      </p:grpSp>
      <p:sp>
        <p:nvSpPr>
          <p:cNvPr id="4" name="TextBox 4"/>
          <p:cNvSpPr txBox="1"/>
          <p:nvPr/>
        </p:nvSpPr>
        <p:spPr>
          <a:xfrm>
            <a:off x="1742378" y="778928"/>
            <a:ext cx="15128488" cy="8402955"/>
          </a:xfrm>
          <a:prstGeom prst="rect">
            <a:avLst/>
          </a:prstGeom>
        </p:spPr>
        <p:txBody>
          <a:bodyPr lIns="0" tIns="0" rIns="0" bIns="0" rtlCol="0" anchor="t">
            <a:spAutoFit/>
          </a:bodyPr>
          <a:lstStyle/>
          <a:p>
            <a:pPr>
              <a:lnSpc>
                <a:spcPts val="4199"/>
              </a:lnSpc>
            </a:pPr>
            <a:r>
              <a:rPr lang="en-US" sz="2999" u="sng">
                <a:solidFill>
                  <a:srgbClr val="000000"/>
                </a:solidFill>
                <a:latin typeface="Arimo Bold"/>
              </a:rPr>
              <a:t>INTERVIEWER</a:t>
            </a:r>
            <a:r>
              <a:rPr lang="en-US" sz="2999">
                <a:solidFill>
                  <a:srgbClr val="000000"/>
                </a:solidFill>
                <a:latin typeface="Arimo"/>
              </a:rPr>
              <a:t>: What did you transport?</a:t>
            </a:r>
          </a:p>
          <a:p>
            <a:pPr>
              <a:lnSpc>
                <a:spcPts val="4199"/>
              </a:lnSpc>
            </a:pPr>
            <a:endParaRPr lang="en-US" sz="2999">
              <a:solidFill>
                <a:srgbClr val="000000"/>
              </a:solidFill>
              <a:latin typeface="Arimo"/>
            </a:endParaRPr>
          </a:p>
          <a:p>
            <a:pPr>
              <a:lnSpc>
                <a:spcPts val="4199"/>
              </a:lnSpc>
            </a:pPr>
            <a:r>
              <a:rPr lang="en-US" sz="2999" u="sng">
                <a:solidFill>
                  <a:srgbClr val="000000"/>
                </a:solidFill>
                <a:latin typeface="Arimo Bold"/>
              </a:rPr>
              <a:t>CANDIDATE</a:t>
            </a:r>
            <a:r>
              <a:rPr lang="en-US" sz="2999">
                <a:solidFill>
                  <a:srgbClr val="000000"/>
                </a:solidFill>
                <a:latin typeface="Arimo"/>
              </a:rPr>
              <a:t>: I was mainly responsible for detachable car parts. We had a big market for them.</a:t>
            </a:r>
          </a:p>
          <a:p>
            <a:pPr>
              <a:lnSpc>
                <a:spcPts val="4199"/>
              </a:lnSpc>
            </a:pPr>
            <a:endParaRPr lang="en-US" sz="2999">
              <a:solidFill>
                <a:srgbClr val="000000"/>
              </a:solidFill>
              <a:latin typeface="Arimo"/>
            </a:endParaRPr>
          </a:p>
          <a:p>
            <a:pPr>
              <a:lnSpc>
                <a:spcPts val="4199"/>
              </a:lnSpc>
            </a:pPr>
            <a:r>
              <a:rPr lang="en-US" sz="2999" u="sng">
                <a:solidFill>
                  <a:srgbClr val="000000"/>
                </a:solidFill>
                <a:latin typeface="Arimo Bold"/>
              </a:rPr>
              <a:t>INTERVIEWER</a:t>
            </a:r>
            <a:r>
              <a:rPr lang="en-US" sz="2999">
                <a:solidFill>
                  <a:srgbClr val="000000"/>
                </a:solidFill>
                <a:latin typeface="Arimo"/>
              </a:rPr>
              <a:t>: Now, what was the difference between this job and the one you had before? </a:t>
            </a:r>
          </a:p>
          <a:p>
            <a:pPr>
              <a:lnSpc>
                <a:spcPts val="4199"/>
              </a:lnSpc>
            </a:pPr>
            <a:endParaRPr lang="en-US" sz="2999">
              <a:solidFill>
                <a:srgbClr val="000000"/>
              </a:solidFill>
              <a:latin typeface="Arimo"/>
            </a:endParaRPr>
          </a:p>
          <a:p>
            <a:pPr>
              <a:lnSpc>
                <a:spcPts val="4199"/>
              </a:lnSpc>
            </a:pPr>
            <a:r>
              <a:rPr lang="en-US" sz="2999" u="sng">
                <a:solidFill>
                  <a:srgbClr val="000000"/>
                </a:solidFill>
                <a:latin typeface="Arimo Bold"/>
              </a:rPr>
              <a:t>CANDIDATE</a:t>
            </a:r>
            <a:r>
              <a:rPr lang="en-US" sz="2999">
                <a:solidFill>
                  <a:srgbClr val="000000"/>
                </a:solidFill>
                <a:latin typeface="Arimo"/>
              </a:rPr>
              <a:t>: Firstly, I was in charge of very important English and foreign clients and I dealt with all the customs and transit documents. I also had more independence and responsibility as I managed a small team of five or six people.</a:t>
            </a:r>
          </a:p>
          <a:p>
            <a:pPr>
              <a:lnSpc>
                <a:spcPts val="4199"/>
              </a:lnSpc>
            </a:pPr>
            <a:endParaRPr lang="en-US" sz="2999">
              <a:solidFill>
                <a:srgbClr val="000000"/>
              </a:solidFill>
              <a:latin typeface="Arimo"/>
            </a:endParaRPr>
          </a:p>
          <a:p>
            <a:pPr>
              <a:lnSpc>
                <a:spcPts val="4199"/>
              </a:lnSpc>
            </a:pPr>
            <a:r>
              <a:rPr lang="en-US" sz="2999" u="sng">
                <a:solidFill>
                  <a:srgbClr val="000000"/>
                </a:solidFill>
                <a:latin typeface="Arimo Bold"/>
              </a:rPr>
              <a:t>INTERVIEWER</a:t>
            </a:r>
            <a:r>
              <a:rPr lang="en-US" sz="2999">
                <a:solidFill>
                  <a:srgbClr val="000000"/>
                </a:solidFill>
                <a:latin typeface="Arimo"/>
              </a:rPr>
              <a:t>: So tell me, why did you leave this company?</a:t>
            </a:r>
          </a:p>
          <a:p>
            <a:pPr>
              <a:lnSpc>
                <a:spcPts val="4199"/>
              </a:lnSpc>
            </a:pPr>
            <a:endParaRPr lang="en-US" sz="2999">
              <a:solidFill>
                <a:srgbClr val="000000"/>
              </a:solidFill>
              <a:latin typeface="Arimo"/>
            </a:endParaRPr>
          </a:p>
          <a:p>
            <a:pPr>
              <a:lnSpc>
                <a:spcPts val="4199"/>
              </a:lnSpc>
            </a:pPr>
            <a:r>
              <a:rPr lang="en-US" sz="2999" u="sng">
                <a:solidFill>
                  <a:srgbClr val="000000"/>
                </a:solidFill>
                <a:latin typeface="Arimo Bold"/>
              </a:rPr>
              <a:t>CANDIDATE</a:t>
            </a:r>
            <a:r>
              <a:rPr lang="en-US" sz="2999">
                <a:solidFill>
                  <a:srgbClr val="000000"/>
                </a:solidFill>
                <a:latin typeface="Arimo"/>
              </a:rPr>
              <a:t>: Oh, I didn’t leave it, it left me.</a:t>
            </a:r>
          </a:p>
          <a:p>
            <a:pPr>
              <a:lnSpc>
                <a:spcPts val="4199"/>
              </a:lnSpc>
            </a:pPr>
            <a:endParaRPr lang="en-US" sz="2999">
              <a:solidFill>
                <a:srgbClr val="000000"/>
              </a:solidFill>
              <a:latin typeface="Arim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6186311" cy="3479800"/>
          </a:xfrm>
        </p:grpSpPr>
        <p:sp>
          <p:nvSpPr>
            <p:cNvPr id="3" name="Freeform 3"/>
            <p:cNvSpPr/>
            <p:nvPr/>
          </p:nvSpPr>
          <p:spPr>
            <a:xfrm>
              <a:off x="0" y="0"/>
              <a:ext cx="6186311" cy="3479800"/>
            </a:xfrm>
            <a:custGeom>
              <a:avLst/>
              <a:gdLst/>
              <a:ahLst/>
              <a:cxnLst/>
              <a:rect l="l" t="t" r="r" b="b"/>
              <a:pathLst>
                <a:path w="6186311" h="3479800">
                  <a:moveTo>
                    <a:pt x="0" y="0"/>
                  </a:moveTo>
                  <a:lnTo>
                    <a:pt x="0" y="3479800"/>
                  </a:lnTo>
                  <a:lnTo>
                    <a:pt x="6186311" y="3479800"/>
                  </a:lnTo>
                  <a:lnTo>
                    <a:pt x="6186311" y="0"/>
                  </a:lnTo>
                  <a:lnTo>
                    <a:pt x="0" y="0"/>
                  </a:lnTo>
                  <a:close/>
                  <a:moveTo>
                    <a:pt x="6125351" y="3418840"/>
                  </a:moveTo>
                  <a:lnTo>
                    <a:pt x="59690" y="3418840"/>
                  </a:lnTo>
                  <a:lnTo>
                    <a:pt x="59690" y="59690"/>
                  </a:lnTo>
                  <a:lnTo>
                    <a:pt x="6125351" y="59690"/>
                  </a:lnTo>
                  <a:lnTo>
                    <a:pt x="6125351" y="3418840"/>
                  </a:lnTo>
                  <a:close/>
                </a:path>
              </a:pathLst>
            </a:custGeom>
            <a:solidFill>
              <a:srgbClr val="FF66C4"/>
            </a:solidFill>
          </p:spPr>
        </p:sp>
      </p:grpSp>
      <p:sp>
        <p:nvSpPr>
          <p:cNvPr id="4" name="TextBox 4"/>
          <p:cNvSpPr txBox="1"/>
          <p:nvPr/>
        </p:nvSpPr>
        <p:spPr>
          <a:xfrm>
            <a:off x="1626219" y="962025"/>
            <a:ext cx="15035561" cy="6825616"/>
          </a:xfrm>
          <a:prstGeom prst="rect">
            <a:avLst/>
          </a:prstGeom>
        </p:spPr>
        <p:txBody>
          <a:bodyPr lIns="0" tIns="0" rIns="0" bIns="0" rtlCol="0" anchor="t">
            <a:spAutoFit/>
          </a:bodyPr>
          <a:lstStyle/>
          <a:p>
            <a:pPr>
              <a:lnSpc>
                <a:spcPts val="4199"/>
              </a:lnSpc>
            </a:pPr>
            <a:r>
              <a:rPr lang="en-US" sz="2999" u="sng">
                <a:solidFill>
                  <a:srgbClr val="000000"/>
                </a:solidFill>
                <a:latin typeface="Arimo Bold"/>
              </a:rPr>
              <a:t>INTERVIEWER</a:t>
            </a:r>
            <a:r>
              <a:rPr lang="en-US" sz="2999">
                <a:solidFill>
                  <a:srgbClr val="000000"/>
                </a:solidFill>
                <a:latin typeface="Arimo"/>
              </a:rPr>
              <a:t>: Oh, do you mean they terminated your contract?</a:t>
            </a:r>
          </a:p>
          <a:p>
            <a:pPr>
              <a:lnSpc>
                <a:spcPts val="4199"/>
              </a:lnSpc>
            </a:pPr>
            <a:endParaRPr lang="en-US" sz="2999">
              <a:solidFill>
                <a:srgbClr val="000000"/>
              </a:solidFill>
              <a:latin typeface="Arimo"/>
            </a:endParaRPr>
          </a:p>
          <a:p>
            <a:pPr>
              <a:lnSpc>
                <a:spcPts val="4199"/>
              </a:lnSpc>
            </a:pPr>
            <a:r>
              <a:rPr lang="en-US" sz="2999" u="sng">
                <a:solidFill>
                  <a:srgbClr val="000000"/>
                </a:solidFill>
                <a:latin typeface="Arimo Bold"/>
              </a:rPr>
              <a:t>CANDIDATE</a:t>
            </a:r>
            <a:r>
              <a:rPr lang="en-US" sz="2999">
                <a:solidFill>
                  <a:srgbClr val="000000"/>
                </a:solidFill>
                <a:latin typeface="Arimo"/>
              </a:rPr>
              <a:t>: No, no, no, not at all. Following difficulties in the car industry, we lost a major contract and the company never recovered. It started with some redundancies, went to voluntary liquidation, and so I found myself made redundant.</a:t>
            </a:r>
          </a:p>
          <a:p>
            <a:pPr>
              <a:lnSpc>
                <a:spcPts val="4199"/>
              </a:lnSpc>
            </a:pPr>
            <a:endParaRPr lang="en-US" sz="2999">
              <a:solidFill>
                <a:srgbClr val="000000"/>
              </a:solidFill>
              <a:latin typeface="Arimo"/>
            </a:endParaRPr>
          </a:p>
          <a:p>
            <a:pPr>
              <a:lnSpc>
                <a:spcPts val="4199"/>
              </a:lnSpc>
            </a:pPr>
            <a:r>
              <a:rPr lang="en-US" sz="2999" u="sng">
                <a:solidFill>
                  <a:srgbClr val="000000"/>
                </a:solidFill>
                <a:latin typeface="Arimo Bold"/>
              </a:rPr>
              <a:t>INTERVIEWER</a:t>
            </a:r>
            <a:r>
              <a:rPr lang="en-US" sz="2999">
                <a:solidFill>
                  <a:srgbClr val="000000"/>
                </a:solidFill>
                <a:latin typeface="Arimo"/>
              </a:rPr>
              <a:t>: So, you have international experience, which of course interests us. Now, have you any questions you’d like to ask.</a:t>
            </a:r>
          </a:p>
          <a:p>
            <a:pPr>
              <a:lnSpc>
                <a:spcPts val="4199"/>
              </a:lnSpc>
            </a:pPr>
            <a:endParaRPr lang="en-US" sz="2999">
              <a:solidFill>
                <a:srgbClr val="000000"/>
              </a:solidFill>
              <a:latin typeface="Arimo"/>
            </a:endParaRPr>
          </a:p>
          <a:p>
            <a:pPr>
              <a:lnSpc>
                <a:spcPts val="4199"/>
              </a:lnSpc>
            </a:pPr>
            <a:r>
              <a:rPr lang="en-US" sz="2999" u="sng">
                <a:solidFill>
                  <a:srgbClr val="000000"/>
                </a:solidFill>
                <a:latin typeface="Arimo Bold"/>
              </a:rPr>
              <a:t>CANDIDATE</a:t>
            </a:r>
            <a:r>
              <a:rPr lang="en-US" sz="2999">
                <a:solidFill>
                  <a:srgbClr val="000000"/>
                </a:solidFill>
                <a:latin typeface="Arimo"/>
              </a:rPr>
              <a:t>: Yes, loads of them. I’d like to know about the fleet size, the type of goods you transport, the number of customers, the size of team I’ll be working with, information about working conditions, oh, and I wanted to know if you use the truck tracking systems.</a:t>
            </a:r>
          </a:p>
          <a:p>
            <a:pPr>
              <a:lnSpc>
                <a:spcPts val="4199"/>
              </a:lnSpc>
            </a:pPr>
            <a:endParaRPr lang="en-US" sz="2999">
              <a:solidFill>
                <a:srgbClr val="000000"/>
              </a:solidFill>
              <a:latin typeface="Arim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6186311" cy="3479800"/>
          </a:xfrm>
        </p:grpSpPr>
        <p:sp>
          <p:nvSpPr>
            <p:cNvPr id="3" name="Freeform 3"/>
            <p:cNvSpPr/>
            <p:nvPr/>
          </p:nvSpPr>
          <p:spPr>
            <a:xfrm>
              <a:off x="0" y="0"/>
              <a:ext cx="6186311" cy="3479800"/>
            </a:xfrm>
            <a:custGeom>
              <a:avLst/>
              <a:gdLst/>
              <a:ahLst/>
              <a:cxnLst/>
              <a:rect l="l" t="t" r="r" b="b"/>
              <a:pathLst>
                <a:path w="6186311" h="3479800">
                  <a:moveTo>
                    <a:pt x="0" y="0"/>
                  </a:moveTo>
                  <a:lnTo>
                    <a:pt x="0" y="3479800"/>
                  </a:lnTo>
                  <a:lnTo>
                    <a:pt x="6186311" y="3479800"/>
                  </a:lnTo>
                  <a:lnTo>
                    <a:pt x="6186311" y="0"/>
                  </a:lnTo>
                  <a:lnTo>
                    <a:pt x="0" y="0"/>
                  </a:lnTo>
                  <a:close/>
                  <a:moveTo>
                    <a:pt x="6125351" y="3418840"/>
                  </a:moveTo>
                  <a:lnTo>
                    <a:pt x="59690" y="3418840"/>
                  </a:lnTo>
                  <a:lnTo>
                    <a:pt x="59690" y="59690"/>
                  </a:lnTo>
                  <a:lnTo>
                    <a:pt x="6125351" y="59690"/>
                  </a:lnTo>
                  <a:lnTo>
                    <a:pt x="6125351" y="3418840"/>
                  </a:lnTo>
                  <a:close/>
                </a:path>
              </a:pathLst>
            </a:custGeom>
            <a:solidFill>
              <a:srgbClr val="FF66C4"/>
            </a:solidFill>
          </p:spPr>
        </p:sp>
      </p:grpSp>
      <p:sp>
        <p:nvSpPr>
          <p:cNvPr id="4" name="TextBox 4"/>
          <p:cNvSpPr txBox="1"/>
          <p:nvPr/>
        </p:nvSpPr>
        <p:spPr>
          <a:xfrm>
            <a:off x="1974695" y="1689719"/>
            <a:ext cx="13734585" cy="6032501"/>
          </a:xfrm>
          <a:prstGeom prst="rect">
            <a:avLst/>
          </a:prstGeom>
        </p:spPr>
        <p:txBody>
          <a:bodyPr lIns="0" tIns="0" rIns="0" bIns="0" rtlCol="0" anchor="t">
            <a:spAutoFit/>
          </a:bodyPr>
          <a:lstStyle/>
          <a:p>
            <a:pPr>
              <a:lnSpc>
                <a:spcPts val="4339"/>
              </a:lnSpc>
            </a:pPr>
            <a:r>
              <a:rPr lang="en-US" sz="3099" u="sng">
                <a:solidFill>
                  <a:srgbClr val="000000"/>
                </a:solidFill>
                <a:latin typeface="Arimo Bold"/>
              </a:rPr>
              <a:t>BRUNO DUFOUR</a:t>
            </a:r>
            <a:r>
              <a:rPr lang="en-US" sz="3099" u="sng">
                <a:solidFill>
                  <a:srgbClr val="000000"/>
                </a:solidFill>
                <a:latin typeface="Arimo"/>
              </a:rPr>
              <a:t>:</a:t>
            </a:r>
            <a:r>
              <a:rPr lang="en-US" sz="3099">
                <a:solidFill>
                  <a:srgbClr val="000000"/>
                </a:solidFill>
                <a:latin typeface="Arimo"/>
              </a:rPr>
              <a:t> Truck tracking?</a:t>
            </a:r>
          </a:p>
          <a:p>
            <a:pPr>
              <a:lnSpc>
                <a:spcPts val="4339"/>
              </a:lnSpc>
            </a:pPr>
            <a:endParaRPr lang="en-US" sz="3099">
              <a:solidFill>
                <a:srgbClr val="000000"/>
              </a:solidFill>
              <a:latin typeface="Arimo"/>
            </a:endParaRPr>
          </a:p>
          <a:p>
            <a:pPr>
              <a:lnSpc>
                <a:spcPts val="4339"/>
              </a:lnSpc>
            </a:pPr>
            <a:r>
              <a:rPr lang="en-US" sz="3099" u="sng">
                <a:solidFill>
                  <a:srgbClr val="000000"/>
                </a:solidFill>
                <a:latin typeface="Arimo Bold"/>
              </a:rPr>
              <a:t>INTERVIEWER</a:t>
            </a:r>
            <a:r>
              <a:rPr lang="en-US" sz="3099">
                <a:solidFill>
                  <a:srgbClr val="000000"/>
                </a:solidFill>
                <a:latin typeface="Arimo"/>
              </a:rPr>
              <a:t>: Yes, of course. Listen, I suggest you have a little interview with Mr. Dufour first and I’ll meet you again afterwards and we can discuss all that. Alright?</a:t>
            </a:r>
          </a:p>
          <a:p>
            <a:pPr>
              <a:lnSpc>
                <a:spcPts val="4339"/>
              </a:lnSpc>
            </a:pPr>
            <a:endParaRPr lang="en-US" sz="3099">
              <a:solidFill>
                <a:srgbClr val="000000"/>
              </a:solidFill>
              <a:latin typeface="Arimo"/>
            </a:endParaRPr>
          </a:p>
          <a:p>
            <a:pPr>
              <a:lnSpc>
                <a:spcPts val="4339"/>
              </a:lnSpc>
            </a:pPr>
            <a:r>
              <a:rPr lang="en-US" sz="3099" u="sng">
                <a:solidFill>
                  <a:srgbClr val="000000"/>
                </a:solidFill>
                <a:latin typeface="Arimo Bold"/>
              </a:rPr>
              <a:t>CANDIDATE</a:t>
            </a:r>
            <a:r>
              <a:rPr lang="en-US" sz="3099">
                <a:solidFill>
                  <a:srgbClr val="000000"/>
                </a:solidFill>
                <a:latin typeface="Arimo"/>
              </a:rPr>
              <a:t>: Fine. And then you can tell me more about Coolbox and how you first started?</a:t>
            </a:r>
          </a:p>
          <a:p>
            <a:pPr>
              <a:lnSpc>
                <a:spcPts val="4339"/>
              </a:lnSpc>
            </a:pPr>
            <a:endParaRPr lang="en-US" sz="3099">
              <a:solidFill>
                <a:srgbClr val="000000"/>
              </a:solidFill>
              <a:latin typeface="Arimo"/>
            </a:endParaRPr>
          </a:p>
          <a:p>
            <a:pPr>
              <a:lnSpc>
                <a:spcPts val="4339"/>
              </a:lnSpc>
            </a:pPr>
            <a:r>
              <a:rPr lang="en-US" sz="3099" u="sng">
                <a:solidFill>
                  <a:srgbClr val="000000"/>
                </a:solidFill>
                <a:latin typeface="Arimo Bold"/>
              </a:rPr>
              <a:t>INTERVIEWER</a:t>
            </a:r>
            <a:r>
              <a:rPr lang="en-US" sz="3099">
                <a:solidFill>
                  <a:srgbClr val="000000"/>
                </a:solidFill>
                <a:latin typeface="Arimo"/>
              </a:rPr>
              <a:t>: Absolutely.</a:t>
            </a:r>
          </a:p>
          <a:p>
            <a:pPr>
              <a:lnSpc>
                <a:spcPts val="4339"/>
              </a:lnSpc>
            </a:pPr>
            <a:endParaRPr lang="en-US" sz="3099">
              <a:solidFill>
                <a:srgbClr val="000000"/>
              </a:solidFill>
              <a:latin typeface="Arim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533400" y="4861907"/>
            <a:ext cx="1691219" cy="4627715"/>
          </a:xfrm>
          <a:prstGeom prst="rect">
            <a:avLst/>
          </a:prstGeom>
        </p:spPr>
      </p:pic>
      <p:sp>
        <p:nvSpPr>
          <p:cNvPr id="3" name="TextBox 3"/>
          <p:cNvSpPr txBox="1"/>
          <p:nvPr/>
        </p:nvSpPr>
        <p:spPr>
          <a:xfrm>
            <a:off x="2415933" y="1049366"/>
            <a:ext cx="15536438" cy="6553076"/>
          </a:xfrm>
          <a:prstGeom prst="rect">
            <a:avLst/>
          </a:prstGeom>
        </p:spPr>
        <p:txBody>
          <a:bodyPr lIns="0" tIns="0" rIns="0" bIns="0" rtlCol="0" anchor="t">
            <a:spAutoFit/>
          </a:bodyPr>
          <a:lstStyle/>
          <a:p>
            <a:pPr>
              <a:lnSpc>
                <a:spcPts val="4899"/>
              </a:lnSpc>
            </a:pPr>
            <a:r>
              <a:rPr lang="en-US" sz="6600" b="1" dirty="0" smtClean="0">
                <a:solidFill>
                  <a:srgbClr val="FF0000"/>
                </a:solidFill>
                <a:effectLst>
                  <a:outerShdw blurRad="38100" dist="38100" dir="2700000" algn="tl">
                    <a:srgbClr val="000000">
                      <a:alpha val="43137"/>
                    </a:srgbClr>
                  </a:outerShdw>
                </a:effectLst>
                <a:latin typeface="Arimo" panose="020B0604020202020204" charset="0"/>
                <a:ea typeface="Arimo" panose="020B0604020202020204" charset="0"/>
                <a:cs typeface="Arimo" panose="020B0604020202020204" charset="0"/>
              </a:rPr>
              <a:t>Logistics </a:t>
            </a:r>
            <a:r>
              <a:rPr lang="en-US" sz="6600" b="1" dirty="0">
                <a:solidFill>
                  <a:srgbClr val="FF0000"/>
                </a:solidFill>
                <a:effectLst>
                  <a:outerShdw blurRad="38100" dist="38100" dir="2700000" algn="tl">
                    <a:srgbClr val="000000">
                      <a:alpha val="43137"/>
                    </a:srgbClr>
                  </a:outerShdw>
                </a:effectLst>
                <a:latin typeface="Arimo" panose="020B0604020202020204" charset="0"/>
                <a:ea typeface="Arimo" panose="020B0604020202020204" charset="0"/>
                <a:cs typeface="Arimo" panose="020B0604020202020204" charset="0"/>
              </a:rPr>
              <a:t>and distribution </a:t>
            </a:r>
            <a:r>
              <a:rPr lang="en-US" sz="6600" b="1" dirty="0" smtClean="0">
                <a:solidFill>
                  <a:srgbClr val="FF0000"/>
                </a:solidFill>
                <a:effectLst>
                  <a:outerShdw blurRad="38100" dist="38100" dir="2700000" algn="tl">
                    <a:srgbClr val="000000">
                      <a:alpha val="43137"/>
                    </a:srgbClr>
                  </a:outerShdw>
                </a:effectLst>
                <a:latin typeface="Arimo" panose="020B0604020202020204" charset="0"/>
                <a:ea typeface="Arimo" panose="020B0604020202020204" charset="0"/>
                <a:cs typeface="Arimo" panose="020B0604020202020204" charset="0"/>
              </a:rPr>
              <a:t>manager</a:t>
            </a:r>
          </a:p>
          <a:p>
            <a:pPr>
              <a:lnSpc>
                <a:spcPts val="4899"/>
              </a:lnSpc>
            </a:pPr>
            <a:endParaRPr lang="en-US" sz="3499" b="1" dirty="0">
              <a:solidFill>
                <a:srgbClr val="FF0000"/>
              </a:solidFill>
              <a:effectLst>
                <a:outerShdw blurRad="38100" dist="38100" dir="2700000" algn="tl">
                  <a:srgbClr val="000000">
                    <a:alpha val="43137"/>
                  </a:srgbClr>
                </a:outerShdw>
              </a:effectLst>
              <a:latin typeface="Arimo" panose="020B0604020202020204" charset="0"/>
              <a:ea typeface="Arimo" panose="020B0604020202020204" charset="0"/>
              <a:cs typeface="Arimo" panose="020B0604020202020204" charset="0"/>
            </a:endParaRPr>
          </a:p>
          <a:p>
            <a:pPr>
              <a:lnSpc>
                <a:spcPts val="4899"/>
              </a:lnSpc>
            </a:pPr>
            <a:r>
              <a:rPr lang="en-US" sz="3499" b="1" i="1" dirty="0" smtClean="0">
                <a:solidFill>
                  <a:srgbClr val="000000"/>
                </a:solidFill>
                <a:latin typeface="Arimo" panose="020B0604020202020204" charset="0"/>
                <a:ea typeface="Arimo" panose="020B0604020202020204" charset="0"/>
                <a:cs typeface="Arimo" panose="020B0604020202020204" charset="0"/>
              </a:rPr>
              <a:t>     </a:t>
            </a:r>
            <a:r>
              <a:rPr lang="en-US" sz="3600" dirty="0" smtClean="0">
                <a:solidFill>
                  <a:srgbClr val="000000"/>
                </a:solidFill>
                <a:latin typeface="Arimo" panose="020B0604020202020204" charset="0"/>
                <a:ea typeface="Arimo" panose="020B0604020202020204" charset="0"/>
                <a:cs typeface="Arimo" panose="020B0604020202020204" charset="0"/>
              </a:rPr>
              <a:t>A </a:t>
            </a:r>
            <a:r>
              <a:rPr lang="en-US" sz="3600" dirty="0">
                <a:solidFill>
                  <a:srgbClr val="000000"/>
                </a:solidFill>
                <a:latin typeface="Arimo" panose="020B0604020202020204" charset="0"/>
                <a:ea typeface="Arimo" panose="020B0604020202020204" charset="0"/>
                <a:cs typeface="Arimo" panose="020B0604020202020204" charset="0"/>
              </a:rPr>
              <a:t>career in logistics and distribution may suit you if you enjoy </a:t>
            </a:r>
            <a:r>
              <a:rPr lang="en-US" sz="3600" dirty="0">
                <a:solidFill>
                  <a:schemeClr val="tx2">
                    <a:lumMod val="60000"/>
                    <a:lumOff val="40000"/>
                  </a:schemeClr>
                </a:solidFill>
                <a:latin typeface="Arimo" panose="020B0604020202020204" charset="0"/>
                <a:ea typeface="Arimo" panose="020B0604020202020204" charset="0"/>
                <a:cs typeface="Arimo" panose="020B0604020202020204" charset="0"/>
              </a:rPr>
              <a:t>coordinating and overseeing</a:t>
            </a:r>
            <a:r>
              <a:rPr lang="en-US" sz="3600" dirty="0">
                <a:solidFill>
                  <a:srgbClr val="000000"/>
                </a:solidFill>
                <a:latin typeface="Arimo" panose="020B0604020202020204" charset="0"/>
                <a:ea typeface="Arimo" panose="020B0604020202020204" charset="0"/>
                <a:cs typeface="Arimo" panose="020B0604020202020204" charset="0"/>
              </a:rPr>
              <a:t> a process to its </a:t>
            </a:r>
            <a:r>
              <a:rPr lang="en-US" sz="3600" dirty="0" smtClean="0">
                <a:solidFill>
                  <a:srgbClr val="000000"/>
                </a:solidFill>
                <a:latin typeface="Arimo" panose="020B0604020202020204" charset="0"/>
                <a:ea typeface="Arimo" panose="020B0604020202020204" charset="0"/>
                <a:cs typeface="Arimo" panose="020B0604020202020204" charset="0"/>
              </a:rPr>
              <a:t>completion.</a:t>
            </a:r>
            <a:endParaRPr lang="en-US" sz="3600" dirty="0">
              <a:solidFill>
                <a:srgbClr val="000000"/>
              </a:solidFill>
              <a:latin typeface="Arimo" panose="020B0604020202020204" charset="0"/>
              <a:ea typeface="Arimo" panose="020B0604020202020204" charset="0"/>
              <a:cs typeface="Arimo" panose="020B0604020202020204" charset="0"/>
            </a:endParaRPr>
          </a:p>
          <a:p>
            <a:pPr>
              <a:lnSpc>
                <a:spcPts val="4480"/>
              </a:lnSpc>
            </a:pPr>
            <a:endParaRPr lang="en-US" sz="3600" dirty="0">
              <a:solidFill>
                <a:srgbClr val="000000"/>
              </a:solidFill>
              <a:latin typeface="Public Sans Bold"/>
            </a:endParaRPr>
          </a:p>
          <a:p>
            <a:pPr>
              <a:lnSpc>
                <a:spcPts val="4480"/>
              </a:lnSpc>
            </a:pPr>
            <a:r>
              <a:rPr lang="en-US" sz="3600" dirty="0">
                <a:solidFill>
                  <a:srgbClr val="000000"/>
                </a:solidFill>
                <a:latin typeface="Arimo"/>
              </a:rPr>
              <a:t> </a:t>
            </a:r>
            <a:r>
              <a:rPr lang="en-US" sz="3600" dirty="0" smtClean="0">
                <a:solidFill>
                  <a:srgbClr val="000000"/>
                </a:solidFill>
                <a:latin typeface="Arimo"/>
              </a:rPr>
              <a:t>   Logistics </a:t>
            </a:r>
            <a:r>
              <a:rPr lang="en-US" sz="3600" dirty="0">
                <a:solidFill>
                  <a:srgbClr val="000000"/>
                </a:solidFill>
                <a:latin typeface="Arimo"/>
              </a:rPr>
              <a:t>and distribution managers </a:t>
            </a:r>
            <a:r>
              <a:rPr lang="en-US" sz="3600" dirty="0">
                <a:solidFill>
                  <a:schemeClr val="tx2">
                    <a:lumMod val="60000"/>
                    <a:lumOff val="40000"/>
                  </a:schemeClr>
                </a:solidFill>
                <a:latin typeface="Arimo"/>
              </a:rPr>
              <a:t>organize</a:t>
            </a:r>
            <a:r>
              <a:rPr lang="en-US" sz="3600" dirty="0">
                <a:solidFill>
                  <a:srgbClr val="000000"/>
                </a:solidFill>
                <a:latin typeface="Arimo"/>
              </a:rPr>
              <a:t> the </a:t>
            </a:r>
            <a:r>
              <a:rPr lang="en-US" sz="3600" dirty="0">
                <a:solidFill>
                  <a:srgbClr val="FF0000"/>
                </a:solidFill>
                <a:latin typeface="Arimo"/>
              </a:rPr>
              <a:t>storage and distribution of </a:t>
            </a:r>
            <a:r>
              <a:rPr lang="en-US" sz="3600" dirty="0" smtClean="0">
                <a:solidFill>
                  <a:srgbClr val="FF0000"/>
                </a:solidFill>
                <a:latin typeface="Arimo"/>
              </a:rPr>
              <a:t>goods </a:t>
            </a:r>
            <a:r>
              <a:rPr lang="en-US" sz="3600" dirty="0" smtClean="0">
                <a:solidFill>
                  <a:srgbClr val="000000"/>
                </a:solidFill>
                <a:latin typeface="Arimo"/>
              </a:rPr>
              <a:t>to ensure that the </a:t>
            </a:r>
            <a:r>
              <a:rPr lang="en-US" sz="3600" dirty="0">
                <a:solidFill>
                  <a:srgbClr val="000000"/>
                </a:solidFill>
                <a:latin typeface="Arimo"/>
              </a:rPr>
              <a:t>right products are delivered to the right location on time and at a good cost. </a:t>
            </a:r>
            <a:r>
              <a:rPr lang="en-US" sz="3600" dirty="0" smtClean="0">
                <a:solidFill>
                  <a:srgbClr val="000000"/>
                </a:solidFill>
                <a:latin typeface="Arimo"/>
              </a:rPr>
              <a:t>This position is involved </a:t>
            </a:r>
            <a:r>
              <a:rPr lang="en-US" sz="3600" dirty="0">
                <a:solidFill>
                  <a:srgbClr val="000000"/>
                </a:solidFill>
                <a:latin typeface="Arimo"/>
              </a:rPr>
              <a:t>in transportation, stock control, warehousing and monitoring the flow of goods.</a:t>
            </a:r>
          </a:p>
          <a:p>
            <a:pPr>
              <a:lnSpc>
                <a:spcPts val="4480"/>
              </a:lnSpc>
            </a:pPr>
            <a:endParaRPr lang="en-US" sz="3600" dirty="0">
              <a:solidFill>
                <a:srgbClr val="000000"/>
              </a:solidFill>
              <a:latin typeface="Arimo"/>
            </a:endParaRPr>
          </a:p>
          <a:p>
            <a:pPr>
              <a:lnSpc>
                <a:spcPts val="4480"/>
              </a:lnSpc>
            </a:pPr>
            <a:r>
              <a:rPr lang="en-US" sz="3600" dirty="0">
                <a:solidFill>
                  <a:srgbClr val="000000"/>
                </a:solidFill>
                <a:latin typeface="Arimo"/>
              </a:rPr>
              <a:t> </a:t>
            </a:r>
            <a:r>
              <a:rPr lang="en-US" sz="3600" dirty="0" smtClean="0">
                <a:solidFill>
                  <a:srgbClr val="000000"/>
                </a:solidFill>
                <a:latin typeface="Arimo"/>
              </a:rPr>
              <a:t>   </a:t>
            </a:r>
            <a:endParaRPr lang="en-US" sz="3200" dirty="0">
              <a:solidFill>
                <a:srgbClr val="000000"/>
              </a:solidFill>
              <a:latin typeface="Arimo"/>
            </a:endParaRP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781307" y="7886700"/>
            <a:ext cx="4197240" cy="4041236"/>
          </a:xfrm>
          <a:prstGeom prst="rect">
            <a:avLst/>
          </a:prstGeom>
        </p:spPr>
      </p:pic>
      <p:grpSp>
        <p:nvGrpSpPr>
          <p:cNvPr id="5" name="Group 5"/>
          <p:cNvGrpSpPr/>
          <p:nvPr/>
        </p:nvGrpSpPr>
        <p:grpSpPr>
          <a:xfrm>
            <a:off x="1298215" y="876300"/>
            <a:ext cx="946844" cy="946844"/>
            <a:chOff x="0" y="0"/>
            <a:chExt cx="1262459" cy="1262459"/>
          </a:xfrm>
        </p:grpSpPr>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0" y="0"/>
              <a:ext cx="1262459" cy="1262459"/>
            </a:xfrm>
            <a:prstGeom prst="rect">
              <a:avLst/>
            </a:prstGeom>
          </p:spPr>
        </p:pic>
        <p:sp>
          <p:nvSpPr>
            <p:cNvPr id="7" name="TextBox 7"/>
            <p:cNvSpPr txBox="1"/>
            <p:nvPr/>
          </p:nvSpPr>
          <p:spPr>
            <a:xfrm>
              <a:off x="184093" y="227370"/>
              <a:ext cx="894274" cy="769620"/>
            </a:xfrm>
            <a:prstGeom prst="rect">
              <a:avLst/>
            </a:prstGeom>
          </p:spPr>
          <p:txBody>
            <a:bodyPr lIns="0" tIns="0" rIns="0" bIns="0" rtlCol="0" anchor="t">
              <a:spAutoFit/>
            </a:bodyPr>
            <a:lstStyle/>
            <a:p>
              <a:pPr marL="0" lvl="0" indent="0" algn="ctr">
                <a:lnSpc>
                  <a:spcPts val="4679"/>
                </a:lnSpc>
                <a:spcBef>
                  <a:spcPct val="0"/>
                </a:spcBef>
              </a:pPr>
              <a:r>
                <a:rPr lang="en-US" sz="3599" spc="-35" dirty="0">
                  <a:solidFill>
                    <a:srgbClr val="FFFFFF"/>
                  </a:solidFill>
                  <a:latin typeface="Roboto"/>
                </a:rPr>
                <a:t>1</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1E4"/>
        </a:solidFill>
        <a:effectLst/>
      </p:bgPr>
    </p:bg>
    <p:spTree>
      <p:nvGrpSpPr>
        <p:cNvPr id="1" name=""/>
        <p:cNvGrpSpPr/>
        <p:nvPr/>
      </p:nvGrpSpPr>
      <p:grpSpPr>
        <a:xfrm>
          <a:off x="0" y="0"/>
          <a:ext cx="0" cy="0"/>
          <a:chOff x="0" y="0"/>
          <a:chExt cx="0" cy="0"/>
        </a:xfrm>
      </p:grpSpPr>
      <p:sp>
        <p:nvSpPr>
          <p:cNvPr id="2" name="AutoShape 2"/>
          <p:cNvSpPr/>
          <p:nvPr/>
        </p:nvSpPr>
        <p:spPr>
          <a:xfrm rot="1373163">
            <a:off x="10566838" y="-1504800"/>
            <a:ext cx="9003355" cy="15031235"/>
          </a:xfrm>
          <a:prstGeom prst="rect">
            <a:avLst/>
          </a:prstGeom>
          <a:solidFill>
            <a:srgbClr val="FAFAFA"/>
          </a:solidFill>
        </p:spPr>
      </p:sp>
      <p:sp>
        <p:nvSpPr>
          <p:cNvPr id="3" name="TextBox 3"/>
          <p:cNvSpPr txBox="1"/>
          <p:nvPr/>
        </p:nvSpPr>
        <p:spPr>
          <a:xfrm>
            <a:off x="1591824" y="952500"/>
            <a:ext cx="15667476" cy="7219925"/>
          </a:xfrm>
          <a:prstGeom prst="rect">
            <a:avLst/>
          </a:prstGeom>
        </p:spPr>
        <p:txBody>
          <a:bodyPr lIns="0" tIns="0" rIns="0" bIns="0" rtlCol="0" anchor="t">
            <a:spAutoFit/>
          </a:bodyPr>
          <a:lstStyle/>
          <a:p>
            <a:pPr>
              <a:lnSpc>
                <a:spcPts val="4725"/>
              </a:lnSpc>
            </a:pPr>
            <a:r>
              <a:rPr lang="en-US" sz="3600" dirty="0">
                <a:solidFill>
                  <a:srgbClr val="895826"/>
                </a:solidFill>
                <a:latin typeface="Arimo" panose="020B0604020202020204" charset="0"/>
                <a:ea typeface="Arimo" panose="020B0604020202020204" charset="0"/>
                <a:cs typeface="Arimo" panose="020B0604020202020204" charset="0"/>
              </a:rPr>
              <a:t>Responsibilities</a:t>
            </a:r>
          </a:p>
          <a:p>
            <a:pPr>
              <a:lnSpc>
                <a:spcPts val="4305"/>
              </a:lnSpc>
            </a:pPr>
            <a:r>
              <a:rPr lang="en-US" sz="3600" dirty="0">
                <a:solidFill>
                  <a:srgbClr val="000000"/>
                </a:solidFill>
                <a:latin typeface="Arimo" panose="020B0604020202020204" charset="0"/>
                <a:ea typeface="Arimo" panose="020B0604020202020204" charset="0"/>
                <a:cs typeface="Arimo" panose="020B0604020202020204" charset="0"/>
              </a:rPr>
              <a:t>As a logistics and distribution </a:t>
            </a:r>
            <a:r>
              <a:rPr lang="en-US" sz="3600" dirty="0" smtClean="0">
                <a:solidFill>
                  <a:srgbClr val="000000"/>
                </a:solidFill>
                <a:latin typeface="Arimo" panose="020B0604020202020204" charset="0"/>
                <a:ea typeface="Arimo" panose="020B0604020202020204" charset="0"/>
                <a:cs typeface="Arimo" panose="020B0604020202020204" charset="0"/>
              </a:rPr>
              <a:t>manager, </a:t>
            </a:r>
            <a:r>
              <a:rPr lang="en-US" sz="3600" dirty="0">
                <a:solidFill>
                  <a:srgbClr val="000000"/>
                </a:solidFill>
                <a:latin typeface="Arimo" panose="020B0604020202020204" charset="0"/>
                <a:ea typeface="Arimo" panose="020B0604020202020204" charset="0"/>
                <a:cs typeface="Arimo" panose="020B0604020202020204" charset="0"/>
              </a:rPr>
              <a:t>you'll need to:</a:t>
            </a:r>
          </a:p>
          <a:p>
            <a:pPr>
              <a:lnSpc>
                <a:spcPts val="4305"/>
              </a:lnSpc>
            </a:pPr>
            <a:endParaRPr lang="en-US" sz="3600" dirty="0">
              <a:solidFill>
                <a:schemeClr val="tx2">
                  <a:lumMod val="60000"/>
                  <a:lumOff val="40000"/>
                </a:schemeClr>
              </a:solidFill>
              <a:latin typeface="Arimo" panose="020B0604020202020204" charset="0"/>
              <a:ea typeface="Arimo" panose="020B0604020202020204" charset="0"/>
              <a:cs typeface="Arimo" panose="020B0604020202020204" charset="0"/>
            </a:endParaRPr>
          </a:p>
          <a:p>
            <a:pPr marL="663996" lvl="1" indent="-331998">
              <a:lnSpc>
                <a:spcPts val="4305"/>
              </a:lnSpc>
              <a:buFont typeface="Arial"/>
              <a:buChar char="•"/>
            </a:pPr>
            <a:r>
              <a:rPr lang="en-US" sz="3600" dirty="0">
                <a:solidFill>
                  <a:schemeClr val="tx2">
                    <a:lumMod val="60000"/>
                    <a:lumOff val="40000"/>
                  </a:schemeClr>
                </a:solidFill>
                <a:latin typeface="Arimo" panose="020B0604020202020204" charset="0"/>
                <a:ea typeface="Arimo" panose="020B0604020202020204" charset="0"/>
                <a:cs typeface="Arimo" panose="020B0604020202020204" charset="0"/>
              </a:rPr>
              <a:t>use</a:t>
            </a:r>
            <a:r>
              <a:rPr lang="en-US" sz="3600" dirty="0">
                <a:solidFill>
                  <a:srgbClr val="000000"/>
                </a:solidFill>
                <a:latin typeface="Arimo" panose="020B0604020202020204" charset="0"/>
                <a:ea typeface="Arimo" panose="020B0604020202020204" charset="0"/>
                <a:cs typeface="Arimo" panose="020B0604020202020204" charset="0"/>
              </a:rPr>
              <a:t> </a:t>
            </a:r>
            <a:r>
              <a:rPr lang="en-US" sz="3600" dirty="0">
                <a:solidFill>
                  <a:srgbClr val="FF0000"/>
                </a:solidFill>
                <a:latin typeface="Arimo" panose="020B0604020202020204" charset="0"/>
                <a:ea typeface="Arimo" panose="020B0604020202020204" charset="0"/>
                <a:cs typeface="Arimo" panose="020B0604020202020204" charset="0"/>
              </a:rPr>
              <a:t>IT systems </a:t>
            </a:r>
            <a:r>
              <a:rPr lang="en-US" sz="3600" dirty="0">
                <a:solidFill>
                  <a:srgbClr val="000000"/>
                </a:solidFill>
                <a:latin typeface="Arimo" panose="020B0604020202020204" charset="0"/>
                <a:ea typeface="Arimo" panose="020B0604020202020204" charset="0"/>
                <a:cs typeface="Arimo" panose="020B0604020202020204" charset="0"/>
              </a:rPr>
              <a:t>to manage stock levels, delivery times and transport </a:t>
            </a:r>
            <a:r>
              <a:rPr lang="en-US" sz="3600" dirty="0" smtClean="0">
                <a:solidFill>
                  <a:srgbClr val="000000"/>
                </a:solidFill>
                <a:latin typeface="Arimo" panose="020B0604020202020204" charset="0"/>
                <a:ea typeface="Arimo" panose="020B0604020202020204" charset="0"/>
                <a:cs typeface="Arimo" panose="020B0604020202020204" charset="0"/>
              </a:rPr>
              <a:t>costs</a:t>
            </a:r>
            <a:endParaRPr lang="en-US" sz="3600" dirty="0">
              <a:solidFill>
                <a:srgbClr val="000000"/>
              </a:solidFill>
              <a:latin typeface="Arimo" panose="020B0604020202020204" charset="0"/>
              <a:ea typeface="Arimo" panose="020B0604020202020204" charset="0"/>
              <a:cs typeface="Arimo" panose="020B0604020202020204" charset="0"/>
            </a:endParaRPr>
          </a:p>
          <a:p>
            <a:pPr marL="663996" lvl="1" indent="-331998">
              <a:lnSpc>
                <a:spcPts val="4305"/>
              </a:lnSpc>
              <a:buFont typeface="Arial"/>
              <a:buChar char="•"/>
            </a:pPr>
            <a:r>
              <a:rPr lang="en-US" sz="3600" dirty="0" smtClean="0">
                <a:solidFill>
                  <a:schemeClr val="tx2">
                    <a:lumMod val="60000"/>
                    <a:lumOff val="40000"/>
                  </a:schemeClr>
                </a:solidFill>
                <a:latin typeface="Arimo" panose="020B0604020202020204" charset="0"/>
                <a:ea typeface="Arimo" panose="020B0604020202020204" charset="0"/>
                <a:cs typeface="Arimo" panose="020B0604020202020204" charset="0"/>
              </a:rPr>
              <a:t>use</a:t>
            </a:r>
            <a:r>
              <a:rPr lang="en-US" sz="3600" dirty="0" smtClean="0">
                <a:solidFill>
                  <a:srgbClr val="000000"/>
                </a:solidFill>
                <a:latin typeface="Arimo" panose="020B0604020202020204" charset="0"/>
                <a:ea typeface="Arimo" panose="020B0604020202020204" charset="0"/>
                <a:cs typeface="Arimo" panose="020B0604020202020204" charset="0"/>
              </a:rPr>
              <a:t> </a:t>
            </a:r>
            <a:r>
              <a:rPr lang="en-US" sz="3600" dirty="0">
                <a:solidFill>
                  <a:srgbClr val="FF0000"/>
                </a:solidFill>
                <a:latin typeface="Arimo" panose="020B0604020202020204" charset="0"/>
                <a:ea typeface="Arimo" panose="020B0604020202020204" charset="0"/>
                <a:cs typeface="Arimo" panose="020B0604020202020204" charset="0"/>
              </a:rPr>
              <a:t>data</a:t>
            </a:r>
            <a:r>
              <a:rPr lang="en-US" sz="3600" dirty="0">
                <a:solidFill>
                  <a:srgbClr val="000000"/>
                </a:solidFill>
                <a:latin typeface="Arimo" panose="020B0604020202020204" charset="0"/>
                <a:ea typeface="Arimo" panose="020B0604020202020204" charset="0"/>
                <a:cs typeface="Arimo" panose="020B0604020202020204" charset="0"/>
              </a:rPr>
              <a:t> from IT systems to evaluate performance and quality and to plan </a:t>
            </a:r>
            <a:r>
              <a:rPr lang="en-US" sz="3600" dirty="0" smtClean="0">
                <a:solidFill>
                  <a:srgbClr val="000000"/>
                </a:solidFill>
                <a:latin typeface="Arimo" panose="020B0604020202020204" charset="0"/>
                <a:ea typeface="Arimo" panose="020B0604020202020204" charset="0"/>
                <a:cs typeface="Arimo" panose="020B0604020202020204" charset="0"/>
              </a:rPr>
              <a:t>improvements</a:t>
            </a:r>
            <a:endParaRPr lang="en-US" sz="3600" dirty="0">
              <a:solidFill>
                <a:srgbClr val="000000"/>
              </a:solidFill>
              <a:latin typeface="Arimo" panose="020B0604020202020204" charset="0"/>
              <a:ea typeface="Arimo" panose="020B0604020202020204" charset="0"/>
              <a:cs typeface="Arimo" panose="020B0604020202020204" charset="0"/>
            </a:endParaRPr>
          </a:p>
          <a:p>
            <a:pPr marL="663996" lvl="1" indent="-331998">
              <a:lnSpc>
                <a:spcPts val="4305"/>
              </a:lnSpc>
              <a:buFont typeface="Arial"/>
              <a:buChar char="•"/>
            </a:pPr>
            <a:r>
              <a:rPr lang="en-US" sz="3600" dirty="0">
                <a:solidFill>
                  <a:schemeClr val="tx2">
                    <a:lumMod val="60000"/>
                    <a:lumOff val="40000"/>
                  </a:schemeClr>
                </a:solidFill>
                <a:latin typeface="Arimo" panose="020B0604020202020204" charset="0"/>
                <a:ea typeface="Arimo" panose="020B0604020202020204" charset="0"/>
                <a:cs typeface="Arimo" panose="020B0604020202020204" charset="0"/>
              </a:rPr>
              <a:t>allocate and manage </a:t>
            </a:r>
            <a:r>
              <a:rPr lang="en-US" sz="3600" dirty="0">
                <a:solidFill>
                  <a:srgbClr val="FF0000"/>
                </a:solidFill>
                <a:latin typeface="Arimo" panose="020B0604020202020204" charset="0"/>
                <a:ea typeface="Arimo" panose="020B0604020202020204" charset="0"/>
                <a:cs typeface="Arimo" panose="020B0604020202020204" charset="0"/>
              </a:rPr>
              <a:t>staff resources </a:t>
            </a:r>
            <a:r>
              <a:rPr lang="en-US" sz="3600" dirty="0">
                <a:solidFill>
                  <a:srgbClr val="000000"/>
                </a:solidFill>
                <a:latin typeface="Arimo" panose="020B0604020202020204" charset="0"/>
                <a:ea typeface="Arimo" panose="020B0604020202020204" charset="0"/>
                <a:cs typeface="Arimo" panose="020B0604020202020204" charset="0"/>
              </a:rPr>
              <a:t>according to changing </a:t>
            </a:r>
            <a:r>
              <a:rPr lang="en-US" sz="3600" dirty="0" smtClean="0">
                <a:solidFill>
                  <a:srgbClr val="000000"/>
                </a:solidFill>
                <a:latin typeface="Arimo" panose="020B0604020202020204" charset="0"/>
                <a:ea typeface="Arimo" panose="020B0604020202020204" charset="0"/>
                <a:cs typeface="Arimo" panose="020B0604020202020204" charset="0"/>
              </a:rPr>
              <a:t>needs</a:t>
            </a:r>
            <a:endParaRPr lang="en-US" sz="3600" dirty="0">
              <a:solidFill>
                <a:srgbClr val="000000"/>
              </a:solidFill>
              <a:latin typeface="Arimo" panose="020B0604020202020204" charset="0"/>
              <a:ea typeface="Arimo" panose="020B0604020202020204" charset="0"/>
              <a:cs typeface="Arimo" panose="020B0604020202020204" charset="0"/>
            </a:endParaRPr>
          </a:p>
          <a:p>
            <a:pPr marL="663996" lvl="1" indent="-331998">
              <a:lnSpc>
                <a:spcPts val="4305"/>
              </a:lnSpc>
              <a:buFont typeface="Arial"/>
              <a:buChar char="•"/>
            </a:pPr>
            <a:r>
              <a:rPr lang="en-US" sz="3600" dirty="0">
                <a:solidFill>
                  <a:schemeClr val="tx2">
                    <a:lumMod val="60000"/>
                    <a:lumOff val="40000"/>
                  </a:schemeClr>
                </a:solidFill>
                <a:latin typeface="Arimo" panose="020B0604020202020204" charset="0"/>
                <a:ea typeface="Arimo" panose="020B0604020202020204" charset="0"/>
                <a:cs typeface="Arimo" panose="020B0604020202020204" charset="0"/>
              </a:rPr>
              <a:t>manage</a:t>
            </a:r>
            <a:r>
              <a:rPr lang="en-US" sz="3600" dirty="0">
                <a:solidFill>
                  <a:srgbClr val="000000"/>
                </a:solidFill>
                <a:latin typeface="Arimo" panose="020B0604020202020204" charset="0"/>
                <a:ea typeface="Arimo" panose="020B0604020202020204" charset="0"/>
                <a:cs typeface="Arimo" panose="020B0604020202020204" charset="0"/>
              </a:rPr>
              <a:t> </a:t>
            </a:r>
            <a:r>
              <a:rPr lang="en-US" sz="3600" dirty="0" smtClean="0">
                <a:solidFill>
                  <a:srgbClr val="000000"/>
                </a:solidFill>
                <a:latin typeface="Arimo" panose="020B0604020202020204" charset="0"/>
                <a:ea typeface="Arimo" panose="020B0604020202020204" charset="0"/>
                <a:cs typeface="Arimo" panose="020B0604020202020204" charset="0"/>
              </a:rPr>
              <a:t>staff</a:t>
            </a:r>
            <a:endParaRPr lang="en-US" sz="3600" dirty="0">
              <a:solidFill>
                <a:srgbClr val="000000"/>
              </a:solidFill>
              <a:latin typeface="Arimo" panose="020B0604020202020204" charset="0"/>
              <a:ea typeface="Arimo" panose="020B0604020202020204" charset="0"/>
              <a:cs typeface="Arimo" panose="020B0604020202020204" charset="0"/>
            </a:endParaRPr>
          </a:p>
          <a:p>
            <a:pPr marL="663996" lvl="1" indent="-331998">
              <a:lnSpc>
                <a:spcPts val="4305"/>
              </a:lnSpc>
              <a:buFont typeface="Arial"/>
              <a:buChar char="•"/>
            </a:pPr>
            <a:r>
              <a:rPr lang="en-US" sz="3600" dirty="0">
                <a:solidFill>
                  <a:schemeClr val="tx2">
                    <a:lumMod val="60000"/>
                    <a:lumOff val="40000"/>
                  </a:schemeClr>
                </a:solidFill>
                <a:latin typeface="Arimo" panose="020B0604020202020204" charset="0"/>
                <a:ea typeface="Arimo" panose="020B0604020202020204" charset="0"/>
                <a:cs typeface="Arimo" panose="020B0604020202020204" charset="0"/>
              </a:rPr>
              <a:t>liaise and negotiate </a:t>
            </a:r>
            <a:r>
              <a:rPr lang="en-US" sz="3600" dirty="0">
                <a:solidFill>
                  <a:srgbClr val="FF0000"/>
                </a:solidFill>
                <a:latin typeface="Arimo" panose="020B0604020202020204" charset="0"/>
                <a:ea typeface="Arimo" panose="020B0604020202020204" charset="0"/>
                <a:cs typeface="Arimo" panose="020B0604020202020204" charset="0"/>
              </a:rPr>
              <a:t>with</a:t>
            </a:r>
            <a:r>
              <a:rPr lang="en-US" sz="3600" dirty="0">
                <a:solidFill>
                  <a:srgbClr val="000000"/>
                </a:solidFill>
                <a:latin typeface="Arimo" panose="020B0604020202020204" charset="0"/>
                <a:ea typeface="Arimo" panose="020B0604020202020204" charset="0"/>
                <a:cs typeface="Arimo" panose="020B0604020202020204" charset="0"/>
              </a:rPr>
              <a:t> customers and </a:t>
            </a:r>
            <a:r>
              <a:rPr lang="en-US" sz="3600" dirty="0" smtClean="0">
                <a:solidFill>
                  <a:srgbClr val="000000"/>
                </a:solidFill>
                <a:latin typeface="Arimo" panose="020B0604020202020204" charset="0"/>
                <a:ea typeface="Arimo" panose="020B0604020202020204" charset="0"/>
                <a:cs typeface="Arimo" panose="020B0604020202020204" charset="0"/>
              </a:rPr>
              <a:t>suppliers</a:t>
            </a:r>
            <a:endParaRPr lang="en-US" sz="3600" dirty="0">
              <a:solidFill>
                <a:srgbClr val="000000"/>
              </a:solidFill>
              <a:latin typeface="Arimo" panose="020B0604020202020204" charset="0"/>
              <a:ea typeface="Arimo" panose="020B0604020202020204" charset="0"/>
              <a:cs typeface="Arimo" panose="020B0604020202020204" charset="0"/>
            </a:endParaRPr>
          </a:p>
          <a:p>
            <a:pPr marL="663996" lvl="1" indent="-331998">
              <a:lnSpc>
                <a:spcPts val="4305"/>
              </a:lnSpc>
              <a:buFont typeface="Arial"/>
              <a:buChar char="•"/>
            </a:pPr>
            <a:r>
              <a:rPr lang="en-US" sz="3600" dirty="0">
                <a:solidFill>
                  <a:schemeClr val="tx2">
                    <a:lumMod val="60000"/>
                    <a:lumOff val="40000"/>
                  </a:schemeClr>
                </a:solidFill>
                <a:latin typeface="Arimo" panose="020B0604020202020204" charset="0"/>
                <a:ea typeface="Arimo" panose="020B0604020202020204" charset="0"/>
                <a:cs typeface="Arimo" panose="020B0604020202020204" charset="0"/>
              </a:rPr>
              <a:t>develop</a:t>
            </a:r>
            <a:r>
              <a:rPr lang="en-US" sz="3600" dirty="0">
                <a:solidFill>
                  <a:srgbClr val="000000"/>
                </a:solidFill>
                <a:latin typeface="Arimo" panose="020B0604020202020204" charset="0"/>
                <a:ea typeface="Arimo" panose="020B0604020202020204" charset="0"/>
                <a:cs typeface="Arimo" panose="020B0604020202020204" charset="0"/>
              </a:rPr>
              <a:t> </a:t>
            </a:r>
            <a:r>
              <a:rPr lang="en-US" sz="3600" dirty="0">
                <a:solidFill>
                  <a:srgbClr val="FF0000"/>
                </a:solidFill>
                <a:latin typeface="Arimo" panose="020B0604020202020204" charset="0"/>
                <a:ea typeface="Arimo" panose="020B0604020202020204" charset="0"/>
                <a:cs typeface="Arimo" panose="020B0604020202020204" charset="0"/>
              </a:rPr>
              <a:t>business </a:t>
            </a:r>
            <a:r>
              <a:rPr lang="en-US" sz="3600" dirty="0">
                <a:solidFill>
                  <a:srgbClr val="000000"/>
                </a:solidFill>
                <a:latin typeface="Arimo" panose="020B0604020202020204" charset="0"/>
                <a:ea typeface="Arimo" panose="020B0604020202020204" charset="0"/>
                <a:cs typeface="Arimo" panose="020B0604020202020204" charset="0"/>
              </a:rPr>
              <a:t>by gaining new </a:t>
            </a:r>
            <a:r>
              <a:rPr lang="en-US" sz="3600" dirty="0" smtClean="0">
                <a:solidFill>
                  <a:srgbClr val="000000"/>
                </a:solidFill>
                <a:latin typeface="Arimo" panose="020B0604020202020204" charset="0"/>
                <a:ea typeface="Arimo" panose="020B0604020202020204" charset="0"/>
                <a:cs typeface="Arimo" panose="020B0604020202020204" charset="0"/>
              </a:rPr>
              <a:t>contracts</a:t>
            </a:r>
          </a:p>
          <a:p>
            <a:pPr marL="663996" lvl="1" indent="-331998">
              <a:lnSpc>
                <a:spcPts val="4305"/>
              </a:lnSpc>
              <a:buFont typeface="Arial"/>
              <a:buChar char="•"/>
            </a:pPr>
            <a:r>
              <a:rPr lang="en-US" sz="3600" dirty="0" smtClean="0">
                <a:solidFill>
                  <a:schemeClr val="tx2">
                    <a:lumMod val="60000"/>
                    <a:lumOff val="40000"/>
                  </a:schemeClr>
                </a:solidFill>
                <a:latin typeface="Arimo" panose="020B0604020202020204" charset="0"/>
                <a:ea typeface="Arimo" panose="020B0604020202020204" charset="0"/>
                <a:cs typeface="Arimo" panose="020B0604020202020204" charset="0"/>
              </a:rPr>
              <a:t>analyze</a:t>
            </a:r>
            <a:r>
              <a:rPr lang="en-US" sz="3600" dirty="0" smtClean="0">
                <a:solidFill>
                  <a:srgbClr val="000000"/>
                </a:solidFill>
                <a:latin typeface="Arimo" panose="020B0604020202020204" charset="0"/>
                <a:ea typeface="Arimo" panose="020B0604020202020204" charset="0"/>
                <a:cs typeface="Arimo" panose="020B0604020202020204" charset="0"/>
              </a:rPr>
              <a:t> </a:t>
            </a:r>
            <a:r>
              <a:rPr lang="en-US" sz="3600" dirty="0">
                <a:solidFill>
                  <a:srgbClr val="000000"/>
                </a:solidFill>
                <a:latin typeface="Arimo" panose="020B0604020202020204" charset="0"/>
                <a:ea typeface="Arimo" panose="020B0604020202020204" charset="0"/>
                <a:cs typeface="Arimo" panose="020B0604020202020204" charset="0"/>
              </a:rPr>
              <a:t>logistical </a:t>
            </a:r>
            <a:r>
              <a:rPr lang="en-US" sz="3600" dirty="0">
                <a:solidFill>
                  <a:srgbClr val="FF0000"/>
                </a:solidFill>
                <a:latin typeface="Arimo" panose="020B0604020202020204" charset="0"/>
                <a:ea typeface="Arimo" panose="020B0604020202020204" charset="0"/>
                <a:cs typeface="Arimo" panose="020B0604020202020204" charset="0"/>
              </a:rPr>
              <a:t>problems</a:t>
            </a:r>
            <a:r>
              <a:rPr lang="en-US" sz="3600" dirty="0">
                <a:solidFill>
                  <a:srgbClr val="000000"/>
                </a:solidFill>
                <a:latin typeface="Arimo" panose="020B0604020202020204" charset="0"/>
                <a:ea typeface="Arimo" panose="020B0604020202020204" charset="0"/>
                <a:cs typeface="Arimo" panose="020B0604020202020204" charset="0"/>
              </a:rPr>
              <a:t> and </a:t>
            </a:r>
            <a:r>
              <a:rPr lang="en-US" sz="3600" dirty="0" smtClean="0">
                <a:solidFill>
                  <a:schemeClr val="tx2">
                    <a:lumMod val="60000"/>
                    <a:lumOff val="40000"/>
                  </a:schemeClr>
                </a:solidFill>
                <a:latin typeface="Arimo" panose="020B0604020202020204" charset="0"/>
                <a:ea typeface="Arimo" panose="020B0604020202020204" charset="0"/>
                <a:cs typeface="Arimo" panose="020B0604020202020204" charset="0"/>
              </a:rPr>
              <a:t>produce</a:t>
            </a:r>
            <a:r>
              <a:rPr lang="en-US" sz="3600" dirty="0" smtClean="0">
                <a:solidFill>
                  <a:srgbClr val="000000"/>
                </a:solidFill>
                <a:latin typeface="Arimo" panose="020B0604020202020204" charset="0"/>
                <a:ea typeface="Arimo" panose="020B0604020202020204" charset="0"/>
                <a:cs typeface="Arimo" panose="020B0604020202020204" charset="0"/>
              </a:rPr>
              <a:t> </a:t>
            </a:r>
            <a:r>
              <a:rPr lang="en-US" sz="3600" dirty="0">
                <a:solidFill>
                  <a:srgbClr val="000000"/>
                </a:solidFill>
                <a:latin typeface="Arimo" panose="020B0604020202020204" charset="0"/>
                <a:ea typeface="Arimo" panose="020B0604020202020204" charset="0"/>
                <a:cs typeface="Arimo" panose="020B0604020202020204" charset="0"/>
              </a:rPr>
              <a:t>new </a:t>
            </a:r>
            <a:r>
              <a:rPr lang="en-US" sz="3600" dirty="0" smtClean="0">
                <a:solidFill>
                  <a:srgbClr val="FF0000"/>
                </a:solidFill>
                <a:latin typeface="Arimo" panose="020B0604020202020204" charset="0"/>
                <a:ea typeface="Arimo" panose="020B0604020202020204" charset="0"/>
                <a:cs typeface="Arimo" panose="020B0604020202020204" charset="0"/>
              </a:rPr>
              <a:t>solutions</a:t>
            </a:r>
            <a:endParaRPr lang="en-US" sz="3600" dirty="0">
              <a:solidFill>
                <a:srgbClr val="FF0000"/>
              </a:solidFill>
              <a:latin typeface="Arimo" panose="020B0604020202020204" charset="0"/>
              <a:ea typeface="Arimo" panose="020B0604020202020204" charset="0"/>
              <a:cs typeface="Arimo" panose="020B0604020202020204" charset="0"/>
            </a:endParaRPr>
          </a:p>
          <a:p>
            <a:pPr>
              <a:lnSpc>
                <a:spcPts val="4305"/>
              </a:lnSpc>
            </a:pPr>
            <a:endParaRPr lang="en-US" sz="3200" dirty="0">
              <a:solidFill>
                <a:srgbClr val="000000"/>
              </a:solidFill>
              <a:latin typeface="Arimo" panose="020B0604020202020204" charset="0"/>
              <a:ea typeface="Arimo" panose="020B0604020202020204" charset="0"/>
              <a:cs typeface="Arimo" panose="020B0604020202020204" charset="0"/>
            </a:endParaRPr>
          </a:p>
          <a:p>
            <a:pPr>
              <a:lnSpc>
                <a:spcPts val="4305"/>
              </a:lnSpc>
            </a:pPr>
            <a:endParaRPr lang="en-US" sz="3200" dirty="0">
              <a:solidFill>
                <a:srgbClr val="000000"/>
              </a:solidFill>
              <a:latin typeface="Arimo" panose="020B0604020202020204" charset="0"/>
              <a:ea typeface="Arimo" panose="020B0604020202020204" charset="0"/>
              <a:cs typeface="Arimo" panose="020B060402020202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6853959" y="3905811"/>
            <a:ext cx="1691219" cy="4627715"/>
          </a:xfrm>
          <a:prstGeom prst="rect">
            <a:avLst/>
          </a:prstGeom>
        </p:spPr>
      </p:pic>
      <p:sp>
        <p:nvSpPr>
          <p:cNvPr id="3" name="TextBox 3"/>
          <p:cNvSpPr txBox="1"/>
          <p:nvPr/>
        </p:nvSpPr>
        <p:spPr>
          <a:xfrm>
            <a:off x="2108781" y="1393395"/>
            <a:ext cx="14070437" cy="7424011"/>
          </a:xfrm>
          <a:prstGeom prst="rect">
            <a:avLst/>
          </a:prstGeom>
        </p:spPr>
        <p:txBody>
          <a:bodyPr lIns="0" tIns="0" rIns="0" bIns="0" rtlCol="0" anchor="t">
            <a:spAutoFit/>
          </a:bodyPr>
          <a:lstStyle/>
          <a:p>
            <a:pPr>
              <a:lnSpc>
                <a:spcPts val="4502"/>
              </a:lnSpc>
            </a:pPr>
            <a:r>
              <a:rPr lang="en-US" sz="3216">
                <a:solidFill>
                  <a:srgbClr val="000000"/>
                </a:solidFill>
                <a:latin typeface="Public Sans"/>
              </a:rPr>
              <a:t>You may also be required to:</a:t>
            </a:r>
          </a:p>
          <a:p>
            <a:pPr>
              <a:lnSpc>
                <a:spcPts val="4502"/>
              </a:lnSpc>
            </a:pPr>
            <a:endParaRPr lang="en-US" sz="3216">
              <a:solidFill>
                <a:srgbClr val="000000"/>
              </a:solidFill>
              <a:latin typeface="Public Sans"/>
            </a:endParaRPr>
          </a:p>
          <a:p>
            <a:pPr marL="694359" lvl="1" indent="-347179">
              <a:lnSpc>
                <a:spcPts val="4502"/>
              </a:lnSpc>
              <a:buFont typeface="Arial"/>
              <a:buChar char="•"/>
            </a:pPr>
            <a:r>
              <a:rPr lang="en-US" sz="3216">
                <a:solidFill>
                  <a:srgbClr val="000000"/>
                </a:solidFill>
                <a:latin typeface="Public Sans"/>
              </a:rPr>
              <a:t>implement health and safety procedures;</a:t>
            </a:r>
          </a:p>
          <a:p>
            <a:pPr marL="694359" lvl="1" indent="-347179">
              <a:lnSpc>
                <a:spcPts val="4502"/>
              </a:lnSpc>
              <a:buFont typeface="Arial"/>
              <a:buChar char="•"/>
            </a:pPr>
            <a:r>
              <a:rPr lang="en-US" sz="3216">
                <a:solidFill>
                  <a:srgbClr val="000000"/>
                </a:solidFill>
                <a:latin typeface="Public Sans"/>
              </a:rPr>
              <a:t>manage staff training issues;</a:t>
            </a:r>
          </a:p>
          <a:p>
            <a:pPr marL="694359" lvl="1" indent="-347179">
              <a:lnSpc>
                <a:spcPts val="4502"/>
              </a:lnSpc>
              <a:buFont typeface="Arial"/>
              <a:buChar char="•"/>
            </a:pPr>
            <a:r>
              <a:rPr lang="en-US" sz="3216">
                <a:solidFill>
                  <a:srgbClr val="000000"/>
                </a:solidFill>
                <a:latin typeface="Public Sans"/>
              </a:rPr>
              <a:t>motivate other members of the team;</a:t>
            </a:r>
          </a:p>
          <a:p>
            <a:pPr marL="694359" lvl="1" indent="-347179">
              <a:lnSpc>
                <a:spcPts val="4502"/>
              </a:lnSpc>
              <a:buFont typeface="Arial"/>
              <a:buChar char="•"/>
            </a:pPr>
            <a:r>
              <a:rPr lang="en-US" sz="3216">
                <a:solidFill>
                  <a:srgbClr val="000000"/>
                </a:solidFill>
                <a:latin typeface="Public Sans"/>
              </a:rPr>
              <a:t>project manage;</a:t>
            </a:r>
          </a:p>
          <a:p>
            <a:pPr marL="694359" lvl="1" indent="-347179">
              <a:lnSpc>
                <a:spcPts val="4502"/>
              </a:lnSpc>
              <a:buFont typeface="Arial"/>
              <a:buChar char="•"/>
            </a:pPr>
            <a:r>
              <a:rPr lang="en-US" sz="3216">
                <a:solidFill>
                  <a:srgbClr val="000000"/>
                </a:solidFill>
                <a:latin typeface="Public Sans"/>
              </a:rPr>
              <a:t>set objectives;</a:t>
            </a:r>
          </a:p>
          <a:p>
            <a:pPr marL="694359" lvl="1" indent="-347179">
              <a:lnSpc>
                <a:spcPts val="4502"/>
              </a:lnSpc>
              <a:buFont typeface="Arial"/>
              <a:buChar char="•"/>
            </a:pPr>
            <a:r>
              <a:rPr lang="en-US" sz="3216">
                <a:solidFill>
                  <a:srgbClr val="000000"/>
                </a:solidFill>
                <a:latin typeface="Public Sans"/>
              </a:rPr>
              <a:t>plan projects;</a:t>
            </a:r>
          </a:p>
          <a:p>
            <a:pPr marL="694359" lvl="1" indent="-347179">
              <a:lnSpc>
                <a:spcPts val="4502"/>
              </a:lnSpc>
              <a:buFont typeface="Arial"/>
              <a:buChar char="•"/>
            </a:pPr>
            <a:r>
              <a:rPr lang="en-US" sz="3216">
                <a:solidFill>
                  <a:srgbClr val="000000"/>
                </a:solidFill>
                <a:latin typeface="Public Sans"/>
              </a:rPr>
              <a:t>work on new supply strategies;</a:t>
            </a:r>
          </a:p>
          <a:p>
            <a:pPr marL="694359" lvl="1" indent="-347179">
              <a:lnSpc>
                <a:spcPts val="4502"/>
              </a:lnSpc>
              <a:buFont typeface="Arial"/>
              <a:buChar char="•"/>
            </a:pPr>
            <a:r>
              <a:rPr lang="en-US" sz="3216">
                <a:solidFill>
                  <a:srgbClr val="000000"/>
                </a:solidFill>
                <a:latin typeface="Public Sans"/>
              </a:rPr>
              <a:t>plan vehicle routes;</a:t>
            </a:r>
          </a:p>
          <a:p>
            <a:pPr marL="694359" lvl="1" indent="-347179">
              <a:lnSpc>
                <a:spcPts val="4502"/>
              </a:lnSpc>
              <a:buFont typeface="Arial"/>
              <a:buChar char="•"/>
            </a:pPr>
            <a:r>
              <a:rPr lang="en-US" sz="3216">
                <a:solidFill>
                  <a:srgbClr val="000000"/>
                </a:solidFill>
                <a:latin typeface="Public Sans"/>
              </a:rPr>
              <a:t>use specialist knowledge, such as mechanical-handling systems, to provide consultancy services.</a:t>
            </a:r>
          </a:p>
          <a:p>
            <a:pPr>
              <a:lnSpc>
                <a:spcPts val="4502"/>
              </a:lnSpc>
            </a:pPr>
            <a:endParaRPr lang="en-US" sz="3216">
              <a:solidFill>
                <a:srgbClr val="000000"/>
              </a:solidFill>
              <a:latin typeface="Public Sans"/>
            </a:endParaRP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400000">
            <a:off x="14776640" y="-3165320"/>
            <a:ext cx="7537076" cy="725693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460657" y="5659285"/>
            <a:ext cx="1691219" cy="462771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048000" y="7514418"/>
            <a:ext cx="4565087" cy="4498686"/>
          </a:xfrm>
          <a:prstGeom prst="rect">
            <a:avLst/>
          </a:prstGeom>
        </p:spPr>
      </p:pic>
      <p:sp>
        <p:nvSpPr>
          <p:cNvPr id="4" name="TextBox 4"/>
          <p:cNvSpPr txBox="1"/>
          <p:nvPr/>
        </p:nvSpPr>
        <p:spPr>
          <a:xfrm>
            <a:off x="1233286" y="681990"/>
            <a:ext cx="15821427" cy="9081771"/>
          </a:xfrm>
          <a:prstGeom prst="rect">
            <a:avLst/>
          </a:prstGeom>
        </p:spPr>
        <p:txBody>
          <a:bodyPr lIns="0" tIns="0" rIns="0" bIns="0" rtlCol="0" anchor="t">
            <a:spAutoFit/>
          </a:bodyPr>
          <a:lstStyle/>
          <a:p>
            <a:pPr>
              <a:lnSpc>
                <a:spcPts val="4899"/>
              </a:lnSpc>
            </a:pPr>
            <a:r>
              <a:rPr lang="en-US" sz="3499" dirty="0">
                <a:solidFill>
                  <a:srgbClr val="895826"/>
                </a:solidFill>
                <a:latin typeface="Public Sans Bold"/>
              </a:rPr>
              <a:t>Working hours</a:t>
            </a:r>
          </a:p>
          <a:p>
            <a:pPr>
              <a:lnSpc>
                <a:spcPts val="3919"/>
              </a:lnSpc>
            </a:pPr>
            <a:endParaRPr lang="en-US" sz="3499" dirty="0">
              <a:solidFill>
                <a:srgbClr val="895826"/>
              </a:solidFill>
              <a:latin typeface="Public Sans Bold"/>
            </a:endParaRPr>
          </a:p>
          <a:p>
            <a:pPr>
              <a:lnSpc>
                <a:spcPts val="3639"/>
              </a:lnSpc>
            </a:pPr>
            <a:r>
              <a:rPr lang="en-US" sz="2599" dirty="0">
                <a:solidFill>
                  <a:srgbClr val="000000"/>
                </a:solidFill>
                <a:latin typeface="Arimo"/>
              </a:rPr>
              <a:t>As a logistics and distribution manager hours of work may vary but are generally around 60 per week. </a:t>
            </a:r>
          </a:p>
          <a:p>
            <a:pPr>
              <a:lnSpc>
                <a:spcPts val="3639"/>
              </a:lnSpc>
            </a:pPr>
            <a:r>
              <a:rPr lang="en-US" sz="2599" dirty="0">
                <a:solidFill>
                  <a:srgbClr val="000000"/>
                </a:solidFill>
                <a:latin typeface="Arimo"/>
              </a:rPr>
              <a:t>Companies that offer a 24-hour service may operate a shift system, in which case weekend and evening work may be required.</a:t>
            </a:r>
          </a:p>
          <a:p>
            <a:pPr>
              <a:lnSpc>
                <a:spcPts val="3639"/>
              </a:lnSpc>
            </a:pPr>
            <a:endParaRPr lang="en-US" sz="2599" dirty="0">
              <a:solidFill>
                <a:srgbClr val="000000"/>
              </a:solidFill>
              <a:latin typeface="Arimo"/>
            </a:endParaRPr>
          </a:p>
          <a:p>
            <a:pPr>
              <a:lnSpc>
                <a:spcPts val="4899"/>
              </a:lnSpc>
            </a:pPr>
            <a:r>
              <a:rPr lang="en-US" sz="3499" dirty="0">
                <a:solidFill>
                  <a:srgbClr val="895826"/>
                </a:solidFill>
                <a:latin typeface="Public Sans Bold"/>
              </a:rPr>
              <a:t>What to expect</a:t>
            </a:r>
          </a:p>
          <a:p>
            <a:pPr>
              <a:lnSpc>
                <a:spcPts val="3919"/>
              </a:lnSpc>
            </a:pPr>
            <a:endParaRPr lang="en-US" sz="3499" dirty="0">
              <a:solidFill>
                <a:srgbClr val="895826"/>
              </a:solidFill>
              <a:latin typeface="Public Sans Bold"/>
            </a:endParaRPr>
          </a:p>
          <a:p>
            <a:pPr marL="561339" lvl="1" indent="-280669">
              <a:lnSpc>
                <a:spcPts val="3639"/>
              </a:lnSpc>
              <a:buFont typeface="Arial"/>
              <a:buChar char="•"/>
            </a:pPr>
            <a:r>
              <a:rPr lang="en-US" sz="2599" dirty="0">
                <a:solidFill>
                  <a:srgbClr val="000000"/>
                </a:solidFill>
                <a:latin typeface="Arimo"/>
              </a:rPr>
              <a:t>The working environment ranges from the office to the warehouse or shop floor, and dress standards reflect this. Office wear is most usual.</a:t>
            </a:r>
          </a:p>
          <a:p>
            <a:pPr marL="561339" lvl="1" indent="-280669">
              <a:lnSpc>
                <a:spcPts val="3639"/>
              </a:lnSpc>
              <a:buFont typeface="Arial"/>
              <a:buChar char="•"/>
            </a:pPr>
            <a:r>
              <a:rPr lang="en-US" sz="2599" dirty="0">
                <a:solidFill>
                  <a:srgbClr val="000000"/>
                </a:solidFill>
                <a:latin typeface="Arimo"/>
              </a:rPr>
              <a:t>This industry is fast moving and work may be stressful.</a:t>
            </a:r>
          </a:p>
          <a:p>
            <a:pPr marL="561339" lvl="1" indent="-280669">
              <a:lnSpc>
                <a:spcPts val="3639"/>
              </a:lnSpc>
              <a:buFont typeface="Arial"/>
              <a:buChar char="•"/>
            </a:pPr>
            <a:r>
              <a:rPr lang="en-US" sz="2599" dirty="0">
                <a:solidFill>
                  <a:srgbClr val="000000"/>
                </a:solidFill>
                <a:latin typeface="Arimo"/>
              </a:rPr>
              <a:t>Part-time work may be available and freelance work and </a:t>
            </a:r>
            <a:r>
              <a:rPr lang="en-US" sz="2599" dirty="0">
                <a:solidFill>
                  <a:srgbClr val="3E04FF"/>
                </a:solidFill>
                <a:latin typeface="Arimo"/>
              </a:rPr>
              <a:t>self-employment </a:t>
            </a:r>
            <a:r>
              <a:rPr lang="en-US" sz="2599" dirty="0">
                <a:solidFill>
                  <a:srgbClr val="000000"/>
                </a:solidFill>
                <a:latin typeface="Arimo"/>
              </a:rPr>
              <a:t>on a consultancy basis is sometimes possible, once experience has been gained.</a:t>
            </a:r>
          </a:p>
          <a:p>
            <a:pPr marL="561339" lvl="1" indent="-280669">
              <a:lnSpc>
                <a:spcPts val="3639"/>
              </a:lnSpc>
              <a:buFont typeface="Arial"/>
              <a:buChar char="•"/>
            </a:pPr>
            <a:r>
              <a:rPr lang="en-US" sz="2599" dirty="0">
                <a:solidFill>
                  <a:srgbClr val="000000"/>
                </a:solidFill>
                <a:latin typeface="Arimo"/>
              </a:rPr>
              <a:t>This is still an occupational area that attracts more men than women, particularly in storage and transport. However, the imbalance is slowly improving with increased graduate entry. Women are becoming better represented in management roles, especially in the retail sector.</a:t>
            </a:r>
          </a:p>
          <a:p>
            <a:pPr marL="561339" lvl="1" indent="-280669">
              <a:lnSpc>
                <a:spcPts val="3639"/>
              </a:lnSpc>
              <a:buFont typeface="Arial"/>
              <a:buChar char="•"/>
            </a:pPr>
            <a:r>
              <a:rPr lang="en-US" sz="2599" dirty="0">
                <a:solidFill>
                  <a:srgbClr val="000000"/>
                </a:solidFill>
                <a:latin typeface="Arimo"/>
              </a:rPr>
              <a:t>The role occasionally involves travel away from home. In the early stages of training you may be expected to be mobile. For some, considerable overseas travel may be required.</a:t>
            </a:r>
          </a:p>
          <a:p>
            <a:pPr>
              <a:lnSpc>
                <a:spcPts val="3639"/>
              </a:lnSpc>
            </a:pPr>
            <a:endParaRPr lang="en-US" sz="2599" dirty="0">
              <a:solidFill>
                <a:srgbClr val="000000"/>
              </a:solidFill>
              <a:latin typeface="Arim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TextBox 2"/>
          <p:cNvSpPr txBox="1"/>
          <p:nvPr/>
        </p:nvSpPr>
        <p:spPr>
          <a:xfrm>
            <a:off x="2189812" y="988925"/>
            <a:ext cx="15433000" cy="7857046"/>
          </a:xfrm>
          <a:prstGeom prst="rect">
            <a:avLst/>
          </a:prstGeom>
        </p:spPr>
        <p:txBody>
          <a:bodyPr lIns="0" tIns="0" rIns="0" bIns="0" rtlCol="0" anchor="t">
            <a:spAutoFit/>
          </a:bodyPr>
          <a:lstStyle/>
          <a:p>
            <a:pPr>
              <a:lnSpc>
                <a:spcPts val="4959"/>
              </a:lnSpc>
            </a:pPr>
            <a:r>
              <a:rPr lang="en-US" sz="3542" dirty="0">
                <a:solidFill>
                  <a:srgbClr val="000000"/>
                </a:solidFill>
                <a:latin typeface="Public Sans"/>
              </a:rPr>
              <a:t>           </a:t>
            </a:r>
            <a:r>
              <a:rPr lang="en-US" sz="3542" dirty="0">
                <a:solidFill>
                  <a:srgbClr val="000000"/>
                </a:solidFill>
                <a:latin typeface="Public Sans Bold"/>
              </a:rPr>
              <a:t>Freight forwarder: Job description</a:t>
            </a:r>
          </a:p>
          <a:p>
            <a:pPr>
              <a:lnSpc>
                <a:spcPts val="4399"/>
              </a:lnSpc>
            </a:pPr>
            <a:endParaRPr lang="en-US" sz="3542" dirty="0">
              <a:solidFill>
                <a:srgbClr val="000000"/>
              </a:solidFill>
              <a:latin typeface="Public Sans Bold"/>
            </a:endParaRPr>
          </a:p>
          <a:p>
            <a:pPr>
              <a:lnSpc>
                <a:spcPts val="4399"/>
              </a:lnSpc>
            </a:pPr>
            <a:r>
              <a:rPr lang="en-US" sz="3142" dirty="0">
                <a:solidFill>
                  <a:srgbClr val="000000"/>
                </a:solidFill>
                <a:latin typeface="Arimo"/>
              </a:rPr>
              <a:t>  A freight forwarder is an agent who acts on behalf of importers, exporters or other companies to organize the safe, efficient and cost-effective transportation of goods.</a:t>
            </a:r>
          </a:p>
          <a:p>
            <a:pPr>
              <a:lnSpc>
                <a:spcPts val="4399"/>
              </a:lnSpc>
            </a:pPr>
            <a:r>
              <a:rPr lang="en-US" sz="3142" dirty="0">
                <a:solidFill>
                  <a:srgbClr val="000000"/>
                </a:solidFill>
                <a:latin typeface="Arimo"/>
              </a:rPr>
              <a:t>Freight forwarders use computer systems to arrange the best means of transport, taking into account the type of goods and the customers' delivery requirements. They use the services of shipping lines, airlines and road and rail freight operators.</a:t>
            </a:r>
          </a:p>
          <a:p>
            <a:pPr>
              <a:lnSpc>
                <a:spcPts val="4399"/>
              </a:lnSpc>
            </a:pPr>
            <a:endParaRPr lang="en-US" sz="3142" dirty="0">
              <a:solidFill>
                <a:srgbClr val="000000"/>
              </a:solidFill>
              <a:latin typeface="Arimo"/>
            </a:endParaRPr>
          </a:p>
          <a:p>
            <a:pPr>
              <a:lnSpc>
                <a:spcPts val="4399"/>
              </a:lnSpc>
            </a:pPr>
            <a:r>
              <a:rPr lang="en-US" sz="3142" dirty="0">
                <a:solidFill>
                  <a:srgbClr val="000000"/>
                </a:solidFill>
                <a:latin typeface="Arimo"/>
              </a:rPr>
              <a:t> In some cases, the freight forwarding company itself provides the service.</a:t>
            </a:r>
          </a:p>
          <a:p>
            <a:pPr>
              <a:lnSpc>
                <a:spcPts val="4399"/>
              </a:lnSpc>
            </a:pPr>
            <a:r>
              <a:rPr lang="en-US" sz="3142" dirty="0">
                <a:solidFill>
                  <a:srgbClr val="000000"/>
                </a:solidFill>
                <a:latin typeface="Arimo"/>
              </a:rPr>
              <a:t>Companies vary in size and type, from those operating on a national and international basis to smaller, more specialized firms, who deal with particular types of goods or operate within particular geographical areas.</a:t>
            </a:r>
          </a:p>
          <a:p>
            <a:pPr>
              <a:lnSpc>
                <a:spcPts val="4399"/>
              </a:lnSpc>
            </a:pPr>
            <a:endParaRPr lang="en-US" sz="3142" dirty="0">
              <a:solidFill>
                <a:srgbClr val="000000"/>
              </a:solidFill>
              <a:latin typeface="Arimo"/>
            </a:endParaRPr>
          </a:p>
          <a:p>
            <a:pPr>
              <a:lnSpc>
                <a:spcPts val="4399"/>
              </a:lnSpc>
            </a:pPr>
            <a:endParaRPr lang="en-US" sz="3142" dirty="0">
              <a:solidFill>
                <a:srgbClr val="000000"/>
              </a:solidFill>
              <a:latin typeface="Arimo"/>
            </a:endParaRPr>
          </a:p>
        </p:txBody>
      </p:sp>
      <p:grpSp>
        <p:nvGrpSpPr>
          <p:cNvPr id="3" name="Group 3"/>
          <p:cNvGrpSpPr/>
          <p:nvPr/>
        </p:nvGrpSpPr>
        <p:grpSpPr>
          <a:xfrm>
            <a:off x="1381037" y="1028700"/>
            <a:ext cx="946844" cy="946844"/>
            <a:chOff x="0" y="0"/>
            <a:chExt cx="1262459" cy="1262459"/>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0" y="0"/>
              <a:ext cx="1262459" cy="1262459"/>
            </a:xfrm>
            <a:prstGeom prst="rect">
              <a:avLst/>
            </a:prstGeom>
          </p:spPr>
        </p:pic>
        <p:sp>
          <p:nvSpPr>
            <p:cNvPr id="5" name="TextBox 5"/>
            <p:cNvSpPr txBox="1"/>
            <p:nvPr/>
          </p:nvSpPr>
          <p:spPr>
            <a:xfrm>
              <a:off x="184093" y="229910"/>
              <a:ext cx="894274" cy="764540"/>
            </a:xfrm>
            <a:prstGeom prst="rect">
              <a:avLst/>
            </a:prstGeom>
          </p:spPr>
          <p:txBody>
            <a:bodyPr lIns="0" tIns="0" rIns="0" bIns="0" rtlCol="0" anchor="t">
              <a:spAutoFit/>
            </a:bodyPr>
            <a:lstStyle/>
            <a:p>
              <a:pPr marL="0" lvl="0" indent="0" algn="ctr">
                <a:lnSpc>
                  <a:spcPts val="4679"/>
                </a:lnSpc>
                <a:spcBef>
                  <a:spcPct val="0"/>
                </a:spcBef>
              </a:pPr>
              <a:r>
                <a:rPr lang="en-US" sz="3599" spc="-35">
                  <a:solidFill>
                    <a:srgbClr val="FFFFFF"/>
                  </a:solidFill>
                  <a:latin typeface="Roboto"/>
                </a:rPr>
                <a:t>2</a:t>
              </a:r>
            </a:p>
          </p:txBody>
        </p:sp>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29531" y="7925392"/>
            <a:ext cx="4197240" cy="404123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0800000" flipH="1">
            <a:off x="-274331" y="4630585"/>
            <a:ext cx="1691219" cy="462771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1E4"/>
        </a:solidFill>
        <a:effectLst/>
      </p:bgPr>
    </p:bg>
    <p:spTree>
      <p:nvGrpSpPr>
        <p:cNvPr id="1" name=""/>
        <p:cNvGrpSpPr/>
        <p:nvPr/>
      </p:nvGrpSpPr>
      <p:grpSpPr>
        <a:xfrm>
          <a:off x="0" y="0"/>
          <a:ext cx="0" cy="0"/>
          <a:chOff x="0" y="0"/>
          <a:chExt cx="0" cy="0"/>
        </a:xfrm>
      </p:grpSpPr>
      <p:sp>
        <p:nvSpPr>
          <p:cNvPr id="2" name="AutoShape 2"/>
          <p:cNvSpPr/>
          <p:nvPr/>
        </p:nvSpPr>
        <p:spPr>
          <a:xfrm rot="-1937280">
            <a:off x="-5301001" y="2771382"/>
            <a:ext cx="9003355" cy="15031235"/>
          </a:xfrm>
          <a:prstGeom prst="rect">
            <a:avLst/>
          </a:prstGeom>
          <a:solidFill>
            <a:srgbClr val="FAFAFA"/>
          </a:solidFill>
        </p:spPr>
      </p:sp>
      <p:sp>
        <p:nvSpPr>
          <p:cNvPr id="3" name="TextBox 3"/>
          <p:cNvSpPr txBox="1"/>
          <p:nvPr/>
        </p:nvSpPr>
        <p:spPr>
          <a:xfrm>
            <a:off x="1754735" y="952500"/>
            <a:ext cx="14778531" cy="10024111"/>
          </a:xfrm>
          <a:prstGeom prst="rect">
            <a:avLst/>
          </a:prstGeom>
        </p:spPr>
        <p:txBody>
          <a:bodyPr lIns="0" tIns="0" rIns="0" bIns="0" rtlCol="0" anchor="t">
            <a:spAutoFit/>
          </a:bodyPr>
          <a:lstStyle/>
          <a:p>
            <a:pPr>
              <a:lnSpc>
                <a:spcPts val="4899"/>
              </a:lnSpc>
            </a:pPr>
            <a:r>
              <a:rPr lang="en-US" sz="3499">
                <a:solidFill>
                  <a:srgbClr val="895826"/>
                </a:solidFill>
                <a:latin typeface="Public Sans Bold"/>
              </a:rPr>
              <a:t>Typical work activities</a:t>
            </a:r>
          </a:p>
          <a:p>
            <a:pPr>
              <a:lnSpc>
                <a:spcPts val="3919"/>
              </a:lnSpc>
            </a:pPr>
            <a:endParaRPr lang="en-US" sz="3499">
              <a:solidFill>
                <a:srgbClr val="895826"/>
              </a:solidFill>
              <a:latin typeface="Public Sans Bold"/>
            </a:endParaRPr>
          </a:p>
          <a:p>
            <a:pPr>
              <a:lnSpc>
                <a:spcPts val="3919"/>
              </a:lnSpc>
            </a:pPr>
            <a:r>
              <a:rPr lang="en-US" sz="2799">
                <a:solidFill>
                  <a:srgbClr val="000000"/>
                </a:solidFill>
                <a:latin typeface="Arimo"/>
              </a:rPr>
              <a:t>Activities vary depending on the type and size of employer but typically include:</a:t>
            </a:r>
          </a:p>
          <a:p>
            <a:pPr marL="604519" lvl="1" indent="-302260">
              <a:lnSpc>
                <a:spcPts val="3919"/>
              </a:lnSpc>
              <a:buFont typeface="Arial"/>
              <a:buChar char="•"/>
            </a:pPr>
            <a:r>
              <a:rPr lang="en-US" sz="2799">
                <a:solidFill>
                  <a:srgbClr val="000000"/>
                </a:solidFill>
                <a:latin typeface="Arimo"/>
              </a:rPr>
              <a:t>investigating and planning the most appropriate route for a shipment, taking account of the perishable or hazardous nature of the goods, cost, transit time and security;</a:t>
            </a:r>
          </a:p>
          <a:p>
            <a:pPr marL="604519" lvl="1" indent="-302260">
              <a:lnSpc>
                <a:spcPts val="3919"/>
              </a:lnSpc>
              <a:buFont typeface="Arial"/>
              <a:buChar char="•"/>
            </a:pPr>
            <a:r>
              <a:rPr lang="en-US" sz="2799">
                <a:solidFill>
                  <a:srgbClr val="000000"/>
                </a:solidFill>
                <a:latin typeface="Arimo"/>
              </a:rPr>
              <a:t>arranging appropriate packing, taking account of climate, terrain, weight, nature of goods and cost, and the delivery and warehousing of goods at their final destination;</a:t>
            </a:r>
          </a:p>
          <a:p>
            <a:pPr marL="604519" lvl="1" indent="-302260">
              <a:lnSpc>
                <a:spcPts val="3919"/>
              </a:lnSpc>
              <a:buFont typeface="Arial"/>
              <a:buChar char="•"/>
            </a:pPr>
            <a:r>
              <a:rPr lang="en-US" sz="2799">
                <a:solidFill>
                  <a:srgbClr val="000000"/>
                </a:solidFill>
                <a:latin typeface="Arimo"/>
              </a:rPr>
              <a:t>negotiating contracts, transportation and handling costs;</a:t>
            </a:r>
          </a:p>
          <a:p>
            <a:pPr marL="604519" lvl="1" indent="-302260">
              <a:lnSpc>
                <a:spcPts val="3919"/>
              </a:lnSpc>
              <a:buFont typeface="Arial"/>
              <a:buChar char="•"/>
            </a:pPr>
            <a:r>
              <a:rPr lang="en-US" sz="2799">
                <a:solidFill>
                  <a:srgbClr val="000000"/>
                </a:solidFill>
                <a:latin typeface="Arimo"/>
              </a:rPr>
              <a:t>obtaining, checking and </a:t>
            </a:r>
            <a:r>
              <a:rPr lang="en-US" sz="2799">
                <a:solidFill>
                  <a:srgbClr val="3E04FF"/>
                </a:solidFill>
                <a:latin typeface="Arimo"/>
              </a:rPr>
              <a:t>preparing documentation</a:t>
            </a:r>
            <a:r>
              <a:rPr lang="en-US" sz="2799">
                <a:solidFill>
                  <a:srgbClr val="000000"/>
                </a:solidFill>
                <a:latin typeface="Arimo"/>
              </a:rPr>
              <a:t> to meet customs and insurance requirements, packing specifications, and compliance with other countries' regulations and fiscal regimes;</a:t>
            </a:r>
          </a:p>
          <a:p>
            <a:pPr marL="604519" lvl="1" indent="-302260">
              <a:lnSpc>
                <a:spcPts val="3919"/>
              </a:lnSpc>
              <a:buFont typeface="Arial"/>
              <a:buChar char="•"/>
            </a:pPr>
            <a:r>
              <a:rPr lang="en-US" sz="2799">
                <a:solidFill>
                  <a:srgbClr val="3E04FF"/>
                </a:solidFill>
                <a:latin typeface="Arimo"/>
              </a:rPr>
              <a:t>offering</a:t>
            </a:r>
            <a:r>
              <a:rPr lang="en-US" sz="2799">
                <a:solidFill>
                  <a:srgbClr val="000000"/>
                </a:solidFill>
                <a:latin typeface="Arimo"/>
              </a:rPr>
              <a:t> consolidation </a:t>
            </a:r>
            <a:r>
              <a:rPr lang="en-US" sz="2799">
                <a:solidFill>
                  <a:srgbClr val="3E04FF"/>
                </a:solidFill>
                <a:latin typeface="Arimo"/>
              </a:rPr>
              <a:t>services </a:t>
            </a:r>
            <a:r>
              <a:rPr lang="en-US" sz="2799">
                <a:solidFill>
                  <a:srgbClr val="000000"/>
                </a:solidFill>
                <a:latin typeface="Arimo"/>
              </a:rPr>
              <a:t>by air, sea and road, ensuring cost-effective and secure solutions to small shippers who have insufficient cargo to require their own dedicated units;</a:t>
            </a:r>
          </a:p>
          <a:p>
            <a:pPr marL="604519" lvl="1" indent="-302260">
              <a:lnSpc>
                <a:spcPts val="3919"/>
              </a:lnSpc>
              <a:buFont typeface="Arial"/>
              <a:buChar char="•"/>
            </a:pPr>
            <a:r>
              <a:rPr lang="en-US" sz="2799">
                <a:solidFill>
                  <a:srgbClr val="3E04FF"/>
                </a:solidFill>
                <a:latin typeface="Arimo"/>
              </a:rPr>
              <a:t>arranging insurance</a:t>
            </a:r>
            <a:r>
              <a:rPr lang="en-US" sz="2799">
                <a:solidFill>
                  <a:srgbClr val="000000"/>
                </a:solidFill>
                <a:latin typeface="Arimo"/>
              </a:rPr>
              <a:t> and assisting the client in the event of a claim;</a:t>
            </a:r>
          </a:p>
          <a:p>
            <a:pPr marL="604519" lvl="1" indent="-302260">
              <a:lnSpc>
                <a:spcPts val="3919"/>
              </a:lnSpc>
              <a:buFont typeface="Arial"/>
              <a:buChar char="•"/>
            </a:pPr>
            <a:r>
              <a:rPr lang="en-US" sz="2799">
                <a:solidFill>
                  <a:srgbClr val="000000"/>
                </a:solidFill>
                <a:latin typeface="Arimo"/>
              </a:rPr>
              <a:t>offering tailored IT solutions and electronic data interchange (EDI) connections;</a:t>
            </a:r>
          </a:p>
          <a:p>
            <a:pPr>
              <a:lnSpc>
                <a:spcPts val="3919"/>
              </a:lnSpc>
            </a:pPr>
            <a:endParaRPr lang="en-US" sz="2799">
              <a:solidFill>
                <a:srgbClr val="000000"/>
              </a:solidFill>
              <a:latin typeface="Arimo"/>
            </a:endParaRPr>
          </a:p>
          <a:p>
            <a:pPr>
              <a:lnSpc>
                <a:spcPts val="3919"/>
              </a:lnSpc>
            </a:pPr>
            <a:endParaRPr lang="en-US" sz="2799">
              <a:solidFill>
                <a:srgbClr val="000000"/>
              </a:solidFill>
              <a:latin typeface="Arimo"/>
            </a:endParaRPr>
          </a:p>
          <a:p>
            <a:pPr>
              <a:lnSpc>
                <a:spcPts val="3919"/>
              </a:lnSpc>
            </a:pPr>
            <a:endParaRPr lang="en-US" sz="2799">
              <a:solidFill>
                <a:srgbClr val="000000"/>
              </a:solidFill>
              <a:latin typeface="Arimo"/>
            </a:endParaRPr>
          </a:p>
          <a:p>
            <a:pPr>
              <a:lnSpc>
                <a:spcPts val="3919"/>
              </a:lnSpc>
            </a:pPr>
            <a:endParaRPr lang="en-US" sz="2799">
              <a:solidFill>
                <a:srgbClr val="000000"/>
              </a:solidFill>
              <a:latin typeface="Arimo"/>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3961</Words>
  <Application>Microsoft Office PowerPoint</Application>
  <PresentationFormat>Custom</PresentationFormat>
  <Paragraphs>328</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Arimo</vt:lpstr>
      <vt:lpstr>Arial</vt:lpstr>
      <vt:lpstr>Public Sans Bold</vt:lpstr>
      <vt:lpstr>Arimo Bold</vt:lpstr>
      <vt:lpstr>Roboto</vt:lpstr>
      <vt:lpstr>Calibri</vt:lpstr>
      <vt:lpstr>Public Sans</vt:lpstr>
      <vt:lpstr>Pridi SemiBold Bold</vt:lpstr>
      <vt:lpstr>Pridi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อนาคตของ การสื่อสาร</dc:title>
  <dc:creator>LENOVO</dc:creator>
  <cp:lastModifiedBy>LENOVO</cp:lastModifiedBy>
  <cp:revision>8</cp:revision>
  <dcterms:created xsi:type="dcterms:W3CDTF">2006-08-16T00:00:00Z</dcterms:created>
  <dcterms:modified xsi:type="dcterms:W3CDTF">2021-08-16T12:07:21Z</dcterms:modified>
  <dc:identifier>DAEm-tag0WQ</dc:identifier>
</cp:coreProperties>
</file>