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ngsana New" panose="02020603050405020304" pitchFamily="18" charset="-34"/>
      <p:regular r:id="rId14"/>
      <p:bold r:id="rId15"/>
      <p:italic r:id="rId16"/>
      <p:boldItalic r:id="rId17"/>
    </p:embeddedFont>
    <p:embeddedFont>
      <p:font typeface="Arimo" panose="020B0604020202020204" charset="0"/>
      <p:regular r:id="rId18"/>
    </p:embeddedFont>
    <p:embeddedFont>
      <p:font typeface="Arimo Bold" panose="020B0604020202020204" charset="0"/>
      <p:regular r:id="rId19"/>
    </p:embeddedFont>
    <p:embeddedFont>
      <p:font typeface="Bebas Neue Bold" panose="020B0604020202020204" charset="0"/>
      <p:regular r:id="rId20"/>
    </p:embeddedFont>
    <p:embeddedFont>
      <p:font typeface="Calibri" panose="020F0502020204030204" pitchFamily="34" charset="0"/>
      <p:regular r:id="rId21"/>
      <p:bold r:id="rId22"/>
      <p:italic r:id="rId23"/>
      <p:boldItalic r:id="rId24"/>
    </p:embeddedFont>
    <p:embeddedFont>
      <p:font typeface="Telegraf" panose="020B0604020202020204" charset="0"/>
      <p:regular r:id="rId25"/>
    </p:embeddedFont>
    <p:embeddedFont>
      <p:font typeface="Telegraf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slide" Target="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sv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D138"/>
        </a:solidFill>
        <a:effectLst/>
      </p:bgPr>
    </p:bg>
    <p:spTree>
      <p:nvGrpSpPr>
        <p:cNvPr id="1" name=""/>
        <p:cNvGrpSpPr/>
        <p:nvPr/>
      </p:nvGrpSpPr>
      <p:grpSpPr>
        <a:xfrm>
          <a:off x="0" y="0"/>
          <a:ext cx="0" cy="0"/>
          <a:chOff x="0" y="0"/>
          <a:chExt cx="0" cy="0"/>
        </a:xfrm>
      </p:grpSpPr>
      <p:sp>
        <p:nvSpPr>
          <p:cNvPr id="2" name="AutoShape 2"/>
          <p:cNvSpPr/>
          <p:nvPr/>
        </p:nvSpPr>
        <p:spPr>
          <a:xfrm rot="2881576">
            <a:off x="-3799537" y="6351332"/>
            <a:ext cx="19112816" cy="9525"/>
          </a:xfrm>
          <a:prstGeom prst="rect">
            <a:avLst/>
          </a:prstGeom>
          <a:solidFill>
            <a:srgbClr val="000000"/>
          </a:solidFill>
        </p:spPr>
      </p:sp>
      <p:sp>
        <p:nvSpPr>
          <p:cNvPr id="3" name="TextBox 3"/>
          <p:cNvSpPr txBox="1"/>
          <p:nvPr/>
        </p:nvSpPr>
        <p:spPr>
          <a:xfrm>
            <a:off x="9464966" y="3144836"/>
            <a:ext cx="8213434" cy="2551981"/>
          </a:xfrm>
          <a:prstGeom prst="rect">
            <a:avLst/>
          </a:prstGeom>
        </p:spPr>
        <p:txBody>
          <a:bodyPr wrap="square" lIns="0" tIns="0" rIns="0" bIns="0" rtlCol="0" anchor="t">
            <a:spAutoFit/>
          </a:bodyPr>
          <a:lstStyle/>
          <a:p>
            <a:pPr>
              <a:lnSpc>
                <a:spcPts val="8800"/>
              </a:lnSpc>
            </a:pPr>
            <a:r>
              <a:rPr lang="en-US" sz="15000" dirty="0">
                <a:solidFill>
                  <a:srgbClr val="000000"/>
                </a:solidFill>
                <a:latin typeface="Angsana New" panose="02020603050405020304" pitchFamily="18" charset="-34"/>
                <a:cs typeface="Angsana New" panose="02020603050405020304" pitchFamily="18" charset="-34"/>
              </a:rPr>
              <a:t>Introduction to Logistics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4567" y="1804981"/>
            <a:ext cx="4892447" cy="667703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50546" y="7960970"/>
            <a:ext cx="3849120" cy="34432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7898" y="706813"/>
            <a:ext cx="3511586" cy="21963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991487" y="0"/>
            <a:ext cx="3511586" cy="219633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4514152" y="8287959"/>
            <a:ext cx="3511586" cy="2196337"/>
          </a:xfrm>
          <a:prstGeom prst="rect">
            <a:avLst/>
          </a:prstGeom>
        </p:spPr>
      </p:pic>
      <mc:AlternateContent xmlns:mc="http://schemas.openxmlformats.org/markup-compatibility/2006">
        <mc:Choice xmlns:pslz="http://schemas.microsoft.com/office/powerpoint/2016/slidezoom" Requires="pslz">
          <p:graphicFrame>
            <p:nvGraphicFramePr>
              <p:cNvPr id="10" name="การซูมสไลด์ 9">
                <a:extLst>
                  <a:ext uri="{FF2B5EF4-FFF2-40B4-BE49-F238E27FC236}">
                    <a16:creationId xmlns:a16="http://schemas.microsoft.com/office/drawing/2014/main" id="{FD2A9A13-DDDA-4A3A-A332-401564023C56}"/>
                  </a:ext>
                </a:extLst>
              </p:cNvPr>
              <p:cNvGraphicFramePr>
                <a:graphicFrameLocks noChangeAspect="1"/>
              </p:cNvGraphicFramePr>
              <p:nvPr>
                <p:extLst>
                  <p:ext uri="{D42A27DB-BD31-4B8C-83A1-F6EECF244321}">
                    <p14:modId xmlns:p14="http://schemas.microsoft.com/office/powerpoint/2010/main" val="861882529"/>
                  </p:ext>
                </p:extLst>
              </p:nvPr>
            </p:nvGraphicFramePr>
            <p:xfrm>
              <a:off x="1722120" y="2371725"/>
              <a:ext cx="4572000" cy="2571750"/>
            </p:xfrm>
            <a:graphic>
              <a:graphicData uri="http://schemas.microsoft.com/office/powerpoint/2016/slidezoom">
                <pslz:sldZm>
                  <pslz:sldZmObj sldId="256" cId="0">
                    <pslz:zmPr id="{9B141EBC-4F2C-42F0-BD0B-1E5394031407}" returnToParent="0" transitionDur="1000">
                      <p166:blipFill xmlns:p166="http://schemas.microsoft.com/office/powerpoint/2016/6/main">
                        <a:blip r:embed="rId8"/>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p:pic>
            <p:nvPicPr>
              <p:cNvPr id="10" name="การซูมสไลด์ 9">
                <a:hlinkClick r:id="rId9" action="ppaction://hlinksldjump"/>
                <a:extLst>
                  <a:ext uri="{FF2B5EF4-FFF2-40B4-BE49-F238E27FC236}">
                    <a16:creationId xmlns:a16="http://schemas.microsoft.com/office/drawing/2014/main" id="{FD2A9A13-DDDA-4A3A-A332-401564023C56}"/>
                  </a:ext>
                </a:extLst>
              </p:cNvPr>
              <p:cNvPicPr>
                <a:picLocks noGrp="1" noRot="1" noChangeAspect="1" noMove="1" noResize="1" noEditPoints="1" noAdjustHandles="1" noChangeArrowheads="1" noChangeShapeType="1"/>
              </p:cNvPicPr>
              <p:nvPr/>
            </p:nvPicPr>
            <p:blipFill>
              <a:blip r:embed="rId8"/>
              <a:stretch>
                <a:fillRect/>
              </a:stretch>
            </p:blipFill>
            <p:spPr>
              <a:xfrm>
                <a:off x="1722120" y="2371725"/>
                <a:ext cx="4572000" cy="2571750"/>
              </a:xfrm>
              <a:prstGeom prst="rect">
                <a:avLst/>
              </a:prstGeom>
              <a:ln w="3175">
                <a:solidFill>
                  <a:prstClr val="ltGray"/>
                </a:solidFill>
              </a:ln>
            </p:spPr>
          </p:pic>
        </mc:Fallback>
      </mc:AlternateContent>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5CF"/>
        </a:solidFill>
        <a:effectLst/>
      </p:bgPr>
    </p:bg>
    <p:spTree>
      <p:nvGrpSpPr>
        <p:cNvPr id="1" name=""/>
        <p:cNvGrpSpPr/>
        <p:nvPr/>
      </p:nvGrpSpPr>
      <p:grpSpPr>
        <a:xfrm>
          <a:off x="0" y="0"/>
          <a:ext cx="0" cy="0"/>
          <a:chOff x="0" y="0"/>
          <a:chExt cx="0" cy="0"/>
        </a:xfrm>
      </p:grpSpPr>
      <p:sp>
        <p:nvSpPr>
          <p:cNvPr id="2" name="TextBox 2"/>
          <p:cNvSpPr txBox="1"/>
          <p:nvPr/>
        </p:nvSpPr>
        <p:spPr>
          <a:xfrm>
            <a:off x="1457109" y="2590276"/>
            <a:ext cx="9284196" cy="4578369"/>
          </a:xfrm>
          <a:prstGeom prst="rect">
            <a:avLst/>
          </a:prstGeom>
        </p:spPr>
        <p:txBody>
          <a:bodyPr lIns="0" tIns="0" rIns="0" bIns="0" rtlCol="0" anchor="t">
            <a:spAutoFit/>
          </a:bodyPr>
          <a:lstStyle/>
          <a:p>
            <a:pPr>
              <a:lnSpc>
                <a:spcPts val="3251"/>
              </a:lnSpc>
            </a:pPr>
            <a:r>
              <a:rPr lang="en-US" sz="3600" dirty="0">
                <a:solidFill>
                  <a:srgbClr val="FFFFFF"/>
                </a:solidFill>
                <a:latin typeface="Angsana New" panose="02020603050405020304" pitchFamily="18" charset="-34"/>
                <a:cs typeface="Angsana New" panose="02020603050405020304" pitchFamily="18" charset="-34"/>
              </a:rPr>
              <a:t>Supply chain management is the management of the </a:t>
            </a:r>
            <a:r>
              <a:rPr lang="en-US" sz="3600" u="sng" dirty="0">
                <a:solidFill>
                  <a:srgbClr val="FFFFFF"/>
                </a:solidFill>
                <a:latin typeface="Angsana New" panose="02020603050405020304" pitchFamily="18" charset="-34"/>
                <a:cs typeface="Angsana New" panose="02020603050405020304" pitchFamily="18" charset="-34"/>
              </a:rPr>
              <a:t>flow of goods and services</a:t>
            </a:r>
            <a:r>
              <a:rPr lang="en-US" sz="3600" dirty="0">
                <a:solidFill>
                  <a:srgbClr val="FFFFFF"/>
                </a:solidFill>
                <a:latin typeface="Angsana New" panose="02020603050405020304" pitchFamily="18" charset="-34"/>
                <a:cs typeface="Angsana New" panose="02020603050405020304" pitchFamily="18" charset="-34"/>
              </a:rPr>
              <a:t> and includes all processes that transform raw materials into final products. It involves the active streamlining of a business's supply-side activities to maximize customer value and gain a competitive advantage in the marketplace.</a:t>
            </a:r>
          </a:p>
          <a:p>
            <a:pPr>
              <a:lnSpc>
                <a:spcPts val="3251"/>
              </a:lnSpc>
            </a:pPr>
            <a:endParaRPr lang="en-US" sz="3600" dirty="0">
              <a:solidFill>
                <a:srgbClr val="FFFFFF"/>
              </a:solidFill>
              <a:latin typeface="Angsana New" panose="02020603050405020304" pitchFamily="18" charset="-34"/>
              <a:cs typeface="Angsana New" panose="02020603050405020304" pitchFamily="18" charset="-34"/>
            </a:endParaRPr>
          </a:p>
          <a:p>
            <a:pPr>
              <a:lnSpc>
                <a:spcPts val="3251"/>
              </a:lnSpc>
            </a:pPr>
            <a:r>
              <a:rPr lang="en-US" sz="3600" dirty="0">
                <a:solidFill>
                  <a:srgbClr val="FFFFFF"/>
                </a:solidFill>
                <a:latin typeface="Angsana New" panose="02020603050405020304" pitchFamily="18" charset="-34"/>
                <a:cs typeface="Angsana New" panose="02020603050405020304" pitchFamily="18" charset="-34"/>
              </a:rPr>
              <a:t>SCM represents an effort by suppliers to develop and implement supply chains that are as efficient and economical as possible. </a:t>
            </a:r>
            <a:r>
              <a:rPr lang="en-US" sz="3600" u="sng" dirty="0">
                <a:solidFill>
                  <a:srgbClr val="FFFFFF"/>
                </a:solidFill>
                <a:latin typeface="Angsana New" panose="02020603050405020304" pitchFamily="18" charset="-34"/>
                <a:cs typeface="Angsana New" panose="02020603050405020304" pitchFamily="18" charset="-34"/>
              </a:rPr>
              <a:t>Supply chains</a:t>
            </a:r>
            <a:r>
              <a:rPr lang="en-US" sz="3600" dirty="0">
                <a:solidFill>
                  <a:srgbClr val="FFFFFF"/>
                </a:solidFill>
                <a:latin typeface="Angsana New" panose="02020603050405020304" pitchFamily="18" charset="-34"/>
                <a:cs typeface="Angsana New" panose="02020603050405020304" pitchFamily="18" charset="-34"/>
              </a:rPr>
              <a:t> cover everything from production to product development to the information systems needed to direct these undertakings.</a:t>
            </a:r>
          </a:p>
          <a:p>
            <a:pPr>
              <a:lnSpc>
                <a:spcPts val="3251"/>
              </a:lnSpc>
            </a:pPr>
            <a:endParaRPr lang="en-US" sz="995" dirty="0">
              <a:solidFill>
                <a:srgbClr val="FFFFFF"/>
              </a:solidFill>
              <a:latin typeface="Arimo Bold"/>
            </a:endParaRPr>
          </a:p>
        </p:txBody>
      </p:sp>
      <p:sp>
        <p:nvSpPr>
          <p:cNvPr id="3" name="AutoShape 3"/>
          <p:cNvSpPr/>
          <p:nvPr/>
        </p:nvSpPr>
        <p:spPr>
          <a:xfrm rot="8423834">
            <a:off x="3605809" y="6911729"/>
            <a:ext cx="19112816" cy="9525"/>
          </a:xfrm>
          <a:prstGeom prst="rect">
            <a:avLst/>
          </a:prstGeom>
          <a:solidFill>
            <a:srgbClr val="FFFFFF"/>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41305" y="3477376"/>
            <a:ext cx="5215302" cy="544291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75276" y="2666476"/>
            <a:ext cx="2022652" cy="162179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300617" y="8278530"/>
            <a:ext cx="1440687" cy="1283521"/>
          </a:xfrm>
          <a:prstGeom prst="rect">
            <a:avLst/>
          </a:prstGeom>
        </p:spPr>
      </p:pic>
      <p:sp>
        <p:nvSpPr>
          <p:cNvPr id="7" name="TextBox 7"/>
          <p:cNvSpPr txBox="1"/>
          <p:nvPr/>
        </p:nvSpPr>
        <p:spPr>
          <a:xfrm>
            <a:off x="1805465" y="954334"/>
            <a:ext cx="8935839" cy="1138773"/>
          </a:xfrm>
          <a:prstGeom prst="rect">
            <a:avLst/>
          </a:prstGeom>
        </p:spPr>
        <p:txBody>
          <a:bodyPr lIns="0" tIns="0" rIns="0" bIns="0" rtlCol="0" anchor="t">
            <a:spAutoFit/>
          </a:bodyPr>
          <a:lstStyle/>
          <a:p>
            <a:pPr algn="ctr">
              <a:lnSpc>
                <a:spcPts val="8000"/>
              </a:lnSpc>
              <a:spcBef>
                <a:spcPct val="0"/>
              </a:spcBef>
            </a:pPr>
            <a:r>
              <a:rPr lang="en-US" sz="9600" dirty="0">
                <a:solidFill>
                  <a:srgbClr val="000000"/>
                </a:solidFill>
                <a:latin typeface="Angsana New" panose="02020603050405020304" pitchFamily="18" charset="-34"/>
                <a:cs typeface="Angsana New" panose="02020603050405020304" pitchFamily="18" charset="-34"/>
              </a:rPr>
              <a:t>supply chain management </a:t>
            </a:r>
          </a:p>
        </p:txBody>
      </p:sp>
    </p:spTree>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D138"/>
        </a:solidFill>
        <a:effectLst/>
      </p:bgPr>
    </p:bg>
    <p:spTree>
      <p:nvGrpSpPr>
        <p:cNvPr id="1" name=""/>
        <p:cNvGrpSpPr/>
        <p:nvPr/>
      </p:nvGrpSpPr>
      <p:grpSpPr>
        <a:xfrm>
          <a:off x="0" y="0"/>
          <a:ext cx="0" cy="0"/>
          <a:chOff x="0" y="0"/>
          <a:chExt cx="0" cy="0"/>
        </a:xfrm>
      </p:grpSpPr>
      <p:grpSp>
        <p:nvGrpSpPr>
          <p:cNvPr id="2" name="Group 2"/>
          <p:cNvGrpSpPr/>
          <p:nvPr/>
        </p:nvGrpSpPr>
        <p:grpSpPr>
          <a:xfrm>
            <a:off x="1735892" y="495263"/>
            <a:ext cx="8780941" cy="2163445"/>
            <a:chOff x="0" y="0"/>
            <a:chExt cx="11707921" cy="2884593"/>
          </a:xfrm>
        </p:grpSpPr>
        <p:sp>
          <p:nvSpPr>
            <p:cNvPr id="3" name="TextBox 3"/>
            <p:cNvSpPr txBox="1"/>
            <p:nvPr/>
          </p:nvSpPr>
          <p:spPr>
            <a:xfrm>
              <a:off x="0" y="161925"/>
              <a:ext cx="11707921" cy="1634702"/>
            </a:xfrm>
            <a:prstGeom prst="rect">
              <a:avLst/>
            </a:prstGeom>
          </p:spPr>
          <p:txBody>
            <a:bodyPr lIns="0" tIns="0" rIns="0" bIns="0" rtlCol="0" anchor="t">
              <a:spAutoFit/>
            </a:bodyPr>
            <a:lstStyle/>
            <a:p>
              <a:pPr algn="ctr">
                <a:lnSpc>
                  <a:spcPts val="8800"/>
                </a:lnSpc>
              </a:pPr>
              <a:r>
                <a:rPr lang="en-US" sz="9600" dirty="0">
                  <a:solidFill>
                    <a:srgbClr val="000000"/>
                  </a:solidFill>
                  <a:latin typeface="Angsana New" panose="02020603050405020304" pitchFamily="18" charset="-34"/>
                  <a:cs typeface="Angsana New" panose="02020603050405020304" pitchFamily="18" charset="-34"/>
                </a:rPr>
                <a:t>The Four Rs of SCM</a:t>
              </a:r>
            </a:p>
          </p:txBody>
        </p:sp>
        <p:sp>
          <p:nvSpPr>
            <p:cNvPr id="4" name="TextBox 4"/>
            <p:cNvSpPr txBox="1"/>
            <p:nvPr/>
          </p:nvSpPr>
          <p:spPr>
            <a:xfrm>
              <a:off x="0" y="2118360"/>
              <a:ext cx="11707921" cy="766233"/>
            </a:xfrm>
            <a:prstGeom prst="rect">
              <a:avLst/>
            </a:prstGeom>
          </p:spPr>
          <p:txBody>
            <a:bodyPr lIns="0" tIns="0" rIns="0" bIns="0" rtlCol="0" anchor="t">
              <a:spAutoFit/>
            </a:bodyPr>
            <a:lstStyle/>
            <a:p>
              <a:pPr algn="ctr">
                <a:lnSpc>
                  <a:spcPts val="4320"/>
                </a:lnSpc>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3556" y="-301062"/>
            <a:ext cx="1942256" cy="159265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185203"/>
            <a:ext cx="3471784" cy="2146194"/>
          </a:xfrm>
          <a:prstGeom prst="rect">
            <a:avLst/>
          </a:prstGeom>
        </p:spPr>
      </p:pic>
      <p:pic>
        <p:nvPicPr>
          <p:cNvPr id="7" name="Picture 7"/>
          <p:cNvPicPr>
            <a:picLocks noChangeAspect="1"/>
          </p:cNvPicPr>
          <p:nvPr/>
        </p:nvPicPr>
        <p:blipFill>
          <a:blip r:embed="rId6"/>
          <a:srcRect t="1798" r="2010" b="1798"/>
          <a:stretch>
            <a:fillRect/>
          </a:stretch>
        </p:blipFill>
        <p:spPr>
          <a:xfrm>
            <a:off x="1735892" y="2658708"/>
            <a:ext cx="8675911" cy="4470431"/>
          </a:xfrm>
          <a:prstGeom prst="rect">
            <a:avLst/>
          </a:prstGeom>
        </p:spPr>
      </p:pic>
      <p:grpSp>
        <p:nvGrpSpPr>
          <p:cNvPr id="8" name="Group 8"/>
          <p:cNvGrpSpPr/>
          <p:nvPr/>
        </p:nvGrpSpPr>
        <p:grpSpPr>
          <a:xfrm>
            <a:off x="11962367" y="964406"/>
            <a:ext cx="4756295" cy="8514781"/>
            <a:chOff x="0" y="-85725"/>
            <a:chExt cx="6341727" cy="11353041"/>
          </a:xfrm>
        </p:grpSpPr>
        <p:sp>
          <p:nvSpPr>
            <p:cNvPr id="9" name="TextBox 9"/>
            <p:cNvSpPr txBox="1"/>
            <p:nvPr/>
          </p:nvSpPr>
          <p:spPr>
            <a:xfrm>
              <a:off x="0" y="-85725"/>
              <a:ext cx="6341727" cy="1658232"/>
            </a:xfrm>
            <a:prstGeom prst="rect">
              <a:avLst/>
            </a:prstGeom>
          </p:spPr>
          <p:txBody>
            <a:bodyPr lIns="0" tIns="0" rIns="0" bIns="0" rtlCol="0" anchor="t">
              <a:spAutoFit/>
            </a:bodyPr>
            <a:lstStyle/>
            <a:p>
              <a:pPr>
                <a:lnSpc>
                  <a:spcPts val="3302"/>
                </a:lnSpc>
              </a:pPr>
              <a:r>
                <a:rPr lang="en-US" sz="3600" dirty="0">
                  <a:solidFill>
                    <a:srgbClr val="000000"/>
                  </a:solidFill>
                  <a:latin typeface="Angsana New" panose="02020603050405020304" pitchFamily="18" charset="-34"/>
                  <a:cs typeface="Angsana New" panose="02020603050405020304" pitchFamily="18" charset="-34"/>
                </a:rPr>
                <a:t>•Reliability – the ability of as system to perform as expected over time</a:t>
              </a:r>
            </a:p>
            <a:p>
              <a:pPr algn="ctr">
                <a:lnSpc>
                  <a:spcPts val="3302"/>
                </a:lnSpc>
              </a:pPr>
              <a:endParaRPr lang="en-US" sz="2359" dirty="0">
                <a:solidFill>
                  <a:srgbClr val="000000"/>
                </a:solidFill>
                <a:latin typeface="Telegraf Bold"/>
              </a:endParaRPr>
            </a:p>
          </p:txBody>
        </p:sp>
        <p:sp>
          <p:nvSpPr>
            <p:cNvPr id="10" name="TextBox 10"/>
            <p:cNvSpPr txBox="1"/>
            <p:nvPr/>
          </p:nvSpPr>
          <p:spPr>
            <a:xfrm>
              <a:off x="0" y="2228934"/>
              <a:ext cx="6341727" cy="1834691"/>
            </a:xfrm>
            <a:prstGeom prst="rect">
              <a:avLst/>
            </a:prstGeom>
          </p:spPr>
          <p:txBody>
            <a:bodyPr lIns="0" tIns="0" rIns="0" bIns="0" rtlCol="0" anchor="t">
              <a:spAutoFit/>
            </a:bodyPr>
            <a:lstStyle/>
            <a:p>
              <a:pPr>
                <a:lnSpc>
                  <a:spcPts val="2831"/>
                </a:lnSpc>
              </a:pPr>
              <a:r>
                <a:rPr lang="en-US" sz="3600" dirty="0">
                  <a:solidFill>
                    <a:srgbClr val="000000"/>
                  </a:solidFill>
                  <a:latin typeface="Angsana New" panose="02020603050405020304" pitchFamily="18" charset="-34"/>
                  <a:cs typeface="Angsana New" panose="02020603050405020304" pitchFamily="18" charset="-34"/>
                </a:rPr>
                <a:t>•Responsiveness – ability to respond in ever-shorter lead time with the greatest possible flexibility</a:t>
              </a:r>
            </a:p>
            <a:p>
              <a:pPr algn="ctr">
                <a:lnSpc>
                  <a:spcPts val="2831"/>
                </a:lnSpc>
              </a:pPr>
              <a:endParaRPr lang="en-US" sz="1011" dirty="0">
                <a:solidFill>
                  <a:srgbClr val="000000"/>
                </a:solidFill>
                <a:latin typeface="Arimo"/>
              </a:endParaRPr>
            </a:p>
          </p:txBody>
        </p:sp>
        <p:sp>
          <p:nvSpPr>
            <p:cNvPr id="11" name="TextBox 11"/>
            <p:cNvSpPr txBox="1"/>
            <p:nvPr/>
          </p:nvSpPr>
          <p:spPr>
            <a:xfrm>
              <a:off x="0" y="5185475"/>
              <a:ext cx="6341727" cy="562276"/>
            </a:xfrm>
            <a:prstGeom prst="rect">
              <a:avLst/>
            </a:prstGeom>
          </p:spPr>
          <p:txBody>
            <a:bodyPr lIns="0" tIns="0" rIns="0" bIns="0" rtlCol="0" anchor="t">
              <a:spAutoFit/>
            </a:bodyPr>
            <a:lstStyle/>
            <a:p>
              <a:pPr algn="ctr">
                <a:lnSpc>
                  <a:spcPts val="3302"/>
                </a:lnSpc>
              </a:pPr>
              <a:endParaRPr/>
            </a:p>
          </p:txBody>
        </p:sp>
        <p:sp>
          <p:nvSpPr>
            <p:cNvPr id="12" name="TextBox 12"/>
            <p:cNvSpPr txBox="1"/>
            <p:nvPr/>
          </p:nvSpPr>
          <p:spPr>
            <a:xfrm>
              <a:off x="0" y="5830780"/>
              <a:ext cx="6341727" cy="1834691"/>
            </a:xfrm>
            <a:prstGeom prst="rect">
              <a:avLst/>
            </a:prstGeom>
          </p:spPr>
          <p:txBody>
            <a:bodyPr lIns="0" tIns="0" rIns="0" bIns="0" rtlCol="0" anchor="t">
              <a:spAutoFit/>
            </a:bodyPr>
            <a:lstStyle/>
            <a:p>
              <a:pPr>
                <a:lnSpc>
                  <a:spcPts val="2831"/>
                </a:lnSpc>
              </a:pPr>
              <a:r>
                <a:rPr lang="en-US" sz="3600" dirty="0">
                  <a:solidFill>
                    <a:srgbClr val="000000"/>
                  </a:solidFill>
                  <a:latin typeface="Angsana New" panose="02020603050405020304" pitchFamily="18" charset="-34"/>
                  <a:cs typeface="Angsana New" panose="02020603050405020304" pitchFamily="18" charset="-34"/>
                </a:rPr>
                <a:t>•Resilience – ability to absorb shocks and continue to function even in the face of unexpected disruption</a:t>
              </a:r>
            </a:p>
            <a:p>
              <a:pPr algn="ctr">
                <a:lnSpc>
                  <a:spcPts val="2831"/>
                </a:lnSpc>
              </a:pPr>
              <a:endParaRPr lang="en-US" sz="1011" dirty="0">
                <a:solidFill>
                  <a:srgbClr val="000000"/>
                </a:solidFill>
                <a:latin typeface="Arimo"/>
              </a:endParaRPr>
            </a:p>
          </p:txBody>
        </p:sp>
        <p:sp>
          <p:nvSpPr>
            <p:cNvPr id="13" name="TextBox 13"/>
            <p:cNvSpPr txBox="1"/>
            <p:nvPr/>
          </p:nvSpPr>
          <p:spPr>
            <a:xfrm>
              <a:off x="0" y="9432625"/>
              <a:ext cx="6341727" cy="1834691"/>
            </a:xfrm>
            <a:prstGeom prst="rect">
              <a:avLst/>
            </a:prstGeom>
          </p:spPr>
          <p:txBody>
            <a:bodyPr lIns="0" tIns="0" rIns="0" bIns="0" rtlCol="0" anchor="t">
              <a:spAutoFit/>
            </a:bodyPr>
            <a:lstStyle/>
            <a:p>
              <a:pPr>
                <a:lnSpc>
                  <a:spcPts val="2831"/>
                </a:lnSpc>
              </a:pPr>
              <a:r>
                <a:rPr lang="en-US" sz="3600" dirty="0">
                  <a:solidFill>
                    <a:srgbClr val="000000"/>
                  </a:solidFill>
                  <a:latin typeface="Angsana New" panose="02020603050405020304" pitchFamily="18" charset="-34"/>
                  <a:cs typeface="Angsana New" panose="02020603050405020304" pitchFamily="18" charset="-34"/>
                </a:rPr>
                <a:t>•Relationships – strategic sourcing based on the careful selection of suppliers and partnerships</a:t>
              </a:r>
            </a:p>
            <a:p>
              <a:pPr algn="ctr">
                <a:lnSpc>
                  <a:spcPts val="2831"/>
                </a:lnSpc>
              </a:pPr>
              <a:endParaRPr lang="en-US" sz="1011" dirty="0">
                <a:solidFill>
                  <a:srgbClr val="000000"/>
                </a:solidFill>
                <a:latin typeface="Arimo"/>
              </a:endParaRPr>
            </a:p>
          </p:txBody>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6363" y="8185203"/>
            <a:ext cx="3471784" cy="2146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45CF"/>
        </a:solidFill>
        <a:effectLst/>
      </p:bgPr>
    </p:bg>
    <p:spTree>
      <p:nvGrpSpPr>
        <p:cNvPr id="1" name=""/>
        <p:cNvGrpSpPr/>
        <p:nvPr/>
      </p:nvGrpSpPr>
      <p:grpSpPr>
        <a:xfrm>
          <a:off x="0" y="0"/>
          <a:ext cx="0" cy="0"/>
          <a:chOff x="0" y="0"/>
          <a:chExt cx="0" cy="0"/>
        </a:xfrm>
      </p:grpSpPr>
      <p:sp>
        <p:nvSpPr>
          <p:cNvPr id="2" name="TextBox 2"/>
          <p:cNvSpPr txBox="1"/>
          <p:nvPr/>
        </p:nvSpPr>
        <p:spPr>
          <a:xfrm>
            <a:off x="5111655" y="857250"/>
            <a:ext cx="7269560" cy="1788951"/>
          </a:xfrm>
          <a:prstGeom prst="rect">
            <a:avLst/>
          </a:prstGeom>
        </p:spPr>
        <p:txBody>
          <a:bodyPr lIns="0" tIns="0" rIns="0" bIns="0" rtlCol="0" anchor="t">
            <a:spAutoFit/>
          </a:bodyPr>
          <a:lstStyle/>
          <a:p>
            <a:pPr algn="ctr">
              <a:lnSpc>
                <a:spcPts val="12599"/>
              </a:lnSpc>
            </a:pPr>
            <a:r>
              <a:rPr lang="en-US" sz="15000" dirty="0">
                <a:solidFill>
                  <a:srgbClr val="FFFFFF"/>
                </a:solidFill>
                <a:latin typeface="Angsana New" panose="02020603050405020304" pitchFamily="18" charset="-34"/>
                <a:cs typeface="Angsana New" panose="02020603050405020304" pitchFamily="18" charset="-34"/>
              </a:rPr>
              <a:t>References</a:t>
            </a:r>
          </a:p>
        </p:txBody>
      </p:sp>
      <p:sp>
        <p:nvSpPr>
          <p:cNvPr id="3" name="TextBox 3"/>
          <p:cNvSpPr txBox="1"/>
          <p:nvPr/>
        </p:nvSpPr>
        <p:spPr>
          <a:xfrm>
            <a:off x="3070177" y="2970566"/>
            <a:ext cx="12147645" cy="2947153"/>
          </a:xfrm>
          <a:prstGeom prst="rect">
            <a:avLst/>
          </a:prstGeom>
        </p:spPr>
        <p:txBody>
          <a:bodyPr lIns="0" tIns="0" rIns="0" bIns="0" rtlCol="0" anchor="t">
            <a:spAutoFit/>
          </a:bodyPr>
          <a:lstStyle/>
          <a:p>
            <a:pPr>
              <a:lnSpc>
                <a:spcPts val="4835"/>
              </a:lnSpc>
            </a:pPr>
            <a:r>
              <a:rPr lang="en-US" sz="3600" dirty="0">
                <a:solidFill>
                  <a:srgbClr val="FFFFFF"/>
                </a:solidFill>
                <a:latin typeface="Angsana New" panose="02020603050405020304" pitchFamily="18" charset="-34"/>
                <a:cs typeface="Angsana New" panose="02020603050405020304" pitchFamily="18" charset="-34"/>
              </a:rPr>
              <a:t>1. https://marketbusinessnews.com/financial-glossary/logistics-definition-meaning/</a:t>
            </a:r>
          </a:p>
          <a:p>
            <a:pPr>
              <a:lnSpc>
                <a:spcPts val="4835"/>
              </a:lnSpc>
            </a:pPr>
            <a:r>
              <a:rPr lang="en-US" sz="3600" dirty="0">
                <a:solidFill>
                  <a:srgbClr val="FFFFFF"/>
                </a:solidFill>
                <a:latin typeface="Angsana New" panose="02020603050405020304" pitchFamily="18" charset="-34"/>
                <a:cs typeface="Angsana New" panose="02020603050405020304" pitchFamily="18" charset="-34"/>
              </a:rPr>
              <a:t>2. https://corporatefinanceinstitute.com/resources/knowledge/strategy/supply-chain/</a:t>
            </a:r>
          </a:p>
          <a:p>
            <a:pPr>
              <a:lnSpc>
                <a:spcPts val="4835"/>
              </a:lnSpc>
            </a:pPr>
            <a:r>
              <a:rPr lang="en-US" sz="3600" dirty="0">
                <a:solidFill>
                  <a:srgbClr val="FFFFFF"/>
                </a:solidFill>
                <a:latin typeface="Angsana New" panose="02020603050405020304" pitchFamily="18" charset="-34"/>
                <a:cs typeface="Angsana New" panose="02020603050405020304" pitchFamily="18" charset="-34"/>
              </a:rPr>
              <a:t>3. https://www.investopedia.com/terms/s/scm.asp</a:t>
            </a:r>
          </a:p>
          <a:p>
            <a:pPr algn="ctr">
              <a:lnSpc>
                <a:spcPts val="4835"/>
              </a:lnSpc>
            </a:pPr>
            <a:endParaRPr lang="en-US" sz="797" dirty="0">
              <a:solidFill>
                <a:srgbClr val="FFFFFF"/>
              </a:solidFill>
              <a:latin typeface="Arimo"/>
            </a:endParaRPr>
          </a:p>
          <a:p>
            <a:pPr algn="ctr">
              <a:lnSpc>
                <a:spcPts val="4835"/>
              </a:lnSpc>
            </a:pPr>
            <a:r>
              <a:rPr lang="en-US" sz="797" dirty="0">
                <a:solidFill>
                  <a:srgbClr val="FFFFFF"/>
                </a:solidFill>
                <a:latin typeface="Arimo"/>
              </a:rPr>
              <a:t>1</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41861"/>
            <a:ext cx="7541690" cy="5346242"/>
            <a:chOff x="0" y="133349"/>
            <a:chExt cx="10055587" cy="7128324"/>
          </a:xfrm>
        </p:grpSpPr>
        <p:sp>
          <p:nvSpPr>
            <p:cNvPr id="3" name="TextBox 3"/>
            <p:cNvSpPr txBox="1"/>
            <p:nvPr/>
          </p:nvSpPr>
          <p:spPr>
            <a:xfrm>
              <a:off x="0" y="133349"/>
              <a:ext cx="10055587" cy="1518364"/>
            </a:xfrm>
            <a:prstGeom prst="rect">
              <a:avLst/>
            </a:prstGeom>
          </p:spPr>
          <p:txBody>
            <a:bodyPr lIns="0" tIns="0" rIns="0" bIns="0" rtlCol="0" anchor="t">
              <a:spAutoFit/>
            </a:bodyPr>
            <a:lstStyle/>
            <a:p>
              <a:pPr>
                <a:lnSpc>
                  <a:spcPts val="8000"/>
                </a:lnSpc>
              </a:pPr>
              <a:r>
                <a:rPr lang="en-US" sz="9600" dirty="0">
                  <a:solidFill>
                    <a:srgbClr val="000000"/>
                  </a:solidFill>
                  <a:latin typeface="Angsana New" panose="02020603050405020304" pitchFamily="18" charset="-34"/>
                  <a:cs typeface="Angsana New" panose="02020603050405020304" pitchFamily="18" charset="-34"/>
                </a:rPr>
                <a:t>what  is logistic </a:t>
              </a:r>
            </a:p>
          </p:txBody>
        </p:sp>
        <p:sp>
          <p:nvSpPr>
            <p:cNvPr id="4" name="TextBox 4"/>
            <p:cNvSpPr txBox="1"/>
            <p:nvPr/>
          </p:nvSpPr>
          <p:spPr>
            <a:xfrm>
              <a:off x="0" y="1758199"/>
              <a:ext cx="10055587" cy="5503474"/>
            </a:xfrm>
            <a:prstGeom prst="rect">
              <a:avLst/>
            </a:prstGeom>
          </p:spPr>
          <p:txBody>
            <a:bodyPr lIns="0" tIns="0" rIns="0" bIns="0" rtlCol="0" anchor="t">
              <a:spAutoFit/>
            </a:bodyPr>
            <a:lstStyle/>
            <a:p>
              <a:pPr>
                <a:lnSpc>
                  <a:spcPts val="3640"/>
                </a:lnSpc>
              </a:pPr>
              <a:r>
                <a:rPr lang="en-US" sz="3600" dirty="0">
                  <a:solidFill>
                    <a:srgbClr val="000000"/>
                  </a:solidFill>
                  <a:latin typeface="Angsana New" panose="02020603050405020304" pitchFamily="18" charset="-34"/>
                  <a:cs typeface="Angsana New" panose="02020603050405020304" pitchFamily="18" charset="-34"/>
                </a:rPr>
                <a:t>Logistics is generally the detailed organization and implementation of a complex operation. In a general business sense, logistics is the management of the flow of things between the point of origin and the point of consumption to meet the requirements of customers or corporations. The resources managed in logistics may include tangible goods such as materials, equipment, and supplies, as well as food and other consumable items.</a:t>
              </a:r>
            </a:p>
            <a:p>
              <a:pPr>
                <a:lnSpc>
                  <a:spcPts val="3640"/>
                </a:lnSpc>
              </a:pPr>
              <a:endParaRPr lang="en-US" sz="2600" dirty="0">
                <a:solidFill>
                  <a:srgbClr val="000000"/>
                </a:solidFill>
                <a:latin typeface="Telegraf Bold"/>
              </a:endParaRPr>
            </a:p>
          </p:txBody>
        </p:sp>
      </p:grpSp>
      <p:grpSp>
        <p:nvGrpSpPr>
          <p:cNvPr id="5" name="Group 5"/>
          <p:cNvGrpSpPr/>
          <p:nvPr/>
        </p:nvGrpSpPr>
        <p:grpSpPr>
          <a:xfrm>
            <a:off x="10028222" y="-219562"/>
            <a:ext cx="10730936" cy="10726124"/>
            <a:chOff x="0" y="0"/>
            <a:chExt cx="14307915" cy="14301499"/>
          </a:xfrm>
        </p:grpSpPr>
        <p:sp>
          <p:nvSpPr>
            <p:cNvPr id="6" name="AutoShape 6"/>
            <p:cNvSpPr/>
            <p:nvPr/>
          </p:nvSpPr>
          <p:spPr>
            <a:xfrm rot="5400000">
              <a:off x="7154021" y="-5513220"/>
              <a:ext cx="12704" cy="14295083"/>
            </a:xfrm>
            <a:prstGeom prst="rect">
              <a:avLst/>
            </a:prstGeom>
            <a:solidFill>
              <a:srgbClr val="000000"/>
            </a:solidFill>
          </p:spPr>
        </p:sp>
        <p:sp>
          <p:nvSpPr>
            <p:cNvPr id="7" name="AutoShape 7"/>
            <p:cNvSpPr/>
            <p:nvPr/>
          </p:nvSpPr>
          <p:spPr>
            <a:xfrm rot="5400000">
              <a:off x="7150749" y="4109141"/>
              <a:ext cx="12832" cy="14301499"/>
            </a:xfrm>
            <a:prstGeom prst="rect">
              <a:avLst/>
            </a:prstGeom>
            <a:solidFill>
              <a:srgbClr val="000000"/>
            </a:solidFill>
          </p:spPr>
        </p:sp>
        <p:sp>
          <p:nvSpPr>
            <p:cNvPr id="8" name="AutoShape 8"/>
            <p:cNvSpPr/>
            <p:nvPr/>
          </p:nvSpPr>
          <p:spPr>
            <a:xfrm rot="5400000">
              <a:off x="7150749" y="2715310"/>
              <a:ext cx="12832" cy="14301499"/>
            </a:xfrm>
            <a:prstGeom prst="rect">
              <a:avLst/>
            </a:prstGeom>
            <a:solidFill>
              <a:srgbClr val="000000"/>
            </a:solidFill>
          </p:spPr>
        </p:sp>
        <p:sp>
          <p:nvSpPr>
            <p:cNvPr id="9" name="AutoShape 9"/>
            <p:cNvSpPr/>
            <p:nvPr/>
          </p:nvSpPr>
          <p:spPr>
            <a:xfrm rot="5400000">
              <a:off x="7150749" y="1321479"/>
              <a:ext cx="12832" cy="14301499"/>
            </a:xfrm>
            <a:prstGeom prst="rect">
              <a:avLst/>
            </a:prstGeom>
            <a:solidFill>
              <a:srgbClr val="000000"/>
            </a:solidFill>
          </p:spPr>
        </p:sp>
        <p:sp>
          <p:nvSpPr>
            <p:cNvPr id="10" name="AutoShape 10"/>
            <p:cNvSpPr/>
            <p:nvPr/>
          </p:nvSpPr>
          <p:spPr>
            <a:xfrm rot="5400000">
              <a:off x="7150749" y="-72352"/>
              <a:ext cx="12832" cy="14301499"/>
            </a:xfrm>
            <a:prstGeom prst="rect">
              <a:avLst/>
            </a:prstGeom>
            <a:solidFill>
              <a:srgbClr val="000000"/>
            </a:solidFill>
          </p:spPr>
        </p:sp>
        <p:sp>
          <p:nvSpPr>
            <p:cNvPr id="11" name="AutoShape 11"/>
            <p:cNvSpPr/>
            <p:nvPr/>
          </p:nvSpPr>
          <p:spPr>
            <a:xfrm rot="5400000">
              <a:off x="7150749" y="-1466183"/>
              <a:ext cx="12832" cy="14301499"/>
            </a:xfrm>
            <a:prstGeom prst="rect">
              <a:avLst/>
            </a:prstGeom>
            <a:solidFill>
              <a:srgbClr val="000000"/>
            </a:solidFill>
          </p:spPr>
        </p:sp>
        <p:sp>
          <p:nvSpPr>
            <p:cNvPr id="12" name="AutoShape 12"/>
            <p:cNvSpPr/>
            <p:nvPr/>
          </p:nvSpPr>
          <p:spPr>
            <a:xfrm rot="5400000">
              <a:off x="7150749" y="-4253845"/>
              <a:ext cx="12832" cy="14301499"/>
            </a:xfrm>
            <a:prstGeom prst="rect">
              <a:avLst/>
            </a:prstGeom>
            <a:solidFill>
              <a:srgbClr val="000000"/>
            </a:solidFill>
          </p:spPr>
        </p:sp>
        <p:sp>
          <p:nvSpPr>
            <p:cNvPr id="13" name="AutoShape 13"/>
            <p:cNvSpPr/>
            <p:nvPr/>
          </p:nvSpPr>
          <p:spPr>
            <a:xfrm rot="5400000">
              <a:off x="7150749" y="-2860014"/>
              <a:ext cx="12832" cy="14301499"/>
            </a:xfrm>
            <a:prstGeom prst="rect">
              <a:avLst/>
            </a:prstGeom>
            <a:solidFill>
              <a:srgbClr val="000000"/>
            </a:solidFill>
          </p:spPr>
        </p:sp>
        <p:sp>
          <p:nvSpPr>
            <p:cNvPr id="14" name="AutoShape 14"/>
            <p:cNvSpPr/>
            <p:nvPr/>
          </p:nvSpPr>
          <p:spPr>
            <a:xfrm>
              <a:off x="8573200" y="0"/>
              <a:ext cx="12832" cy="14301499"/>
            </a:xfrm>
            <a:prstGeom prst="rect">
              <a:avLst/>
            </a:prstGeom>
            <a:solidFill>
              <a:srgbClr val="000000"/>
            </a:solidFill>
          </p:spPr>
        </p:sp>
        <p:sp>
          <p:nvSpPr>
            <p:cNvPr id="15" name="AutoShape 15"/>
            <p:cNvSpPr/>
            <p:nvPr/>
          </p:nvSpPr>
          <p:spPr>
            <a:xfrm>
              <a:off x="7144334" y="0"/>
              <a:ext cx="12832" cy="14301499"/>
            </a:xfrm>
            <a:prstGeom prst="rect">
              <a:avLst/>
            </a:prstGeom>
            <a:solidFill>
              <a:srgbClr val="000000"/>
            </a:solidFill>
          </p:spPr>
        </p:sp>
        <p:sp>
          <p:nvSpPr>
            <p:cNvPr id="16" name="AutoShape 16"/>
            <p:cNvSpPr/>
            <p:nvPr/>
          </p:nvSpPr>
          <p:spPr>
            <a:xfrm>
              <a:off x="5715467" y="0"/>
              <a:ext cx="12832" cy="14301499"/>
            </a:xfrm>
            <a:prstGeom prst="rect">
              <a:avLst/>
            </a:prstGeom>
            <a:solidFill>
              <a:srgbClr val="000000"/>
            </a:solidFill>
          </p:spPr>
        </p:sp>
        <p:sp>
          <p:nvSpPr>
            <p:cNvPr id="17" name="AutoShape 17"/>
            <p:cNvSpPr/>
            <p:nvPr/>
          </p:nvSpPr>
          <p:spPr>
            <a:xfrm>
              <a:off x="4286600" y="0"/>
              <a:ext cx="12832" cy="14301499"/>
            </a:xfrm>
            <a:prstGeom prst="rect">
              <a:avLst/>
            </a:prstGeom>
            <a:solidFill>
              <a:srgbClr val="000000"/>
            </a:solidFill>
          </p:spPr>
        </p:sp>
        <p:sp>
          <p:nvSpPr>
            <p:cNvPr id="18" name="AutoShape 18"/>
            <p:cNvSpPr/>
            <p:nvPr/>
          </p:nvSpPr>
          <p:spPr>
            <a:xfrm>
              <a:off x="2857733" y="0"/>
              <a:ext cx="12832" cy="14301499"/>
            </a:xfrm>
            <a:prstGeom prst="rect">
              <a:avLst/>
            </a:prstGeom>
            <a:solidFill>
              <a:srgbClr val="000000"/>
            </a:solidFill>
          </p:spPr>
        </p:sp>
        <p:sp>
          <p:nvSpPr>
            <p:cNvPr id="19" name="AutoShape 19"/>
            <p:cNvSpPr/>
            <p:nvPr/>
          </p:nvSpPr>
          <p:spPr>
            <a:xfrm>
              <a:off x="0" y="0"/>
              <a:ext cx="12832" cy="14301499"/>
            </a:xfrm>
            <a:prstGeom prst="rect">
              <a:avLst/>
            </a:prstGeom>
            <a:solidFill>
              <a:srgbClr val="000000"/>
            </a:solidFill>
          </p:spPr>
        </p:sp>
        <p:sp>
          <p:nvSpPr>
            <p:cNvPr id="20" name="AutoShape 20"/>
            <p:cNvSpPr/>
            <p:nvPr/>
          </p:nvSpPr>
          <p:spPr>
            <a:xfrm>
              <a:off x="1428867" y="0"/>
              <a:ext cx="12832" cy="14301499"/>
            </a:xfrm>
            <a:prstGeom prst="rect">
              <a:avLst/>
            </a:prstGeom>
            <a:solidFill>
              <a:srgbClr val="000000"/>
            </a:solidFill>
          </p:spPr>
        </p:sp>
        <p:sp>
          <p:nvSpPr>
            <p:cNvPr id="21" name="AutoShape 21"/>
            <p:cNvSpPr/>
            <p:nvPr/>
          </p:nvSpPr>
          <p:spPr>
            <a:xfrm rot="5400000">
              <a:off x="7150749" y="5502972"/>
              <a:ext cx="12832" cy="14301499"/>
            </a:xfrm>
            <a:prstGeom prst="rect">
              <a:avLst/>
            </a:prstGeom>
            <a:solidFill>
              <a:srgbClr val="000000"/>
            </a:solidFill>
          </p:spPr>
        </p:sp>
        <p:sp>
          <p:nvSpPr>
            <p:cNvPr id="22" name="AutoShape 22"/>
            <p:cNvSpPr/>
            <p:nvPr/>
          </p:nvSpPr>
          <p:spPr>
            <a:xfrm>
              <a:off x="10002067" y="0"/>
              <a:ext cx="12832" cy="14301499"/>
            </a:xfrm>
            <a:prstGeom prst="rect">
              <a:avLst/>
            </a:prstGeom>
            <a:solidFill>
              <a:srgbClr val="000000"/>
            </a:solidFill>
          </p:spPr>
        </p:sp>
        <p:sp>
          <p:nvSpPr>
            <p:cNvPr id="23" name="AutoShape 23"/>
            <p:cNvSpPr/>
            <p:nvPr/>
          </p:nvSpPr>
          <p:spPr>
            <a:xfrm>
              <a:off x="14288667" y="0"/>
              <a:ext cx="12832" cy="14301499"/>
            </a:xfrm>
            <a:prstGeom prst="rect">
              <a:avLst/>
            </a:prstGeom>
            <a:solidFill>
              <a:srgbClr val="000000"/>
            </a:solidFill>
          </p:spPr>
        </p:sp>
        <p:sp>
          <p:nvSpPr>
            <p:cNvPr id="24" name="AutoShape 24"/>
            <p:cNvSpPr/>
            <p:nvPr/>
          </p:nvSpPr>
          <p:spPr>
            <a:xfrm>
              <a:off x="11430934" y="0"/>
              <a:ext cx="12832" cy="14301499"/>
            </a:xfrm>
            <a:prstGeom prst="rect">
              <a:avLst/>
            </a:prstGeom>
            <a:solidFill>
              <a:srgbClr val="000000"/>
            </a:solidFill>
          </p:spPr>
        </p:sp>
        <p:sp>
          <p:nvSpPr>
            <p:cNvPr id="25" name="AutoShape 25"/>
            <p:cNvSpPr/>
            <p:nvPr/>
          </p:nvSpPr>
          <p:spPr>
            <a:xfrm>
              <a:off x="12859801" y="0"/>
              <a:ext cx="12832" cy="14301499"/>
            </a:xfrm>
            <a:prstGeom prst="rect">
              <a:avLst/>
            </a:prstGeom>
            <a:solidFill>
              <a:srgbClr val="000000"/>
            </a:solidFill>
          </p:spPr>
        </p:sp>
      </p:gr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48663" y="4042589"/>
            <a:ext cx="3097582" cy="2776560"/>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93690" y="1303629"/>
            <a:ext cx="1516429" cy="2336235"/>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95855" y="2269423"/>
            <a:ext cx="2668475" cy="1669010"/>
          </a:xfrm>
          <a:prstGeom prst="rect">
            <a:avLst/>
          </a:prstGeom>
        </p:spPr>
      </p:pic>
      <p:pic>
        <p:nvPicPr>
          <p:cNvPr id="29" name="Picture 2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92649" y="4735189"/>
            <a:ext cx="3566651" cy="3823895"/>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388693"/>
            <a:ext cx="18352068" cy="2898307"/>
          </a:xfrm>
          <a:prstGeom prst="rect">
            <a:avLst/>
          </a:prstGeom>
          <a:solidFill>
            <a:srgbClr val="4345C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17300" y="6838716"/>
            <a:ext cx="4453401" cy="267204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1432" y="6914748"/>
            <a:ext cx="4076432" cy="251997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14744" y="5353881"/>
            <a:ext cx="4293439" cy="4480819"/>
          </a:xfrm>
          <a:prstGeom prst="rect">
            <a:avLst/>
          </a:prstGeom>
        </p:spPr>
      </p:pic>
      <p:pic>
        <p:nvPicPr>
          <p:cNvPr id="6" name="Picture 6"/>
          <p:cNvPicPr>
            <a:picLocks noChangeAspect="1"/>
          </p:cNvPicPr>
          <p:nvPr/>
        </p:nvPicPr>
        <p:blipFill>
          <a:blip r:embed="rId8"/>
          <a:srcRect/>
          <a:stretch>
            <a:fillRect/>
          </a:stretch>
        </p:blipFill>
        <p:spPr>
          <a:xfrm>
            <a:off x="1028700" y="299327"/>
            <a:ext cx="7624767" cy="6176061"/>
          </a:xfrm>
          <a:prstGeom prst="rect">
            <a:avLst/>
          </a:prstGeom>
        </p:spPr>
      </p:pic>
      <p:sp>
        <p:nvSpPr>
          <p:cNvPr id="7" name="TextBox 7"/>
          <p:cNvSpPr txBox="1"/>
          <p:nvPr/>
        </p:nvSpPr>
        <p:spPr>
          <a:xfrm>
            <a:off x="9176034" y="1008647"/>
            <a:ext cx="6923804" cy="2014013"/>
          </a:xfrm>
          <a:prstGeom prst="rect">
            <a:avLst/>
          </a:prstGeom>
        </p:spPr>
        <p:txBody>
          <a:bodyPr lIns="0" tIns="0" rIns="0" bIns="0" rtlCol="0" anchor="t">
            <a:spAutoFit/>
          </a:bodyPr>
          <a:lstStyle/>
          <a:p>
            <a:pPr marL="604520" lvl="1" indent="-302260">
              <a:lnSpc>
                <a:spcPts val="3919"/>
              </a:lnSpc>
              <a:buFont typeface="Arial"/>
              <a:buChar char="•"/>
            </a:pPr>
            <a:r>
              <a:rPr lang="en-US" sz="3600" dirty="0">
                <a:solidFill>
                  <a:srgbClr val="000000"/>
                </a:solidFill>
                <a:latin typeface="Angsana New" panose="02020603050405020304" pitchFamily="18" charset="-34"/>
                <a:cs typeface="Angsana New" panose="02020603050405020304" pitchFamily="18" charset="-34"/>
              </a:rPr>
              <a:t>Business logistics is all to do with getting the right item in the right amount at the right time at the right place for the right price in the right conditions to the right customer.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2549"/>
        </a:solidFill>
        <a:effectLst/>
      </p:bgPr>
    </p:bg>
    <p:spTree>
      <p:nvGrpSpPr>
        <p:cNvPr id="1" name=""/>
        <p:cNvGrpSpPr/>
        <p:nvPr/>
      </p:nvGrpSpPr>
      <p:grpSpPr>
        <a:xfrm>
          <a:off x="0" y="0"/>
          <a:ext cx="0" cy="0"/>
          <a:chOff x="0" y="0"/>
          <a:chExt cx="0" cy="0"/>
        </a:xfrm>
      </p:grpSpPr>
      <p:grpSp>
        <p:nvGrpSpPr>
          <p:cNvPr id="2" name="Group 2"/>
          <p:cNvGrpSpPr/>
          <p:nvPr/>
        </p:nvGrpSpPr>
        <p:grpSpPr>
          <a:xfrm>
            <a:off x="9144000" y="-2225128"/>
            <a:ext cx="8901466" cy="11998248"/>
            <a:chOff x="0" y="-76200"/>
            <a:chExt cx="11868622" cy="15997663"/>
          </a:xfrm>
        </p:grpSpPr>
        <p:sp>
          <p:nvSpPr>
            <p:cNvPr id="3" name="TextBox 3"/>
            <p:cNvSpPr txBox="1"/>
            <p:nvPr/>
          </p:nvSpPr>
          <p:spPr>
            <a:xfrm>
              <a:off x="0" y="-76200"/>
              <a:ext cx="11868622" cy="550978"/>
            </a:xfrm>
            <a:prstGeom prst="rect">
              <a:avLst/>
            </a:prstGeom>
          </p:spPr>
          <p:txBody>
            <a:bodyPr lIns="0" tIns="0" rIns="0" bIns="0" rtlCol="0" anchor="t">
              <a:spAutoFit/>
            </a:bodyPr>
            <a:lstStyle/>
            <a:p>
              <a:pPr>
                <a:lnSpc>
                  <a:spcPts val="3290"/>
                </a:lnSpc>
              </a:pPr>
              <a:endParaRPr/>
            </a:p>
          </p:txBody>
        </p:sp>
        <p:sp>
          <p:nvSpPr>
            <p:cNvPr id="4" name="TextBox 4"/>
            <p:cNvSpPr txBox="1"/>
            <p:nvPr/>
          </p:nvSpPr>
          <p:spPr>
            <a:xfrm>
              <a:off x="0" y="727828"/>
              <a:ext cx="11868622" cy="474643"/>
            </a:xfrm>
            <a:prstGeom prst="rect">
              <a:avLst/>
            </a:prstGeom>
          </p:spPr>
          <p:txBody>
            <a:bodyPr lIns="0" tIns="0" rIns="0" bIns="0" rtlCol="0" anchor="t">
              <a:spAutoFit/>
            </a:bodyPr>
            <a:lstStyle/>
            <a:p>
              <a:pPr>
                <a:lnSpc>
                  <a:spcPts val="2820"/>
                </a:lnSpc>
              </a:pPr>
              <a:endParaRPr/>
            </a:p>
          </p:txBody>
        </p:sp>
        <p:sp>
          <p:nvSpPr>
            <p:cNvPr id="5" name="TextBox 5"/>
            <p:cNvSpPr txBox="1"/>
            <p:nvPr/>
          </p:nvSpPr>
          <p:spPr>
            <a:xfrm>
              <a:off x="0" y="2340066"/>
              <a:ext cx="11868622" cy="550978"/>
            </a:xfrm>
            <a:prstGeom prst="rect">
              <a:avLst/>
            </a:prstGeom>
          </p:spPr>
          <p:txBody>
            <a:bodyPr lIns="0" tIns="0" rIns="0" bIns="0" rtlCol="0" anchor="t">
              <a:spAutoFit/>
            </a:bodyPr>
            <a:lstStyle/>
            <a:p>
              <a:pPr>
                <a:lnSpc>
                  <a:spcPts val="3290"/>
                </a:lnSpc>
              </a:pPr>
              <a:endParaRPr/>
            </a:p>
          </p:txBody>
        </p:sp>
        <p:sp>
          <p:nvSpPr>
            <p:cNvPr id="6" name="TextBox 6"/>
            <p:cNvSpPr txBox="1"/>
            <p:nvPr/>
          </p:nvSpPr>
          <p:spPr>
            <a:xfrm>
              <a:off x="0" y="5218316"/>
              <a:ext cx="11868622" cy="9490547"/>
            </a:xfrm>
            <a:prstGeom prst="rect">
              <a:avLst/>
            </a:prstGeom>
          </p:spPr>
          <p:txBody>
            <a:bodyPr lIns="0" tIns="0" rIns="0" bIns="0" rtlCol="0" anchor="t">
              <a:spAutoFit/>
            </a:bodyPr>
            <a:lstStyle/>
            <a:p>
              <a:pPr>
                <a:lnSpc>
                  <a:spcPts val="3290"/>
                </a:lnSpc>
              </a:pPr>
              <a:r>
                <a:rPr lang="en-US" sz="3600" dirty="0">
                  <a:solidFill>
                    <a:srgbClr val="FFFFFF"/>
                  </a:solidFill>
                  <a:latin typeface="Angsana New" panose="02020603050405020304" pitchFamily="18" charset="-34"/>
                  <a:cs typeface="Angsana New" panose="02020603050405020304" pitchFamily="18" charset="-34"/>
                </a:rPr>
                <a:t>In business, logistics is the management of the flow of things between their point of origin and their final destination in order to meet the needs of companies and customers. It is a subset of supply chain management.</a:t>
              </a:r>
            </a:p>
            <a:p>
              <a:pPr>
                <a:lnSpc>
                  <a:spcPts val="3290"/>
                </a:lnSpc>
              </a:pPr>
              <a:r>
                <a:rPr lang="en-US" sz="3600" dirty="0">
                  <a:solidFill>
                    <a:srgbClr val="FFFFFF"/>
                  </a:solidFill>
                  <a:latin typeface="Angsana New" panose="02020603050405020304" pitchFamily="18" charset="-34"/>
                  <a:cs typeface="Angsana New" panose="02020603050405020304" pitchFamily="18" charset="-34"/>
                </a:rPr>
                <a:t>The resources managed in logistics include a wide range of items, including:</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Food</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People</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Animals</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Materials</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Time</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Information</a:t>
              </a:r>
            </a:p>
            <a:p>
              <a:pPr marL="507471" lvl="1" indent="-253736">
                <a:lnSpc>
                  <a:spcPts val="3290"/>
                </a:lnSpc>
                <a:buFont typeface="Arial"/>
                <a:buChar char="•"/>
              </a:pPr>
              <a:r>
                <a:rPr lang="en-US" sz="3600" dirty="0">
                  <a:solidFill>
                    <a:srgbClr val="FFFFFF"/>
                  </a:solidFill>
                  <a:latin typeface="Angsana New" panose="02020603050405020304" pitchFamily="18" charset="-34"/>
                  <a:cs typeface="Angsana New" panose="02020603050405020304" pitchFamily="18" charset="-34"/>
                </a:rPr>
                <a:t>Vehicles, Boats and Airplanes</a:t>
              </a:r>
            </a:p>
            <a:p>
              <a:pPr>
                <a:lnSpc>
                  <a:spcPts val="3290"/>
                </a:lnSpc>
              </a:pPr>
              <a:r>
                <a:rPr lang="en-US" sz="3600" dirty="0">
                  <a:solidFill>
                    <a:srgbClr val="FFFFFF"/>
                  </a:solidFill>
                  <a:latin typeface="Angsana New" panose="02020603050405020304" pitchFamily="18" charset="-34"/>
                  <a:cs typeface="Angsana New" panose="02020603050405020304" pitchFamily="18" charset="-34"/>
                </a:rPr>
                <a:t>The logistics of physical things – things we can touch – generally involves the integration of material handling, information flow, production, packaging, transportation, inventory, warehousing and security.</a:t>
              </a:r>
            </a:p>
            <a:p>
              <a:pPr>
                <a:lnSpc>
                  <a:spcPts val="3290"/>
                </a:lnSpc>
              </a:pPr>
              <a:endParaRPr lang="en-US" sz="1007" dirty="0">
                <a:solidFill>
                  <a:srgbClr val="FFFFFF"/>
                </a:solidFill>
                <a:latin typeface="Arimo Bold"/>
              </a:endParaRPr>
            </a:p>
          </p:txBody>
        </p:sp>
        <p:sp>
          <p:nvSpPr>
            <p:cNvPr id="7" name="TextBox 7"/>
            <p:cNvSpPr txBox="1"/>
            <p:nvPr/>
          </p:nvSpPr>
          <p:spPr>
            <a:xfrm>
              <a:off x="0" y="15446820"/>
              <a:ext cx="11868622" cy="474643"/>
            </a:xfrm>
            <a:prstGeom prst="rect">
              <a:avLst/>
            </a:prstGeom>
          </p:spPr>
          <p:txBody>
            <a:bodyPr lIns="0" tIns="0" rIns="0" bIns="0" rtlCol="0" anchor="t">
              <a:spAutoFit/>
            </a:bodyPr>
            <a:lstStyle/>
            <a:p>
              <a:pPr>
                <a:lnSpc>
                  <a:spcPts val="2820"/>
                </a:lnSpc>
              </a:pPr>
              <a:endParaRPr/>
            </a:p>
          </p:txBody>
        </p:sp>
      </p:grpSp>
      <p:sp>
        <p:nvSpPr>
          <p:cNvPr id="8" name="AutoShape 8"/>
          <p:cNvSpPr/>
          <p:nvPr/>
        </p:nvSpPr>
        <p:spPr>
          <a:xfrm>
            <a:off x="8770710" y="-974772"/>
            <a:ext cx="9525" cy="12236543"/>
          </a:xfrm>
          <a:prstGeom prst="rect">
            <a:avLst/>
          </a:prstGeom>
          <a:solidFill>
            <a:srgbClr val="FFFFFF"/>
          </a:solidFill>
        </p:spPr>
      </p:sp>
      <p:grpSp>
        <p:nvGrpSpPr>
          <p:cNvPr id="9" name="Group 9"/>
          <p:cNvGrpSpPr/>
          <p:nvPr/>
        </p:nvGrpSpPr>
        <p:grpSpPr>
          <a:xfrm>
            <a:off x="1275608" y="2141164"/>
            <a:ext cx="6282157" cy="5286467"/>
            <a:chOff x="0" y="0"/>
            <a:chExt cx="8376209" cy="7048622"/>
          </a:xfrm>
        </p:grpSpPr>
        <p:sp>
          <p:nvSpPr>
            <p:cNvPr id="10" name="TextBox 10"/>
            <p:cNvSpPr txBox="1"/>
            <p:nvPr/>
          </p:nvSpPr>
          <p:spPr>
            <a:xfrm>
              <a:off x="0" y="2830105"/>
              <a:ext cx="8376209" cy="4218517"/>
            </a:xfrm>
            <a:prstGeom prst="rect">
              <a:avLst/>
            </a:prstGeom>
          </p:spPr>
          <p:txBody>
            <a:bodyPr lIns="0" tIns="0" rIns="0" bIns="0" rtlCol="0" anchor="t">
              <a:spAutoFit/>
            </a:bodyPr>
            <a:lstStyle/>
            <a:p>
              <a:pPr algn="ctr">
                <a:lnSpc>
                  <a:spcPts val="8000"/>
                </a:lnSpc>
              </a:pPr>
              <a:r>
                <a:rPr lang="en-US" sz="9600" dirty="0">
                  <a:solidFill>
                    <a:srgbClr val="FFFFFF"/>
                  </a:solidFill>
                  <a:latin typeface="Angsana New" panose="02020603050405020304" pitchFamily="18" charset="-34"/>
                  <a:cs typeface="Angsana New" panose="02020603050405020304" pitchFamily="18" charset="-34"/>
                </a:rPr>
                <a:t>Logistics in the world of business</a:t>
              </a:r>
            </a:p>
            <a:p>
              <a:pPr algn="ctr">
                <a:lnSpc>
                  <a:spcPts val="8000"/>
                </a:lnSpc>
              </a:pPr>
              <a:endParaRPr lang="en-US" sz="8000" dirty="0">
                <a:solidFill>
                  <a:srgbClr val="FFFFFF"/>
                </a:solidFill>
                <a:latin typeface="Bebas Neue Bold"/>
              </a:endParaRPr>
            </a:p>
          </p:txBody>
        </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06988" y="0"/>
              <a:ext cx="1362233" cy="2098678"/>
            </a:xfrm>
            <a:prstGeom prst="rect">
              <a:avLst/>
            </a:prstGeom>
          </p:spPr>
        </p:pic>
      </p:gr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D138"/>
        </a:solidFill>
        <a:effectLst/>
      </p:bgPr>
    </p:bg>
    <p:spTree>
      <p:nvGrpSpPr>
        <p:cNvPr id="1" name=""/>
        <p:cNvGrpSpPr/>
        <p:nvPr/>
      </p:nvGrpSpPr>
      <p:grpSpPr>
        <a:xfrm>
          <a:off x="0" y="0"/>
          <a:ext cx="0" cy="0"/>
          <a:chOff x="0" y="0"/>
          <a:chExt cx="0" cy="0"/>
        </a:xfrm>
      </p:grpSpPr>
      <p:sp>
        <p:nvSpPr>
          <p:cNvPr id="2" name="AutoShape 2"/>
          <p:cNvSpPr/>
          <p:nvPr/>
        </p:nvSpPr>
        <p:spPr>
          <a:xfrm rot="1810927">
            <a:off x="-1870610" y="4998099"/>
            <a:ext cx="21224869" cy="9526"/>
          </a:xfrm>
          <a:prstGeom prst="rect">
            <a:avLst/>
          </a:prstGeom>
          <a:solidFill>
            <a:srgbClr val="000000"/>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89546" y="8333256"/>
            <a:ext cx="3269293" cy="2009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83" y="57506"/>
            <a:ext cx="2368765" cy="1942387"/>
          </a:xfrm>
          <a:prstGeom prst="rect">
            <a:avLst/>
          </a:prstGeom>
        </p:spPr>
      </p:pic>
      <p:pic>
        <p:nvPicPr>
          <p:cNvPr id="7" name="Picture 7"/>
          <p:cNvPicPr>
            <a:picLocks noChangeAspect="1"/>
          </p:cNvPicPr>
          <p:nvPr/>
        </p:nvPicPr>
        <p:blipFill>
          <a:blip r:embed="rId6"/>
          <a:srcRect/>
          <a:stretch>
            <a:fillRect/>
          </a:stretch>
        </p:blipFill>
        <p:spPr>
          <a:xfrm>
            <a:off x="678790" y="4086253"/>
            <a:ext cx="8063034" cy="5815463"/>
          </a:xfrm>
          <a:prstGeom prst="rect">
            <a:avLst/>
          </a:prstGeom>
        </p:spPr>
      </p:pic>
      <p:sp>
        <p:nvSpPr>
          <p:cNvPr id="8" name="TextBox 8"/>
          <p:cNvSpPr txBox="1"/>
          <p:nvPr/>
        </p:nvSpPr>
        <p:spPr>
          <a:xfrm>
            <a:off x="9705371" y="1154408"/>
            <a:ext cx="7553929" cy="2757806"/>
          </a:xfrm>
          <a:prstGeom prst="rect">
            <a:avLst/>
          </a:prstGeom>
        </p:spPr>
        <p:txBody>
          <a:bodyPr lIns="0" tIns="0" rIns="0" bIns="0" rtlCol="0" anchor="t">
            <a:spAutoFit/>
          </a:bodyPr>
          <a:lstStyle/>
          <a:p>
            <a:pPr algn="just">
              <a:lnSpc>
                <a:spcPts val="4332"/>
              </a:lnSpc>
            </a:pPr>
            <a:r>
              <a:rPr lang="en-US" sz="3600" dirty="0">
                <a:solidFill>
                  <a:srgbClr val="000000"/>
                </a:solidFill>
                <a:latin typeface="Angsana New" panose="02020603050405020304" pitchFamily="18" charset="-34"/>
                <a:cs typeface="Angsana New" panose="02020603050405020304" pitchFamily="18" charset="-34"/>
              </a:rPr>
              <a:t>Logistics management means to plan, implement and control the effective forward-reverse movement of goods – plus sharing the related information between the point of origin and the point of consumption in order to meet customers’ needs.</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34377" y="2096923"/>
            <a:ext cx="8845931" cy="4985339"/>
          </a:xfrm>
          <a:prstGeom prst="rect">
            <a:avLst/>
          </a:prstGeom>
        </p:spPr>
        <p:txBody>
          <a:bodyPr lIns="0" tIns="0" rIns="0" bIns="0" rtlCol="0" anchor="t">
            <a:spAutoFit/>
          </a:bodyPr>
          <a:lstStyle/>
          <a:p>
            <a:pPr>
              <a:lnSpc>
                <a:spcPts val="12500"/>
              </a:lnSpc>
            </a:pPr>
            <a:r>
              <a:rPr lang="en-US" sz="15000" dirty="0">
                <a:solidFill>
                  <a:srgbClr val="000000"/>
                </a:solidFill>
                <a:latin typeface="Angsana New" panose="02020603050405020304" pitchFamily="18" charset="-34"/>
                <a:cs typeface="Angsana New" panose="02020603050405020304" pitchFamily="18" charset="-34"/>
              </a:rPr>
              <a:t>Supply chain management VS Supply Chain</a:t>
            </a:r>
          </a:p>
        </p:txBody>
      </p:sp>
      <p:grpSp>
        <p:nvGrpSpPr>
          <p:cNvPr id="3" name="Group 3"/>
          <p:cNvGrpSpPr/>
          <p:nvPr/>
        </p:nvGrpSpPr>
        <p:grpSpPr>
          <a:xfrm>
            <a:off x="-4734326" y="-219562"/>
            <a:ext cx="10730936" cy="10726124"/>
            <a:chOff x="0" y="0"/>
            <a:chExt cx="14307915" cy="14301499"/>
          </a:xfrm>
        </p:grpSpPr>
        <p:sp>
          <p:nvSpPr>
            <p:cNvPr id="4" name="AutoShape 4"/>
            <p:cNvSpPr/>
            <p:nvPr/>
          </p:nvSpPr>
          <p:spPr>
            <a:xfrm rot="5400000">
              <a:off x="7154021" y="-5513220"/>
              <a:ext cx="12704" cy="14295083"/>
            </a:xfrm>
            <a:prstGeom prst="rect">
              <a:avLst/>
            </a:prstGeom>
            <a:solidFill>
              <a:srgbClr val="000000"/>
            </a:solidFill>
          </p:spPr>
        </p:sp>
        <p:sp>
          <p:nvSpPr>
            <p:cNvPr id="5" name="AutoShape 5"/>
            <p:cNvSpPr/>
            <p:nvPr/>
          </p:nvSpPr>
          <p:spPr>
            <a:xfrm rot="5400000">
              <a:off x="7150749" y="4109141"/>
              <a:ext cx="12832" cy="14301499"/>
            </a:xfrm>
            <a:prstGeom prst="rect">
              <a:avLst/>
            </a:prstGeom>
            <a:solidFill>
              <a:srgbClr val="000000"/>
            </a:solidFill>
          </p:spPr>
        </p:sp>
        <p:sp>
          <p:nvSpPr>
            <p:cNvPr id="6" name="AutoShape 6"/>
            <p:cNvSpPr/>
            <p:nvPr/>
          </p:nvSpPr>
          <p:spPr>
            <a:xfrm rot="5400000">
              <a:off x="7150749" y="2715310"/>
              <a:ext cx="12832" cy="14301499"/>
            </a:xfrm>
            <a:prstGeom prst="rect">
              <a:avLst/>
            </a:prstGeom>
            <a:solidFill>
              <a:srgbClr val="000000"/>
            </a:solidFill>
          </p:spPr>
        </p:sp>
        <p:sp>
          <p:nvSpPr>
            <p:cNvPr id="7" name="AutoShape 7"/>
            <p:cNvSpPr/>
            <p:nvPr/>
          </p:nvSpPr>
          <p:spPr>
            <a:xfrm rot="5400000">
              <a:off x="7150749" y="1321479"/>
              <a:ext cx="12832" cy="14301499"/>
            </a:xfrm>
            <a:prstGeom prst="rect">
              <a:avLst/>
            </a:prstGeom>
            <a:solidFill>
              <a:srgbClr val="000000"/>
            </a:solidFill>
          </p:spPr>
        </p:sp>
        <p:sp>
          <p:nvSpPr>
            <p:cNvPr id="8" name="AutoShape 8"/>
            <p:cNvSpPr/>
            <p:nvPr/>
          </p:nvSpPr>
          <p:spPr>
            <a:xfrm rot="5400000">
              <a:off x="7150749" y="-72352"/>
              <a:ext cx="12832" cy="14301499"/>
            </a:xfrm>
            <a:prstGeom prst="rect">
              <a:avLst/>
            </a:prstGeom>
            <a:solidFill>
              <a:srgbClr val="000000"/>
            </a:solidFill>
          </p:spPr>
        </p:sp>
        <p:sp>
          <p:nvSpPr>
            <p:cNvPr id="9" name="AutoShape 9"/>
            <p:cNvSpPr/>
            <p:nvPr/>
          </p:nvSpPr>
          <p:spPr>
            <a:xfrm rot="5400000">
              <a:off x="7150749" y="-1466183"/>
              <a:ext cx="12832" cy="14301499"/>
            </a:xfrm>
            <a:prstGeom prst="rect">
              <a:avLst/>
            </a:prstGeom>
            <a:solidFill>
              <a:srgbClr val="000000"/>
            </a:solidFill>
          </p:spPr>
        </p:sp>
        <p:sp>
          <p:nvSpPr>
            <p:cNvPr id="10" name="AutoShape 10"/>
            <p:cNvSpPr/>
            <p:nvPr/>
          </p:nvSpPr>
          <p:spPr>
            <a:xfrm rot="5400000">
              <a:off x="7150749" y="-4253845"/>
              <a:ext cx="12832" cy="14301499"/>
            </a:xfrm>
            <a:prstGeom prst="rect">
              <a:avLst/>
            </a:prstGeom>
            <a:solidFill>
              <a:srgbClr val="000000"/>
            </a:solidFill>
          </p:spPr>
        </p:sp>
        <p:sp>
          <p:nvSpPr>
            <p:cNvPr id="11" name="AutoShape 11"/>
            <p:cNvSpPr/>
            <p:nvPr/>
          </p:nvSpPr>
          <p:spPr>
            <a:xfrm rot="5400000">
              <a:off x="7150749" y="-2860014"/>
              <a:ext cx="12832" cy="14301499"/>
            </a:xfrm>
            <a:prstGeom prst="rect">
              <a:avLst/>
            </a:prstGeom>
            <a:solidFill>
              <a:srgbClr val="000000"/>
            </a:solidFill>
          </p:spPr>
        </p:sp>
        <p:sp>
          <p:nvSpPr>
            <p:cNvPr id="12" name="AutoShape 12"/>
            <p:cNvSpPr/>
            <p:nvPr/>
          </p:nvSpPr>
          <p:spPr>
            <a:xfrm>
              <a:off x="8573200" y="0"/>
              <a:ext cx="12832" cy="14301499"/>
            </a:xfrm>
            <a:prstGeom prst="rect">
              <a:avLst/>
            </a:prstGeom>
            <a:solidFill>
              <a:srgbClr val="000000"/>
            </a:solidFill>
          </p:spPr>
        </p:sp>
        <p:sp>
          <p:nvSpPr>
            <p:cNvPr id="13" name="AutoShape 13"/>
            <p:cNvSpPr/>
            <p:nvPr/>
          </p:nvSpPr>
          <p:spPr>
            <a:xfrm>
              <a:off x="7144334" y="0"/>
              <a:ext cx="12832" cy="14301499"/>
            </a:xfrm>
            <a:prstGeom prst="rect">
              <a:avLst/>
            </a:prstGeom>
            <a:solidFill>
              <a:srgbClr val="000000"/>
            </a:solidFill>
          </p:spPr>
        </p:sp>
        <p:sp>
          <p:nvSpPr>
            <p:cNvPr id="14" name="AutoShape 14"/>
            <p:cNvSpPr/>
            <p:nvPr/>
          </p:nvSpPr>
          <p:spPr>
            <a:xfrm>
              <a:off x="5715467" y="0"/>
              <a:ext cx="12832" cy="14301499"/>
            </a:xfrm>
            <a:prstGeom prst="rect">
              <a:avLst/>
            </a:prstGeom>
            <a:solidFill>
              <a:srgbClr val="000000"/>
            </a:solidFill>
          </p:spPr>
        </p:sp>
        <p:sp>
          <p:nvSpPr>
            <p:cNvPr id="15" name="AutoShape 15"/>
            <p:cNvSpPr/>
            <p:nvPr/>
          </p:nvSpPr>
          <p:spPr>
            <a:xfrm>
              <a:off x="4286600" y="0"/>
              <a:ext cx="12832" cy="14301499"/>
            </a:xfrm>
            <a:prstGeom prst="rect">
              <a:avLst/>
            </a:prstGeom>
            <a:solidFill>
              <a:srgbClr val="000000"/>
            </a:solidFill>
          </p:spPr>
        </p:sp>
        <p:sp>
          <p:nvSpPr>
            <p:cNvPr id="16" name="AutoShape 16"/>
            <p:cNvSpPr/>
            <p:nvPr/>
          </p:nvSpPr>
          <p:spPr>
            <a:xfrm>
              <a:off x="2857733" y="0"/>
              <a:ext cx="12832" cy="14301499"/>
            </a:xfrm>
            <a:prstGeom prst="rect">
              <a:avLst/>
            </a:prstGeom>
            <a:solidFill>
              <a:srgbClr val="000000"/>
            </a:solidFill>
          </p:spPr>
        </p:sp>
        <p:sp>
          <p:nvSpPr>
            <p:cNvPr id="17" name="AutoShape 17"/>
            <p:cNvSpPr/>
            <p:nvPr/>
          </p:nvSpPr>
          <p:spPr>
            <a:xfrm>
              <a:off x="0" y="0"/>
              <a:ext cx="12832" cy="14301499"/>
            </a:xfrm>
            <a:prstGeom prst="rect">
              <a:avLst/>
            </a:prstGeom>
            <a:solidFill>
              <a:srgbClr val="000000"/>
            </a:solidFill>
          </p:spPr>
        </p:sp>
        <p:sp>
          <p:nvSpPr>
            <p:cNvPr id="18" name="AutoShape 18"/>
            <p:cNvSpPr/>
            <p:nvPr/>
          </p:nvSpPr>
          <p:spPr>
            <a:xfrm>
              <a:off x="1428867" y="0"/>
              <a:ext cx="12832" cy="14301499"/>
            </a:xfrm>
            <a:prstGeom prst="rect">
              <a:avLst/>
            </a:prstGeom>
            <a:solidFill>
              <a:srgbClr val="000000"/>
            </a:solidFill>
          </p:spPr>
        </p:sp>
        <p:sp>
          <p:nvSpPr>
            <p:cNvPr id="19" name="AutoShape 19"/>
            <p:cNvSpPr/>
            <p:nvPr/>
          </p:nvSpPr>
          <p:spPr>
            <a:xfrm rot="5400000">
              <a:off x="7150749" y="5502972"/>
              <a:ext cx="12832" cy="14301499"/>
            </a:xfrm>
            <a:prstGeom prst="rect">
              <a:avLst/>
            </a:prstGeom>
            <a:solidFill>
              <a:srgbClr val="000000"/>
            </a:solidFill>
          </p:spPr>
        </p:sp>
        <p:sp>
          <p:nvSpPr>
            <p:cNvPr id="20" name="AutoShape 20"/>
            <p:cNvSpPr/>
            <p:nvPr/>
          </p:nvSpPr>
          <p:spPr>
            <a:xfrm>
              <a:off x="10002067" y="0"/>
              <a:ext cx="12832" cy="14301499"/>
            </a:xfrm>
            <a:prstGeom prst="rect">
              <a:avLst/>
            </a:prstGeom>
            <a:solidFill>
              <a:srgbClr val="000000"/>
            </a:solidFill>
          </p:spPr>
        </p:sp>
        <p:sp>
          <p:nvSpPr>
            <p:cNvPr id="21" name="AutoShape 21"/>
            <p:cNvSpPr/>
            <p:nvPr/>
          </p:nvSpPr>
          <p:spPr>
            <a:xfrm>
              <a:off x="14288667" y="0"/>
              <a:ext cx="12832" cy="14301499"/>
            </a:xfrm>
            <a:prstGeom prst="rect">
              <a:avLst/>
            </a:prstGeom>
            <a:solidFill>
              <a:srgbClr val="000000"/>
            </a:solidFill>
          </p:spPr>
        </p:sp>
        <p:sp>
          <p:nvSpPr>
            <p:cNvPr id="22" name="AutoShape 22"/>
            <p:cNvSpPr/>
            <p:nvPr/>
          </p:nvSpPr>
          <p:spPr>
            <a:xfrm>
              <a:off x="11430934" y="0"/>
              <a:ext cx="12832" cy="14301499"/>
            </a:xfrm>
            <a:prstGeom prst="rect">
              <a:avLst/>
            </a:prstGeom>
            <a:solidFill>
              <a:srgbClr val="000000"/>
            </a:solidFill>
          </p:spPr>
        </p:sp>
        <p:sp>
          <p:nvSpPr>
            <p:cNvPr id="23" name="AutoShape 23"/>
            <p:cNvSpPr/>
            <p:nvPr/>
          </p:nvSpPr>
          <p:spPr>
            <a:xfrm>
              <a:off x="12859801" y="0"/>
              <a:ext cx="12832" cy="14301499"/>
            </a:xfrm>
            <a:prstGeom prst="rect">
              <a:avLst/>
            </a:prstGeom>
            <a:solidFill>
              <a:srgbClr val="000000"/>
            </a:solidFill>
          </p:spPr>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6327" y="3621177"/>
            <a:ext cx="2797409" cy="3698497"/>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66689" y="6986423"/>
            <a:ext cx="1789400" cy="2788017"/>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85682" y="616932"/>
            <a:ext cx="3633647" cy="28210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5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7643" r="12047"/>
          <a:stretch>
            <a:fillRect/>
          </a:stretch>
        </p:blipFill>
        <p:spPr>
          <a:xfrm>
            <a:off x="18240375" y="0"/>
            <a:ext cx="47625" cy="10287000"/>
          </a:xfrm>
          <a:prstGeom prst="rect">
            <a:avLst/>
          </a:prstGeom>
        </p:spPr>
      </p:pic>
      <p:grpSp>
        <p:nvGrpSpPr>
          <p:cNvPr id="3" name="Group 3"/>
          <p:cNvGrpSpPr/>
          <p:nvPr/>
        </p:nvGrpSpPr>
        <p:grpSpPr>
          <a:xfrm>
            <a:off x="5933576" y="0"/>
            <a:ext cx="6420848" cy="3374935"/>
            <a:chOff x="0" y="0"/>
            <a:chExt cx="8561130" cy="4499913"/>
          </a:xfrm>
        </p:grpSpPr>
        <p:sp>
          <p:nvSpPr>
            <p:cNvPr id="4" name="TextBox 4"/>
            <p:cNvSpPr txBox="1"/>
            <p:nvPr/>
          </p:nvSpPr>
          <p:spPr>
            <a:xfrm>
              <a:off x="0" y="2592349"/>
              <a:ext cx="8561130" cy="1095172"/>
            </a:xfrm>
            <a:prstGeom prst="rect">
              <a:avLst/>
            </a:prstGeom>
          </p:spPr>
          <p:txBody>
            <a:bodyPr lIns="0" tIns="0" rIns="0" bIns="0" rtlCol="0" anchor="t">
              <a:spAutoFit/>
            </a:bodyPr>
            <a:lstStyle/>
            <a:p>
              <a:pPr algn="ctr">
                <a:lnSpc>
                  <a:spcPts val="4697"/>
                </a:lnSpc>
              </a:pPr>
              <a:r>
                <a:rPr lang="en-US" sz="9600" dirty="0">
                  <a:solidFill>
                    <a:srgbClr val="FFFFFF"/>
                  </a:solidFill>
                  <a:latin typeface="Angsana New" panose="02020603050405020304" pitchFamily="18" charset="-34"/>
                  <a:cs typeface="Angsana New" panose="02020603050405020304" pitchFamily="18" charset="-34"/>
                </a:rPr>
                <a:t>supply chain</a:t>
              </a:r>
            </a:p>
          </p:txBody>
        </p:sp>
        <p:sp>
          <p:nvSpPr>
            <p:cNvPr id="5" name="TextBox 5"/>
            <p:cNvSpPr txBox="1"/>
            <p:nvPr/>
          </p:nvSpPr>
          <p:spPr>
            <a:xfrm>
              <a:off x="0" y="3885706"/>
              <a:ext cx="8561130" cy="614207"/>
            </a:xfrm>
            <a:prstGeom prst="rect">
              <a:avLst/>
            </a:prstGeom>
          </p:spPr>
          <p:txBody>
            <a:bodyPr lIns="0" tIns="0" rIns="0" bIns="0" rtlCol="0" anchor="t">
              <a:spAutoFit/>
            </a:bodyPr>
            <a:lstStyle/>
            <a:p>
              <a:pPr algn="ctr">
                <a:lnSpc>
                  <a:spcPts val="3653"/>
                </a:lnSpc>
              </a:pPr>
              <a:endParaRP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6465" y="0"/>
              <a:ext cx="2468201" cy="2023925"/>
            </a:xfrm>
            <a:prstGeom prst="rect">
              <a:avLst/>
            </a:prstGeom>
          </p:spPr>
        </p:pic>
      </p:grpSp>
      <p:grpSp>
        <p:nvGrpSpPr>
          <p:cNvPr id="7" name="Group 7"/>
          <p:cNvGrpSpPr/>
          <p:nvPr/>
        </p:nvGrpSpPr>
        <p:grpSpPr>
          <a:xfrm>
            <a:off x="2461872" y="3230240"/>
            <a:ext cx="13364257" cy="5288658"/>
            <a:chOff x="0" y="-192927"/>
            <a:chExt cx="17819009" cy="7051544"/>
          </a:xfrm>
        </p:grpSpPr>
        <p:sp>
          <p:nvSpPr>
            <p:cNvPr id="8" name="TextBox 8"/>
            <p:cNvSpPr txBox="1"/>
            <p:nvPr/>
          </p:nvSpPr>
          <p:spPr>
            <a:xfrm>
              <a:off x="0" y="-192927"/>
              <a:ext cx="17819009" cy="3351345"/>
            </a:xfrm>
            <a:prstGeom prst="rect">
              <a:avLst/>
            </a:prstGeom>
          </p:spPr>
          <p:txBody>
            <a:bodyPr lIns="0" tIns="0" rIns="0" bIns="0" rtlCol="0" anchor="t">
              <a:spAutoFit/>
            </a:bodyPr>
            <a:lstStyle/>
            <a:p>
              <a:pPr>
                <a:lnSpc>
                  <a:spcPts val="4873"/>
                </a:lnSpc>
              </a:pPr>
              <a:r>
                <a:rPr lang="en-US" sz="3600" dirty="0">
                  <a:solidFill>
                    <a:srgbClr val="FFFFFF"/>
                  </a:solidFill>
                  <a:latin typeface="Angsana New" panose="02020603050405020304" pitchFamily="18" charset="-34"/>
                  <a:cs typeface="Angsana New" panose="02020603050405020304" pitchFamily="18" charset="-34"/>
                </a:rPr>
                <a:t>A supply chain is a network between a company and its suppliers to produce and distribute a specific product to the final buyer. This network includes different activities, people, entities, information, and resources. The supply chain also represents the steps it takes to get the product or service from its original state to the customer.</a:t>
              </a:r>
            </a:p>
          </p:txBody>
        </p:sp>
        <p:sp>
          <p:nvSpPr>
            <p:cNvPr id="9" name="TextBox 9"/>
            <p:cNvSpPr txBox="1"/>
            <p:nvPr/>
          </p:nvSpPr>
          <p:spPr>
            <a:xfrm>
              <a:off x="0" y="6224595"/>
              <a:ext cx="17819009" cy="634022"/>
            </a:xfrm>
            <a:prstGeom prst="rect">
              <a:avLst/>
            </a:prstGeom>
          </p:spPr>
          <p:txBody>
            <a:bodyPr lIns="0" tIns="0" rIns="0" bIns="0" rtlCol="0" anchor="t">
              <a:spAutoFit/>
            </a:bodyPr>
            <a:lstStyle/>
            <a:p>
              <a:pPr algn="ctr">
                <a:lnSpc>
                  <a:spcPts val="3790"/>
                </a:lnSpc>
              </a:pPr>
              <a:endParaRPr/>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0276" y="-508791"/>
            <a:ext cx="11309653" cy="11304581"/>
            <a:chOff x="0" y="0"/>
            <a:chExt cx="15079537" cy="15072775"/>
          </a:xfrm>
        </p:grpSpPr>
        <p:sp>
          <p:nvSpPr>
            <p:cNvPr id="3" name="AutoShape 3"/>
            <p:cNvSpPr/>
            <p:nvPr/>
          </p:nvSpPr>
          <p:spPr>
            <a:xfrm rot="5400000">
              <a:off x="7539836" y="-5810547"/>
              <a:ext cx="13389" cy="15066013"/>
            </a:xfrm>
            <a:prstGeom prst="rect">
              <a:avLst/>
            </a:prstGeom>
            <a:solidFill>
              <a:srgbClr val="000000"/>
            </a:solidFill>
          </p:spPr>
        </p:sp>
        <p:sp>
          <p:nvSpPr>
            <p:cNvPr id="4" name="AutoShape 4"/>
            <p:cNvSpPr/>
            <p:nvPr/>
          </p:nvSpPr>
          <p:spPr>
            <a:xfrm rot="5400000">
              <a:off x="7536388" y="4330746"/>
              <a:ext cx="13524" cy="15072775"/>
            </a:xfrm>
            <a:prstGeom prst="rect">
              <a:avLst/>
            </a:prstGeom>
            <a:solidFill>
              <a:srgbClr val="000000"/>
            </a:solidFill>
          </p:spPr>
        </p:sp>
        <p:sp>
          <p:nvSpPr>
            <p:cNvPr id="5" name="AutoShape 5"/>
            <p:cNvSpPr/>
            <p:nvPr/>
          </p:nvSpPr>
          <p:spPr>
            <a:xfrm rot="5400000">
              <a:off x="7536388" y="2861746"/>
              <a:ext cx="13524" cy="15072775"/>
            </a:xfrm>
            <a:prstGeom prst="rect">
              <a:avLst/>
            </a:prstGeom>
            <a:solidFill>
              <a:srgbClr val="000000"/>
            </a:solidFill>
          </p:spPr>
        </p:sp>
        <p:sp>
          <p:nvSpPr>
            <p:cNvPr id="6" name="AutoShape 6"/>
            <p:cNvSpPr/>
            <p:nvPr/>
          </p:nvSpPr>
          <p:spPr>
            <a:xfrm rot="5400000">
              <a:off x="7536388" y="1392746"/>
              <a:ext cx="13524" cy="15072775"/>
            </a:xfrm>
            <a:prstGeom prst="rect">
              <a:avLst/>
            </a:prstGeom>
            <a:solidFill>
              <a:srgbClr val="000000"/>
            </a:solidFill>
          </p:spPr>
        </p:sp>
        <p:sp>
          <p:nvSpPr>
            <p:cNvPr id="7" name="AutoShape 7"/>
            <p:cNvSpPr/>
            <p:nvPr/>
          </p:nvSpPr>
          <p:spPr>
            <a:xfrm rot="5400000">
              <a:off x="7536388" y="-76254"/>
              <a:ext cx="13524" cy="15072775"/>
            </a:xfrm>
            <a:prstGeom prst="rect">
              <a:avLst/>
            </a:prstGeom>
            <a:solidFill>
              <a:srgbClr val="000000"/>
            </a:solidFill>
          </p:spPr>
        </p:sp>
        <p:sp>
          <p:nvSpPr>
            <p:cNvPr id="8" name="AutoShape 8"/>
            <p:cNvSpPr/>
            <p:nvPr/>
          </p:nvSpPr>
          <p:spPr>
            <a:xfrm rot="5400000">
              <a:off x="7536388" y="-1545254"/>
              <a:ext cx="13524" cy="15072775"/>
            </a:xfrm>
            <a:prstGeom prst="rect">
              <a:avLst/>
            </a:prstGeom>
            <a:solidFill>
              <a:srgbClr val="000000"/>
            </a:solidFill>
          </p:spPr>
        </p:sp>
        <p:sp>
          <p:nvSpPr>
            <p:cNvPr id="9" name="AutoShape 9"/>
            <p:cNvSpPr/>
            <p:nvPr/>
          </p:nvSpPr>
          <p:spPr>
            <a:xfrm rot="5400000">
              <a:off x="7536388" y="-4483254"/>
              <a:ext cx="13524" cy="15072775"/>
            </a:xfrm>
            <a:prstGeom prst="rect">
              <a:avLst/>
            </a:prstGeom>
            <a:solidFill>
              <a:srgbClr val="000000"/>
            </a:solidFill>
          </p:spPr>
        </p:sp>
        <p:sp>
          <p:nvSpPr>
            <p:cNvPr id="10" name="AutoShape 10"/>
            <p:cNvSpPr/>
            <p:nvPr/>
          </p:nvSpPr>
          <p:spPr>
            <a:xfrm rot="5400000">
              <a:off x="7536388" y="-3014254"/>
              <a:ext cx="13524" cy="15072775"/>
            </a:xfrm>
            <a:prstGeom prst="rect">
              <a:avLst/>
            </a:prstGeom>
            <a:solidFill>
              <a:srgbClr val="000000"/>
            </a:solidFill>
          </p:spPr>
        </p:sp>
        <p:sp>
          <p:nvSpPr>
            <p:cNvPr id="11" name="AutoShape 11"/>
            <p:cNvSpPr/>
            <p:nvPr/>
          </p:nvSpPr>
          <p:spPr>
            <a:xfrm>
              <a:off x="9035551" y="0"/>
              <a:ext cx="13524" cy="15072775"/>
            </a:xfrm>
            <a:prstGeom prst="rect">
              <a:avLst/>
            </a:prstGeom>
            <a:solidFill>
              <a:srgbClr val="000000"/>
            </a:solidFill>
          </p:spPr>
        </p:sp>
        <p:sp>
          <p:nvSpPr>
            <p:cNvPr id="12" name="AutoShape 12"/>
            <p:cNvSpPr/>
            <p:nvPr/>
          </p:nvSpPr>
          <p:spPr>
            <a:xfrm>
              <a:off x="7529626" y="0"/>
              <a:ext cx="13524" cy="15072775"/>
            </a:xfrm>
            <a:prstGeom prst="rect">
              <a:avLst/>
            </a:prstGeom>
            <a:solidFill>
              <a:srgbClr val="000000"/>
            </a:solidFill>
          </p:spPr>
        </p:sp>
        <p:sp>
          <p:nvSpPr>
            <p:cNvPr id="13" name="AutoShape 13"/>
            <p:cNvSpPr/>
            <p:nvPr/>
          </p:nvSpPr>
          <p:spPr>
            <a:xfrm>
              <a:off x="6023701" y="0"/>
              <a:ext cx="13524" cy="15072775"/>
            </a:xfrm>
            <a:prstGeom prst="rect">
              <a:avLst/>
            </a:prstGeom>
            <a:solidFill>
              <a:srgbClr val="000000"/>
            </a:solidFill>
          </p:spPr>
        </p:sp>
        <p:sp>
          <p:nvSpPr>
            <p:cNvPr id="14" name="AutoShape 14"/>
            <p:cNvSpPr/>
            <p:nvPr/>
          </p:nvSpPr>
          <p:spPr>
            <a:xfrm>
              <a:off x="4517776" y="0"/>
              <a:ext cx="13524" cy="15072775"/>
            </a:xfrm>
            <a:prstGeom prst="rect">
              <a:avLst/>
            </a:prstGeom>
            <a:solidFill>
              <a:srgbClr val="000000"/>
            </a:solidFill>
          </p:spPr>
        </p:sp>
        <p:sp>
          <p:nvSpPr>
            <p:cNvPr id="15" name="AutoShape 15"/>
            <p:cNvSpPr/>
            <p:nvPr/>
          </p:nvSpPr>
          <p:spPr>
            <a:xfrm>
              <a:off x="3011850" y="0"/>
              <a:ext cx="13524" cy="15072775"/>
            </a:xfrm>
            <a:prstGeom prst="rect">
              <a:avLst/>
            </a:prstGeom>
            <a:solidFill>
              <a:srgbClr val="000000"/>
            </a:solidFill>
          </p:spPr>
        </p:sp>
        <p:sp>
          <p:nvSpPr>
            <p:cNvPr id="16" name="AutoShape 16"/>
            <p:cNvSpPr/>
            <p:nvPr/>
          </p:nvSpPr>
          <p:spPr>
            <a:xfrm>
              <a:off x="0" y="0"/>
              <a:ext cx="13524" cy="15072775"/>
            </a:xfrm>
            <a:prstGeom prst="rect">
              <a:avLst/>
            </a:prstGeom>
            <a:solidFill>
              <a:srgbClr val="000000"/>
            </a:solidFill>
          </p:spPr>
        </p:sp>
        <p:sp>
          <p:nvSpPr>
            <p:cNvPr id="17" name="AutoShape 17"/>
            <p:cNvSpPr/>
            <p:nvPr/>
          </p:nvSpPr>
          <p:spPr>
            <a:xfrm>
              <a:off x="1505925" y="0"/>
              <a:ext cx="13524" cy="15072775"/>
            </a:xfrm>
            <a:prstGeom prst="rect">
              <a:avLst/>
            </a:prstGeom>
            <a:solidFill>
              <a:srgbClr val="000000"/>
            </a:solidFill>
          </p:spPr>
        </p:sp>
        <p:sp>
          <p:nvSpPr>
            <p:cNvPr id="18" name="AutoShape 18"/>
            <p:cNvSpPr/>
            <p:nvPr/>
          </p:nvSpPr>
          <p:spPr>
            <a:xfrm rot="5400000">
              <a:off x="7536388" y="5799746"/>
              <a:ext cx="13524" cy="15072775"/>
            </a:xfrm>
            <a:prstGeom prst="rect">
              <a:avLst/>
            </a:prstGeom>
            <a:solidFill>
              <a:srgbClr val="000000"/>
            </a:solidFill>
          </p:spPr>
        </p:sp>
        <p:sp>
          <p:nvSpPr>
            <p:cNvPr id="19" name="AutoShape 19"/>
            <p:cNvSpPr/>
            <p:nvPr/>
          </p:nvSpPr>
          <p:spPr>
            <a:xfrm>
              <a:off x="10541476" y="0"/>
              <a:ext cx="13524" cy="15072775"/>
            </a:xfrm>
            <a:prstGeom prst="rect">
              <a:avLst/>
            </a:prstGeom>
            <a:solidFill>
              <a:srgbClr val="000000"/>
            </a:solidFill>
          </p:spPr>
        </p:sp>
        <p:sp>
          <p:nvSpPr>
            <p:cNvPr id="20" name="AutoShape 20"/>
            <p:cNvSpPr/>
            <p:nvPr/>
          </p:nvSpPr>
          <p:spPr>
            <a:xfrm>
              <a:off x="15059252" y="0"/>
              <a:ext cx="13524" cy="15072775"/>
            </a:xfrm>
            <a:prstGeom prst="rect">
              <a:avLst/>
            </a:prstGeom>
            <a:solidFill>
              <a:srgbClr val="000000"/>
            </a:solidFill>
          </p:spPr>
        </p:sp>
        <p:sp>
          <p:nvSpPr>
            <p:cNvPr id="21" name="AutoShape 21"/>
            <p:cNvSpPr/>
            <p:nvPr/>
          </p:nvSpPr>
          <p:spPr>
            <a:xfrm>
              <a:off x="12047401" y="0"/>
              <a:ext cx="13524" cy="15072775"/>
            </a:xfrm>
            <a:prstGeom prst="rect">
              <a:avLst/>
            </a:prstGeom>
            <a:solidFill>
              <a:srgbClr val="000000"/>
            </a:solidFill>
          </p:spPr>
        </p:sp>
        <p:sp>
          <p:nvSpPr>
            <p:cNvPr id="22" name="AutoShape 22"/>
            <p:cNvSpPr/>
            <p:nvPr/>
          </p:nvSpPr>
          <p:spPr>
            <a:xfrm>
              <a:off x="13553327" y="0"/>
              <a:ext cx="13524" cy="15072775"/>
            </a:xfrm>
            <a:prstGeom prst="rect">
              <a:avLst/>
            </a:prstGeom>
            <a:solidFill>
              <a:srgbClr val="000000"/>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51295" y="6085944"/>
            <a:ext cx="3088219" cy="3644894"/>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16302" y="661466"/>
            <a:ext cx="2279103" cy="3087454"/>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7914" y="3982517"/>
            <a:ext cx="3544928" cy="3570898"/>
          </a:xfrm>
          <a:prstGeom prst="rect">
            <a:avLst/>
          </a:prstGeom>
        </p:spPr>
      </p:pic>
      <p:pic>
        <p:nvPicPr>
          <p:cNvPr id="26" name="Picture 26"/>
          <p:cNvPicPr>
            <a:picLocks noChangeAspect="1"/>
          </p:cNvPicPr>
          <p:nvPr/>
        </p:nvPicPr>
        <p:blipFill>
          <a:blip r:embed="rId8"/>
          <a:srcRect/>
          <a:stretch>
            <a:fillRect/>
          </a:stretch>
        </p:blipFill>
        <p:spPr>
          <a:xfrm>
            <a:off x="8422982" y="2227915"/>
            <a:ext cx="8438753" cy="7030385"/>
          </a:xfrm>
          <a:prstGeom prst="rect">
            <a:avLst/>
          </a:prstGeom>
        </p:spPr>
      </p:pic>
      <p:sp>
        <p:nvSpPr>
          <p:cNvPr id="27" name="TextBox 27"/>
          <p:cNvSpPr txBox="1"/>
          <p:nvPr/>
        </p:nvSpPr>
        <p:spPr>
          <a:xfrm>
            <a:off x="7985558" y="490016"/>
            <a:ext cx="8209062" cy="1615827"/>
          </a:xfrm>
          <a:prstGeom prst="rect">
            <a:avLst/>
          </a:prstGeom>
        </p:spPr>
        <p:txBody>
          <a:bodyPr lIns="0" tIns="0" rIns="0" bIns="0" rtlCol="0" anchor="t">
            <a:spAutoFit/>
          </a:bodyPr>
          <a:lstStyle/>
          <a:p>
            <a:pPr algn="ctr">
              <a:lnSpc>
                <a:spcPts val="12599"/>
              </a:lnSpc>
            </a:pPr>
            <a:r>
              <a:rPr lang="en-US" sz="9000" dirty="0">
                <a:solidFill>
                  <a:srgbClr val="000000"/>
                </a:solidFill>
                <a:latin typeface="Angsana New" panose="02020603050405020304" pitchFamily="18" charset="-34"/>
                <a:cs typeface="Angsana New" panose="02020603050405020304" pitchFamily="18" charset="-34"/>
              </a:rPr>
              <a:t>supply chain</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6957" y="1028700"/>
            <a:ext cx="9953389" cy="3553413"/>
          </a:xfrm>
          <a:prstGeom prst="rect">
            <a:avLst/>
          </a:prstGeom>
        </p:spPr>
        <p:txBody>
          <a:bodyPr lIns="0" tIns="0" rIns="0" bIns="0" rtlCol="0" anchor="t">
            <a:spAutoFit/>
          </a:bodyPr>
          <a:lstStyle/>
          <a:p>
            <a:pPr>
              <a:lnSpc>
                <a:spcPts val="9294"/>
              </a:lnSpc>
            </a:pPr>
            <a:r>
              <a:rPr lang="en-US" sz="9600" dirty="0">
                <a:solidFill>
                  <a:srgbClr val="000000"/>
                </a:solidFill>
                <a:latin typeface="Angsana New" panose="02020603050405020304" pitchFamily="18" charset="-34"/>
                <a:cs typeface="Angsana New" panose="02020603050405020304" pitchFamily="18" charset="-34"/>
              </a:rPr>
              <a:t>Supply Chain for an e-Commerce Company</a:t>
            </a:r>
          </a:p>
          <a:p>
            <a:pPr>
              <a:lnSpc>
                <a:spcPts val="9294"/>
              </a:lnSpc>
            </a:pPr>
            <a:endParaRPr lang="en-US" sz="7745" dirty="0">
              <a:solidFill>
                <a:srgbClr val="000000"/>
              </a:solidFill>
              <a:latin typeface="Bebas Neue Bold"/>
            </a:endParaRPr>
          </a:p>
        </p:txBody>
      </p:sp>
      <p:grpSp>
        <p:nvGrpSpPr>
          <p:cNvPr id="3" name="Group 3"/>
          <p:cNvGrpSpPr/>
          <p:nvPr/>
        </p:nvGrpSpPr>
        <p:grpSpPr>
          <a:xfrm>
            <a:off x="9176034" y="199351"/>
            <a:ext cx="7714897" cy="8423115"/>
            <a:chOff x="0" y="-95250"/>
            <a:chExt cx="10286529" cy="11230820"/>
          </a:xfrm>
        </p:grpSpPr>
        <p:sp>
          <p:nvSpPr>
            <p:cNvPr id="4" name="TextBox 4"/>
            <p:cNvSpPr txBox="1"/>
            <p:nvPr/>
          </p:nvSpPr>
          <p:spPr>
            <a:xfrm>
              <a:off x="0" y="-95250"/>
              <a:ext cx="10286529" cy="660823"/>
            </a:xfrm>
            <a:prstGeom prst="rect">
              <a:avLst/>
            </a:prstGeom>
          </p:spPr>
          <p:txBody>
            <a:bodyPr lIns="0" tIns="0" rIns="0" bIns="0" rtlCol="0" anchor="t">
              <a:spAutoFit/>
            </a:bodyPr>
            <a:lstStyle/>
            <a:p>
              <a:pPr>
                <a:lnSpc>
                  <a:spcPts val="3919"/>
                </a:lnSpc>
              </a:pPr>
              <a:endParaRPr/>
            </a:p>
          </p:txBody>
        </p:sp>
        <p:sp>
          <p:nvSpPr>
            <p:cNvPr id="5" name="TextBox 5"/>
            <p:cNvSpPr txBox="1"/>
            <p:nvPr/>
          </p:nvSpPr>
          <p:spPr>
            <a:xfrm>
              <a:off x="0" y="870243"/>
              <a:ext cx="10286529" cy="4108817"/>
            </a:xfrm>
            <a:prstGeom prst="rect">
              <a:avLst/>
            </a:prstGeom>
          </p:spPr>
          <p:txBody>
            <a:bodyPr lIns="0" tIns="0" rIns="0" bIns="0" rtlCol="0" anchor="t">
              <a:spAutoFit/>
            </a:bodyPr>
            <a:lstStyle/>
            <a:p>
              <a:pPr>
                <a:lnSpc>
                  <a:spcPts val="3359"/>
                </a:lnSpc>
              </a:pPr>
              <a:r>
                <a:rPr lang="en-US" sz="2400" dirty="0">
                  <a:solidFill>
                    <a:srgbClr val="000000"/>
                  </a:solidFill>
                  <a:latin typeface="Telegraf"/>
                </a:rPr>
                <a:t> </a:t>
              </a:r>
              <a:r>
                <a:rPr lang="en-US" sz="3600" dirty="0">
                  <a:solidFill>
                    <a:srgbClr val="000000"/>
                  </a:solidFill>
                  <a:latin typeface="Angsana New" panose="02020603050405020304" pitchFamily="18" charset="-34"/>
                  <a:cs typeface="Angsana New" panose="02020603050405020304" pitchFamily="18" charset="-34"/>
                </a:rPr>
                <a:t>this example, the e-commerce company operates a website, and that website sells various products. When a customer places an order for a product, the product order is being processed by technology such as a checkout cart, an order system, or a third-party product such as Shopify. The payment processors then come in and deal with payment transactions for the order, which actually opens up a new supply chain</a:t>
              </a:r>
              <a:r>
                <a:rPr lang="en-US" sz="2400" dirty="0">
                  <a:solidFill>
                    <a:srgbClr val="000000"/>
                  </a:solidFill>
                  <a:latin typeface="Telegraf"/>
                </a:rPr>
                <a:t>.</a:t>
              </a:r>
            </a:p>
          </p:txBody>
        </p:sp>
        <p:sp>
          <p:nvSpPr>
            <p:cNvPr id="6" name="TextBox 6"/>
            <p:cNvSpPr txBox="1"/>
            <p:nvPr/>
          </p:nvSpPr>
          <p:spPr>
            <a:xfrm>
              <a:off x="0" y="10573383"/>
              <a:ext cx="10286529" cy="562187"/>
            </a:xfrm>
            <a:prstGeom prst="rect">
              <a:avLst/>
            </a:prstGeom>
          </p:spPr>
          <p:txBody>
            <a:bodyPr lIns="0" tIns="0" rIns="0" bIns="0" rtlCol="0" anchor="t">
              <a:spAutoFit/>
            </a:bodyPr>
            <a:lstStyle/>
            <a:p>
              <a:pPr>
                <a:lnSpc>
                  <a:spcPts val="3359"/>
                </a:lnSpc>
              </a:pPr>
              <a:endParaRPr/>
            </a:p>
          </p:txBody>
        </p:sp>
      </p:grpSp>
      <p:sp>
        <p:nvSpPr>
          <p:cNvPr id="7" name="AutoShape 7"/>
          <p:cNvSpPr/>
          <p:nvPr/>
        </p:nvSpPr>
        <p:spPr>
          <a:xfrm>
            <a:off x="0" y="7105751"/>
            <a:ext cx="18352068" cy="3181249"/>
          </a:xfrm>
          <a:prstGeom prst="rect">
            <a:avLst/>
          </a:prstGeom>
          <a:solidFill>
            <a:srgbClr val="DF2549"/>
          </a:solidFill>
        </p:spPr>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002760" y="4953202"/>
            <a:ext cx="4783443" cy="43050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2366" y="3836750"/>
            <a:ext cx="2405126" cy="1504297"/>
          </a:xfrm>
          <a:prstGeom prst="rect">
            <a:avLst/>
          </a:prstGeom>
        </p:spPr>
      </p:pic>
      <p:pic>
        <p:nvPicPr>
          <p:cNvPr id="10" name="Picture 10"/>
          <p:cNvPicPr>
            <a:picLocks noChangeAspect="1"/>
          </p:cNvPicPr>
          <p:nvPr/>
        </p:nvPicPr>
        <p:blipFill>
          <a:blip r:embed="rId6"/>
          <a:srcRect t="212" b="212"/>
          <a:stretch>
            <a:fillRect/>
          </a:stretch>
        </p:blipFill>
        <p:spPr>
          <a:xfrm>
            <a:off x="8788964" y="4574363"/>
            <a:ext cx="8101968" cy="53548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621</Words>
  <Application>Microsoft Office PowerPoint</Application>
  <PresentationFormat>กำหนดเอง</PresentationFormat>
  <Paragraphs>37</Paragraphs>
  <Slides>12</Slides>
  <Notes>0</Notes>
  <HiddenSlides>0</HiddenSlides>
  <MMClips>0</MMClips>
  <ScaleCrop>false</ScaleCrop>
  <HeadingPairs>
    <vt:vector size="6" baseType="variant">
      <vt:variant>
        <vt:lpstr>ฟอนต์ที่ถูกใช้</vt:lpstr>
      </vt:variant>
      <vt:variant>
        <vt:i4>8</vt:i4>
      </vt:variant>
      <vt:variant>
        <vt:lpstr>ธีม</vt:lpstr>
      </vt:variant>
      <vt:variant>
        <vt:i4>1</vt:i4>
      </vt:variant>
      <vt:variant>
        <vt:lpstr>ชื่อเรื่องสไลด์</vt:lpstr>
      </vt:variant>
      <vt:variant>
        <vt:i4>12</vt:i4>
      </vt:variant>
    </vt:vector>
  </HeadingPairs>
  <TitlesOfParts>
    <vt:vector size="21" baseType="lpstr">
      <vt:lpstr>Telegraf Bold</vt:lpstr>
      <vt:lpstr>Arimo Bold</vt:lpstr>
      <vt:lpstr>Angsana New</vt:lpstr>
      <vt:lpstr>Telegraf</vt:lpstr>
      <vt:lpstr>Bebas Neue Bold</vt:lpstr>
      <vt:lpstr>Calibri</vt:lpstr>
      <vt:lpstr>Arial</vt:lpstr>
      <vt:lpstr>Arimo</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Logistics</dc:title>
  <dc:creator>ASUS</dc:creator>
  <cp:lastModifiedBy>tonhom20009@gmail.com</cp:lastModifiedBy>
  <cp:revision>3</cp:revision>
  <dcterms:created xsi:type="dcterms:W3CDTF">2006-08-16T00:00:00Z</dcterms:created>
  <dcterms:modified xsi:type="dcterms:W3CDTF">2021-06-11T08:05:24Z</dcterms:modified>
  <dc:identifier>DAEhDTjJQB0</dc:identifier>
</cp:coreProperties>
</file>