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5"/>
  </p:notesMasterIdLst>
  <p:sldIdLst>
    <p:sldId id="269" r:id="rId3"/>
    <p:sldId id="274" r:id="rId4"/>
    <p:sldId id="264" r:id="rId5"/>
    <p:sldId id="285" r:id="rId6"/>
    <p:sldId id="286" r:id="rId7"/>
    <p:sldId id="287" r:id="rId8"/>
    <p:sldId id="288" r:id="rId9"/>
    <p:sldId id="272" r:id="rId10"/>
    <p:sldId id="275" r:id="rId11"/>
    <p:sldId id="284" r:id="rId12"/>
    <p:sldId id="283" r:id="rId13"/>
    <p:sldId id="291" r:id="rId14"/>
    <p:sldId id="279" r:id="rId15"/>
    <p:sldId id="280" r:id="rId16"/>
    <p:sldId id="276" r:id="rId17"/>
    <p:sldId id="281" r:id="rId18"/>
    <p:sldId id="289" r:id="rId19"/>
    <p:sldId id="263" r:id="rId20"/>
    <p:sldId id="265" r:id="rId21"/>
    <p:sldId id="273" r:id="rId22"/>
    <p:sldId id="292" r:id="rId23"/>
    <p:sldId id="25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8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C53BB5-9DB0-4E33-AA53-852445CBEF1A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7CF3D5-AEC7-4D14-99F5-62A9BBE82379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h-TH" smtClean="0"/>
              <a:t>Approach sometimes also called tradition of research.</a:t>
            </a:r>
            <a:endParaRPr lang="en-ZA" altLang="th-TH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E483A8-7A32-45E6-98BE-31B2E13F93C9}" type="slidenum">
              <a:rPr lang="en-ZA" altLang="th-TH" sz="1200">
                <a:latin typeface="Calibri" panose="020F0502020204030204" pitchFamily="34" charset="0"/>
              </a:rPr>
              <a:pPr/>
              <a:t>3</a:t>
            </a:fld>
            <a:endParaRPr lang="en-ZA" altLang="th-TH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169BEB-CA03-434A-A011-0EB885E3AAB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050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169BEB-CA03-434A-A011-0EB885E3AAB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94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CF2A1D-BA5C-4A52-B98B-6DCE1B7478C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22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F3D5-AEC7-4D14-99F5-62A9BBE82379}" type="slidenum">
              <a:rPr lang="en-ZA" altLang="th-TH" smtClean="0"/>
              <a:pPr>
                <a:defRPr/>
              </a:pPr>
              <a:t>17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55438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E625-E33A-42B1-82C1-F95E4BC3F756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64EF-59F8-4743-952A-4524431A63B5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401849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A301-B143-4DB6-9A32-B17B02F376AD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E908-2A64-44E7-9A16-FB128CFA76CD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40749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F192-271C-4A9A-A879-A464CB869FDD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0E86-2C37-4B41-9A6A-EEFE6250B30A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80138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FE625-E33A-42B1-82C1-F95E4BC3F756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53F664EF-59F8-4743-952A-4524431A63B5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1781667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F7E7D-2BF6-4C50-9EC9-45F8E4500B2A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EB82E-AA1F-4866-ACDB-9004769D3CD5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07420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847ECA2-776A-4631-80E6-932B677D721E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B55123E-A558-4528-AFC8-AC2D71810442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42047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134B6-9A48-4785-BD4E-9929582C66D0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29D7-AB41-47E8-8AD8-615B381F9F28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166248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08FD1-90C0-4027-A472-1D00974024E2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446AF-D529-424F-B489-AAA69395CDAD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0500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CA73628-C1F5-47A0-B296-3DBC208083B5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3F350-6D61-47F9-97A7-2B9E40C6BF00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37708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9FC4C-3B96-4AEE-89A4-9276805657CF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0ABAE-5F17-46FA-B4D9-88A95ADB99A2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4190220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08201-D0B3-4B32-B9E0-9850A94AE124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7A747-322D-49AE-A05E-75808C725E91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1664140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7E7D-2BF6-4C50-9EC9-45F8E4500B2A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B82E-AA1F-4866-ACDB-9004769D3CD5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958277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447A1-6F92-474D-BF65-3753222F555A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DF6BA-3119-4D77-A53A-24105B5D7B91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426644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AA301-B143-4DB6-9A32-B17B02F376AD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4E908-2A64-44E7-9A16-FB128CFA76CD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417740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2F192-271C-4A9A-A879-A464CB869FDD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D0E86-2C37-4B41-9A6A-EEFE6250B30A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94079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ECA2-776A-4631-80E6-932B677D721E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123E-A558-4528-AFC8-AC2D71810442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51949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34B6-9A48-4785-BD4E-9929582C66D0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29D7-AB41-47E8-8AD8-615B381F9F28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99207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8FD1-90C0-4027-A472-1D00974024E2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46AF-D529-424F-B489-AAA69395CDAD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42545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3628-C1F5-47A0-B296-3DBC208083B5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F350-6D61-47F9-97A7-2B9E40C6BF00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163827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FC4C-3B96-4AEE-89A4-9276805657CF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ABAE-5F17-46FA-B4D9-88A95ADB99A2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508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8201-D0B3-4B32-B9E0-9850A94AE124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A747-322D-49AE-A05E-75808C725E91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93821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47A1-6F92-474D-BF65-3753222F555A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F6BA-3119-4D77-A53A-24105B5D7B91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23432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en-ZA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en-ZA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1F076-8893-488D-9470-407A6F78227C}" type="datetimeFigureOut">
              <a:rPr lang="en-US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DB1380-7B14-499D-B12B-A9CA0CD8BDEB}" type="slidenum">
              <a:rPr lang="en-ZA" altLang="th-TH"/>
              <a:pPr>
                <a:defRPr/>
              </a:pPr>
              <a:t>‹#›</a:t>
            </a:fld>
            <a:endParaRPr lang="en-ZA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001F076-8893-488D-9470-407A6F78227C}" type="datetimeFigureOut">
              <a:rPr lang="en-US" smtClean="0"/>
              <a:pPr>
                <a:defRPr/>
              </a:pPr>
              <a:t>8/6/2020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DB1380-7B14-499D-B12B-A9CA0CD8BDEB}" type="slidenum">
              <a:rPr lang="en-ZA" altLang="th-TH" smtClean="0"/>
              <a:pPr>
                <a:defRPr/>
              </a:pPr>
              <a:t>‹#›</a:t>
            </a:fld>
            <a:endParaRPr lang="en-ZA" altLang="th-TH"/>
          </a:p>
        </p:txBody>
      </p:sp>
    </p:spTree>
    <p:extLst>
      <p:ext uri="{BB962C8B-B14F-4D97-AF65-F5344CB8AC3E}">
        <p14:creationId xmlns:p14="http://schemas.microsoft.com/office/powerpoint/2010/main" val="30823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609344"/>
          </a:xfrm>
        </p:spPr>
        <p:txBody>
          <a:bodyPr/>
          <a:lstStyle/>
          <a:p>
            <a:pPr eaLnBrk="1" hangingPunct="1"/>
            <a:r>
              <a:rPr lang="en-US" altLang="th-TH" dirty="0" smtClean="0"/>
              <a:t>Characteristics of Basic research</a:t>
            </a:r>
            <a:endParaRPr lang="en-ZA" altLang="th-TH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7984"/>
            <a:ext cx="8229600" cy="48529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The main purpose is </a:t>
            </a:r>
            <a:r>
              <a:rPr lang="en-US" sz="2800" dirty="0"/>
              <a:t>to understand and </a:t>
            </a:r>
            <a:r>
              <a:rPr lang="en-US" sz="2800" dirty="0" smtClean="0"/>
              <a:t>explain.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It aims in </a:t>
            </a:r>
            <a:r>
              <a:rPr lang="en-US" sz="2800" dirty="0"/>
              <a:t>formulating and testing theoretical </a:t>
            </a:r>
            <a:r>
              <a:rPr lang="en-US" sz="2800" dirty="0" smtClean="0"/>
              <a:t>construct.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It takes </a:t>
            </a:r>
            <a:r>
              <a:rPr lang="en-US" sz="2800" dirty="0"/>
              <a:t>the form of a theory that explains the phenomenon under investigation to give its contribution to knowledge. </a:t>
            </a:r>
            <a:r>
              <a:rPr lang="en-US" sz="2800" dirty="0" smtClean="0"/>
              <a:t>It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It is </a:t>
            </a:r>
            <a:r>
              <a:rPr lang="en-US" sz="2800" dirty="0"/>
              <a:t>more descriptive in </a:t>
            </a:r>
            <a:r>
              <a:rPr lang="en-US" sz="2800" dirty="0" smtClean="0"/>
              <a:t>nature exploring </a:t>
            </a:r>
            <a:r>
              <a:rPr lang="en-US" sz="2800" dirty="0"/>
              <a:t>what, why and how questions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The results can </a:t>
            </a:r>
            <a:r>
              <a:rPr lang="en-US" sz="2800" dirty="0"/>
              <a:t>describe natural or social phenomenon, such as its form, structure, activity, change over time, relationship to other phenomena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650" y="357188"/>
            <a:ext cx="756126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difference between quantitative and qualitative data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8920"/>
            <a:ext cx="77152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Quantitative data can be counted, measured, and expressed using numbers. Qualitative data is descriptive and conceptual. Qualitative data can be categorized based on traits and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977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54" t="18501" r="28969" b="18501"/>
          <a:stretch/>
        </p:blipFill>
        <p:spPr>
          <a:xfrm>
            <a:off x="4067944" y="692696"/>
            <a:ext cx="5076055" cy="518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095" t="30312" r="31737" b="8658"/>
          <a:stretch/>
        </p:blipFill>
        <p:spPr>
          <a:xfrm>
            <a:off x="395536" y="516162"/>
            <a:ext cx="4392488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3472"/>
            <a:ext cx="7772400" cy="1609344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Qualitative vs Quantitative Data</a:t>
            </a:r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77557"/>
              </p:ext>
            </p:extLst>
          </p:nvPr>
        </p:nvGraphicFramePr>
        <p:xfrm>
          <a:off x="467544" y="1484784"/>
          <a:ext cx="8534400" cy="5373216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3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Qualitative 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Overview: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Deals with descriptions.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Data can be observed but  not measured.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Colors, textures, smells, tastes, appearance, beauty,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Qualitative → Quality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Quantitative 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Overview: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Deals with numbers.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Data which can be measured.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Length, height, area, volume, weight, speed, time, temperature, humidity, sound levels, cost, members, ages,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Quantitative → Quantity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4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84477"/>
              </p:ext>
            </p:extLst>
          </p:nvPr>
        </p:nvGraphicFramePr>
        <p:xfrm>
          <a:off x="755576" y="1296492"/>
          <a:ext cx="7704856" cy="3039640"/>
        </p:xfrm>
        <a:graphic>
          <a:graphicData uri="http://schemas.openxmlformats.org/drawingml/2006/table">
            <a:tbl>
              <a:tblPr/>
              <a:tblGrid>
                <a:gridCol w="414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Qualitative data: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*red/green color, gold frame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*smells old and musty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*texture shows brush strokes of oil paint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*peaceful scene of the country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*masterful brush strokes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Quantitative data: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*picture is 10" by 14”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with frame 14" by 18”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 weighs 8.5 pounds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surface area of painting is 140 sq. 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*cost $300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5" name="Picture 62" descr="MCj00975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6132"/>
            <a:ext cx="20970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6328" y="5373216"/>
            <a:ext cx="283988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Oil Painting</a:t>
            </a:r>
          </a:p>
          <a:p>
            <a:pPr lvl="0" eaLnBrk="1" hangingPunct="1">
              <a:spcBef>
                <a:spcPct val="20000"/>
              </a:spcBef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07738"/>
              </p:ext>
            </p:extLst>
          </p:nvPr>
        </p:nvGraphicFramePr>
        <p:xfrm>
          <a:off x="755576" y="1348256"/>
          <a:ext cx="7443972" cy="3371304"/>
        </p:xfrm>
        <a:graphic>
          <a:graphicData uri="http://schemas.openxmlformats.org/drawingml/2006/table">
            <a:tbl>
              <a:tblPr/>
              <a:tblGrid>
                <a:gridCol w="322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1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Qualitative data: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*robust aroma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*frothy 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 strong taste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*glass cup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* expensive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Quantitative data: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*12 ounces of latte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*serving temperature 150</a:t>
                      </a:r>
                      <a:r>
                        <a:rPr kumimoji="0" lang="en-US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0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*serving cup 7 inches in height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   *cost $4.95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024" y="5494004"/>
            <a:ext cx="208823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Latte</a:t>
            </a:r>
          </a:p>
          <a:p>
            <a:pPr lvl="0" eaLnBrk="1" hangingPunct="1">
              <a:spcBef>
                <a:spcPct val="20000"/>
              </a:spcBef>
            </a:pP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5" name="Picture 43" descr="MPj04387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8695"/>
            <a:ext cx="3240360" cy="182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4" t="16542" r="32110" b="24591"/>
          <a:stretch/>
        </p:blipFill>
        <p:spPr>
          <a:xfrm>
            <a:off x="539552" y="260648"/>
            <a:ext cx="8280920" cy="63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558"/>
            <a:ext cx="8303562" cy="48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495300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 dirty="0" smtClean="0">
                <a:latin typeface="+mn-lt"/>
              </a:rPr>
              <a:t>1. Make </a:t>
            </a:r>
            <a:r>
              <a:rPr lang="en-US" altLang="en-US" sz="2200" dirty="0">
                <a:latin typeface="+mn-lt"/>
              </a:rPr>
              <a:t>one qualitative observation about the picture above.</a:t>
            </a:r>
          </a:p>
          <a:p>
            <a:pPr algn="ctr"/>
            <a:endParaRPr lang="en-US" altLang="en-US" sz="2200" dirty="0">
              <a:latin typeface="+mn-lt"/>
            </a:endParaRPr>
          </a:p>
          <a:p>
            <a:pPr algn="ctr"/>
            <a:r>
              <a:rPr lang="en-US" altLang="en-US" sz="2200" dirty="0" smtClean="0">
                <a:latin typeface="+mn-lt"/>
              </a:rPr>
              <a:t>2. Make </a:t>
            </a:r>
            <a:r>
              <a:rPr lang="en-US" altLang="en-US" sz="2200" dirty="0">
                <a:latin typeface="+mn-lt"/>
              </a:rPr>
              <a:t>one quantitative observation about the picture above.</a:t>
            </a:r>
          </a:p>
          <a:p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5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79015" y="93559"/>
            <a:ext cx="7772400" cy="1609344"/>
          </a:xfrm>
        </p:spPr>
        <p:txBody>
          <a:bodyPr/>
          <a:lstStyle/>
          <a:p>
            <a:pPr algn="ctr" eaLnBrk="1" hangingPunct="1"/>
            <a:r>
              <a:rPr lang="en-US" altLang="th-TH" b="1" dirty="0" smtClean="0"/>
              <a:t>Fundamentals in research</a:t>
            </a:r>
            <a:endParaRPr lang="en-ZA" altLang="th-TH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848752"/>
            <a:ext cx="2975070" cy="3044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th-TH" sz="2800" b="1" dirty="0" smtClean="0"/>
              <a:t>Validity</a:t>
            </a:r>
            <a:r>
              <a:rPr lang="en-US" altLang="th-TH" sz="2800" dirty="0" smtClean="0"/>
              <a:t>    =&gt;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n-US" altLang="th-TH" sz="2800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n-US" altLang="th-TH" sz="2800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n-US" altLang="th-TH" sz="2800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th-TH" sz="2800" b="1" dirty="0" smtClean="0"/>
              <a:t>Reliability</a:t>
            </a:r>
            <a:r>
              <a:rPr lang="en-US" altLang="th-TH" sz="2800" dirty="0" smtClean="0"/>
              <a:t>  =&gt;</a:t>
            </a:r>
            <a:endParaRPr lang="en-ZA" altLang="th-TH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896" y="2734661"/>
            <a:ext cx="4815519" cy="263855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th-TH" sz="2800" dirty="0" smtClean="0"/>
              <a:t>	Success of measuring what was planned; strength of conclusion</a:t>
            </a:r>
          </a:p>
          <a:p>
            <a:pPr eaLnBrk="1" hangingPunct="1"/>
            <a:endParaRPr lang="en-US" altLang="th-TH" sz="2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2800" dirty="0" smtClean="0"/>
              <a:t>	</a:t>
            </a:r>
            <a:r>
              <a:rPr lang="en-US" altLang="th-TH" sz="2800" dirty="0" smtClean="0"/>
              <a:t>Research </a:t>
            </a:r>
            <a:r>
              <a:rPr lang="en-US" altLang="th-TH" sz="2800" dirty="0" smtClean="0"/>
              <a:t>is repeatable</a:t>
            </a:r>
          </a:p>
          <a:p>
            <a:pPr eaLnBrk="1" hangingPunct="1"/>
            <a:endParaRPr lang="en-ZA" altLang="th-TH" sz="28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690688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58ED5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h-TH" sz="2800" dirty="0">
                <a:latin typeface="+mn-lt"/>
              </a:rPr>
              <a:t>Research should be able to meet the tests of:</a:t>
            </a:r>
            <a:endParaRPr lang="en-ZA" altLang="th-TH" sz="2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38" y="357188"/>
            <a:ext cx="6715125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17939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88297"/>
            <a:ext cx="7772400" cy="1609344"/>
          </a:xfrm>
        </p:spPr>
        <p:txBody>
          <a:bodyPr/>
          <a:lstStyle/>
          <a:p>
            <a:pPr algn="ctr" eaLnBrk="1" hangingPunct="1"/>
            <a:r>
              <a:rPr lang="en-US" altLang="th-TH" dirty="0" smtClean="0"/>
              <a:t>Data Collection Procedure</a:t>
            </a:r>
            <a:endParaRPr lang="en-ZA" altLang="th-T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Means of gathering data with certain procedures: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800" dirty="0" smtClean="0"/>
              <a:t>Observation (audio, video, note-taking)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800" dirty="0" smtClean="0"/>
              <a:t>Survey: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questionnaire,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interview (formal or informal)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800" dirty="0" smtClean="0"/>
              <a:t>Record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800" dirty="0" smtClean="0"/>
              <a:t>Tests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800" dirty="0" smtClean="0"/>
              <a:t>Learner diaries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800" dirty="0"/>
              <a:t>C</a:t>
            </a:r>
            <a:r>
              <a:rPr lang="en-US" sz="2800" dirty="0" smtClean="0"/>
              <a:t>orpus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ZA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913" y="357188"/>
            <a:ext cx="6480175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92956" y="165735"/>
            <a:ext cx="7772400" cy="1609344"/>
          </a:xfrm>
        </p:spPr>
        <p:txBody>
          <a:bodyPr/>
          <a:lstStyle/>
          <a:p>
            <a:pPr algn="ctr" eaLnBrk="1" hangingPunct="1"/>
            <a:r>
              <a:rPr lang="en-US" altLang="th-TH" dirty="0" smtClean="0"/>
              <a:t>Data</a:t>
            </a:r>
            <a:endParaRPr lang="en-ZA" altLang="th-T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en-US" sz="2800" dirty="0" smtClean="0"/>
              <a:t>Learners (individuals, grades, groups: age, proficiency, etc.)</a:t>
            </a:r>
          </a:p>
          <a:p>
            <a:pPr lvl="1" eaLnBrk="1" hangingPunct="1"/>
            <a:r>
              <a:rPr lang="en-US" altLang="en-US" sz="2800" dirty="0" smtClean="0"/>
              <a:t>Teachers</a:t>
            </a:r>
          </a:p>
          <a:p>
            <a:pPr lvl="1" eaLnBrk="1" hangingPunct="1"/>
            <a:r>
              <a:rPr lang="en-US" altLang="en-US" sz="2800" dirty="0" smtClean="0"/>
              <a:t>All teaching material</a:t>
            </a:r>
          </a:p>
          <a:p>
            <a:pPr lvl="1" eaLnBrk="1" hangingPunct="1"/>
            <a:r>
              <a:rPr lang="en-US" altLang="en-US" sz="2800" dirty="0" smtClean="0"/>
              <a:t>Teaching situation</a:t>
            </a:r>
          </a:p>
          <a:p>
            <a:pPr lvl="1" eaLnBrk="1" hangingPunct="1"/>
            <a:r>
              <a:rPr lang="en-US" altLang="en-US" sz="2800" dirty="0" smtClean="0"/>
              <a:t>Texts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US" altLang="en-US" sz="2800" dirty="0" smtClean="0"/>
              <a:t>---&gt; combinations possible or necessary</a:t>
            </a:r>
            <a:endParaRPr lang="en-ZA" alt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357188"/>
            <a:ext cx="478631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1009005" y="357188"/>
            <a:ext cx="7054552" cy="1216176"/>
          </a:xfrm>
        </p:spPr>
        <p:txBody>
          <a:bodyPr/>
          <a:lstStyle/>
          <a:p>
            <a:pPr algn="ctr" eaLnBrk="1" hangingPunct="1"/>
            <a:r>
              <a:rPr lang="en-US" altLang="th-TH" dirty="0" smtClean="0"/>
              <a:t>Methodology</a:t>
            </a:r>
            <a:endParaRPr lang="en-ZA" altLang="th-TH" dirty="0" smtClean="0"/>
          </a:p>
        </p:txBody>
      </p:sp>
      <p:sp>
        <p:nvSpPr>
          <p:cNvPr id="410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285875" y="357188"/>
            <a:ext cx="650081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611981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th-TH" sz="2800" b="1" dirty="0" smtClean="0"/>
              <a:t>Population: </a:t>
            </a:r>
            <a:r>
              <a:rPr lang="en-US" altLang="th-TH" sz="2800" dirty="0" smtClean="0"/>
              <a:t>any set of individuals (or objects) having some common observable characteristics.</a:t>
            </a:r>
          </a:p>
          <a:p>
            <a:pPr>
              <a:spcBef>
                <a:spcPct val="0"/>
              </a:spcBef>
            </a:pPr>
            <a:r>
              <a:rPr lang="en-US" altLang="th-TH" sz="2800" b="1" dirty="0" smtClean="0"/>
              <a:t>Sample: </a:t>
            </a:r>
            <a:r>
              <a:rPr lang="en-US" altLang="th-TH" sz="2800" dirty="0" smtClean="0"/>
              <a:t>the subset of a population which represents the characteristics of the population.</a:t>
            </a:r>
          </a:p>
          <a:p>
            <a:pPr>
              <a:spcBef>
                <a:spcPct val="0"/>
              </a:spcBef>
            </a:pPr>
            <a:r>
              <a:rPr lang="en-US" altLang="th-TH" sz="2800" b="1" dirty="0" smtClean="0"/>
              <a:t>A sample </a:t>
            </a:r>
            <a:r>
              <a:rPr lang="en-US" altLang="th-TH" sz="2800" dirty="0" smtClean="0"/>
              <a:t>consists of respondents or subjects</a:t>
            </a:r>
          </a:p>
          <a:p>
            <a:pPr>
              <a:spcBef>
                <a:spcPct val="0"/>
              </a:spcBef>
            </a:pPr>
            <a:r>
              <a:rPr lang="en-US" altLang="th-TH" sz="2800" b="1" dirty="0" smtClean="0"/>
              <a:t>An informant: </a:t>
            </a:r>
            <a:r>
              <a:rPr lang="en-US" altLang="th-TH" sz="2800" dirty="0" smtClean="0"/>
              <a:t>a person from whom a linguist obtains information about language, dialect, or culture. </a:t>
            </a:r>
          </a:p>
          <a:p>
            <a:pPr>
              <a:spcBef>
                <a:spcPct val="0"/>
              </a:spcBef>
            </a:pPr>
            <a:r>
              <a:rPr lang="en-US" altLang="th-TH" sz="2800" b="1" dirty="0" smtClean="0"/>
              <a:t>A corpus </a:t>
            </a:r>
            <a:r>
              <a:rPr lang="en-US" altLang="th-TH" sz="2800" dirty="0" smtClean="0"/>
              <a:t>is a collection of written or spoken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labs.geog.uvic.ca/geog226/images/Lab3/img_pop_sampl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4632"/>
            <a:ext cx="7416824" cy="5320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07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685800" y="165735"/>
            <a:ext cx="7772400" cy="1609344"/>
          </a:xfrm>
        </p:spPr>
        <p:txBody>
          <a:bodyPr/>
          <a:lstStyle/>
          <a:p>
            <a:pPr algn="ctr" eaLnBrk="1" hangingPunct="1"/>
            <a:r>
              <a:rPr lang="en-ZA" altLang="th-TH" dirty="0" smtClean="0"/>
              <a:t>Practice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en-ZA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00250" y="357188"/>
            <a:ext cx="507206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87724" y="165735"/>
            <a:ext cx="4968552" cy="1609344"/>
          </a:xfrm>
        </p:spPr>
        <p:txBody>
          <a:bodyPr/>
          <a:lstStyle/>
          <a:p>
            <a:pPr eaLnBrk="1" hangingPunct="1"/>
            <a:r>
              <a:rPr lang="en-US" altLang="th-TH" dirty="0" smtClean="0"/>
              <a:t>Overall Methodology</a:t>
            </a:r>
            <a:endParaRPr lang="en-ZA" altLang="th-T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dirty="0" smtClean="0"/>
              <a:t>Approach to research: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Quantitative research (</a:t>
            </a:r>
            <a:r>
              <a:rPr lang="en-US" dirty="0"/>
              <a:t>research depends on numbers and statistical </a:t>
            </a:r>
            <a:r>
              <a:rPr lang="en-US" dirty="0" smtClean="0"/>
              <a:t>procedures</a:t>
            </a:r>
            <a:r>
              <a:rPr lang="en-US" dirty="0"/>
              <a:t>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Qualitative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Mixed method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0" y="357188"/>
            <a:ext cx="5572125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79" y="165735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What is qualitative data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Qualitative data is non-statistical and is typically unstructured or semi-structured in nature. This data isn’t necessarily measured using hard numbers used to develop graphs and charts. Instead, it is categorized based on properties, attributes, labels, and other identifiers.</a:t>
            </a:r>
          </a:p>
          <a:p>
            <a:r>
              <a:rPr lang="en-US" sz="2400" dirty="0"/>
              <a:t>Qualitative data can be used to ask the question “why.” It is investigative and is often open-ended until further research is conducted. Generating this data from qualitative research is used for theorizations, interpretations, developing hypotheses, and initial understandings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85875" y="357188"/>
            <a:ext cx="650081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9377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5735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What is qualitative data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Qualitative data can be generated through:</a:t>
            </a:r>
          </a:p>
          <a:p>
            <a:r>
              <a:rPr lang="en-US" sz="2400" dirty="0" smtClean="0"/>
              <a:t>Texts and documents</a:t>
            </a:r>
          </a:p>
          <a:p>
            <a:r>
              <a:rPr lang="en-US" sz="2400" dirty="0" smtClean="0"/>
              <a:t>Audio and video recordings</a:t>
            </a:r>
          </a:p>
          <a:p>
            <a:r>
              <a:rPr lang="en-US" sz="2400" dirty="0" smtClean="0"/>
              <a:t>Images and symbols</a:t>
            </a:r>
          </a:p>
          <a:p>
            <a:r>
              <a:rPr lang="en-US" sz="2400" dirty="0" smtClean="0"/>
              <a:t>Interview transcripts and focus groups</a:t>
            </a:r>
          </a:p>
          <a:p>
            <a:r>
              <a:rPr lang="en-US" sz="2400" dirty="0" smtClean="0"/>
              <a:t>Observations and notes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/>
              <a:t>Note: </a:t>
            </a:r>
            <a:r>
              <a:rPr lang="en-US" sz="2400" dirty="0" smtClean="0"/>
              <a:t>Identification </a:t>
            </a:r>
            <a:r>
              <a:rPr lang="en-US" sz="2400" dirty="0"/>
              <a:t>numbers like an SSN or driver’s license are also considered qualitative data because they are categorical and unique to one person.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85875" y="357188"/>
            <a:ext cx="650081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18740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22" y="165735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What is quantitative data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Contrary to qualitative data, quantitative data is statistical and is typically structured in nature – meaning it is more rigid and defined. This type of data is measured using numbers and values, which makes it a more suitable candidate for data analysis.</a:t>
            </a:r>
          </a:p>
          <a:p>
            <a:r>
              <a:rPr lang="en-US" sz="2400" dirty="0"/>
              <a:t>Whereas qualitative is open for exploration, quantitative data is much more concise and close-ended. It can be used to ask the questions “how much” or “how many,” followed by conclusive information.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85875" y="357188"/>
            <a:ext cx="650081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337921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735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What is quantitative data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Quantitative data can be generated through: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Market reports</a:t>
            </a:r>
          </a:p>
          <a:p>
            <a:r>
              <a:rPr lang="en-US" dirty="0"/>
              <a:t>Metrics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85875" y="357188"/>
            <a:ext cx="6500813" cy="1071562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37196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89" t="29328" r="31736" b="23423"/>
          <a:stretch/>
        </p:blipFill>
        <p:spPr>
          <a:xfrm>
            <a:off x="467544" y="836712"/>
            <a:ext cx="8040895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59" t="29270" r="33005" b="24591"/>
          <a:stretch/>
        </p:blipFill>
        <p:spPr>
          <a:xfrm>
            <a:off x="251520" y="836712"/>
            <a:ext cx="8538870" cy="51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579</TotalTime>
  <Words>760</Words>
  <Application>Microsoft Office PowerPoint</Application>
  <PresentationFormat>On-screen Show (4:3)</PresentationFormat>
  <Paragraphs>126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Angsana New</vt:lpstr>
      <vt:lpstr>Arial</vt:lpstr>
      <vt:lpstr>Calibri</vt:lpstr>
      <vt:lpstr>Cordia New</vt:lpstr>
      <vt:lpstr>JasmineUPC</vt:lpstr>
      <vt:lpstr>Rockwell</vt:lpstr>
      <vt:lpstr>Rockwell Condensed</vt:lpstr>
      <vt:lpstr>Wingdings</vt:lpstr>
      <vt:lpstr>Office Theme</vt:lpstr>
      <vt:lpstr>Wood Type</vt:lpstr>
      <vt:lpstr>Characteristics of Basic research</vt:lpstr>
      <vt:lpstr>Methodology</vt:lpstr>
      <vt:lpstr>Overall Methodology</vt:lpstr>
      <vt:lpstr>What is qualitative data?</vt:lpstr>
      <vt:lpstr>What is qualitative data?</vt:lpstr>
      <vt:lpstr>What is quantitative data?</vt:lpstr>
      <vt:lpstr>What is quantitative data?</vt:lpstr>
      <vt:lpstr>PowerPoint Presentation</vt:lpstr>
      <vt:lpstr>PowerPoint Presentation</vt:lpstr>
      <vt:lpstr>What is the difference between quantitative and qualitative data?</vt:lpstr>
      <vt:lpstr>PowerPoint Presentation</vt:lpstr>
      <vt:lpstr>Qualitative vs Quantitative Data</vt:lpstr>
      <vt:lpstr>PowerPoint Presentation</vt:lpstr>
      <vt:lpstr>PowerPoint Presentation</vt:lpstr>
      <vt:lpstr>PowerPoint Presentation</vt:lpstr>
      <vt:lpstr>PowerPoint Presentation</vt:lpstr>
      <vt:lpstr>Fundamentals in research</vt:lpstr>
      <vt:lpstr>Data Collection Procedure</vt:lpstr>
      <vt:lpstr>Data</vt:lpstr>
      <vt:lpstr>PowerPoint Presentation</vt:lpstr>
      <vt:lpstr>PowerPoint Presentation</vt:lpstr>
      <vt:lpstr>Practice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research in Language Learning and Teaching</dc:title>
  <dc:creator>Information Technology</dc:creator>
  <cp:lastModifiedBy>LENOVO</cp:lastModifiedBy>
  <cp:revision>76</cp:revision>
  <dcterms:created xsi:type="dcterms:W3CDTF">2009-05-26T11:22:13Z</dcterms:created>
  <dcterms:modified xsi:type="dcterms:W3CDTF">2020-08-06T12:32:31Z</dcterms:modified>
</cp:coreProperties>
</file>